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3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D61F-D992-1A92-D71D-BA61D539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3DCF7F-870F-7F44-5C22-4F80F8BE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DA36D-9646-4BE6-2B5B-DD03E96D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47E59-A06F-33B7-2729-6589DFE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055E9-49D6-F651-8404-CE21D676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1A565-B887-E32E-0A4E-B48EB2F4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497C1-3956-3B0C-5B1C-C3F093643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CE768-5F65-3419-8234-3A18B976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7315E-DDBF-2F13-06BC-9CE566D0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C8475-80DF-61E7-C998-69C5CEAB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682240-8F40-9A65-AB7C-6293235EC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2BA2CB-EA04-550D-D530-A29716FFC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E3814-FE8A-FFC0-3A7A-B56EBE41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F4B79-7C6D-B322-33E6-F69E019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E111-663F-1142-95CF-5FD26219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97D4-2BDD-3267-8E5D-5FAB8401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ABD9A-2C4E-7870-5124-99754E5E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826D3-4D4A-3A2D-E897-2AA05EFD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8C78-6AF8-9ED3-C914-46456A17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D9732-832A-6F2D-FE15-7F183E2E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7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9DA0F-34D9-7837-C079-466433F9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D0E0A-132B-48B4-65D0-1F9910CC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915E-2846-4E81-7647-5E251B6F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15A15-90A2-B6CB-69CB-31F9C04B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CA4C3-1717-2F19-D984-5FC38B1F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8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105D-AF80-EC8D-54E3-AE47F0D0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7A301-520C-01FF-1624-65FA70A14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FB2DD-28B8-6008-4DE6-834F72AD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17116-5DF2-6B2F-D2DF-AFD21949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1E452-2D2B-BFE0-0629-CFEC5AE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29B06-B8DF-FA32-0525-57A72FB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8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0BE0D-8FE3-83B6-724A-745F7BC4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29CA6-48E6-901D-E388-375F143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74D45-50AF-541D-9711-4C00D7E7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10103F-A1C3-A0A2-DE9C-2D847A7C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17C6C-6F6B-E298-9284-CCF87EBC2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E7F090-93FC-87A5-03F7-F12120AC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D8BE4-06AB-C655-F5AD-BFF798B6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F2E3D-D56B-CCF0-BC70-7AF0A5A6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F5F6C-3F57-1AA6-C6B5-A5C35791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E4D66-B2BB-1509-CE96-4920C78E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3FA698-7C35-91EE-664E-0D45CAED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ED3EE-C3DC-A606-E17A-66046872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4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E64D97-73EF-54E7-0ECB-62282034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762F5C-09B5-D6F5-874F-2788D51E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CD021-C509-A12B-C17E-3EA2D49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D060-E53D-BF79-79BE-9B25087D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7F628-4F6E-F691-D52E-779606C1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156B0-B77E-C94D-E05E-A62D88D3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B91F4-46D2-65B7-425D-839F544E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69E69-7590-2256-D3C2-931C5486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7ED20-C1C9-1ADD-606F-2C30E36E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BB22-B5AD-B519-E6F7-321844AB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DACA7B-BC0C-6046-3698-EEEDD6051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BE0570-CD04-B5D7-0214-117B83E45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96EE1-D917-1D14-F213-1B7395E6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8CA55-E1A9-0D05-609D-2D09DA9E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592C1-D0B3-A252-9883-65D3212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8BC37C-4C25-3884-AD55-1FB813BB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CB667-02EC-8BAD-8D01-C5B8C806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4F4D2-94FD-0E2A-EED9-4583CAC1D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1F5B-008B-49CB-BF9A-19FCD035AD6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ECAD0-D25A-78AE-63CE-D75F2298C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BD8C4-8F5C-5A28-C304-44A82B5DD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FFC8-BE27-4DE7-9C65-630147DA7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87766-D859-7A36-9122-B6ADE5DB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300770"/>
            <a:ext cx="11607800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아래 식은 두께 </a:t>
            </a:r>
            <a:r>
              <a:rPr lang="en-US" altLang="ko-KR" dirty="0"/>
              <a:t>1</a:t>
            </a:r>
            <a:r>
              <a:rPr lang="ko-KR" altLang="en-US" dirty="0"/>
              <a:t>차원 벽면에서의 비정상 열전도 엄밀해를 나타내는 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위 엄밀해는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부터 무한대까지 늘려주며 각 항을 더해주는 방식이다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highlight>
                  <a:srgbClr val="C0C0C0"/>
                </a:highlight>
              </a:rPr>
              <a:t>이때 이 각 항이 의미하는 것이 무엇이며 </a:t>
            </a:r>
            <a:endParaRPr lang="en-US" altLang="ko-KR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C0C0C0"/>
                </a:highlight>
              </a:rPr>
              <a:t>그것을 더한다는 것이 공간적으로 어떤 의미를 갖는지가 궁금했다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C0C0C0"/>
                </a:highlight>
              </a:rPr>
              <a:t>그래서 여러가지 시도를 통해 그 의미들을 알아가는 시간을 가졌다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6D05C-9330-4952-5837-05F8561F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4" y="961942"/>
            <a:ext cx="5792948" cy="15144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5DDDF2-E113-CBD0-5C0E-CCC6F858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727220"/>
            <a:ext cx="3658111" cy="762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E01921-6DEB-C30C-3940-81038791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4" y="4584205"/>
            <a:ext cx="3275814" cy="943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EAA9B1-09D1-475E-1D57-0E15EED99129}"/>
              </a:ext>
            </a:extLst>
          </p:cNvPr>
          <p:cNvSpPr txBox="1"/>
          <p:nvPr/>
        </p:nvSpPr>
        <p:spPr>
          <a:xfrm>
            <a:off x="3797418" y="4961982"/>
            <a:ext cx="63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부터 무한대까지의 각항을 모두 더해준다는 뜻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55BD1-1CBA-E46C-CEB8-C991A54BCC2F}"/>
              </a:ext>
            </a:extLst>
          </p:cNvPr>
          <p:cNvSpPr txBox="1"/>
          <p:nvPr/>
        </p:nvSpPr>
        <p:spPr>
          <a:xfrm>
            <a:off x="4463600" y="5453610"/>
            <a:ext cx="631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각 항이 의미하는 것과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각 항을 더한다는 것의 의미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BC90057-539E-343E-222D-5E19E4DF9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1456"/>
            <a:ext cx="2523131" cy="386344"/>
          </a:xfrm>
        </p:spPr>
        <p:txBody>
          <a:bodyPr>
            <a:normAutofit lnSpcReduction="10000"/>
          </a:bodyPr>
          <a:lstStyle/>
          <a:p>
            <a:endParaRPr lang="ko-KR" altLang="en-US"/>
          </a:p>
        </p:txBody>
      </p:sp>
      <p:pic>
        <p:nvPicPr>
          <p:cNvPr id="5" name="그림 4" descr="스크린샷, 도표, 라인, 디자인이(가) 표시된 사진&#10;&#10;자동 생성된 설명">
            <a:extLst>
              <a:ext uri="{FF2B5EF4-FFF2-40B4-BE49-F238E27FC236}">
                <a16:creationId xmlns:a16="http://schemas.microsoft.com/office/drawing/2014/main" id="{66A5917A-E226-4430-296B-54D0F806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880" y="2336933"/>
            <a:ext cx="4793744" cy="3867323"/>
          </a:xfrm>
          <a:prstGeom prst="rect">
            <a:avLst/>
          </a:prstGeom>
        </p:spPr>
      </p:pic>
      <p:pic>
        <p:nvPicPr>
          <p:cNvPr id="7" name="그림 6" descr="스크린샷, 도표, 직사각형, 라인이(가) 표시된 사진&#10;&#10;자동 생성된 설명">
            <a:extLst>
              <a:ext uri="{FF2B5EF4-FFF2-40B4-BE49-F238E27FC236}">
                <a16:creationId xmlns:a16="http://schemas.microsoft.com/office/drawing/2014/main" id="{D2540187-293E-D235-5469-A16979E10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89" y="2444241"/>
            <a:ext cx="2365435" cy="1892348"/>
          </a:xfrm>
          <a:prstGeom prst="rect">
            <a:avLst/>
          </a:prstGeom>
        </p:spPr>
      </p:pic>
      <p:pic>
        <p:nvPicPr>
          <p:cNvPr id="9" name="그림 8" descr="스크린샷, 도표, 라인, 직사각형이(가) 표시된 사진&#10;&#10;자동 생성된 설명">
            <a:extLst>
              <a:ext uri="{FF2B5EF4-FFF2-40B4-BE49-F238E27FC236}">
                <a16:creationId xmlns:a16="http://schemas.microsoft.com/office/drawing/2014/main" id="{32AA75A2-180B-D94D-4B67-63F3BD6AA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71" y="4193883"/>
            <a:ext cx="2365435" cy="1892348"/>
          </a:xfrm>
          <a:prstGeom prst="rect">
            <a:avLst/>
          </a:prstGeom>
        </p:spPr>
      </p:pic>
      <p:pic>
        <p:nvPicPr>
          <p:cNvPr id="11" name="그림 10" descr="스크린샷, 직사각형, 라인, 디자인이(가) 표시된 사진&#10;&#10;자동 생성된 설명">
            <a:extLst>
              <a:ext uri="{FF2B5EF4-FFF2-40B4-BE49-F238E27FC236}">
                <a16:creationId xmlns:a16="http://schemas.microsoft.com/office/drawing/2014/main" id="{E9886630-00FA-D73D-985B-68F53DCCF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70" y="559623"/>
            <a:ext cx="2365435" cy="1892348"/>
          </a:xfrm>
          <a:prstGeom prst="rect">
            <a:avLst/>
          </a:prstGeom>
        </p:spPr>
      </p:pic>
      <p:pic>
        <p:nvPicPr>
          <p:cNvPr id="13" name="그림 12" descr="스크린샷, 직사각형, 라인, 도표이(가) 표시된 사진&#10;&#10;자동 생성된 설명">
            <a:extLst>
              <a:ext uri="{FF2B5EF4-FFF2-40B4-BE49-F238E27FC236}">
                <a16:creationId xmlns:a16="http://schemas.microsoft.com/office/drawing/2014/main" id="{3BB3646E-D0B9-20BF-46D4-0B359E4FF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099" y="2273406"/>
            <a:ext cx="2365435" cy="1892348"/>
          </a:xfrm>
          <a:prstGeom prst="rect">
            <a:avLst/>
          </a:prstGeom>
        </p:spPr>
      </p:pic>
      <p:pic>
        <p:nvPicPr>
          <p:cNvPr id="15" name="그림 14" descr="스크린샷, 직사각형, 라인, 도표이(가) 표시된 사진&#10;&#10;자동 생성된 설명">
            <a:extLst>
              <a:ext uri="{FF2B5EF4-FFF2-40B4-BE49-F238E27FC236}">
                <a16:creationId xmlns:a16="http://schemas.microsoft.com/office/drawing/2014/main" id="{A6B9C31A-60C1-D5CE-B19C-C0DF82592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00" y="4087599"/>
            <a:ext cx="2365435" cy="1892348"/>
          </a:xfrm>
          <a:prstGeom prst="rect">
            <a:avLst/>
          </a:prstGeom>
        </p:spPr>
      </p:pic>
      <p:pic>
        <p:nvPicPr>
          <p:cNvPr id="17" name="그림 16" descr="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C827B126-8090-E068-38D4-D01B2A7FE6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72" y="498751"/>
            <a:ext cx="2365435" cy="1892348"/>
          </a:xfrm>
          <a:prstGeom prst="rect">
            <a:avLst/>
          </a:prstGeom>
        </p:spPr>
      </p:pic>
      <p:pic>
        <p:nvPicPr>
          <p:cNvPr id="19" name="그림 18" descr="도표, 그림, 디자인, 종이접기이(가) 표시된 사진&#10;&#10;자동 생성된 설명">
            <a:extLst>
              <a:ext uri="{FF2B5EF4-FFF2-40B4-BE49-F238E27FC236}">
                <a16:creationId xmlns:a16="http://schemas.microsoft.com/office/drawing/2014/main" id="{BD0C3978-61A6-C883-4E6A-87D88C639E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1" y="444585"/>
            <a:ext cx="2365435" cy="1892348"/>
          </a:xfrm>
          <a:prstGeom prst="rect">
            <a:avLst/>
          </a:prstGeom>
        </p:spPr>
      </p:pic>
      <p:pic>
        <p:nvPicPr>
          <p:cNvPr id="21" name="그림 20" descr="도표, 디자인이(가) 표시된 사진&#10;&#10;자동 생성된 설명">
            <a:extLst>
              <a:ext uri="{FF2B5EF4-FFF2-40B4-BE49-F238E27FC236}">
                <a16:creationId xmlns:a16="http://schemas.microsoft.com/office/drawing/2014/main" id="{5633C048-6E50-4742-BB40-5EF67D9920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2" y="2434112"/>
            <a:ext cx="2365435" cy="1892348"/>
          </a:xfrm>
          <a:prstGeom prst="rect">
            <a:avLst/>
          </a:prstGeom>
        </p:spPr>
      </p:pic>
      <p:pic>
        <p:nvPicPr>
          <p:cNvPr id="23" name="그림 22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9CB3771C-3158-2B82-7E54-94F0C2C127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2" y="4423639"/>
            <a:ext cx="2365435" cy="1892348"/>
          </a:xfrm>
          <a:prstGeom prst="rect">
            <a:avLst/>
          </a:prstGeom>
        </p:spPr>
      </p:pic>
      <p:pic>
        <p:nvPicPr>
          <p:cNvPr id="25" name="그림 24" descr="스크린샷, 도표, 직사각형, 라인이(가) 표시된 사진&#10;&#10;자동 생성된 설명">
            <a:extLst>
              <a:ext uri="{FF2B5EF4-FFF2-40B4-BE49-F238E27FC236}">
                <a16:creationId xmlns:a16="http://schemas.microsoft.com/office/drawing/2014/main" id="{CC809D51-A512-01F7-FF0E-550A41F70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71" y="498751"/>
            <a:ext cx="2365435" cy="1892348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6DC1CE6-3435-1B47-5B69-860CC7DA86F6}"/>
              </a:ext>
            </a:extLst>
          </p:cNvPr>
          <p:cNvSpPr/>
          <p:nvPr/>
        </p:nvSpPr>
        <p:spPr>
          <a:xfrm flipH="1">
            <a:off x="3635075" y="3770715"/>
            <a:ext cx="2324615" cy="696187"/>
          </a:xfrm>
          <a:prstGeom prst="rightArrow">
            <a:avLst>
              <a:gd name="adj1" fmla="val 39687"/>
              <a:gd name="adj2" fmla="val 119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C07D0-C65B-8B7B-0B8B-83FC2A5D9A4A}"/>
              </a:ext>
            </a:extLst>
          </p:cNvPr>
          <p:cNvSpPr txBox="1"/>
          <p:nvPr/>
        </p:nvSpPr>
        <p:spPr>
          <a:xfrm>
            <a:off x="108571" y="30156"/>
            <a:ext cx="39059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먼저 </a:t>
            </a:r>
            <a:r>
              <a:rPr lang="ko-KR" altLang="en-US" sz="1500" dirty="0">
                <a:highlight>
                  <a:srgbClr val="C0C0C0"/>
                </a:highlight>
              </a:rPr>
              <a:t>각 항이 의미하는 것</a:t>
            </a:r>
            <a:r>
              <a:rPr lang="ko-KR" altLang="en-US" sz="1500" dirty="0"/>
              <a:t>을 알기 위해서는 각 항을 직접 공간에 </a:t>
            </a:r>
            <a:r>
              <a:rPr lang="ko-KR" altLang="en-US" sz="1500" dirty="0" err="1"/>
              <a:t>매핑시켜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보는것이</a:t>
            </a:r>
            <a:r>
              <a:rPr lang="ko-KR" altLang="en-US" sz="1500" dirty="0"/>
              <a:t> 먼저라고 생각했다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그래서 </a:t>
            </a:r>
            <a:r>
              <a:rPr lang="en-US" altLang="ko-KR" sz="1500" dirty="0"/>
              <a:t>Bi=1</a:t>
            </a:r>
            <a:r>
              <a:rPr lang="ko-KR" altLang="en-US" sz="1500" dirty="0"/>
              <a:t>일 때 </a:t>
            </a:r>
            <a:r>
              <a:rPr lang="en-US" altLang="ko-KR" sz="1500" dirty="0"/>
              <a:t>N</a:t>
            </a:r>
            <a:r>
              <a:rPr lang="ko-KR" altLang="en-US" sz="1500" dirty="0"/>
              <a:t>이 </a:t>
            </a:r>
            <a:r>
              <a:rPr lang="en-US" altLang="ko-KR" sz="1500" dirty="0"/>
              <a:t>1</a:t>
            </a:r>
            <a:r>
              <a:rPr lang="ko-KR" altLang="en-US" sz="1500" dirty="0"/>
              <a:t>부터 </a:t>
            </a:r>
            <a:r>
              <a:rPr lang="en-US" altLang="ko-KR" sz="1500" dirty="0"/>
              <a:t>10</a:t>
            </a:r>
            <a:r>
              <a:rPr lang="ko-KR" altLang="en-US" sz="1500" dirty="0"/>
              <a:t>인 경우의 각 항을 구한 뒤에</a:t>
            </a:r>
            <a:r>
              <a:rPr lang="en-US" altLang="ko-KR" sz="1500" dirty="0"/>
              <a:t>, </a:t>
            </a:r>
            <a:r>
              <a:rPr lang="ko-KR" altLang="en-US" sz="1500" dirty="0"/>
              <a:t>공간에 </a:t>
            </a:r>
            <a:r>
              <a:rPr lang="ko-KR" altLang="en-US" sz="1500" dirty="0" err="1"/>
              <a:t>매핑시켰다</a:t>
            </a:r>
            <a:r>
              <a:rPr lang="en-US" altLang="ko-KR" sz="1500" dirty="0"/>
              <a:t>.</a:t>
            </a:r>
          </a:p>
          <a:p>
            <a:r>
              <a:rPr lang="en-US" altLang="ko-KR" sz="1000" dirty="0"/>
              <a:t>(Bi=1</a:t>
            </a:r>
            <a:r>
              <a:rPr lang="ko-KR" altLang="en-US" sz="1000" dirty="0"/>
              <a:t>로 임의로 설정해봤다</a:t>
            </a:r>
            <a:r>
              <a:rPr lang="en-US" altLang="ko-KR" sz="1000" dirty="0"/>
              <a:t>)</a:t>
            </a:r>
          </a:p>
          <a:p>
            <a:r>
              <a:rPr lang="ko-KR" altLang="en-US" sz="1500" dirty="0"/>
              <a:t>그리고 구한 </a:t>
            </a:r>
            <a:r>
              <a:rPr lang="en-US" altLang="ko-KR" sz="1500" dirty="0"/>
              <a:t>10</a:t>
            </a:r>
            <a:r>
              <a:rPr lang="ko-KR" altLang="en-US" sz="1500" dirty="0"/>
              <a:t>개의 항의 총합을 구한 뒤</a:t>
            </a:r>
            <a:r>
              <a:rPr lang="en-US" altLang="ko-KR" sz="1500" dirty="0"/>
              <a:t>, </a:t>
            </a:r>
            <a:r>
              <a:rPr lang="ko-KR" altLang="en-US" sz="1500" dirty="0"/>
              <a:t>그것 또한 공간에 </a:t>
            </a:r>
            <a:r>
              <a:rPr lang="ko-KR" altLang="en-US" sz="1500" dirty="0" err="1"/>
              <a:t>매핑시켜봤다</a:t>
            </a:r>
            <a:r>
              <a:rPr lang="en-US" altLang="ko-KR" sz="1500" dirty="0"/>
              <a:t>.. 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193E9D-3027-5926-BEC2-2F90E6A92795}"/>
              </a:ext>
            </a:extLst>
          </p:cNvPr>
          <p:cNvSpPr txBox="1"/>
          <p:nvPr/>
        </p:nvSpPr>
        <p:spPr>
          <a:xfrm>
            <a:off x="4606191" y="34054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N=1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0EAC3-0FA8-3A70-3849-2F9D67AF83C4}"/>
              </a:ext>
            </a:extLst>
          </p:cNvPr>
          <p:cNvSpPr txBox="1"/>
          <p:nvPr/>
        </p:nvSpPr>
        <p:spPr>
          <a:xfrm>
            <a:off x="6607008" y="37495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N=2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BC026-FE38-D60A-FF04-B58558A04A15}"/>
              </a:ext>
            </a:extLst>
          </p:cNvPr>
          <p:cNvSpPr txBox="1"/>
          <p:nvPr/>
        </p:nvSpPr>
        <p:spPr>
          <a:xfrm>
            <a:off x="6593845" y="220085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N=3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6D1ED-8DFC-791E-20A4-155E6184D20A}"/>
              </a:ext>
            </a:extLst>
          </p:cNvPr>
          <p:cNvSpPr txBox="1"/>
          <p:nvPr/>
        </p:nvSpPr>
        <p:spPr>
          <a:xfrm>
            <a:off x="10609751" y="219911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N=9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28A67-4498-4A4F-8196-EE1ED948F3DF}"/>
              </a:ext>
            </a:extLst>
          </p:cNvPr>
          <p:cNvSpPr txBox="1"/>
          <p:nvPr/>
        </p:nvSpPr>
        <p:spPr>
          <a:xfrm>
            <a:off x="8444139" y="383873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N=5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B1F4D-CE71-88E9-35DD-AD4AD51A2325}"/>
              </a:ext>
            </a:extLst>
          </p:cNvPr>
          <p:cNvSpPr txBox="1"/>
          <p:nvPr/>
        </p:nvSpPr>
        <p:spPr>
          <a:xfrm>
            <a:off x="8581552" y="227779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N=6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9A861B-9B90-B0C3-502E-1150925F1A7A}"/>
              </a:ext>
            </a:extLst>
          </p:cNvPr>
          <p:cNvSpPr txBox="1"/>
          <p:nvPr/>
        </p:nvSpPr>
        <p:spPr>
          <a:xfrm>
            <a:off x="8556490" y="408213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N=7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4CF6AB-CDB5-62BC-29FE-60D313D82D22}"/>
              </a:ext>
            </a:extLst>
          </p:cNvPr>
          <p:cNvSpPr txBox="1"/>
          <p:nvPr/>
        </p:nvSpPr>
        <p:spPr>
          <a:xfrm>
            <a:off x="10742205" y="31408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N=8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5E6D3F-B83B-5B63-0C09-609ADC037B17}"/>
              </a:ext>
            </a:extLst>
          </p:cNvPr>
          <p:cNvSpPr txBox="1"/>
          <p:nvPr/>
        </p:nvSpPr>
        <p:spPr>
          <a:xfrm>
            <a:off x="6878016" y="4346283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N=4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53968A-5B08-9B44-140A-B18125E1D58A}"/>
              </a:ext>
            </a:extLst>
          </p:cNvPr>
          <p:cNvSpPr txBox="1"/>
          <p:nvPr/>
        </p:nvSpPr>
        <p:spPr>
          <a:xfrm>
            <a:off x="10709463" y="405719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N=10</a:t>
            </a:r>
            <a:r>
              <a:rPr lang="ko-KR" altLang="en-US" b="1" dirty="0" err="1"/>
              <a:t>일때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82F991-C0D4-6985-0625-9153F7E88420}"/>
              </a:ext>
            </a:extLst>
          </p:cNvPr>
          <p:cNvSpPr txBox="1"/>
          <p:nvPr/>
        </p:nvSpPr>
        <p:spPr>
          <a:xfrm>
            <a:off x="993392" y="2818030"/>
            <a:ext cx="24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r>
              <a:rPr lang="ko-KR" altLang="en-US" b="1" dirty="0"/>
              <a:t>항 근사해 </a:t>
            </a:r>
            <a:r>
              <a:rPr lang="en-US" altLang="ko-KR" b="1" dirty="0"/>
              <a:t>( Bi = 1)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3180E7-B76D-7D93-30AD-D59312EB1498}"/>
              </a:ext>
            </a:extLst>
          </p:cNvPr>
          <p:cNvSpPr txBox="1"/>
          <p:nvPr/>
        </p:nvSpPr>
        <p:spPr>
          <a:xfrm>
            <a:off x="5435599" y="5979947"/>
            <a:ext cx="62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여기서는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까지 밖에 늘리지 못했지만</a:t>
            </a:r>
            <a:endParaRPr lang="en-US" altLang="ko-KR" dirty="0"/>
          </a:p>
          <a:p>
            <a:r>
              <a:rPr lang="ko-KR" altLang="en-US" dirty="0"/>
              <a:t>엄밀해로 가면</a:t>
            </a:r>
            <a:r>
              <a:rPr lang="en-US" altLang="ko-KR" dirty="0"/>
              <a:t>, n</a:t>
            </a:r>
            <a:r>
              <a:rPr lang="ko-KR" altLang="en-US" dirty="0"/>
              <a:t> 을 무한대까지 늘리면서</a:t>
            </a:r>
            <a:r>
              <a:rPr lang="en-US" altLang="ko-KR" dirty="0"/>
              <a:t>, </a:t>
            </a:r>
            <a:r>
              <a:rPr lang="ko-KR" altLang="en-US" dirty="0"/>
              <a:t>모든 항을 합함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3B3EC3E-BFD9-C312-85D5-DB5DF76BB8E3}"/>
              </a:ext>
            </a:extLst>
          </p:cNvPr>
          <p:cNvSpPr/>
          <p:nvPr/>
        </p:nvSpPr>
        <p:spPr>
          <a:xfrm rot="1243701">
            <a:off x="437372" y="5409633"/>
            <a:ext cx="1749035" cy="190745"/>
          </a:xfrm>
          <a:prstGeom prst="rightArrow">
            <a:avLst>
              <a:gd name="adj1" fmla="val 50000"/>
              <a:gd name="adj2" fmla="val 16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47EEA32F-718A-D4DA-AAC0-67D7E479A195}"/>
              </a:ext>
            </a:extLst>
          </p:cNvPr>
          <p:cNvSpPr/>
          <p:nvPr/>
        </p:nvSpPr>
        <p:spPr>
          <a:xfrm rot="19684283">
            <a:off x="2375415" y="5252127"/>
            <a:ext cx="1749035" cy="187420"/>
          </a:xfrm>
          <a:prstGeom prst="rightArrow">
            <a:avLst>
              <a:gd name="adj1" fmla="val 50000"/>
              <a:gd name="adj2" fmla="val 16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1F052A-196C-8C5C-7E4B-F0550D039C17}"/>
              </a:ext>
            </a:extLst>
          </p:cNvPr>
          <p:cNvSpPr txBox="1"/>
          <p:nvPr/>
        </p:nvSpPr>
        <p:spPr>
          <a:xfrm rot="1235806">
            <a:off x="263840" y="5443280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Fo</a:t>
            </a:r>
            <a:r>
              <a:rPr lang="ko-KR" altLang="en-US" dirty="0"/>
              <a:t>축</a:t>
            </a:r>
            <a:r>
              <a:rPr lang="en-US" altLang="ko-KR" dirty="0"/>
              <a:t>(0~1)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9B7DDA-0C2E-052E-8DC9-6308E8472934}"/>
              </a:ext>
            </a:extLst>
          </p:cNvPr>
          <p:cNvSpPr txBox="1"/>
          <p:nvPr/>
        </p:nvSpPr>
        <p:spPr>
          <a:xfrm rot="19700828">
            <a:off x="2572439" y="5355664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(-L~L)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E7B594-1D4F-A916-48AC-11C25387D8FC}"/>
              </a:ext>
            </a:extLst>
          </p:cNvPr>
          <p:cNvSpPr txBox="1"/>
          <p:nvPr/>
        </p:nvSpPr>
        <p:spPr>
          <a:xfrm>
            <a:off x="4040810" y="2451971"/>
            <a:ext cx="20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4BFF700-F163-24C5-F18B-3FD46BA376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6351" y="2935991"/>
            <a:ext cx="2870720" cy="7505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CEC07E6-CCC5-AD3F-9456-3391C6C7142D}"/>
              </a:ext>
            </a:extLst>
          </p:cNvPr>
          <p:cNvSpPr txBox="1"/>
          <p:nvPr/>
        </p:nvSpPr>
        <p:spPr>
          <a:xfrm>
            <a:off x="3951572" y="2942581"/>
            <a:ext cx="55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DE9CF5-5CBD-F915-EAE6-4DE689F879C6}"/>
              </a:ext>
            </a:extLst>
          </p:cNvPr>
          <p:cNvSpPr txBox="1"/>
          <p:nvPr/>
        </p:nvSpPr>
        <p:spPr>
          <a:xfrm>
            <a:off x="4951516" y="3546164"/>
            <a:ext cx="9492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합</a:t>
            </a:r>
          </a:p>
        </p:txBody>
      </p:sp>
    </p:spTree>
    <p:extLst>
      <p:ext uri="{BB962C8B-B14F-4D97-AF65-F5344CB8AC3E}">
        <p14:creationId xmlns:p14="http://schemas.microsoft.com/office/powerpoint/2010/main" val="3232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C831F-E3DD-8436-C7FC-D3DEF983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9"/>
            <a:ext cx="10515600" cy="4351338"/>
          </a:xfrm>
        </p:spPr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 항이 더 많이 합해지면 합해질 수록</a:t>
            </a:r>
            <a:r>
              <a:rPr lang="en-US" altLang="ko-KR" dirty="0"/>
              <a:t>, </a:t>
            </a:r>
            <a:r>
              <a:rPr lang="ko-KR" altLang="en-US" dirty="0"/>
              <a:t>비정상열전도 현상을 잘 설명하는 수학적 모델의 모양새를 갖추게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 항을 더하면 더할수록 그 현상을 기술하는 수학적 모델은 더 </a:t>
            </a:r>
            <a:r>
              <a:rPr lang="ko-KR" altLang="en-US" dirty="0" err="1"/>
              <a:t>정교해지며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결론적으로 항을 무한대로 더하게 될 때</a:t>
            </a:r>
            <a:r>
              <a:rPr lang="en-US" altLang="ko-KR" dirty="0"/>
              <a:t>, </a:t>
            </a:r>
            <a:r>
              <a:rPr lang="ko-KR" altLang="en-US" dirty="0"/>
              <a:t>현상을 가장 잘 설명하는 </a:t>
            </a:r>
            <a:r>
              <a:rPr lang="ko-KR" altLang="en-US" sz="3500" b="1" dirty="0">
                <a:highlight>
                  <a:srgbClr val="C0C0C0"/>
                </a:highlight>
              </a:rPr>
              <a:t>엄밀해</a:t>
            </a:r>
            <a:r>
              <a:rPr lang="ko-KR" altLang="en-US" dirty="0"/>
              <a:t>가 완성되는 것이다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4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81E83-C8EA-1759-BDF9-B6F48504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73" y="1117994"/>
            <a:ext cx="104096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500" dirty="0"/>
              <a:t>결론적으로 항을 더하면 더할수록</a:t>
            </a:r>
            <a:r>
              <a:rPr lang="en-US" altLang="ko-KR" sz="1500" dirty="0"/>
              <a:t>, </a:t>
            </a:r>
            <a:r>
              <a:rPr lang="ko-KR" altLang="en-US" sz="1500" dirty="0"/>
              <a:t>더 정교한 수학적 현상기술 모델이 완성되어간다는 것을 </a:t>
            </a:r>
            <a:r>
              <a:rPr lang="ko-KR" altLang="en-US" sz="1500" dirty="0" err="1"/>
              <a:t>알게되었다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하지만 비정상 열전도를 풀이하는 방법에는 엄밀해나 다항해만이 존재하는 것이 아니다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우리는 </a:t>
            </a:r>
            <a:r>
              <a:rPr lang="en-US" altLang="ko-KR" sz="1500" dirty="0" err="1"/>
              <a:t>Fo</a:t>
            </a:r>
            <a:r>
              <a:rPr lang="ko-KR" altLang="en-US" sz="1500" dirty="0"/>
              <a:t>넘버가 어떤 기준 이상일때</a:t>
            </a:r>
            <a:r>
              <a:rPr lang="en-US" altLang="ko-KR" sz="1500" dirty="0"/>
              <a:t>, N=1</a:t>
            </a:r>
            <a:r>
              <a:rPr lang="ko-KR" altLang="en-US" sz="1500" dirty="0" err="1"/>
              <a:t>인경우</a:t>
            </a:r>
            <a:r>
              <a:rPr lang="en-US" altLang="ko-KR" sz="1500" dirty="0"/>
              <a:t>, </a:t>
            </a:r>
            <a:r>
              <a:rPr lang="ko-KR" altLang="en-US" sz="1500" dirty="0"/>
              <a:t>즉 최초 한 개의 </a:t>
            </a:r>
            <a:r>
              <a:rPr lang="ko-KR" altLang="en-US" sz="1500" dirty="0" err="1"/>
              <a:t>해만을</a:t>
            </a:r>
            <a:r>
              <a:rPr lang="ko-KR" altLang="en-US" sz="1500" dirty="0"/>
              <a:t> 가지는 </a:t>
            </a:r>
            <a:r>
              <a:rPr lang="ko-KR" altLang="en-US" sz="1700" b="1" dirty="0" err="1">
                <a:highlight>
                  <a:srgbClr val="C0C0C0"/>
                </a:highlight>
              </a:rPr>
              <a:t>단항근사해</a:t>
            </a:r>
            <a:r>
              <a:rPr lang="ko-KR" altLang="en-US" sz="1700" dirty="0" err="1"/>
              <a:t>를</a:t>
            </a:r>
            <a:r>
              <a:rPr lang="ko-KR" altLang="en-US" sz="1500" dirty="0"/>
              <a:t> 가지고 문제를 풀 수도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700" b="1" dirty="0"/>
              <a:t>그렇다면 정교한 </a:t>
            </a:r>
            <a:r>
              <a:rPr lang="ko-KR" altLang="en-US" sz="1700" b="1" dirty="0" err="1"/>
              <a:t>다항근사해나</a:t>
            </a:r>
            <a:r>
              <a:rPr lang="ko-KR" altLang="en-US" sz="1700" b="1" dirty="0"/>
              <a:t> 엄밀해를 놔두고</a:t>
            </a:r>
            <a:r>
              <a:rPr lang="en-US" altLang="ko-KR" sz="1700" b="1" dirty="0"/>
              <a:t>, </a:t>
            </a:r>
            <a:r>
              <a:rPr lang="ko-KR" altLang="en-US" sz="1700" b="1" dirty="0" err="1"/>
              <a:t>단항근사해를</a:t>
            </a:r>
            <a:r>
              <a:rPr lang="ko-KR" altLang="en-US" sz="1700" b="1" dirty="0"/>
              <a:t> 왜 쓰는 것일까</a:t>
            </a:r>
            <a:r>
              <a:rPr lang="en-US" altLang="ko-KR" sz="1700" b="1" dirty="0"/>
              <a:t>?</a:t>
            </a:r>
          </a:p>
          <a:p>
            <a:r>
              <a:rPr lang="ko-KR" altLang="en-US" sz="1500" dirty="0"/>
              <a:t>내가 생각한 이유 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ko-KR" altLang="en-US" sz="1500" dirty="0"/>
              <a:t>여러 항을 계산하면 정확도는 높아지지만</a:t>
            </a:r>
            <a:r>
              <a:rPr lang="en-US" altLang="ko-KR" sz="1500" dirty="0"/>
              <a:t>, </a:t>
            </a:r>
            <a:r>
              <a:rPr lang="ko-KR" altLang="en-US" sz="1500" dirty="0"/>
              <a:t>뒤의 항으로 갈수록</a:t>
            </a:r>
            <a:r>
              <a:rPr lang="en-US" altLang="ko-KR" sz="1500" dirty="0"/>
              <a:t>, </a:t>
            </a:r>
            <a:r>
              <a:rPr lang="ko-KR" altLang="en-US" sz="1500" dirty="0"/>
              <a:t>그 차이가 미미하게 변화한다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그에 비해 항이 늘어날 수록</a:t>
            </a:r>
            <a:r>
              <a:rPr lang="en-US" altLang="ko-KR" sz="1500" dirty="0"/>
              <a:t>,</a:t>
            </a:r>
            <a:r>
              <a:rPr lang="ko-KR" altLang="en-US" sz="1500" dirty="0"/>
              <a:t> 계산은 길어지고 무거워지기 때문에 가장 단순한 형태의 </a:t>
            </a:r>
            <a:r>
              <a:rPr lang="ko-KR" altLang="en-US" sz="1500" dirty="0" err="1"/>
              <a:t>단항근사해를</a:t>
            </a:r>
            <a:r>
              <a:rPr lang="ko-KR" altLang="en-US" sz="1500" dirty="0"/>
              <a:t> 사용하는 것 같다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 err="1"/>
              <a:t>단항근사해</a:t>
            </a:r>
            <a:r>
              <a:rPr lang="ko-KR" altLang="en-US" sz="1500" dirty="0"/>
              <a:t> </a:t>
            </a:r>
            <a:r>
              <a:rPr lang="en-US" altLang="ko-KR" sz="1500" dirty="0"/>
              <a:t>ok.. </a:t>
            </a:r>
            <a:r>
              <a:rPr lang="ko-KR" altLang="en-US" sz="1500" dirty="0"/>
              <a:t>그런데 오차는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사용조건은</a:t>
            </a:r>
            <a:r>
              <a:rPr lang="en-US" altLang="ko-KR" sz="1500" dirty="0"/>
              <a:t>?</a:t>
            </a:r>
          </a:p>
          <a:p>
            <a:pPr marL="0" indent="0">
              <a:buNone/>
            </a:pPr>
            <a:r>
              <a:rPr lang="ko-KR" altLang="en-US" sz="1500" dirty="0" err="1"/>
              <a:t>여러항을</a:t>
            </a:r>
            <a:r>
              <a:rPr lang="ko-KR" altLang="en-US" sz="1500" dirty="0"/>
              <a:t> 더하면 더욱 현상을 잘 설명할 수 있게 된다고 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그렇다면 반대로 오직 하나의 항만을 이용한다면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현상과의 오차를 더 많이 갖게 될 것이다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오차를 가지지만</a:t>
            </a:r>
            <a:r>
              <a:rPr lang="en-US" altLang="ko-KR" sz="1500" dirty="0"/>
              <a:t>, </a:t>
            </a:r>
            <a:r>
              <a:rPr lang="ko-KR" altLang="en-US" sz="1500" dirty="0"/>
              <a:t>그만큼 단순성과 편의성이라는 이점이 있다</a:t>
            </a:r>
            <a:r>
              <a:rPr lang="en-US" altLang="ko-KR" sz="1500" dirty="0"/>
              <a:t>, </a:t>
            </a:r>
            <a:r>
              <a:rPr lang="ko-KR" altLang="en-US" sz="1500" dirty="0"/>
              <a:t>이를 이용하기 위해서는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단항근사해로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얻게되는</a:t>
            </a:r>
            <a:r>
              <a:rPr lang="ko-KR" altLang="en-US" sz="1500" dirty="0"/>
              <a:t> 편의성과 단순성이 오차로 인한 손해를 </a:t>
            </a:r>
            <a:r>
              <a:rPr lang="ko-KR" altLang="en-US" sz="1500" dirty="0" err="1"/>
              <a:t>압도할만큼의</a:t>
            </a:r>
            <a:r>
              <a:rPr lang="ko-KR" altLang="en-US" sz="1500" dirty="0"/>
              <a:t> 효용성이 </a:t>
            </a:r>
            <a:r>
              <a:rPr lang="ko-KR" altLang="en-US" sz="1500" dirty="0" err="1"/>
              <a:t>있어야한다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오차로 인한 손해를 </a:t>
            </a:r>
            <a:r>
              <a:rPr lang="ko-KR" altLang="en-US" sz="1500" dirty="0" err="1"/>
              <a:t>이길만한</a:t>
            </a:r>
            <a:r>
              <a:rPr lang="ko-KR" altLang="en-US" sz="1500" dirty="0"/>
              <a:t> 효용성이 생기기 시작하는 지점을 구하는 것이 필요하고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그 지점은 곧 </a:t>
            </a:r>
            <a:r>
              <a:rPr lang="ko-KR" altLang="en-US" sz="1500" dirty="0" err="1"/>
              <a:t>단항</a:t>
            </a:r>
            <a:r>
              <a:rPr lang="ko-KR" altLang="en-US" sz="1500" dirty="0"/>
              <a:t> 근사해의 사용조건이 </a:t>
            </a:r>
            <a:r>
              <a:rPr lang="ko-KR" altLang="en-US" sz="1500" dirty="0" err="1"/>
              <a:t>될것이다</a:t>
            </a:r>
            <a:r>
              <a:rPr lang="en-US" altLang="ko-KR" sz="1500" dirty="0"/>
              <a:t> (</a:t>
            </a:r>
            <a:r>
              <a:rPr lang="ko-KR" altLang="en-US" sz="1500" dirty="0"/>
              <a:t>무작정 쓰면 안되니까</a:t>
            </a:r>
            <a:r>
              <a:rPr lang="en-US" altLang="ko-KR" sz="1500" dirty="0"/>
              <a:t>.. </a:t>
            </a:r>
            <a:r>
              <a:rPr lang="ko-KR" altLang="en-US" sz="1500" dirty="0"/>
              <a:t>오차가 너무 커짐</a:t>
            </a:r>
            <a:r>
              <a:rPr lang="en-US" altLang="ko-KR" sz="1500" dirty="0"/>
              <a:t>..)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그 지점을 판단하려면</a:t>
            </a:r>
            <a:r>
              <a:rPr lang="en-US" altLang="ko-KR" sz="1500" dirty="0"/>
              <a:t>, </a:t>
            </a:r>
            <a:r>
              <a:rPr lang="ko-KR" altLang="en-US" sz="1500" dirty="0"/>
              <a:t>직접 </a:t>
            </a:r>
            <a:r>
              <a:rPr lang="ko-KR" altLang="en-US" sz="1500" dirty="0" err="1"/>
              <a:t>단항근사해와</a:t>
            </a:r>
            <a:r>
              <a:rPr lang="en-US" altLang="ko-KR" sz="1500" dirty="0"/>
              <a:t>, </a:t>
            </a:r>
            <a:r>
              <a:rPr lang="ko-KR" altLang="en-US" sz="1500" dirty="0"/>
              <a:t>엄밀해 또는</a:t>
            </a:r>
            <a:r>
              <a:rPr lang="en-US" altLang="ko-KR" sz="1500" dirty="0"/>
              <a:t> </a:t>
            </a:r>
            <a:r>
              <a:rPr lang="ko-KR" altLang="en-US" sz="1500" dirty="0" err="1"/>
              <a:t>다항근사해의</a:t>
            </a:r>
            <a:r>
              <a:rPr lang="ko-KR" altLang="en-US" sz="1500" dirty="0"/>
              <a:t> 차이를 확인해보는 것이 필요하다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360C0-AC8C-E1AC-E9E4-EC0C0391E2F9}"/>
              </a:ext>
            </a:extLst>
          </p:cNvPr>
          <p:cNvSpPr txBox="1"/>
          <p:nvPr/>
        </p:nvSpPr>
        <p:spPr>
          <a:xfrm>
            <a:off x="891173" y="386681"/>
            <a:ext cx="64346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단항근사해에</a:t>
            </a:r>
            <a:r>
              <a:rPr lang="ko-KR" altLang="en-US" sz="2500" b="1" dirty="0"/>
              <a:t> 대한 궁금증</a:t>
            </a:r>
          </a:p>
        </p:txBody>
      </p:sp>
    </p:spTree>
    <p:extLst>
      <p:ext uri="{BB962C8B-B14F-4D97-AF65-F5344CB8AC3E}">
        <p14:creationId xmlns:p14="http://schemas.microsoft.com/office/powerpoint/2010/main" val="9760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AF24ED0D-F797-7006-57B0-0EBE496E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49" y="2451079"/>
            <a:ext cx="6645805" cy="5133447"/>
          </a:xfrm>
          <a:prstGeom prst="rect">
            <a:avLst/>
          </a:prstGeom>
        </p:spPr>
      </p:pic>
      <p:pic>
        <p:nvPicPr>
          <p:cNvPr id="7" name="그림 6" descr="스크린샷, 도표, 라인, 디자인이(가) 표시된 사진&#10;&#10;자동 생성된 설명">
            <a:extLst>
              <a:ext uri="{FF2B5EF4-FFF2-40B4-BE49-F238E27FC236}">
                <a16:creationId xmlns:a16="http://schemas.microsoft.com/office/drawing/2014/main" id="{B824A6AD-9F6C-6538-D5F9-F2E2FBEB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79" y="2557285"/>
            <a:ext cx="5950292" cy="4800361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EC3B55-DDB8-1FFF-A99C-1D73FE3C8C70}"/>
              </a:ext>
            </a:extLst>
          </p:cNvPr>
          <p:cNvSpPr/>
          <p:nvPr/>
        </p:nvSpPr>
        <p:spPr>
          <a:xfrm>
            <a:off x="0" y="3335867"/>
            <a:ext cx="1750548" cy="13800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D01B3-3F48-E992-9F90-047229E1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7" y="188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그 차이를 확인하기 위해 엄밀해는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어느정도 현상과의 매칭이 잘 되는</a:t>
            </a:r>
            <a:r>
              <a:rPr lang="en-US" altLang="ko-KR" sz="1400" dirty="0"/>
              <a:t> 10</a:t>
            </a:r>
            <a:r>
              <a:rPr lang="ko-KR" altLang="en-US" sz="1400" dirty="0"/>
              <a:t>항 근사해 그래프를 </a:t>
            </a:r>
            <a:r>
              <a:rPr lang="ko-KR" altLang="en-US" sz="1400" dirty="0" err="1"/>
              <a:t>단항</a:t>
            </a:r>
            <a:r>
              <a:rPr lang="ko-KR" altLang="en-US" sz="1400" dirty="0"/>
              <a:t> 근사해의 비교대상으로 설정했다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그 두 그래프를 보고 그 차이를 비교해봤다</a:t>
            </a:r>
            <a:r>
              <a:rPr lang="en-US" altLang="ko-KR" sz="1600" b="1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(1)</a:t>
            </a:r>
            <a:r>
              <a:rPr lang="ko-KR" altLang="en-US" sz="1400" dirty="0"/>
              <a:t>먼저 </a:t>
            </a:r>
            <a:r>
              <a:rPr lang="en-US" altLang="ko-KR" sz="1400" dirty="0"/>
              <a:t>10</a:t>
            </a:r>
            <a:r>
              <a:rPr lang="ko-KR" altLang="en-US" sz="1400" dirty="0" err="1"/>
              <a:t>항근사해와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단항근사해의</a:t>
            </a:r>
            <a:r>
              <a:rPr lang="ko-KR" altLang="en-US" sz="1400" dirty="0"/>
              <a:t> 그래프 거동은 </a:t>
            </a:r>
            <a:r>
              <a:rPr lang="en-US" altLang="ko-KR" sz="1400" dirty="0" err="1"/>
              <a:t>Fo</a:t>
            </a:r>
            <a:r>
              <a:rPr lang="ko-KR" altLang="en-US" sz="1400" dirty="0"/>
              <a:t>가 작은 지점에서 큰 차이를 보였다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(2) </a:t>
            </a:r>
            <a:r>
              <a:rPr lang="ko-KR" altLang="en-US" sz="1400" dirty="0"/>
              <a:t>그러다가 어느정도 </a:t>
            </a:r>
            <a:r>
              <a:rPr lang="en-US" altLang="ko-KR" sz="1400" dirty="0" err="1"/>
              <a:t>Fo</a:t>
            </a:r>
            <a:r>
              <a:rPr lang="ko-KR" altLang="en-US" sz="1400" dirty="0"/>
              <a:t>가 커지면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여러항을</a:t>
            </a:r>
            <a:r>
              <a:rPr lang="ko-KR" altLang="en-US" sz="1400" dirty="0"/>
              <a:t> 사용했을 때와 큰 차이가 없어지는 구간이 오게 </a:t>
            </a:r>
            <a:r>
              <a:rPr lang="ko-KR" altLang="en-US" sz="1400" dirty="0" err="1"/>
              <a:t>됌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600" b="1" dirty="0"/>
              <a:t>위의 비교결과가 제시해주는 것은 다음과 같다</a:t>
            </a:r>
            <a:r>
              <a:rPr lang="en-US" altLang="ko-KR" sz="1600" b="1" dirty="0"/>
              <a:t>,</a:t>
            </a:r>
          </a:p>
          <a:p>
            <a:pPr marL="0" indent="0">
              <a:buNone/>
            </a:pPr>
            <a:r>
              <a:rPr lang="ko-KR" altLang="en-US" sz="1400" dirty="0"/>
              <a:t>두 그래프가 큰 차이가 없어지고</a:t>
            </a:r>
            <a:r>
              <a:rPr lang="en-US" altLang="ko-KR" sz="1400" dirty="0"/>
              <a:t>, </a:t>
            </a:r>
            <a:r>
              <a:rPr lang="ko-KR" altLang="en-US" sz="1400" dirty="0"/>
              <a:t>용인가능한 오차만을 발생하게 하는 구간이 시작되는 지점을 찾고 정하는 것이 중요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 지점을 책에서는 그 지점을 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 &gt; 0.2</a:t>
            </a:r>
            <a:r>
              <a:rPr lang="ko-KR" altLang="en-US" sz="1400" dirty="0"/>
              <a:t>라고 제시해주고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600" b="1" dirty="0" err="1"/>
              <a:t>Fo</a:t>
            </a:r>
            <a:r>
              <a:rPr lang="en-US" altLang="ko-KR" sz="1600" b="1" dirty="0"/>
              <a:t>&gt;0.2</a:t>
            </a:r>
            <a:r>
              <a:rPr lang="ko-KR" altLang="en-US" sz="1600" b="1" dirty="0"/>
              <a:t>라는 지점은 공식적인 책에서 제시해주는 값인만큼 의미가 </a:t>
            </a:r>
            <a:r>
              <a:rPr lang="ko-KR" altLang="en-US" sz="1600" b="1" dirty="0" err="1"/>
              <a:t>있을것으로</a:t>
            </a:r>
            <a:r>
              <a:rPr lang="ko-KR" altLang="en-US" sz="1600" b="1" dirty="0"/>
              <a:t> 판단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그 </a:t>
            </a:r>
            <a:r>
              <a:rPr lang="en-US" altLang="ko-KR" sz="1600" b="1" dirty="0"/>
              <a:t>0.2</a:t>
            </a:r>
            <a:r>
              <a:rPr lang="ko-KR" altLang="en-US" sz="1600" b="1" dirty="0"/>
              <a:t>라는 지점을 기준으로 그래프를 </a:t>
            </a:r>
            <a:r>
              <a:rPr lang="ko-KR" altLang="en-US" sz="1600" b="1" dirty="0" err="1"/>
              <a:t>다시그려</a:t>
            </a:r>
            <a:r>
              <a:rPr lang="ko-KR" altLang="en-US" sz="1600" b="1" dirty="0"/>
              <a:t> 눈으로 확인해보는 것이 필요하다고 판단함</a:t>
            </a:r>
            <a:r>
              <a:rPr lang="en-US" altLang="ko-KR" sz="1600" b="1" dirty="0"/>
              <a:t>.(</a:t>
            </a:r>
            <a:r>
              <a:rPr lang="ko-KR" altLang="en-US" sz="1600" b="1" dirty="0"/>
              <a:t>다음 슬라이드에서 </a:t>
            </a:r>
            <a:r>
              <a:rPr lang="ko-KR" altLang="en-US" sz="1600" b="1" dirty="0" err="1"/>
              <a:t>그려볼것임</a:t>
            </a:r>
            <a:r>
              <a:rPr lang="en-US" altLang="ko-KR" sz="1600" b="1" dirty="0"/>
              <a:t>)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4133E-D43E-22CD-B78C-EF16E7FB0877}"/>
              </a:ext>
            </a:extLst>
          </p:cNvPr>
          <p:cNvSpPr txBox="1"/>
          <p:nvPr/>
        </p:nvSpPr>
        <p:spPr>
          <a:xfrm>
            <a:off x="3170664" y="3030229"/>
            <a:ext cx="315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r>
              <a:rPr lang="ko-KR" altLang="en-US" b="1" dirty="0"/>
              <a:t>항 근사해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007EA-71C3-70B3-E668-610B4792E84D}"/>
              </a:ext>
            </a:extLst>
          </p:cNvPr>
          <p:cNvSpPr txBox="1"/>
          <p:nvPr/>
        </p:nvSpPr>
        <p:spPr>
          <a:xfrm>
            <a:off x="8494108" y="3030229"/>
            <a:ext cx="315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단항</a:t>
            </a:r>
            <a:r>
              <a:rPr lang="ko-KR" altLang="en-US" b="1" dirty="0"/>
              <a:t> 근사해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854C92D-A2EB-36B2-3C48-1C4A64EC719A}"/>
              </a:ext>
            </a:extLst>
          </p:cNvPr>
          <p:cNvSpPr/>
          <p:nvPr/>
        </p:nvSpPr>
        <p:spPr>
          <a:xfrm>
            <a:off x="142624" y="3483011"/>
            <a:ext cx="170703" cy="453014"/>
          </a:xfrm>
          <a:prstGeom prst="downArrow">
            <a:avLst>
              <a:gd name="adj1" fmla="val 50000"/>
              <a:gd name="adj2" fmla="val 8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790C591-DBE0-BC3D-B801-B1D85AA8993E}"/>
              </a:ext>
            </a:extLst>
          </p:cNvPr>
          <p:cNvSpPr/>
          <p:nvPr/>
        </p:nvSpPr>
        <p:spPr>
          <a:xfrm>
            <a:off x="5177268" y="4845836"/>
            <a:ext cx="220134" cy="654725"/>
          </a:xfrm>
          <a:prstGeom prst="downArrow">
            <a:avLst>
              <a:gd name="adj1" fmla="val 50000"/>
              <a:gd name="adj2" fmla="val 882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9CA2D1F-163C-5D27-CCA4-E487E0E9BCF5}"/>
              </a:ext>
            </a:extLst>
          </p:cNvPr>
          <p:cNvSpPr/>
          <p:nvPr/>
        </p:nvSpPr>
        <p:spPr>
          <a:xfrm>
            <a:off x="10292757" y="4957466"/>
            <a:ext cx="220134" cy="654725"/>
          </a:xfrm>
          <a:prstGeom prst="downArrow">
            <a:avLst>
              <a:gd name="adj1" fmla="val 50000"/>
              <a:gd name="adj2" fmla="val 882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C84C71C-2500-1E49-7FE6-FA6BBFD92FB7}"/>
              </a:ext>
            </a:extLst>
          </p:cNvPr>
          <p:cNvSpPr/>
          <p:nvPr/>
        </p:nvSpPr>
        <p:spPr>
          <a:xfrm>
            <a:off x="147699" y="4143717"/>
            <a:ext cx="170703" cy="453014"/>
          </a:xfrm>
          <a:prstGeom prst="downArrow">
            <a:avLst>
              <a:gd name="adj1" fmla="val 50000"/>
              <a:gd name="adj2" fmla="val 882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03F9B6-7E3C-86E2-84FB-08F40ACEF92B}"/>
              </a:ext>
            </a:extLst>
          </p:cNvPr>
          <p:cNvSpPr txBox="1"/>
          <p:nvPr/>
        </p:nvSpPr>
        <p:spPr>
          <a:xfrm>
            <a:off x="486333" y="3448169"/>
            <a:ext cx="1274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차이가 심한지점</a:t>
            </a:r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차이가 거의 </a:t>
            </a:r>
            <a:endParaRPr lang="en-US" altLang="ko-KR" sz="1000" b="1" dirty="0"/>
          </a:p>
          <a:p>
            <a:r>
              <a:rPr lang="ko-KR" altLang="en-US" sz="1000" b="1" dirty="0" err="1"/>
              <a:t>없는지점</a:t>
            </a:r>
            <a:endParaRPr lang="ko-KR" altLang="en-US" sz="1000" b="1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781EBC4-269B-F149-E314-FE39D89083F3}"/>
              </a:ext>
            </a:extLst>
          </p:cNvPr>
          <p:cNvSpPr/>
          <p:nvPr/>
        </p:nvSpPr>
        <p:spPr>
          <a:xfrm>
            <a:off x="2950530" y="3936025"/>
            <a:ext cx="220134" cy="654725"/>
          </a:xfrm>
          <a:prstGeom prst="downArrow">
            <a:avLst>
              <a:gd name="adj1" fmla="val 50000"/>
              <a:gd name="adj2" fmla="val 8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F285E35-7741-18AD-DA20-FB2433A5B03B}"/>
              </a:ext>
            </a:extLst>
          </p:cNvPr>
          <p:cNvSpPr/>
          <p:nvPr/>
        </p:nvSpPr>
        <p:spPr>
          <a:xfrm>
            <a:off x="8043321" y="3936025"/>
            <a:ext cx="220134" cy="654725"/>
          </a:xfrm>
          <a:prstGeom prst="downArrow">
            <a:avLst>
              <a:gd name="adj1" fmla="val 50000"/>
              <a:gd name="adj2" fmla="val 8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7A828-D857-0613-E1CF-ECBA6446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79" y="1074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700" b="1" dirty="0"/>
              <a:t>이번에는 </a:t>
            </a:r>
            <a:r>
              <a:rPr lang="en-US" altLang="ko-KR" sz="1700" b="1" dirty="0" err="1"/>
              <a:t>Fo</a:t>
            </a:r>
            <a:r>
              <a:rPr lang="en-US" altLang="ko-KR" sz="1700" b="1" dirty="0"/>
              <a:t> &gt;0.2</a:t>
            </a:r>
            <a:r>
              <a:rPr lang="ko-KR" altLang="en-US" sz="1700" b="1" dirty="0"/>
              <a:t>인 구간의 </a:t>
            </a:r>
            <a:r>
              <a:rPr lang="ko-KR" altLang="en-US" sz="1700" b="1" dirty="0" err="1"/>
              <a:t>단항</a:t>
            </a:r>
            <a:r>
              <a:rPr lang="ko-KR" altLang="en-US" sz="1700" b="1" dirty="0"/>
              <a:t> 근사해를 그래프로 그려봤다</a:t>
            </a:r>
            <a:endParaRPr lang="en-US" altLang="ko-KR" sz="1700" b="1" dirty="0"/>
          </a:p>
          <a:p>
            <a:pPr marL="0" indent="0">
              <a:buNone/>
            </a:pPr>
            <a:r>
              <a:rPr lang="ko-KR" altLang="en-US" sz="1500" dirty="0" err="1"/>
              <a:t>단항</a:t>
            </a:r>
            <a:r>
              <a:rPr lang="ko-KR" altLang="en-US" sz="1500" dirty="0"/>
              <a:t> 근사해가 엄밀해나</a:t>
            </a:r>
            <a:r>
              <a:rPr lang="en-US" altLang="ko-KR" sz="1500" dirty="0"/>
              <a:t>, </a:t>
            </a:r>
            <a:r>
              <a:rPr lang="ko-KR" altLang="en-US" sz="1500" dirty="0"/>
              <a:t>다항 근사해와 비교했을 때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다이나믹한</a:t>
            </a:r>
            <a:r>
              <a:rPr lang="ko-KR" altLang="en-US" sz="1500" dirty="0"/>
              <a:t> 오차가 생기던 </a:t>
            </a:r>
            <a:r>
              <a:rPr lang="en-US" altLang="ko-KR" sz="1500" dirty="0" err="1"/>
              <a:t>Fo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매우작은</a:t>
            </a:r>
            <a:r>
              <a:rPr lang="ko-KR" altLang="en-US" sz="1500" dirty="0"/>
              <a:t> 구간과 달리</a:t>
            </a:r>
            <a:r>
              <a:rPr lang="en-US" altLang="ko-KR" sz="1500" dirty="0"/>
              <a:t>, </a:t>
            </a:r>
          </a:p>
          <a:p>
            <a:pPr marL="0" indent="0">
              <a:buNone/>
            </a:pPr>
            <a:r>
              <a:rPr lang="en-US" altLang="ko-KR" sz="1500" dirty="0" err="1"/>
              <a:t>Fo</a:t>
            </a:r>
            <a:r>
              <a:rPr lang="en-US" altLang="ko-KR" sz="1500" dirty="0"/>
              <a:t>&gt;0.2</a:t>
            </a:r>
            <a:r>
              <a:rPr lang="ko-KR" altLang="en-US" sz="1500" dirty="0"/>
              <a:t>인 구간부터는 상대적으로 그 오차가 줄어들어 보였다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700" b="1" dirty="0"/>
              <a:t>과학자들이 계산의 단순성을 위해 </a:t>
            </a:r>
            <a:r>
              <a:rPr lang="ko-KR" altLang="en-US" sz="1700" b="1" dirty="0" err="1"/>
              <a:t>단항근사해를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쓸때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그 사용의 조건으로 </a:t>
            </a:r>
            <a:r>
              <a:rPr lang="en-US" altLang="ko-KR" sz="1700" b="1" dirty="0" err="1"/>
              <a:t>Fo</a:t>
            </a:r>
            <a:r>
              <a:rPr lang="en-US" altLang="ko-KR" sz="1700" b="1" dirty="0"/>
              <a:t> &gt;0.2</a:t>
            </a:r>
            <a:r>
              <a:rPr lang="ko-KR" altLang="en-US" sz="1700" b="1" dirty="0"/>
              <a:t>라는 </a:t>
            </a:r>
            <a:r>
              <a:rPr lang="ko-KR" altLang="en-US" sz="1700" b="1" dirty="0" err="1"/>
              <a:t>임계값을</a:t>
            </a:r>
            <a:r>
              <a:rPr lang="ko-KR" altLang="en-US" sz="1700" b="1" dirty="0"/>
              <a:t> </a:t>
            </a:r>
            <a:endParaRPr lang="en-US" altLang="ko-KR" sz="1700" b="1" dirty="0"/>
          </a:p>
          <a:p>
            <a:pPr marL="0" indent="0">
              <a:buNone/>
            </a:pPr>
            <a:r>
              <a:rPr lang="ko-KR" altLang="en-US" sz="1700" b="1" dirty="0"/>
              <a:t>설정한 이유를 다음과 같이 추측해봤다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 err="1"/>
              <a:t>Fo</a:t>
            </a:r>
            <a:r>
              <a:rPr lang="en-US" altLang="ko-KR" sz="1500" dirty="0"/>
              <a:t> </a:t>
            </a:r>
            <a:r>
              <a:rPr lang="ko-KR" altLang="en-US" sz="1500" dirty="0"/>
              <a:t>가 </a:t>
            </a:r>
            <a:r>
              <a:rPr lang="en-US" altLang="ko-KR" sz="1500" dirty="0"/>
              <a:t>0.2</a:t>
            </a:r>
            <a:r>
              <a:rPr lang="ko-KR" altLang="en-US" sz="1500" dirty="0"/>
              <a:t>가 되는 순간부터의 오차가 실험적으로 그 </a:t>
            </a:r>
            <a:r>
              <a:rPr lang="ko-KR" altLang="en-US" sz="1500" dirty="0" err="1"/>
              <a:t>시점부터의</a:t>
            </a:r>
            <a:r>
              <a:rPr lang="ko-KR" altLang="en-US" sz="1500" dirty="0"/>
              <a:t> 오차는 대체로 감수할 수 있을 만큼의 오차라고 판단했기 </a:t>
            </a:r>
            <a:r>
              <a:rPr lang="ko-KR" altLang="en-US" sz="1500" dirty="0" err="1"/>
              <a:t>때문인것같다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그래프로 그려본 결과도 용인가능한 수준의 차이를 보이는 것으로 느껴진다</a:t>
            </a:r>
            <a:r>
              <a:rPr lang="en-US" altLang="ko-KR" sz="1500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8151C6-6A1B-4442-1818-84C68CE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65" y="3115968"/>
            <a:ext cx="4200814" cy="41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58C2B-3BD5-EE20-7E42-F41FB75B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0" y="3223413"/>
            <a:ext cx="3981294" cy="389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2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687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안용상</dc:creator>
  <cp:lastModifiedBy>안용상</cp:lastModifiedBy>
  <cp:revision>1</cp:revision>
  <dcterms:created xsi:type="dcterms:W3CDTF">2023-05-16T12:43:33Z</dcterms:created>
  <dcterms:modified xsi:type="dcterms:W3CDTF">2023-05-16T14:25:40Z</dcterms:modified>
</cp:coreProperties>
</file>