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88" r:id="rId1"/>
  </p:sldMasterIdLst>
  <p:notesMasterIdLst>
    <p:notesMasterId r:id="rId7"/>
  </p:notesMasterIdLst>
  <p:handoutMasterIdLst>
    <p:handoutMasterId r:id="rId8"/>
  </p:handoutMasterIdLst>
  <p:sldIdLst>
    <p:sldId id="2689" r:id="rId2"/>
    <p:sldId id="2725" r:id="rId3"/>
    <p:sldId id="2724" r:id="rId4"/>
    <p:sldId id="2726" r:id="rId5"/>
    <p:sldId id="2694" r:id="rId6"/>
  </p:sldIdLst>
  <p:sldSz cx="9906000" cy="6858000" type="A4"/>
  <p:notesSz cx="6794500" cy="9931400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ctr" rtl="0" fontAlgn="ctr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/>
        <a:ea typeface="돋움"/>
        <a:cs typeface="+mn-cs"/>
      </a:defRPr>
    </a:lvl1pPr>
    <a:lvl2pPr marL="457200" algn="ctr" rtl="0" fontAlgn="ctr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/>
        <a:ea typeface="돋움"/>
        <a:cs typeface="+mn-cs"/>
      </a:defRPr>
    </a:lvl2pPr>
    <a:lvl3pPr marL="914400" algn="ctr" rtl="0" fontAlgn="ctr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/>
        <a:ea typeface="돋움"/>
        <a:cs typeface="+mn-cs"/>
      </a:defRPr>
    </a:lvl3pPr>
    <a:lvl4pPr marL="1371600" algn="ctr" rtl="0" fontAlgn="ctr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/>
        <a:ea typeface="돋움"/>
        <a:cs typeface="+mn-cs"/>
      </a:defRPr>
    </a:lvl4pPr>
    <a:lvl5pPr marL="1828800" algn="ctr" rtl="0" fontAlgn="ctr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/>
        <a:ea typeface="돋움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/>
        <a:ea typeface="돋움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/>
        <a:ea typeface="돋움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/>
        <a:ea typeface="돋움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/>
        <a:ea typeface="돋움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C3CC4EF-7349-4AAB-AD37-EECB1BC401BE}">
          <p14:sldIdLst>
            <p14:sldId id="2689"/>
            <p14:sldId id="2725"/>
            <p14:sldId id="2724"/>
            <p14:sldId id="2726"/>
            <p14:sldId id="26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3066" autoAdjust="0"/>
  </p:normalViewPr>
  <p:slideViewPr>
    <p:cSldViewPr snapToObjects="1">
      <p:cViewPr varScale="1">
        <p:scale>
          <a:sx n="83" d="100"/>
          <a:sy n="83" d="100"/>
        </p:scale>
        <p:origin x="108" y="180"/>
      </p:cViewPr>
      <p:guideLst>
        <p:guide orient="horz" pos="2158"/>
        <p:guide pos="3118"/>
      </p:guideLst>
    </p:cSldViewPr>
  </p:slideViewPr>
  <p:outlineViewPr>
    <p:cViewPr>
      <p:scale>
        <a:sx n="33" d="100"/>
        <a:sy n="33" d="100"/>
      </p:scale>
      <p:origin x="0" y="-132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8" d="100"/>
          <a:sy n="78" d="100"/>
        </p:scale>
        <p:origin x="3978" y="90"/>
      </p:cViewPr>
      <p:guideLst>
        <p:guide orient="horz" pos="3128"/>
        <p:guide pos="213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>
          <a:xfrm>
            <a:off x="904984" y="4719043"/>
            <a:ext cx="4984535" cy="41797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788" tIns="44596" rIns="90788" bIns="44596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89000" y="865188"/>
            <a:ext cx="5027613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10" Type="http://schemas.openxmlformats.org/officeDocument/2006/relationships/image" Target="../media/image3.png"/><Relationship Id="rId4" Type="http://schemas.openxmlformats.org/officeDocument/2006/relationships/tags" Target="../tags/tag3.xml"/><Relationship Id="rId9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6">
            <a:extLst>
              <a:ext uri="{FF2B5EF4-FFF2-40B4-BE49-F238E27FC236}">
                <a16:creationId xmlns:a16="http://schemas.microsoft.com/office/drawing/2014/main" id="{F3AA621C-F7FA-4614-AED4-8BDD5D691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6607" y="3060000"/>
            <a:ext cx="7432787" cy="668626"/>
          </a:xfrm>
          <a:prstGeom prst="rect">
            <a:avLst/>
          </a:prstGeom>
        </p:spPr>
        <p:txBody>
          <a:bodyPr wrap="none" lIns="72000" tIns="72000" rIns="72000" bIns="72000" anchor="t" anchorCtr="0">
            <a:spAutoFit/>
          </a:bodyPr>
          <a:lstStyle>
            <a:lvl1pPr algn="ctr">
              <a:defRPr sz="3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Click to change [Presentation Title]</a:t>
            </a:r>
            <a:endParaRPr lang="ko-KR" altLang="en-US" dirty="0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C3009F45-E5AD-42D7-B1CF-D8213CA48D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5967299"/>
            <a:ext cx="8686799" cy="55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2021 by IEG, Inc.  ALL RIGHTS RESERVED.</a:t>
            </a:r>
          </a:p>
          <a:p>
            <a:pPr marL="0" marR="0" lvl="0" indent="0" algn="ctr" defTabSz="914400" eaLnBrk="0" fontAlgn="auto" latinLnBrk="0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No part of this publication may be reproduced, stored in a retrieval system, or transmitted in any form or by any means — </a:t>
            </a:r>
            <a:b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electronic, mechanical, photocopying, recording, or otherwise — without the permission of IEG.</a:t>
            </a:r>
          </a:p>
          <a:p>
            <a:pPr marL="0" marR="0" lvl="0" indent="0" algn="ctr" defTabSz="914400" eaLnBrk="0" fontAlgn="auto" latinLnBrk="0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This document provides an outline of a presentation and is incomplete without the accompanying oral commentary and discussion.</a:t>
            </a:r>
          </a:p>
        </p:txBody>
      </p:sp>
      <p:sp>
        <p:nvSpPr>
          <p:cNvPr id="32" name="텍스트 개체 틀 4">
            <a:extLst>
              <a:ext uri="{FF2B5EF4-FFF2-40B4-BE49-F238E27FC236}">
                <a16:creationId xmlns:a16="http://schemas.microsoft.com/office/drawing/2014/main" id="{D02B54E6-E06C-4042-BFDE-B9120DF94B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7966" y="4680000"/>
            <a:ext cx="2326902" cy="391628"/>
          </a:xfrm>
          <a:prstGeom prst="rect">
            <a:avLst/>
          </a:prstGeom>
        </p:spPr>
        <p:txBody>
          <a:bodyPr wrap="none" lIns="72000" tIns="72000" rIns="72000" bIns="72000" anchor="ctr" anchorCtr="0">
            <a:spAutoFit/>
          </a:bodyPr>
          <a:lstStyle>
            <a:lvl1pPr marL="0" indent="0" algn="ctr">
              <a:buNone/>
              <a:defRPr sz="1600" b="1" baseline="0"/>
            </a:lvl1pPr>
          </a:lstStyle>
          <a:p>
            <a:pPr lvl="0"/>
            <a:r>
              <a:rPr lang="en-US" altLang="ko-KR" dirty="0"/>
              <a:t>Click to change [Date]</a:t>
            </a:r>
          </a:p>
        </p:txBody>
      </p:sp>
      <p:sp>
        <p:nvSpPr>
          <p:cNvPr id="33" name="텍스트 개체 틀 4">
            <a:extLst>
              <a:ext uri="{FF2B5EF4-FFF2-40B4-BE49-F238E27FC236}">
                <a16:creationId xmlns:a16="http://schemas.microsoft.com/office/drawing/2014/main" id="{05E4AFEA-C1D3-4ADA-9E8A-97F036E39D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7389" y="4140000"/>
            <a:ext cx="3728055" cy="360850"/>
          </a:xfrm>
          <a:prstGeom prst="rect">
            <a:avLst/>
          </a:prstGeom>
        </p:spPr>
        <p:txBody>
          <a:bodyPr wrap="none" lIns="72000" tIns="72000" rIns="72000" bIns="72000" anchor="ctr" anchorCtr="0">
            <a:spAutoFit/>
          </a:bodyPr>
          <a:lstStyle>
            <a:lvl1pPr marL="0" indent="0" algn="ctr">
              <a:buNone/>
              <a:defRPr sz="14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- Click to change [Presentation Subtitle] -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9A6F161-57D5-482E-B330-291E0D4ACEA0}"/>
              </a:ext>
            </a:extLst>
          </p:cNvPr>
          <p:cNvGrpSpPr/>
          <p:nvPr userDrawn="1"/>
        </p:nvGrpSpPr>
        <p:grpSpPr>
          <a:xfrm>
            <a:off x="7920000" y="540000"/>
            <a:ext cx="1548000" cy="271462"/>
            <a:chOff x="7628737" y="528638"/>
            <a:chExt cx="1571625" cy="271462"/>
          </a:xfrm>
        </p:grpSpPr>
        <p:sp>
          <p:nvSpPr>
            <p:cNvPr id="35" name="Text Box 8">
              <a:extLst>
                <a:ext uri="{FF2B5EF4-FFF2-40B4-BE49-F238E27FC236}">
                  <a16:creationId xmlns:a16="http://schemas.microsoft.com/office/drawing/2014/main" id="{B143EEBA-0053-4FC4-914E-6E69C5B61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5679" y="572830"/>
              <a:ext cx="147774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Strictly Confidential</a:t>
              </a:r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D4A00C0E-5004-4C23-9AC3-564A9D085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8737" y="528638"/>
              <a:ext cx="1571625" cy="0"/>
            </a:xfrm>
            <a:prstGeom prst="line">
              <a:avLst/>
            </a:prstGeom>
            <a:noFill/>
            <a:ln w="38100" cmpd="dbl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C8E390BD-7C10-4E48-AAB9-6AAF61AFD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8737" y="800100"/>
              <a:ext cx="1571625" cy="0"/>
            </a:xfrm>
            <a:prstGeom prst="line">
              <a:avLst/>
            </a:prstGeom>
            <a:noFill/>
            <a:ln w="38100" cmpd="dbl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99EA3D0-BED9-44F6-B839-FD01E235F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3909" y="5319193"/>
            <a:ext cx="961357" cy="5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8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140947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07975" y="404764"/>
            <a:ext cx="9290050" cy="900000"/>
          </a:xfrm>
          <a:prstGeom prst="rect">
            <a:avLst/>
          </a:prstGeom>
        </p:spPr>
        <p:txBody>
          <a:bodyPr/>
          <a:lstStyle>
            <a:lvl1pPr fontAlgn="auto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Heading, 18pt, bold                                                                        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307974" y="6633356"/>
            <a:ext cx="9290051" cy="15388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sz="1000" dirty="0"/>
              <a:t>Source: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9906000" cy="311972"/>
          </a:xfrm>
          <a:prstGeom prst="rect">
            <a:avLst/>
          </a:prstGeom>
          <a:solidFill>
            <a:srgbClr val="21335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defTabSz="540000" eaLnBrk="0" fontAlgn="auto" hangingPunct="0">
              <a:spcBef>
                <a:spcPts val="0"/>
              </a:spcBef>
            </a:pPr>
            <a:endParaRPr lang="en-US" altLang="ko-KR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07975" y="59184"/>
            <a:ext cx="72295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fontAlgn="auto"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Slide Title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4CF775-7A8E-4E19-AE2F-C9305FDEDAC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16855" y="6573955"/>
            <a:ext cx="368693" cy="20341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FE6746-8512-4D8A-A984-98739E3EC06B}"/>
              </a:ext>
            </a:extLst>
          </p:cNvPr>
          <p:cNvCxnSpPr/>
          <p:nvPr userDrawn="1"/>
        </p:nvCxnSpPr>
        <p:spPr>
          <a:xfrm>
            <a:off x="0" y="6489340"/>
            <a:ext cx="9906000" cy="0"/>
          </a:xfrm>
          <a:prstGeom prst="line">
            <a:avLst/>
          </a:prstGeom>
          <a:ln w="12700">
            <a:solidFill>
              <a:srgbClr val="F6A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30">
            <a:extLst>
              <a:ext uri="{FF2B5EF4-FFF2-40B4-BE49-F238E27FC236}">
                <a16:creationId xmlns:a16="http://schemas.microsoft.com/office/drawing/2014/main" id="{2B23F8B7-30DE-4561-A559-E4BF0FEFD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7975" y="1412875"/>
            <a:ext cx="4465638" cy="672867"/>
          </a:xfrm>
        </p:spPr>
        <p:txBody>
          <a:bodyPr vert="horz" wrap="square" lIns="36000" tIns="36000" rIns="36000" bIns="36000" rtlCol="0">
            <a:spAutoFit/>
          </a:bodyPr>
          <a:lstStyle>
            <a:lvl1pPr marL="92075" marR="0" indent="-92075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kumimoji="0" lang="ko-KR" altLang="en-US" i="0" u="none" strike="noStrike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63525" marR="0" indent="-92075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kumimoji="0" lang="ko-KR" altLang="en-US" b="0" i="0" u="none" strike="noStrike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447675" marR="0" indent="-92075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 kumimoji="0" lang="ko-KR" altLang="en-US" b="0" i="0" u="none" strike="noStrike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538163" marR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ko-KR" altLang="en-US" sz="1100" b="0" i="0" u="none" strike="noStrike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803275" marR="0" indent="-92075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 kumimoji="0" lang="ko-KR" altLang="en-US" sz="1100" b="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</a:lstStyle>
          <a:p>
            <a:pPr marL="92075" marR="0" lvl="0" indent="-92075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/>
                <a:cs typeface="+mn-cs"/>
              </a:rPr>
              <a:t>1st level 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/>
                <a:cs typeface="+mn-cs"/>
              </a:rPr>
              <a:t>맑은 고딕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/>
                <a:cs typeface="+mn-cs"/>
              </a:rPr>
              <a:t>, 12pt, Bold)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돋움"/>
              <a:cs typeface="+mn-cs"/>
            </a:endParaRPr>
          </a:p>
          <a:p>
            <a:pPr marL="263525" marR="0" lvl="1" indent="-92075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/>
                <a:cs typeface="+mn-cs"/>
              </a:rPr>
              <a:t>2nd level 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/>
                <a:cs typeface="+mn-cs"/>
              </a:rPr>
              <a:t>맑은 고딕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/>
                <a:cs typeface="+mn-cs"/>
              </a:rPr>
              <a:t>, 11pt)</a:t>
            </a:r>
          </a:p>
          <a:p>
            <a:pPr marL="447675" marR="0" lvl="2" indent="-92075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/>
                <a:cs typeface="+mn-cs"/>
              </a:rPr>
              <a:t>3rd level 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/>
                <a:cs typeface="+mn-cs"/>
              </a:rPr>
              <a:t>맑은 고딕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/>
                <a:cs typeface="+mn-cs"/>
              </a:rPr>
              <a:t>, 11pt)</a:t>
            </a:r>
          </a:p>
        </p:txBody>
      </p:sp>
    </p:spTree>
    <p:extLst>
      <p:ext uri="{BB962C8B-B14F-4D97-AF65-F5344CB8AC3E}">
        <p14:creationId xmlns:p14="http://schemas.microsoft.com/office/powerpoint/2010/main" val="1702992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088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822" userDrawn="1">
          <p15:clr>
            <a:srgbClr val="FBAE40"/>
          </p15:clr>
        </p15:guide>
        <p15:guide id="5" pos="3120" userDrawn="1">
          <p15:clr>
            <a:srgbClr val="FBAE40"/>
          </p15:clr>
        </p15:guide>
        <p15:guide id="6" pos="3007" userDrawn="1">
          <p15:clr>
            <a:srgbClr val="FBAE40"/>
          </p15:clr>
        </p15:guide>
        <p15:guide id="7" pos="3233" userDrawn="1">
          <p15:clr>
            <a:srgbClr val="FBAE40"/>
          </p15:clr>
        </p15:guide>
        <p15:guide id="8" pos="194" userDrawn="1">
          <p15:clr>
            <a:srgbClr val="FBAE40"/>
          </p15:clr>
        </p15:guide>
        <p15:guide id="9" pos="6046" userDrawn="1">
          <p15:clr>
            <a:srgbClr val="FBAE40"/>
          </p15:clr>
        </p15:guide>
        <p15:guide id="10" orient="horz" pos="406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90146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개체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84CF775-7A8E-4E19-AE2F-C9305FDEDAC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16855" y="6573955"/>
            <a:ext cx="368693" cy="20341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FE6746-8512-4D8A-A984-98739E3EC06B}"/>
              </a:ext>
            </a:extLst>
          </p:cNvPr>
          <p:cNvCxnSpPr/>
          <p:nvPr userDrawn="1"/>
        </p:nvCxnSpPr>
        <p:spPr>
          <a:xfrm>
            <a:off x="0" y="6489340"/>
            <a:ext cx="9906000" cy="0"/>
          </a:xfrm>
          <a:prstGeom prst="line">
            <a:avLst/>
          </a:prstGeom>
          <a:ln w="12700">
            <a:solidFill>
              <a:srgbClr val="F6A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12BEBF-2E26-4931-B693-A05567073EB9}"/>
              </a:ext>
            </a:extLst>
          </p:cNvPr>
          <p:cNvSpPr txBox="1"/>
          <p:nvPr userDrawn="1"/>
        </p:nvSpPr>
        <p:spPr>
          <a:xfrm>
            <a:off x="496888" y="2803525"/>
            <a:ext cx="8912225" cy="125095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ct val="0"/>
              </a:spcBef>
              <a:buNone/>
              <a:defRPr sz="4800" b="1" i="1" baseline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7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End of Document</a:t>
            </a:r>
            <a:endParaRPr lang="ko-KR" altLang="en-US" sz="7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54F465-ACDD-4B22-8184-4F33E1CD0FC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906000" cy="311972"/>
          </a:xfrm>
          <a:prstGeom prst="rect">
            <a:avLst/>
          </a:prstGeom>
          <a:solidFill>
            <a:srgbClr val="21335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defTabSz="540000" eaLnBrk="0" fontAlgn="auto" hangingPunct="0">
              <a:spcBef>
                <a:spcPts val="0"/>
              </a:spcBef>
            </a:pPr>
            <a:endParaRPr lang="en-US" altLang="ko-KR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5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orient="horz" pos="4088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120">
          <p15:clr>
            <a:srgbClr val="FBAE40"/>
          </p15:clr>
        </p15:guide>
        <p15:guide id="6" pos="3007">
          <p15:clr>
            <a:srgbClr val="FBAE40"/>
          </p15:clr>
        </p15:guide>
        <p15:guide id="7" pos="32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6900" y="1808163"/>
            <a:ext cx="8712200" cy="453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12pt</a:t>
            </a:r>
          </a:p>
          <a:p>
            <a:pPr lvl="1"/>
            <a:r>
              <a:rPr lang="en-US" altLang="ko-KR" dirty="0"/>
              <a:t>11pt</a:t>
            </a:r>
          </a:p>
          <a:p>
            <a:pPr lvl="2"/>
            <a:r>
              <a:rPr lang="en-US" altLang="ko-KR" dirty="0"/>
              <a:t>11pt</a:t>
            </a:r>
          </a:p>
        </p:txBody>
      </p:sp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9302771" y="6561960"/>
            <a:ext cx="161904" cy="1902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36000" rIns="0" bIns="0" anchor="b">
            <a:spAutoFit/>
          </a:bodyPr>
          <a:lstStyle>
            <a:defPPr>
              <a:defRPr lang="ko-KR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r" eaLnBrk="0" hangingPunct="0">
              <a:spcBef>
                <a:spcPct val="0"/>
              </a:spcBef>
              <a:defRPr/>
            </a:pPr>
            <a:fld id="{EADE492A-AB36-4503-A4BE-4ABC233C26F9}" type="slidenum">
              <a:rPr kumimoji="0" lang="en-US" altLang="ko-KR" sz="1000" b="0" smtClean="0">
                <a:solidFill>
                  <a:prstClr val="black"/>
                </a:solidFill>
                <a:latin typeface="맑은 고딕" panose="020B0503020000020004" pitchFamily="50" charset="-127"/>
              </a:rPr>
              <a:pPr algn="r" eaLnBrk="0" hangingPunct="0">
                <a:spcBef>
                  <a:spcPct val="0"/>
                </a:spcBef>
                <a:defRPr/>
              </a:pPr>
              <a:t>‹#›</a:t>
            </a:fld>
            <a:endParaRPr kumimoji="0" lang="en-US" altLang="ko-KR" sz="1000" b="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06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1" r:id="rId3"/>
  </p:sldLayoutIdLst>
  <p:hf hdr="0" ftr="0" dt="0"/>
  <p:txStyles>
    <p:titleStyle>
      <a:lvl1pPr algn="l" rtl="0" eaLnBrk="0" fontAlgn="auto" hangingPunct="0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9pPr>
    </p:titleStyle>
    <p:bodyStyle>
      <a:lvl1pPr marL="182563" indent="-182563" algn="l" rtl="0" eaLnBrk="0" fontAlgn="auto" hangingPunct="0">
        <a:spcBef>
          <a:spcPts val="1200"/>
        </a:spcBef>
        <a:spcAft>
          <a:spcPct val="0"/>
        </a:spcAft>
        <a:buFont typeface="Arial" charset="0"/>
        <a:buChar char="•"/>
        <a:defRPr sz="12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1pPr>
      <a:lvl2pPr marL="538163" indent="-173038" algn="l" rtl="0" eaLnBrk="0" fontAlgn="auto" hangingPunct="0">
        <a:spcBef>
          <a:spcPts val="300"/>
        </a:spcBef>
        <a:spcAft>
          <a:spcPct val="0"/>
        </a:spcAft>
        <a:buFont typeface="Arial" charset="0"/>
        <a:buChar char="–"/>
        <a:defRPr sz="1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2pPr>
      <a:lvl3pPr marL="803275" indent="-153988" algn="l" rtl="0" eaLnBrk="0" fontAlgn="auto" hangingPunct="0">
        <a:spcBef>
          <a:spcPts val="300"/>
        </a:spcBef>
        <a:spcAft>
          <a:spcPct val="0"/>
        </a:spcAft>
        <a:buFont typeface="Wingdings" pitchFamily="2" charset="2"/>
        <a:buChar char="ü"/>
        <a:defRPr sz="1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185550" y="3060000"/>
            <a:ext cx="3506324" cy="6505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주간 업무 보고서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4329687" y="4680000"/>
            <a:ext cx="1243464" cy="391628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최용수 책임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4340225" y="4140000"/>
            <a:ext cx="1196977" cy="36085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2021. 10. 29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 noChangeArrowheads="1"/>
          </p:cNvSpPr>
          <p:nvPr>
            <p:ph type="title"/>
          </p:nvPr>
        </p:nvSpPr>
        <p:spPr>
          <a:xfrm>
            <a:off x="307975" y="404813"/>
            <a:ext cx="9290050" cy="900112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dirty="0"/>
              <a:t>업무 진행 현황 및 계획</a:t>
            </a:r>
          </a:p>
        </p:txBody>
      </p:sp>
      <p:sp>
        <p:nvSpPr>
          <p:cNvPr id="6147" name="텍스트 개체 틀 2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6388" y="6677082"/>
            <a:ext cx="9290050" cy="138499"/>
          </a:xfrm>
        </p:spPr>
        <p:txBody>
          <a:bodyPr/>
          <a:lstStyle/>
          <a:p>
            <a:pPr>
              <a:spcBef>
                <a:spcPct val="0"/>
              </a:spcBef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6148" name="텍스트 개체 틀 4"/>
          <p:cNvSpPr>
            <a:spLocks noGrp="1" noChangeArrowheads="1"/>
          </p:cNvSpPr>
          <p:nvPr>
            <p:ph type="body" sz="quarter" idx="12"/>
          </p:nvPr>
        </p:nvSpPr>
        <p:spPr>
          <a:xfrm>
            <a:off x="307975" y="58738"/>
            <a:ext cx="1241425" cy="185737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/>
              <a:t>진행 현황 및 계획</a:t>
            </a:r>
          </a:p>
        </p:txBody>
      </p:sp>
      <p:sp useBgFill="1">
        <p:nvSpPr>
          <p:cNvPr id="14" name="AutoShape 3"/>
          <p:cNvSpPr>
            <a:spLocks noChangeArrowheads="1"/>
          </p:cNvSpPr>
          <p:nvPr/>
        </p:nvSpPr>
        <p:spPr>
          <a:xfrm>
            <a:off x="306388" y="1304925"/>
            <a:ext cx="4710112" cy="5160963"/>
          </a:xfrm>
          <a:prstGeom prst="homePlate">
            <a:avLst>
              <a:gd name="adj" fmla="val 82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1.</a:t>
            </a: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주요업무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(Routine)</a:t>
            </a: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※  </a:t>
            </a:r>
            <a:r>
              <a:rPr lang="ko-KR" altLang="en-US" sz="1100" dirty="0" err="1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로보콘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관련 업무 진행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- Modbus TCP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와 </a:t>
            </a:r>
            <a:r>
              <a:rPr lang="ko-KR" altLang="en-US" sz="1100" b="0" dirty="0" err="1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로보콘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PLC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간 통신 프로토콜 개발 진행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- LS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산전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PLC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로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Modbus TCP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와 통신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TEST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진행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통신접속간 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 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오류발생 및 문제점 분석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※  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연구과제 </a:t>
            </a: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Modbus TCP 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통신 관련 업무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- Sarver(Modbus TCP)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와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Client(Modbus TCP)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간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 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양방향 통신으로 텍스트 데이터를 송수신 연구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ko-KR" altLang="en-US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720" algn="l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</a:pPr>
            <a:endParaRPr lang="en-US" altLang="ko-KR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720" algn="l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</a:pP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2.</a:t>
            </a: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기타업무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(Extra)</a:t>
            </a:r>
            <a:endParaRPr lang="ko-KR" altLang="en-US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※ 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개발 환경 조성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- Visual Studio 2019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개발 도구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, Modbus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라이브러리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설치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15" name="자유형 7"/>
          <p:cNvSpPr/>
          <p:nvPr/>
        </p:nvSpPr>
        <p:spPr>
          <a:xfrm>
            <a:off x="307975" y="971389"/>
            <a:ext cx="4370388" cy="333375"/>
          </a:xfrm>
          <a:custGeom>
            <a:avLst/>
            <a:gdLst>
              <a:gd name="connsiteX0" fmla="*/ 0 w 4141694"/>
              <a:gd name="connsiteY0" fmla="*/ 0 h 451821"/>
              <a:gd name="connsiteX1" fmla="*/ 0 w 4141694"/>
              <a:gd name="connsiteY1" fmla="*/ 451821 h 451821"/>
              <a:gd name="connsiteX2" fmla="*/ 4141694 w 4141694"/>
              <a:gd name="connsiteY2" fmla="*/ 451821 h 451821"/>
              <a:gd name="connsiteX3" fmla="*/ 4141694 w 4141694"/>
              <a:gd name="connsiteY3" fmla="*/ 21515 h 451821"/>
              <a:gd name="connsiteX4" fmla="*/ 0 w 4141694"/>
              <a:gd name="connsiteY4" fmla="*/ 0 h 451821"/>
              <a:gd name="connsiteX0" fmla="*/ 0 w 4141694"/>
              <a:gd name="connsiteY0" fmla="*/ 1345 h 453166"/>
              <a:gd name="connsiteX1" fmla="*/ 0 w 4141694"/>
              <a:gd name="connsiteY1" fmla="*/ 453166 h 453166"/>
              <a:gd name="connsiteX2" fmla="*/ 4141694 w 4141694"/>
              <a:gd name="connsiteY2" fmla="*/ 453166 h 453166"/>
              <a:gd name="connsiteX3" fmla="*/ 4080734 w 4141694"/>
              <a:gd name="connsiteY3" fmla="*/ 0 h 453166"/>
              <a:gd name="connsiteX4" fmla="*/ 0 w 4141694"/>
              <a:gd name="connsiteY4" fmla="*/ 1345 h 453166"/>
              <a:gd name="connsiteX0" fmla="*/ 0 w 4111214"/>
              <a:gd name="connsiteY0" fmla="*/ 1345 h 453166"/>
              <a:gd name="connsiteX1" fmla="*/ 0 w 4111214"/>
              <a:gd name="connsiteY1" fmla="*/ 453166 h 453166"/>
              <a:gd name="connsiteX2" fmla="*/ 4111214 w 4111214"/>
              <a:gd name="connsiteY2" fmla="*/ 453166 h 453166"/>
              <a:gd name="connsiteX3" fmla="*/ 4080734 w 4111214"/>
              <a:gd name="connsiteY3" fmla="*/ 0 h 453166"/>
              <a:gd name="connsiteX4" fmla="*/ 0 w 4111214"/>
              <a:gd name="connsiteY4" fmla="*/ 1345 h 453166"/>
              <a:gd name="connsiteX0" fmla="*/ 0 w 4111214"/>
              <a:gd name="connsiteY0" fmla="*/ 0 h 451821"/>
              <a:gd name="connsiteX1" fmla="*/ 0 w 4111214"/>
              <a:gd name="connsiteY1" fmla="*/ 451821 h 451821"/>
              <a:gd name="connsiteX2" fmla="*/ 4111214 w 4111214"/>
              <a:gd name="connsiteY2" fmla="*/ 451821 h 451821"/>
              <a:gd name="connsiteX3" fmla="*/ 4042634 w 4111214"/>
              <a:gd name="connsiteY3" fmla="*/ 6275 h 451821"/>
              <a:gd name="connsiteX4" fmla="*/ 0 w 4111214"/>
              <a:gd name="connsiteY4" fmla="*/ 0 h 451821"/>
              <a:gd name="connsiteX0" fmla="*/ 0 w 4111214"/>
              <a:gd name="connsiteY0" fmla="*/ 10677 h 462498"/>
              <a:gd name="connsiteX1" fmla="*/ 0 w 4111214"/>
              <a:gd name="connsiteY1" fmla="*/ 462498 h 462498"/>
              <a:gd name="connsiteX2" fmla="*/ 4111214 w 4111214"/>
              <a:gd name="connsiteY2" fmla="*/ 462498 h 462498"/>
              <a:gd name="connsiteX3" fmla="*/ 4065570 w 4111214"/>
              <a:gd name="connsiteY3" fmla="*/ 0 h 462498"/>
              <a:gd name="connsiteX4" fmla="*/ 0 w 4111214"/>
              <a:gd name="connsiteY4" fmla="*/ 10677 h 4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214" h="462498">
                <a:moveTo>
                  <a:pt x="0" y="10677"/>
                </a:moveTo>
                <a:lnTo>
                  <a:pt x="0" y="462498"/>
                </a:lnTo>
                <a:lnTo>
                  <a:pt x="4111214" y="462498"/>
                </a:lnTo>
                <a:lnTo>
                  <a:pt x="4065570" y="0"/>
                </a:lnTo>
                <a:lnTo>
                  <a:pt x="0" y="10677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1400" dirty="0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진행 현황 </a:t>
            </a:r>
            <a:r>
              <a:rPr lang="en-US" altLang="ko-KR" sz="1400" dirty="0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(10/18~10/22)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29225" y="1304925"/>
            <a:ext cx="4368800" cy="5160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1.</a:t>
            </a: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주요업무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(Routine)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※  </a:t>
            </a:r>
            <a:r>
              <a:rPr lang="ko-KR" altLang="en-US" sz="1100" dirty="0" err="1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로보콘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관련 업무 진행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- Modbus TCP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와 </a:t>
            </a:r>
            <a:r>
              <a:rPr lang="ko-KR" altLang="en-US" sz="1100" b="0" dirty="0" err="1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로보콘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PLC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간 통신 프로토콜 개발 진행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- Modbus TCP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통신 프로토콜을 이용한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PLC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과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DB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간 직접 송수신 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 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가능한 디바이스 개발 진행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※  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연구과제 </a:t>
            </a: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Modbus TCP 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통신 관련 업무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2.</a:t>
            </a: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기타업무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(Extra)</a:t>
            </a:r>
            <a:endParaRPr lang="ko-KR" altLang="en-US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algn="l">
              <a:spcBef>
                <a:spcPts val="600"/>
              </a:spcBef>
              <a:defRPr/>
            </a:pPr>
            <a:endParaRPr lang="ko-KR" altLang="en-US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29225" y="965361"/>
            <a:ext cx="4368800" cy="3254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1400" dirty="0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향후 계획 </a:t>
            </a:r>
            <a:r>
              <a:rPr lang="en-US" altLang="ko-KR" sz="1400" dirty="0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(10/25~10/29)</a:t>
            </a:r>
          </a:p>
        </p:txBody>
      </p:sp>
    </p:spTree>
    <p:extLst>
      <p:ext uri="{BB962C8B-B14F-4D97-AF65-F5344CB8AC3E}">
        <p14:creationId xmlns:p14="http://schemas.microsoft.com/office/powerpoint/2010/main" val="2020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 noChangeArrowheads="1"/>
          </p:cNvSpPr>
          <p:nvPr>
            <p:ph type="title"/>
          </p:nvPr>
        </p:nvSpPr>
        <p:spPr>
          <a:xfrm>
            <a:off x="307975" y="404813"/>
            <a:ext cx="9290050" cy="900112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dirty="0"/>
              <a:t>업무 진행 현황 및 계획</a:t>
            </a:r>
          </a:p>
        </p:txBody>
      </p:sp>
      <p:sp>
        <p:nvSpPr>
          <p:cNvPr id="6147" name="텍스트 개체 틀 2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6388" y="6677082"/>
            <a:ext cx="9290050" cy="138499"/>
          </a:xfrm>
        </p:spPr>
        <p:txBody>
          <a:bodyPr/>
          <a:lstStyle/>
          <a:p>
            <a:pPr>
              <a:spcBef>
                <a:spcPct val="0"/>
              </a:spcBef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6148" name="텍스트 개체 틀 4"/>
          <p:cNvSpPr>
            <a:spLocks noGrp="1" noChangeArrowheads="1"/>
          </p:cNvSpPr>
          <p:nvPr>
            <p:ph type="body" sz="quarter" idx="12"/>
          </p:nvPr>
        </p:nvSpPr>
        <p:spPr>
          <a:xfrm>
            <a:off x="307975" y="58738"/>
            <a:ext cx="1241425" cy="185737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/>
              <a:t>진행 현황 및 계획</a:t>
            </a:r>
          </a:p>
        </p:txBody>
      </p:sp>
      <p:sp useBgFill="1">
        <p:nvSpPr>
          <p:cNvPr id="14" name="AutoShape 3"/>
          <p:cNvSpPr>
            <a:spLocks noChangeArrowheads="1"/>
          </p:cNvSpPr>
          <p:nvPr/>
        </p:nvSpPr>
        <p:spPr>
          <a:xfrm>
            <a:off x="306388" y="1304925"/>
            <a:ext cx="4710112" cy="5160963"/>
          </a:xfrm>
          <a:prstGeom prst="homePlate">
            <a:avLst>
              <a:gd name="adj" fmla="val 82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1.</a:t>
            </a: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주요업무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(Routine)</a:t>
            </a: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※  </a:t>
            </a:r>
            <a:r>
              <a:rPr lang="ko-KR" altLang="en-US" sz="1100" dirty="0" err="1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로보콘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관련 업무 진행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- LS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산전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PLC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와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PC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간 데이터 송수신 진행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- WPF(UI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프레임워크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)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를 이용한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PC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화면 개발 진행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※  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연구과제 </a:t>
            </a: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Modbus TCP 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통신 관련 업무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- Sarver(Modbus TCP)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와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Client(Modbus TCP)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간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 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양방향 통신으로 </a:t>
            </a:r>
            <a:r>
              <a:rPr lang="ko-KR" altLang="en-US" sz="1100" b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데이터를 송수신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ko-KR" altLang="en-US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720" algn="l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</a:pPr>
            <a:endParaRPr lang="en-US" altLang="ko-KR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720" algn="l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</a:pP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2.</a:t>
            </a: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기타업무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(Extra)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15" name="자유형 7"/>
          <p:cNvSpPr/>
          <p:nvPr/>
        </p:nvSpPr>
        <p:spPr>
          <a:xfrm>
            <a:off x="307975" y="971389"/>
            <a:ext cx="4370388" cy="333375"/>
          </a:xfrm>
          <a:custGeom>
            <a:avLst/>
            <a:gdLst>
              <a:gd name="connsiteX0" fmla="*/ 0 w 4141694"/>
              <a:gd name="connsiteY0" fmla="*/ 0 h 451821"/>
              <a:gd name="connsiteX1" fmla="*/ 0 w 4141694"/>
              <a:gd name="connsiteY1" fmla="*/ 451821 h 451821"/>
              <a:gd name="connsiteX2" fmla="*/ 4141694 w 4141694"/>
              <a:gd name="connsiteY2" fmla="*/ 451821 h 451821"/>
              <a:gd name="connsiteX3" fmla="*/ 4141694 w 4141694"/>
              <a:gd name="connsiteY3" fmla="*/ 21515 h 451821"/>
              <a:gd name="connsiteX4" fmla="*/ 0 w 4141694"/>
              <a:gd name="connsiteY4" fmla="*/ 0 h 451821"/>
              <a:gd name="connsiteX0" fmla="*/ 0 w 4141694"/>
              <a:gd name="connsiteY0" fmla="*/ 1345 h 453166"/>
              <a:gd name="connsiteX1" fmla="*/ 0 w 4141694"/>
              <a:gd name="connsiteY1" fmla="*/ 453166 h 453166"/>
              <a:gd name="connsiteX2" fmla="*/ 4141694 w 4141694"/>
              <a:gd name="connsiteY2" fmla="*/ 453166 h 453166"/>
              <a:gd name="connsiteX3" fmla="*/ 4080734 w 4141694"/>
              <a:gd name="connsiteY3" fmla="*/ 0 h 453166"/>
              <a:gd name="connsiteX4" fmla="*/ 0 w 4141694"/>
              <a:gd name="connsiteY4" fmla="*/ 1345 h 453166"/>
              <a:gd name="connsiteX0" fmla="*/ 0 w 4111214"/>
              <a:gd name="connsiteY0" fmla="*/ 1345 h 453166"/>
              <a:gd name="connsiteX1" fmla="*/ 0 w 4111214"/>
              <a:gd name="connsiteY1" fmla="*/ 453166 h 453166"/>
              <a:gd name="connsiteX2" fmla="*/ 4111214 w 4111214"/>
              <a:gd name="connsiteY2" fmla="*/ 453166 h 453166"/>
              <a:gd name="connsiteX3" fmla="*/ 4080734 w 4111214"/>
              <a:gd name="connsiteY3" fmla="*/ 0 h 453166"/>
              <a:gd name="connsiteX4" fmla="*/ 0 w 4111214"/>
              <a:gd name="connsiteY4" fmla="*/ 1345 h 453166"/>
              <a:gd name="connsiteX0" fmla="*/ 0 w 4111214"/>
              <a:gd name="connsiteY0" fmla="*/ 0 h 451821"/>
              <a:gd name="connsiteX1" fmla="*/ 0 w 4111214"/>
              <a:gd name="connsiteY1" fmla="*/ 451821 h 451821"/>
              <a:gd name="connsiteX2" fmla="*/ 4111214 w 4111214"/>
              <a:gd name="connsiteY2" fmla="*/ 451821 h 451821"/>
              <a:gd name="connsiteX3" fmla="*/ 4042634 w 4111214"/>
              <a:gd name="connsiteY3" fmla="*/ 6275 h 451821"/>
              <a:gd name="connsiteX4" fmla="*/ 0 w 4111214"/>
              <a:gd name="connsiteY4" fmla="*/ 0 h 451821"/>
              <a:gd name="connsiteX0" fmla="*/ 0 w 4111214"/>
              <a:gd name="connsiteY0" fmla="*/ 10677 h 462498"/>
              <a:gd name="connsiteX1" fmla="*/ 0 w 4111214"/>
              <a:gd name="connsiteY1" fmla="*/ 462498 h 462498"/>
              <a:gd name="connsiteX2" fmla="*/ 4111214 w 4111214"/>
              <a:gd name="connsiteY2" fmla="*/ 462498 h 462498"/>
              <a:gd name="connsiteX3" fmla="*/ 4065570 w 4111214"/>
              <a:gd name="connsiteY3" fmla="*/ 0 h 462498"/>
              <a:gd name="connsiteX4" fmla="*/ 0 w 4111214"/>
              <a:gd name="connsiteY4" fmla="*/ 10677 h 4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214" h="462498">
                <a:moveTo>
                  <a:pt x="0" y="10677"/>
                </a:moveTo>
                <a:lnTo>
                  <a:pt x="0" y="462498"/>
                </a:lnTo>
                <a:lnTo>
                  <a:pt x="4111214" y="462498"/>
                </a:lnTo>
                <a:lnTo>
                  <a:pt x="4065570" y="0"/>
                </a:lnTo>
                <a:lnTo>
                  <a:pt x="0" y="10677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1400" dirty="0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진행 현황 </a:t>
            </a:r>
            <a:r>
              <a:rPr lang="en-US" altLang="ko-KR" sz="1400" dirty="0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(10/25~10/29)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29225" y="1290799"/>
            <a:ext cx="4368800" cy="5160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1.</a:t>
            </a: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주요업무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(Routine)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※  </a:t>
            </a:r>
            <a:r>
              <a:rPr lang="ko-KR" altLang="en-US" sz="1100" dirty="0" err="1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로보콘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관련 업무 진행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- WPF(UI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프레임워크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)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를 이용한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PC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화면 개발 진행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</a:t>
            </a: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-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PLC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와 </a:t>
            </a:r>
            <a:r>
              <a:rPr lang="en-US" altLang="ko-KR" sz="1100" b="0" dirty="0" err="1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FrameWork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간 데이터 송수신 확인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※  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연구과제 </a:t>
            </a: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Modbus TCP 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통신 관련 업무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2.</a:t>
            </a: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기타업무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(Extra)</a:t>
            </a:r>
            <a:endParaRPr lang="ko-KR" altLang="en-US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algn="l">
              <a:spcBef>
                <a:spcPts val="600"/>
              </a:spcBef>
              <a:defRPr/>
            </a:pP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</a:t>
            </a:r>
            <a:endParaRPr lang="ko-KR" altLang="en-US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29225" y="965361"/>
            <a:ext cx="4368800" cy="3254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1400" dirty="0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향후 계획 </a:t>
            </a:r>
            <a:r>
              <a:rPr lang="en-US" altLang="ko-KR" sz="1400" dirty="0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(11/1~11/5)</a:t>
            </a:r>
          </a:p>
        </p:txBody>
      </p:sp>
    </p:spTree>
    <p:extLst>
      <p:ext uri="{BB962C8B-B14F-4D97-AF65-F5344CB8AC3E}">
        <p14:creationId xmlns:p14="http://schemas.microsoft.com/office/powerpoint/2010/main" val="41279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 noChangeArrowheads="1"/>
          </p:cNvSpPr>
          <p:nvPr>
            <p:ph type="title"/>
          </p:nvPr>
        </p:nvSpPr>
        <p:spPr>
          <a:xfrm>
            <a:off x="307975" y="404813"/>
            <a:ext cx="9290050" cy="900112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dirty="0"/>
              <a:t>업무 진행 현황 및 계획</a:t>
            </a:r>
          </a:p>
        </p:txBody>
      </p:sp>
      <p:sp>
        <p:nvSpPr>
          <p:cNvPr id="6147" name="텍스트 개체 틀 2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6388" y="6677082"/>
            <a:ext cx="9290050" cy="138499"/>
          </a:xfrm>
        </p:spPr>
        <p:txBody>
          <a:bodyPr/>
          <a:lstStyle/>
          <a:p>
            <a:pPr>
              <a:spcBef>
                <a:spcPct val="0"/>
              </a:spcBef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6148" name="텍스트 개체 틀 4"/>
          <p:cNvSpPr>
            <a:spLocks noGrp="1" noChangeArrowheads="1"/>
          </p:cNvSpPr>
          <p:nvPr>
            <p:ph type="body" sz="quarter" idx="12"/>
          </p:nvPr>
        </p:nvSpPr>
        <p:spPr>
          <a:xfrm>
            <a:off x="307975" y="58738"/>
            <a:ext cx="1241425" cy="185737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/>
              <a:t>진행 현황 및 계획</a:t>
            </a:r>
          </a:p>
        </p:txBody>
      </p:sp>
      <p:sp useBgFill="1">
        <p:nvSpPr>
          <p:cNvPr id="14" name="AutoShape 3"/>
          <p:cNvSpPr>
            <a:spLocks noChangeArrowheads="1"/>
          </p:cNvSpPr>
          <p:nvPr/>
        </p:nvSpPr>
        <p:spPr>
          <a:xfrm>
            <a:off x="306388" y="1304925"/>
            <a:ext cx="4710112" cy="5160963"/>
          </a:xfrm>
          <a:prstGeom prst="homePlate">
            <a:avLst>
              <a:gd name="adj" fmla="val 82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1.</a:t>
            </a: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주요업무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(Routine)</a:t>
            </a: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※  </a:t>
            </a:r>
            <a:r>
              <a:rPr lang="ko-KR" altLang="en-US" sz="1100" dirty="0" err="1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로보콘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관련 업무 진행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- WPF MVVM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연구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- WPF(UI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프레임워크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)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를 이용한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PC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화면 개발 진행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- UI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는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DevExpress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의 데모를 사용하여 들어오는 데이터 값이 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  </a:t>
            </a:r>
            <a:r>
              <a:rPr lang="ko-KR" altLang="en-US" sz="1100" b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표출되도록 진행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※  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연구과제 </a:t>
            </a: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Modbus TCP 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통신 관련 업무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ko-KR" altLang="en-US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720" algn="l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</a:pPr>
            <a:endParaRPr lang="en-US" altLang="ko-KR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720" algn="l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</a:pP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2.</a:t>
            </a: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기타업무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(Extra)</a:t>
            </a:r>
            <a:endParaRPr lang="en-US" altLang="ko-KR" sz="1100" b="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15" name="자유형 7"/>
          <p:cNvSpPr/>
          <p:nvPr/>
        </p:nvSpPr>
        <p:spPr>
          <a:xfrm>
            <a:off x="307975" y="971389"/>
            <a:ext cx="4370388" cy="333375"/>
          </a:xfrm>
          <a:custGeom>
            <a:avLst/>
            <a:gdLst>
              <a:gd name="connsiteX0" fmla="*/ 0 w 4141694"/>
              <a:gd name="connsiteY0" fmla="*/ 0 h 451821"/>
              <a:gd name="connsiteX1" fmla="*/ 0 w 4141694"/>
              <a:gd name="connsiteY1" fmla="*/ 451821 h 451821"/>
              <a:gd name="connsiteX2" fmla="*/ 4141694 w 4141694"/>
              <a:gd name="connsiteY2" fmla="*/ 451821 h 451821"/>
              <a:gd name="connsiteX3" fmla="*/ 4141694 w 4141694"/>
              <a:gd name="connsiteY3" fmla="*/ 21515 h 451821"/>
              <a:gd name="connsiteX4" fmla="*/ 0 w 4141694"/>
              <a:gd name="connsiteY4" fmla="*/ 0 h 451821"/>
              <a:gd name="connsiteX0" fmla="*/ 0 w 4141694"/>
              <a:gd name="connsiteY0" fmla="*/ 1345 h 453166"/>
              <a:gd name="connsiteX1" fmla="*/ 0 w 4141694"/>
              <a:gd name="connsiteY1" fmla="*/ 453166 h 453166"/>
              <a:gd name="connsiteX2" fmla="*/ 4141694 w 4141694"/>
              <a:gd name="connsiteY2" fmla="*/ 453166 h 453166"/>
              <a:gd name="connsiteX3" fmla="*/ 4080734 w 4141694"/>
              <a:gd name="connsiteY3" fmla="*/ 0 h 453166"/>
              <a:gd name="connsiteX4" fmla="*/ 0 w 4141694"/>
              <a:gd name="connsiteY4" fmla="*/ 1345 h 453166"/>
              <a:gd name="connsiteX0" fmla="*/ 0 w 4111214"/>
              <a:gd name="connsiteY0" fmla="*/ 1345 h 453166"/>
              <a:gd name="connsiteX1" fmla="*/ 0 w 4111214"/>
              <a:gd name="connsiteY1" fmla="*/ 453166 h 453166"/>
              <a:gd name="connsiteX2" fmla="*/ 4111214 w 4111214"/>
              <a:gd name="connsiteY2" fmla="*/ 453166 h 453166"/>
              <a:gd name="connsiteX3" fmla="*/ 4080734 w 4111214"/>
              <a:gd name="connsiteY3" fmla="*/ 0 h 453166"/>
              <a:gd name="connsiteX4" fmla="*/ 0 w 4111214"/>
              <a:gd name="connsiteY4" fmla="*/ 1345 h 453166"/>
              <a:gd name="connsiteX0" fmla="*/ 0 w 4111214"/>
              <a:gd name="connsiteY0" fmla="*/ 0 h 451821"/>
              <a:gd name="connsiteX1" fmla="*/ 0 w 4111214"/>
              <a:gd name="connsiteY1" fmla="*/ 451821 h 451821"/>
              <a:gd name="connsiteX2" fmla="*/ 4111214 w 4111214"/>
              <a:gd name="connsiteY2" fmla="*/ 451821 h 451821"/>
              <a:gd name="connsiteX3" fmla="*/ 4042634 w 4111214"/>
              <a:gd name="connsiteY3" fmla="*/ 6275 h 451821"/>
              <a:gd name="connsiteX4" fmla="*/ 0 w 4111214"/>
              <a:gd name="connsiteY4" fmla="*/ 0 h 451821"/>
              <a:gd name="connsiteX0" fmla="*/ 0 w 4111214"/>
              <a:gd name="connsiteY0" fmla="*/ 10677 h 462498"/>
              <a:gd name="connsiteX1" fmla="*/ 0 w 4111214"/>
              <a:gd name="connsiteY1" fmla="*/ 462498 h 462498"/>
              <a:gd name="connsiteX2" fmla="*/ 4111214 w 4111214"/>
              <a:gd name="connsiteY2" fmla="*/ 462498 h 462498"/>
              <a:gd name="connsiteX3" fmla="*/ 4065570 w 4111214"/>
              <a:gd name="connsiteY3" fmla="*/ 0 h 462498"/>
              <a:gd name="connsiteX4" fmla="*/ 0 w 4111214"/>
              <a:gd name="connsiteY4" fmla="*/ 10677 h 4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214" h="462498">
                <a:moveTo>
                  <a:pt x="0" y="10677"/>
                </a:moveTo>
                <a:lnTo>
                  <a:pt x="0" y="462498"/>
                </a:lnTo>
                <a:lnTo>
                  <a:pt x="4111214" y="462498"/>
                </a:lnTo>
                <a:lnTo>
                  <a:pt x="4065570" y="0"/>
                </a:lnTo>
                <a:lnTo>
                  <a:pt x="0" y="10677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1400" dirty="0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진행 현황 </a:t>
            </a:r>
            <a:r>
              <a:rPr lang="en-US" altLang="ko-KR" sz="1400" dirty="0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(11/1~11/5)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29225" y="1290799"/>
            <a:ext cx="4368800" cy="5160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1.</a:t>
            </a: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주요업무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(Routine)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※  </a:t>
            </a:r>
            <a:r>
              <a:rPr lang="ko-KR" altLang="en-US" sz="1100" dirty="0" err="1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로보콘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관련 업무 진행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- WPF(UI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프레임워크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)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를 이용한 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PC </a:t>
            </a:r>
            <a:r>
              <a:rPr lang="ko-KR" altLang="en-US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화면 개발 진행</a:t>
            </a:r>
            <a:r>
              <a:rPr lang="en-US" altLang="ko-KR" sz="1100" b="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</a:t>
            </a: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※  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연구과제 </a:t>
            </a: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Modbus TCP 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통신 관련 업무</a:t>
            </a: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sz="1100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endParaRPr lang="en-US" altLang="ko-KR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marL="0" indent="0" algn="l" eaLnBrk="1" hangingPunct="1">
              <a:spcBef>
                <a:spcPts val="600"/>
              </a:spcBef>
              <a:buFont typeface="Arial"/>
              <a:buNone/>
              <a:defRPr/>
            </a:pP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2.</a:t>
            </a: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기타업무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(Extra)</a:t>
            </a:r>
            <a:endParaRPr lang="ko-KR" altLang="en-US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algn="l">
              <a:spcBef>
                <a:spcPts val="600"/>
              </a:spcBef>
              <a:defRPr/>
            </a:pP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 </a:t>
            </a:r>
            <a:r>
              <a:rPr lang="en-US" altLang="ko-KR" dirty="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 </a:t>
            </a:r>
            <a:endParaRPr lang="ko-KR" altLang="en-US" dirty="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29225" y="965361"/>
            <a:ext cx="4368800" cy="3254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1400" dirty="0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향후 계획 </a:t>
            </a:r>
            <a:r>
              <a:rPr lang="en-US" altLang="ko-KR" sz="1400" dirty="0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(11/8~11/12)</a:t>
            </a:r>
          </a:p>
        </p:txBody>
      </p:sp>
    </p:spTree>
    <p:extLst>
      <p:ext uri="{BB962C8B-B14F-4D97-AF65-F5344CB8AC3E}">
        <p14:creationId xmlns:p14="http://schemas.microsoft.com/office/powerpoint/2010/main" val="208396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295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poZAN3eEegopiZ0b2rs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J6JTK1ULkqUO5YS9XVt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XEAiYRt0Sfrqh7iIkNk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wClpb1X0KmCiUhTd6sK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XEAiYRt0Sfrqh7iIkNkw"/>
</p:tagLst>
</file>

<file path=ppt/theme/theme1.xml><?xml version="1.0" encoding="utf-8"?>
<a:theme xmlns:a="http://schemas.openxmlformats.org/drawingml/2006/main" name="2_Nemo SCG Theme">
  <a:themeElements>
    <a:clrScheme name="사용자 지정 1">
      <a:dk1>
        <a:sysClr val="windowText" lastClr="000000"/>
      </a:dk1>
      <a:lt1>
        <a:sysClr val="window" lastClr="FFFFFF"/>
      </a:lt1>
      <a:dk2>
        <a:srgbClr val="336699"/>
      </a:dk2>
      <a:lt2>
        <a:srgbClr val="FFFF99"/>
      </a:lt2>
      <a:accent1>
        <a:srgbClr val="002C59"/>
      </a:accent1>
      <a:accent2>
        <a:srgbClr val="2C5987"/>
      </a:accent2>
      <a:accent3>
        <a:srgbClr val="B4B4E2"/>
      </a:accent3>
      <a:accent4>
        <a:srgbClr val="E2E2E2"/>
      </a:accent4>
      <a:accent5>
        <a:srgbClr val="E2B400"/>
      </a:accent5>
      <a:accent6>
        <a:srgbClr val="B40000"/>
      </a:accent6>
      <a:hlink>
        <a:srgbClr val="0000FF"/>
      </a:hlink>
      <a:folHlink>
        <a:srgbClr val="800080"/>
      </a:folHlink>
    </a:clrScheme>
    <a:fontScheme name="YK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540000" eaLnBrk="0" fontAlgn="auto" hangingPunct="0">
          <a:spcBef>
            <a:spcPts val="0"/>
          </a:spcBef>
          <a:defRPr b="1" dirty="0" smtClean="0">
            <a:solidFill>
              <a:schemeClr val="tx1"/>
            </a:solidFill>
            <a:latin typeface="맑은 고딕"/>
            <a:ea typeface="맑은 고딕"/>
            <a:cs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36000" tIns="36000" rIns="36000" bIns="36000" rtlCol="0">
        <a:spAutoFit/>
      </a:bodyPr>
      <a:lstStyle>
        <a:defPPr algn="l">
          <a:defRPr dirty="0" smtClean="0">
            <a:latin typeface="맑은 고딕"/>
            <a:ea typeface="맑은 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419</Words>
  <Application>Microsoft Office PowerPoint</Application>
  <PresentationFormat>A4 용지(210x297mm)</PresentationFormat>
  <Paragraphs>91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Wingdings</vt:lpstr>
      <vt:lpstr>2_Nemo SCG Theme</vt:lpstr>
      <vt:lpstr>think-cell Slide</vt:lpstr>
      <vt:lpstr>주간 업무 보고서</vt:lpstr>
      <vt:lpstr>업무 진행 현황 및 계획</vt:lpstr>
      <vt:lpstr>업무 진행 현황 및 계획</vt:lpstr>
      <vt:lpstr>업무 진행 현황 및 계획</vt:lpstr>
      <vt:lpstr>PowerPoint 프레젠테이션</vt:lpstr>
    </vt:vector>
  </TitlesOfParts>
  <Manager/>
  <Company>Nemopartners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December</dc:creator>
  <cp:lastModifiedBy>정 응현</cp:lastModifiedBy>
  <cp:revision>16684</cp:revision>
  <dcterms:created xsi:type="dcterms:W3CDTF">2003-02-25T11:11:50Z</dcterms:created>
  <dcterms:modified xsi:type="dcterms:W3CDTF">2021-11-05T01:38:27Z</dcterms:modified>
  <cp:version/>
</cp:coreProperties>
</file>