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3" r:id="rId2"/>
    <p:sldId id="282" r:id="rId3"/>
    <p:sldId id="287" r:id="rId4"/>
    <p:sldId id="288" r:id="rId5"/>
    <p:sldId id="289" r:id="rId6"/>
    <p:sldId id="291" r:id="rId7"/>
    <p:sldId id="293" r:id="rId8"/>
    <p:sldId id="295" r:id="rId9"/>
    <p:sldId id="297" r:id="rId10"/>
    <p:sldId id="290" r:id="rId11"/>
    <p:sldId id="296" r:id="rId12"/>
  </p:sldIdLst>
  <p:sldSz cx="9144000" cy="6858000" type="screen4x3"/>
  <p:notesSz cx="6858000" cy="9144000"/>
  <p:embeddedFontLst>
    <p:embeddedFont>
      <p:font typeface="나눔고딕 ExtraBold" panose="020B0600000101010101" charset="-127"/>
      <p:bold r:id="rId14"/>
    </p:embeddedFont>
    <p:embeddedFont>
      <p:font typeface="Aharoni" panose="020B0600000101010101" charset="-79"/>
      <p:bold r:id="rId15"/>
    </p:embeddedFont>
    <p:embeddedFont>
      <p:font typeface="Tium" panose="020B0600000101010101" charset="0"/>
      <p:bold r:id="rId16"/>
    </p:embeddedFon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B5"/>
    <a:srgbClr val="DDDFDF"/>
    <a:srgbClr val="0D61D1"/>
    <a:srgbClr val="FF6600"/>
    <a:srgbClr val="FF3701"/>
    <a:srgbClr val="FF8B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9791" autoAdjust="0"/>
  </p:normalViewPr>
  <p:slideViewPr>
    <p:cSldViewPr>
      <p:cViewPr varScale="1">
        <p:scale>
          <a:sx n="114" d="100"/>
          <a:sy n="114" d="100"/>
        </p:scale>
        <p:origin x="12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E04CC-2158-474C-A03E-C801490A8D3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2C1BE-3203-4D06-8744-4AA36FE5C91B}">
      <dgm:prSet phldrT="[텍스트]"/>
      <dgm:spPr/>
      <dgm:t>
        <a:bodyPr/>
        <a:lstStyle/>
        <a:p>
          <a:pPr latinLnBrk="1"/>
          <a:r>
            <a:rPr lang="en-US" altLang="ko-KR" b="1" dirty="0"/>
            <a:t>Crowd TF-IDF Ranking</a:t>
          </a:r>
          <a:endParaRPr lang="ko-KR" altLang="en-US" b="1" dirty="0"/>
        </a:p>
      </dgm:t>
    </dgm:pt>
    <dgm:pt modelId="{2F716169-7952-4E93-AED8-8ECDC2B5BE3A}" type="parTrans" cxnId="{6A543649-E321-4077-9464-42C62C50DA97}">
      <dgm:prSet/>
      <dgm:spPr/>
      <dgm:t>
        <a:bodyPr/>
        <a:lstStyle/>
        <a:p>
          <a:pPr latinLnBrk="1"/>
          <a:endParaRPr lang="ko-KR" altLang="en-US" b="1"/>
        </a:p>
      </dgm:t>
    </dgm:pt>
    <dgm:pt modelId="{16EB0745-E973-4FE3-B091-549B16088ACA}" type="sibTrans" cxnId="{6A543649-E321-4077-9464-42C62C50DA97}">
      <dgm:prSet/>
      <dgm:spPr/>
      <dgm:t>
        <a:bodyPr/>
        <a:lstStyle/>
        <a:p>
          <a:pPr latinLnBrk="1"/>
          <a:endParaRPr lang="ko-KR" altLang="en-US" b="1"/>
        </a:p>
      </dgm:t>
    </dgm:pt>
    <dgm:pt modelId="{ED0479FB-BEEF-4101-8EC5-B62477841199}">
      <dgm:prSet phldrT="[텍스트]"/>
      <dgm:spPr/>
      <dgm:t>
        <a:bodyPr/>
        <a:lstStyle/>
        <a:p>
          <a:pPr latinLnBrk="1"/>
          <a:r>
            <a:rPr lang="en-US" altLang="ko-KR" b="1" dirty="0"/>
            <a:t>Dissertation </a:t>
          </a:r>
          <a:r>
            <a:rPr lang="en-US" altLang="ko-KR" b="1" dirty="0" err="1"/>
            <a:t>Wodrdcount</a:t>
          </a:r>
          <a:r>
            <a:rPr lang="en-US" altLang="ko-KR" b="1" dirty="0"/>
            <a:t> TF-IDF Ranking</a:t>
          </a:r>
          <a:endParaRPr lang="ko-KR" altLang="en-US" b="1" dirty="0"/>
        </a:p>
      </dgm:t>
    </dgm:pt>
    <dgm:pt modelId="{79C459D9-9628-4332-B660-C0A63B945C12}" type="parTrans" cxnId="{6BB16052-54BA-4B72-96C4-4671BBB8AC65}">
      <dgm:prSet/>
      <dgm:spPr/>
      <dgm:t>
        <a:bodyPr/>
        <a:lstStyle/>
        <a:p>
          <a:pPr latinLnBrk="1"/>
          <a:endParaRPr lang="ko-KR" altLang="en-US" b="1"/>
        </a:p>
      </dgm:t>
    </dgm:pt>
    <dgm:pt modelId="{710DBE2A-69CF-41B1-80CA-BCFC399239DF}" type="sibTrans" cxnId="{6BB16052-54BA-4B72-96C4-4671BBB8AC65}">
      <dgm:prSet/>
      <dgm:spPr/>
      <dgm:t>
        <a:bodyPr/>
        <a:lstStyle/>
        <a:p>
          <a:pPr latinLnBrk="1"/>
          <a:endParaRPr lang="ko-KR" altLang="en-US" b="1"/>
        </a:p>
      </dgm:t>
    </dgm:pt>
    <dgm:pt modelId="{95ABCBA4-C3FA-44E9-9ABF-5F302DB0BE68}">
      <dgm:prSet phldrT="[텍스트]"/>
      <dgm:spPr/>
      <dgm:t>
        <a:bodyPr/>
        <a:lstStyle/>
        <a:p>
          <a:pPr latinLnBrk="1"/>
          <a:r>
            <a:rPr lang="en-US" altLang="ko-KR" b="1" dirty="0"/>
            <a:t>Data result analysis</a:t>
          </a:r>
          <a:endParaRPr lang="ko-KR" altLang="en-US" b="1" dirty="0"/>
        </a:p>
      </dgm:t>
    </dgm:pt>
    <dgm:pt modelId="{2077662C-D15D-40D7-92D2-870780D50981}" type="parTrans" cxnId="{8EF64098-88EA-4B27-BE0A-FB3A6FED7F90}">
      <dgm:prSet/>
      <dgm:spPr/>
      <dgm:t>
        <a:bodyPr/>
        <a:lstStyle/>
        <a:p>
          <a:pPr latinLnBrk="1"/>
          <a:endParaRPr lang="ko-KR" altLang="en-US" b="1"/>
        </a:p>
      </dgm:t>
    </dgm:pt>
    <dgm:pt modelId="{FA00E412-EC03-40C4-A5DA-5C64D25D2C00}" type="sibTrans" cxnId="{8EF64098-88EA-4B27-BE0A-FB3A6FED7F90}">
      <dgm:prSet/>
      <dgm:spPr/>
      <dgm:t>
        <a:bodyPr/>
        <a:lstStyle/>
        <a:p>
          <a:pPr latinLnBrk="1"/>
          <a:endParaRPr lang="ko-KR" altLang="en-US" b="1"/>
        </a:p>
      </dgm:t>
    </dgm:pt>
    <dgm:pt modelId="{8FC1D28B-5E44-4A65-8E41-60CA2D40478E}">
      <dgm:prSet phldrT="[텍스트]"/>
      <dgm:spPr/>
      <dgm:t>
        <a:bodyPr/>
        <a:lstStyle/>
        <a:p>
          <a:pPr latinLnBrk="1"/>
          <a:r>
            <a:rPr lang="en-US" altLang="ko-KR" b="1" dirty="0"/>
            <a:t>News data </a:t>
          </a:r>
          <a:r>
            <a:rPr lang="en-US" altLang="ko-KR" b="1" dirty="0" err="1"/>
            <a:t>Colllection</a:t>
          </a:r>
          <a:r>
            <a:rPr lang="en-US" altLang="ko-KR" b="1" dirty="0"/>
            <a:t> &amp; Indexing</a:t>
          </a:r>
          <a:endParaRPr lang="ko-KR" altLang="en-US" b="1" dirty="0"/>
        </a:p>
      </dgm:t>
    </dgm:pt>
    <dgm:pt modelId="{57FA58A6-00A9-4714-A5AF-BC42BADB86DB}" type="sibTrans" cxnId="{0590B91F-1BAB-4756-9EC1-C90FF69EE32B}">
      <dgm:prSet/>
      <dgm:spPr/>
      <dgm:t>
        <a:bodyPr/>
        <a:lstStyle/>
        <a:p>
          <a:pPr latinLnBrk="1"/>
          <a:endParaRPr lang="ko-KR" altLang="en-US" b="1"/>
        </a:p>
      </dgm:t>
    </dgm:pt>
    <dgm:pt modelId="{2126AC34-F8B4-4711-92D6-60D7A63FEF5C}" type="parTrans" cxnId="{0590B91F-1BAB-4756-9EC1-C90FF69EE32B}">
      <dgm:prSet/>
      <dgm:spPr/>
      <dgm:t>
        <a:bodyPr/>
        <a:lstStyle/>
        <a:p>
          <a:pPr latinLnBrk="1"/>
          <a:endParaRPr lang="ko-KR" altLang="en-US" b="1"/>
        </a:p>
      </dgm:t>
    </dgm:pt>
    <dgm:pt modelId="{2E22FAFF-2A8C-443E-A09E-660EAFFABB3B}" type="pres">
      <dgm:prSet presAssocID="{CFDE04CC-2158-474C-A03E-C801490A8D39}" presName="Name0" presStyleCnt="0">
        <dgm:presLayoutVars>
          <dgm:dir/>
          <dgm:animLvl val="lvl"/>
          <dgm:resizeHandles val="exact"/>
        </dgm:presLayoutVars>
      </dgm:prSet>
      <dgm:spPr/>
    </dgm:pt>
    <dgm:pt modelId="{25592BDD-30DB-4A6F-A957-3A77A8A8CE00}" type="pres">
      <dgm:prSet presAssocID="{95ABCBA4-C3FA-44E9-9ABF-5F302DB0BE68}" presName="boxAndChildren" presStyleCnt="0"/>
      <dgm:spPr/>
    </dgm:pt>
    <dgm:pt modelId="{F614B7CA-2CA2-419B-83CA-645E7645CC48}" type="pres">
      <dgm:prSet presAssocID="{95ABCBA4-C3FA-44E9-9ABF-5F302DB0BE68}" presName="parentTextBox" presStyleLbl="node1" presStyleIdx="0" presStyleCnt="4"/>
      <dgm:spPr/>
    </dgm:pt>
    <dgm:pt modelId="{9714C388-1B47-43D3-B853-401FEFC1A60F}" type="pres">
      <dgm:prSet presAssocID="{710DBE2A-69CF-41B1-80CA-BCFC399239DF}" presName="sp" presStyleCnt="0"/>
      <dgm:spPr/>
    </dgm:pt>
    <dgm:pt modelId="{0766341B-279B-4537-AA7D-F67C778D3A1F}" type="pres">
      <dgm:prSet presAssocID="{ED0479FB-BEEF-4101-8EC5-B62477841199}" presName="arrowAndChildren" presStyleCnt="0"/>
      <dgm:spPr/>
    </dgm:pt>
    <dgm:pt modelId="{844482A8-A9BC-4336-A056-9A85BF6D8A98}" type="pres">
      <dgm:prSet presAssocID="{ED0479FB-BEEF-4101-8EC5-B62477841199}" presName="parentTextArrow" presStyleLbl="node1" presStyleIdx="1" presStyleCnt="4"/>
      <dgm:spPr/>
    </dgm:pt>
    <dgm:pt modelId="{D00439C2-AB00-478C-977B-F33CD86847AF}" type="pres">
      <dgm:prSet presAssocID="{16EB0745-E973-4FE3-B091-549B16088ACA}" presName="sp" presStyleCnt="0"/>
      <dgm:spPr/>
    </dgm:pt>
    <dgm:pt modelId="{B94F51ED-43DF-4BF8-9057-A459A0562B26}" type="pres">
      <dgm:prSet presAssocID="{EBB2C1BE-3203-4D06-8744-4AA36FE5C91B}" presName="arrowAndChildren" presStyleCnt="0"/>
      <dgm:spPr/>
    </dgm:pt>
    <dgm:pt modelId="{8BF621B6-F396-45AF-933E-3B0F5A29E1EF}" type="pres">
      <dgm:prSet presAssocID="{EBB2C1BE-3203-4D06-8744-4AA36FE5C91B}" presName="parentTextArrow" presStyleLbl="node1" presStyleIdx="2" presStyleCnt="4" custLinFactNeighborY="1502"/>
      <dgm:spPr/>
    </dgm:pt>
    <dgm:pt modelId="{CEEF05FA-5D7C-474D-AA5E-462EB57DBA80}" type="pres">
      <dgm:prSet presAssocID="{57FA58A6-00A9-4714-A5AF-BC42BADB86DB}" presName="sp" presStyleCnt="0"/>
      <dgm:spPr/>
    </dgm:pt>
    <dgm:pt modelId="{801B100B-3A0F-4557-A6FE-468A22A1881A}" type="pres">
      <dgm:prSet presAssocID="{8FC1D28B-5E44-4A65-8E41-60CA2D40478E}" presName="arrowAndChildren" presStyleCnt="0"/>
      <dgm:spPr/>
    </dgm:pt>
    <dgm:pt modelId="{F8937967-AA5E-4E12-B49B-BE3A42190AF4}" type="pres">
      <dgm:prSet presAssocID="{8FC1D28B-5E44-4A65-8E41-60CA2D40478E}" presName="parentTextArrow" presStyleLbl="node1" presStyleIdx="3" presStyleCnt="4" custLinFactNeighborX="21667" custLinFactNeighborY="6297"/>
      <dgm:spPr/>
    </dgm:pt>
  </dgm:ptLst>
  <dgm:cxnLst>
    <dgm:cxn modelId="{0590B91F-1BAB-4756-9EC1-C90FF69EE32B}" srcId="{CFDE04CC-2158-474C-A03E-C801490A8D39}" destId="{8FC1D28B-5E44-4A65-8E41-60CA2D40478E}" srcOrd="0" destOrd="0" parTransId="{2126AC34-F8B4-4711-92D6-60D7A63FEF5C}" sibTransId="{57FA58A6-00A9-4714-A5AF-BC42BADB86DB}"/>
    <dgm:cxn modelId="{7FF5E762-E267-457F-AC94-DDBB8338C5A8}" type="presOf" srcId="{CFDE04CC-2158-474C-A03E-C801490A8D39}" destId="{2E22FAFF-2A8C-443E-A09E-660EAFFABB3B}" srcOrd="0" destOrd="0" presId="urn:microsoft.com/office/officeart/2005/8/layout/process4"/>
    <dgm:cxn modelId="{6A543649-E321-4077-9464-42C62C50DA97}" srcId="{CFDE04CC-2158-474C-A03E-C801490A8D39}" destId="{EBB2C1BE-3203-4D06-8744-4AA36FE5C91B}" srcOrd="1" destOrd="0" parTransId="{2F716169-7952-4E93-AED8-8ECDC2B5BE3A}" sibTransId="{16EB0745-E973-4FE3-B091-549B16088ACA}"/>
    <dgm:cxn modelId="{700BBB69-D8D4-4386-950D-18AC36CBA316}" type="presOf" srcId="{95ABCBA4-C3FA-44E9-9ABF-5F302DB0BE68}" destId="{F614B7CA-2CA2-419B-83CA-645E7645CC48}" srcOrd="0" destOrd="0" presId="urn:microsoft.com/office/officeart/2005/8/layout/process4"/>
    <dgm:cxn modelId="{D3A22B71-63FF-4B79-9BC8-8BFCEBA20BAC}" type="presOf" srcId="{EBB2C1BE-3203-4D06-8744-4AA36FE5C91B}" destId="{8BF621B6-F396-45AF-933E-3B0F5A29E1EF}" srcOrd="0" destOrd="0" presId="urn:microsoft.com/office/officeart/2005/8/layout/process4"/>
    <dgm:cxn modelId="{6BB16052-54BA-4B72-96C4-4671BBB8AC65}" srcId="{CFDE04CC-2158-474C-A03E-C801490A8D39}" destId="{ED0479FB-BEEF-4101-8EC5-B62477841199}" srcOrd="2" destOrd="0" parTransId="{79C459D9-9628-4332-B660-C0A63B945C12}" sibTransId="{710DBE2A-69CF-41B1-80CA-BCFC399239DF}"/>
    <dgm:cxn modelId="{570AE976-D1E9-4711-96B5-9C34B73BDA02}" type="presOf" srcId="{ED0479FB-BEEF-4101-8EC5-B62477841199}" destId="{844482A8-A9BC-4336-A056-9A85BF6D8A98}" srcOrd="0" destOrd="0" presId="urn:microsoft.com/office/officeart/2005/8/layout/process4"/>
    <dgm:cxn modelId="{8EF64098-88EA-4B27-BE0A-FB3A6FED7F90}" srcId="{CFDE04CC-2158-474C-A03E-C801490A8D39}" destId="{95ABCBA4-C3FA-44E9-9ABF-5F302DB0BE68}" srcOrd="3" destOrd="0" parTransId="{2077662C-D15D-40D7-92D2-870780D50981}" sibTransId="{FA00E412-EC03-40C4-A5DA-5C64D25D2C00}"/>
    <dgm:cxn modelId="{87B8189A-EC03-4A5B-8A99-FCBD0C133345}" type="presOf" srcId="{8FC1D28B-5E44-4A65-8E41-60CA2D40478E}" destId="{F8937967-AA5E-4E12-B49B-BE3A42190AF4}" srcOrd="0" destOrd="0" presId="urn:microsoft.com/office/officeart/2005/8/layout/process4"/>
    <dgm:cxn modelId="{CF5A3F4B-6F83-46AE-8BEE-4FC90902EEAC}" type="presParOf" srcId="{2E22FAFF-2A8C-443E-A09E-660EAFFABB3B}" destId="{25592BDD-30DB-4A6F-A957-3A77A8A8CE00}" srcOrd="0" destOrd="0" presId="urn:microsoft.com/office/officeart/2005/8/layout/process4"/>
    <dgm:cxn modelId="{1292343C-32BB-450D-9F57-63DDF9988AE0}" type="presParOf" srcId="{25592BDD-30DB-4A6F-A957-3A77A8A8CE00}" destId="{F614B7CA-2CA2-419B-83CA-645E7645CC48}" srcOrd="0" destOrd="0" presId="urn:microsoft.com/office/officeart/2005/8/layout/process4"/>
    <dgm:cxn modelId="{9FBCE4CA-DE11-4284-A8A5-6F260ECFE75F}" type="presParOf" srcId="{2E22FAFF-2A8C-443E-A09E-660EAFFABB3B}" destId="{9714C388-1B47-43D3-B853-401FEFC1A60F}" srcOrd="1" destOrd="0" presId="urn:microsoft.com/office/officeart/2005/8/layout/process4"/>
    <dgm:cxn modelId="{528D2378-5842-4D49-9E74-DD24923A2461}" type="presParOf" srcId="{2E22FAFF-2A8C-443E-A09E-660EAFFABB3B}" destId="{0766341B-279B-4537-AA7D-F67C778D3A1F}" srcOrd="2" destOrd="0" presId="urn:microsoft.com/office/officeart/2005/8/layout/process4"/>
    <dgm:cxn modelId="{6FA3AB51-31BD-4725-80B8-C0CB503D1E93}" type="presParOf" srcId="{0766341B-279B-4537-AA7D-F67C778D3A1F}" destId="{844482A8-A9BC-4336-A056-9A85BF6D8A98}" srcOrd="0" destOrd="0" presId="urn:microsoft.com/office/officeart/2005/8/layout/process4"/>
    <dgm:cxn modelId="{94FAFDA1-2723-4420-9FED-AAD6F4D4716D}" type="presParOf" srcId="{2E22FAFF-2A8C-443E-A09E-660EAFFABB3B}" destId="{D00439C2-AB00-478C-977B-F33CD86847AF}" srcOrd="3" destOrd="0" presId="urn:microsoft.com/office/officeart/2005/8/layout/process4"/>
    <dgm:cxn modelId="{2F73D18F-5C62-47C5-93A1-BBDB6EE6640C}" type="presParOf" srcId="{2E22FAFF-2A8C-443E-A09E-660EAFFABB3B}" destId="{B94F51ED-43DF-4BF8-9057-A459A0562B26}" srcOrd="4" destOrd="0" presId="urn:microsoft.com/office/officeart/2005/8/layout/process4"/>
    <dgm:cxn modelId="{B26512C9-0BC3-435C-8B5B-18CAFF17075C}" type="presParOf" srcId="{B94F51ED-43DF-4BF8-9057-A459A0562B26}" destId="{8BF621B6-F396-45AF-933E-3B0F5A29E1EF}" srcOrd="0" destOrd="0" presId="urn:microsoft.com/office/officeart/2005/8/layout/process4"/>
    <dgm:cxn modelId="{8D8E667A-8086-4E09-8475-E978A436FE00}" type="presParOf" srcId="{2E22FAFF-2A8C-443E-A09E-660EAFFABB3B}" destId="{CEEF05FA-5D7C-474D-AA5E-462EB57DBA80}" srcOrd="5" destOrd="0" presId="urn:microsoft.com/office/officeart/2005/8/layout/process4"/>
    <dgm:cxn modelId="{CD891E7C-DA72-442E-BD4F-D8223B2B8728}" type="presParOf" srcId="{2E22FAFF-2A8C-443E-A09E-660EAFFABB3B}" destId="{801B100B-3A0F-4557-A6FE-468A22A1881A}" srcOrd="6" destOrd="0" presId="urn:microsoft.com/office/officeart/2005/8/layout/process4"/>
    <dgm:cxn modelId="{7F810228-6475-495F-918B-5615EF2309F5}" type="presParOf" srcId="{801B100B-3A0F-4557-A6FE-468A22A1881A}" destId="{F8937967-AA5E-4E12-B49B-BE3A42190A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4B7CA-2CA2-419B-83CA-645E7645CC48}">
      <dsp:nvSpPr>
        <dsp:cNvPr id="0" name=""/>
        <dsp:cNvSpPr/>
      </dsp:nvSpPr>
      <dsp:spPr>
        <a:xfrm>
          <a:off x="0" y="3189356"/>
          <a:ext cx="3672408" cy="697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Data result analysis</a:t>
          </a:r>
          <a:endParaRPr lang="ko-KR" altLang="en-US" sz="1400" b="1" kern="1200" dirty="0"/>
        </a:p>
      </dsp:txBody>
      <dsp:txXfrm>
        <a:off x="0" y="3189356"/>
        <a:ext cx="3672408" cy="697753"/>
      </dsp:txXfrm>
    </dsp:sp>
    <dsp:sp modelId="{844482A8-A9BC-4336-A056-9A85BF6D8A98}">
      <dsp:nvSpPr>
        <dsp:cNvPr id="0" name=""/>
        <dsp:cNvSpPr/>
      </dsp:nvSpPr>
      <dsp:spPr>
        <a:xfrm rot="10800000">
          <a:off x="0" y="2126678"/>
          <a:ext cx="3672408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Dissertation </a:t>
          </a:r>
          <a:r>
            <a:rPr lang="en-US" altLang="ko-KR" sz="1400" b="1" kern="1200" dirty="0" err="1"/>
            <a:t>Wodrdcount</a:t>
          </a:r>
          <a:r>
            <a:rPr lang="en-US" altLang="ko-KR" sz="1400" b="1" kern="1200" dirty="0"/>
            <a:t> TF-IDF Ranking</a:t>
          </a:r>
          <a:endParaRPr lang="ko-KR" altLang="en-US" sz="1400" b="1" kern="1200" dirty="0"/>
        </a:p>
      </dsp:txBody>
      <dsp:txXfrm rot="10800000">
        <a:off x="0" y="2126678"/>
        <a:ext cx="3672408" cy="697297"/>
      </dsp:txXfrm>
    </dsp:sp>
    <dsp:sp modelId="{8BF621B6-F396-45AF-933E-3B0F5A29E1EF}">
      <dsp:nvSpPr>
        <dsp:cNvPr id="0" name=""/>
        <dsp:cNvSpPr/>
      </dsp:nvSpPr>
      <dsp:spPr>
        <a:xfrm rot="10800000">
          <a:off x="0" y="1080118"/>
          <a:ext cx="3672408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Crowd TF-IDF Ranking</a:t>
          </a:r>
          <a:endParaRPr lang="ko-KR" altLang="en-US" sz="1400" b="1" kern="1200" dirty="0"/>
        </a:p>
      </dsp:txBody>
      <dsp:txXfrm rot="10800000">
        <a:off x="0" y="1080118"/>
        <a:ext cx="3672408" cy="697297"/>
      </dsp:txXfrm>
    </dsp:sp>
    <dsp:sp modelId="{F8937967-AA5E-4E12-B49B-BE3A42190AF4}">
      <dsp:nvSpPr>
        <dsp:cNvPr id="0" name=""/>
        <dsp:cNvSpPr/>
      </dsp:nvSpPr>
      <dsp:spPr>
        <a:xfrm rot="10800000">
          <a:off x="0" y="68897"/>
          <a:ext cx="3672408" cy="10731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News data </a:t>
          </a:r>
          <a:r>
            <a:rPr lang="en-US" altLang="ko-KR" sz="1400" b="1" kern="1200" dirty="0" err="1"/>
            <a:t>Colllection</a:t>
          </a:r>
          <a:r>
            <a:rPr lang="en-US" altLang="ko-KR" sz="1400" b="1" kern="1200" dirty="0"/>
            <a:t> &amp; Indexing</a:t>
          </a:r>
          <a:endParaRPr lang="ko-KR" altLang="en-US" sz="1400" b="1" kern="1200" dirty="0"/>
        </a:p>
      </dsp:txBody>
      <dsp:txXfrm rot="10800000">
        <a:off x="0" y="68897"/>
        <a:ext cx="3672408" cy="69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464C-49B9-4CBB-AFAF-6EFE5667A66E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1BBB-7441-4E35-A36B-62573EC0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http://fashionn.com/board/read_new.php?table=1006&amp;number=10805&amp;page=1</a:t>
            </a:r>
          </a:p>
          <a:p>
            <a:r>
              <a:rPr lang="ko-KR" altLang="en-US" dirty="0"/>
              <a:t>관세청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1BBB-7441-4E35-A36B-62573EC076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1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rgbClr val="0B5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8000" b="1" baseline="0" dirty="0">
                <a:latin typeface="+mn-ea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0" y="265551"/>
              <a:ext cx="294188" cy="6334850"/>
              <a:chOff x="0" y="471294"/>
              <a:chExt cx="294188" cy="633485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0" y="471294"/>
                <a:ext cx="293213" cy="180000"/>
                <a:chOff x="-775594" y="4365104"/>
                <a:chExt cx="293213" cy="180000"/>
              </a:xfrm>
            </p:grpSpPr>
            <p:sp>
              <p:nvSpPr>
                <p:cNvPr id="84" name="직사각형 8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5" name="그룹 8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6" name="직사각형 8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직사각형 8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9" name="그룹 18"/>
              <p:cNvGrpSpPr/>
              <p:nvPr userDrawn="1"/>
            </p:nvGrpSpPr>
            <p:grpSpPr>
              <a:xfrm>
                <a:off x="75" y="944744"/>
                <a:ext cx="293213" cy="180000"/>
                <a:chOff x="-775594" y="4365104"/>
                <a:chExt cx="293213" cy="180000"/>
              </a:xfrm>
            </p:grpSpPr>
            <p:sp>
              <p:nvSpPr>
                <p:cNvPr id="80" name="직사각형 7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1" name="그룹 8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2" name="직사각형 8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직사각형 8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0" name="그룹 19"/>
              <p:cNvGrpSpPr/>
              <p:nvPr userDrawn="1"/>
            </p:nvGrpSpPr>
            <p:grpSpPr>
              <a:xfrm>
                <a:off x="150" y="1418194"/>
                <a:ext cx="293213" cy="180000"/>
                <a:chOff x="-775594" y="4365104"/>
                <a:chExt cx="293213" cy="180000"/>
              </a:xfrm>
            </p:grpSpPr>
            <p:sp>
              <p:nvSpPr>
                <p:cNvPr id="76" name="직사각형 7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7" name="그룹 7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8" name="직사각형 7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9" name="직사각형 7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1" name="그룹 20"/>
              <p:cNvGrpSpPr/>
              <p:nvPr userDrawn="1"/>
            </p:nvGrpSpPr>
            <p:grpSpPr>
              <a:xfrm>
                <a:off x="225" y="1891644"/>
                <a:ext cx="293213" cy="180000"/>
                <a:chOff x="-775594" y="4365104"/>
                <a:chExt cx="293213" cy="180000"/>
              </a:xfrm>
            </p:grpSpPr>
            <p:sp>
              <p:nvSpPr>
                <p:cNvPr id="72" name="직사각형 7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3" name="그룹 7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4" name="직사각형 7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5" name="직사각형 7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2" name="그룹 21"/>
              <p:cNvGrpSpPr/>
              <p:nvPr userDrawn="1"/>
            </p:nvGrpSpPr>
            <p:grpSpPr>
              <a:xfrm>
                <a:off x="300" y="23650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8" name="직사각형 6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9" name="그룹 6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0" name="직사각형 6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1" name="직사각형 7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3" name="그룹 22"/>
              <p:cNvGrpSpPr/>
              <p:nvPr userDrawn="1"/>
            </p:nvGrpSpPr>
            <p:grpSpPr>
              <a:xfrm>
                <a:off x="375" y="2838544"/>
                <a:ext cx="293213" cy="180000"/>
                <a:chOff x="-775594" y="4365104"/>
                <a:chExt cx="293213" cy="180000"/>
              </a:xfrm>
            </p:grpSpPr>
            <p:sp>
              <p:nvSpPr>
                <p:cNvPr id="64" name="직사각형 6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5" name="그룹 6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6" name="직사각형 6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7" name="직사각형 6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4" name="그룹 23"/>
              <p:cNvGrpSpPr/>
              <p:nvPr userDrawn="1"/>
            </p:nvGrpSpPr>
            <p:grpSpPr>
              <a:xfrm>
                <a:off x="450" y="33119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0" name="직사각형 5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1" name="그룹 6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2" name="직사각형 6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직사각형 6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5" name="그룹 24"/>
              <p:cNvGrpSpPr/>
              <p:nvPr userDrawn="1"/>
            </p:nvGrpSpPr>
            <p:grpSpPr>
              <a:xfrm>
                <a:off x="525" y="3785444"/>
                <a:ext cx="293213" cy="180000"/>
                <a:chOff x="-775594" y="4365104"/>
                <a:chExt cx="293213" cy="180000"/>
              </a:xfrm>
            </p:grpSpPr>
            <p:sp>
              <p:nvSpPr>
                <p:cNvPr id="56" name="직사각형 5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7" name="그룹 5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8" name="직사각형 5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9" name="직사각형 5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6" name="그룹 25"/>
              <p:cNvGrpSpPr/>
              <p:nvPr userDrawn="1"/>
            </p:nvGrpSpPr>
            <p:grpSpPr>
              <a:xfrm>
                <a:off x="600" y="4258894"/>
                <a:ext cx="293213" cy="180000"/>
                <a:chOff x="-775594" y="4365104"/>
                <a:chExt cx="293213" cy="180000"/>
              </a:xfrm>
            </p:grpSpPr>
            <p:sp>
              <p:nvSpPr>
                <p:cNvPr id="52" name="직사각형 5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3" name="그룹 5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4" name="직사각형 5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7" name="그룹 26"/>
              <p:cNvGrpSpPr/>
              <p:nvPr userDrawn="1"/>
            </p:nvGrpSpPr>
            <p:grpSpPr>
              <a:xfrm>
                <a:off x="675" y="47323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8" name="직사각형 4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9" name="그룹 4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0" name="직사각형 4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 userDrawn="1"/>
            </p:nvGrpSpPr>
            <p:grpSpPr>
              <a:xfrm>
                <a:off x="750" y="5205794"/>
                <a:ext cx="293213" cy="180000"/>
                <a:chOff x="-775594" y="4365104"/>
                <a:chExt cx="293213" cy="180000"/>
              </a:xfrm>
            </p:grpSpPr>
            <p:sp>
              <p:nvSpPr>
                <p:cNvPr id="44" name="직사각형 4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5" name="그룹 4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6" name="직사각형 4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7" name="직사각형 4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9" name="그룹 28"/>
              <p:cNvGrpSpPr/>
              <p:nvPr userDrawn="1"/>
            </p:nvGrpSpPr>
            <p:grpSpPr>
              <a:xfrm>
                <a:off x="825" y="56792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0" name="직사각형 3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1" name="그룹 4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2" name="직사각형 4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 userDrawn="1"/>
            </p:nvGrpSpPr>
            <p:grpSpPr>
              <a:xfrm>
                <a:off x="900" y="6152694"/>
                <a:ext cx="293213" cy="180000"/>
                <a:chOff x="-775594" y="4365104"/>
                <a:chExt cx="293213" cy="180000"/>
              </a:xfrm>
            </p:grpSpPr>
            <p:sp>
              <p:nvSpPr>
                <p:cNvPr id="36" name="직사각형 3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7" name="그룹 3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8" name="직사각형 3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1" name="그룹 30"/>
              <p:cNvGrpSpPr/>
              <p:nvPr userDrawn="1"/>
            </p:nvGrpSpPr>
            <p:grpSpPr>
              <a:xfrm>
                <a:off x="975" y="6626144"/>
                <a:ext cx="293213" cy="180000"/>
                <a:chOff x="-775594" y="4365104"/>
                <a:chExt cx="293213" cy="180000"/>
              </a:xfrm>
            </p:grpSpPr>
            <p:sp>
              <p:nvSpPr>
                <p:cNvPr id="32" name="직사각형 3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3" name="그룹 3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4" name="직사각형 3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5" name="직사각형 3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" name="그룹 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8" name="직사각형 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1819548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4600" b="1" spc="-12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MARKETING PLAN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2755652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How to cast a smart net and make waves.</a:t>
            </a:r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70541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800" b="1" spc="-50" baseline="0" dirty="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Strategic Business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6342" y="2798180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46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91457" y="3593268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1400" b="0" spc="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08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84784"/>
            <a:ext cx="6331317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48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297850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475656" y="341644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1475656" y="385439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475656" y="429233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475656" y="473028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75656" y="5168225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solidFill>
            <a:srgbClr val="0B55B5"/>
          </a:solidFill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18" name="직사각형 1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15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20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37039" y="908720"/>
            <a:ext cx="8092611" cy="72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421" y="1"/>
            <a:ext cx="9145422" cy="1699403"/>
          </a:xfrm>
          <a:prstGeom prst="rect">
            <a:avLst/>
          </a:prstGeom>
          <a:solidFill>
            <a:srgbClr val="DD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2637"/>
            <a:ext cx="1259779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40144" y="735826"/>
            <a:ext cx="71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160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" y="570574"/>
            <a:ext cx="1261054" cy="8111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Tx/>
              <a:buNone/>
              <a:defRPr lang="ko-KR" altLang="en-US" sz="54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640144" y="341282"/>
            <a:ext cx="7108320" cy="3859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5832" y="320892"/>
            <a:ext cx="126105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INSIGHT</a:t>
            </a:r>
            <a:endParaRPr kumimoji="0" lang="ko-KR" altLang="en-US" sz="1500" b="0" i="0" u="none" strike="noStrike" kern="12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0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/>
          <p:cNvSpPr/>
          <p:nvPr userDrawn="1"/>
        </p:nvSpPr>
        <p:spPr>
          <a:xfrm>
            <a:off x="0" y="-2637"/>
            <a:ext cx="3275856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14432" y="2421530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2097885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492896"/>
            <a:ext cx="2681232" cy="648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1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14432" y="2277514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1902113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348880"/>
            <a:ext cx="2681232" cy="4176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3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51" r:id="rId4"/>
    <p:sldLayoutId id="2147483664" r:id="rId5"/>
    <p:sldLayoutId id="2147483665" r:id="rId6"/>
    <p:sldLayoutId id="2147483650" r:id="rId7"/>
    <p:sldLayoutId id="2147483666" r:id="rId8"/>
    <p:sldLayoutId id="2147483663" r:id="rId9"/>
    <p:sldLayoutId id="2147483661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75656" y="1819548"/>
            <a:ext cx="6331317" cy="121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ko-KR" altLang="en-US" sz="3600" dirty="0"/>
              <a:t>과학기술 연구보고서의 토픽 </a:t>
            </a:r>
            <a:endParaRPr lang="en-US" altLang="ko-KR" sz="3600" dirty="0"/>
          </a:p>
          <a:p>
            <a:pPr marL="0" indent="0" fontAlgn="base" latinLnBrk="0">
              <a:buNone/>
            </a:pPr>
            <a:r>
              <a:rPr lang="en-US" altLang="ko-KR" sz="3600" dirty="0"/>
              <a:t>   </a:t>
            </a:r>
            <a:r>
              <a:rPr lang="ko-KR" altLang="en-US" sz="3600" dirty="0"/>
              <a:t>분석을 통한 키워드 맵 구축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475656" y="3212976"/>
            <a:ext cx="6361086" cy="252149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성결대학교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조용장 강호성 </a:t>
            </a:r>
            <a:r>
              <a:rPr lang="ko-KR" altLang="en-US" dirty="0" err="1"/>
              <a:t>이남연</a:t>
            </a:r>
            <a:r>
              <a:rPr lang="ko-KR" altLang="en-US" dirty="0"/>
              <a:t> </a:t>
            </a:r>
            <a:r>
              <a:rPr lang="ko-KR" altLang="en-US" dirty="0" err="1"/>
              <a:t>김무철</a:t>
            </a:r>
            <a:r>
              <a:rPr lang="ko-KR" altLang="en-US" dirty="0"/>
              <a:t> </a:t>
            </a:r>
            <a:r>
              <a:rPr lang="ko-KR" altLang="en-US" dirty="0" err="1"/>
              <a:t>노승민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475656" y="1470541"/>
            <a:ext cx="6331317" cy="276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한국지능정보시스템학회</a:t>
            </a:r>
            <a:r>
              <a:rPr lang="ko-KR" altLang="en-US" dirty="0"/>
              <a:t> 추계학술대회</a:t>
            </a:r>
          </a:p>
        </p:txBody>
      </p:sp>
    </p:spTree>
    <p:extLst>
      <p:ext uri="{BB962C8B-B14F-4D97-AF65-F5344CB8AC3E}">
        <p14:creationId xmlns:p14="http://schemas.microsoft.com/office/powerpoint/2010/main" val="399976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512" y="3140968"/>
            <a:ext cx="2231984" cy="523220"/>
          </a:xfrm>
          <a:prstGeom prst="rect">
            <a:avLst/>
          </a:prstGeom>
          <a:solidFill>
            <a:srgbClr val="0B55B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4158" y="1412776"/>
            <a:ext cx="7958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검색시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분야의 연관된 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제공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검색에 대한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시간적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공간적 정보관리의 효율성 증가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158" y="4028871"/>
            <a:ext cx="81022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연관된 논문의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확장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더욱 다양한 정보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특허등의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사회 이슈 빅데이터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 보고서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연계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3140968"/>
            <a:ext cx="2124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</a:t>
            </a:r>
            <a:r>
              <a:rPr lang="ko-KR" altLang="en-US" sz="2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발전 사항</a:t>
            </a:r>
            <a:endParaRPr lang="en-US" altLang="ko-KR" sz="2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33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r>
              <a:rPr lang="ko-KR" altLang="en-US" sz="7200" dirty="0">
                <a:solidFill>
                  <a:srgbClr val="0B55B5"/>
                </a:solidFill>
              </a:rPr>
              <a:t>감사합니다</a:t>
            </a:r>
            <a:endParaRPr lang="en-US" altLang="ko-KR" sz="7200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  <a:p>
            <a:pPr algn="ctr"/>
            <a:endParaRPr lang="en-US" altLang="ko-KR" dirty="0">
              <a:solidFill>
                <a:srgbClr val="0B5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440562" y="2852936"/>
            <a:ext cx="6331317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01  </a:t>
            </a:r>
            <a:r>
              <a:rPr lang="ko-KR" altLang="en-US" sz="2400" dirty="0"/>
              <a:t>발단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440563" y="3683345"/>
            <a:ext cx="6331317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02  </a:t>
            </a:r>
            <a:r>
              <a:rPr lang="ko-KR" altLang="en-US" sz="2400" dirty="0"/>
              <a:t>개요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1440564" y="4513754"/>
            <a:ext cx="6331317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03  </a:t>
            </a:r>
            <a:r>
              <a:rPr lang="ko-KR" altLang="en-US" sz="2400" dirty="0"/>
              <a:t>분석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440565" y="5344163"/>
            <a:ext cx="6331317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04  </a:t>
            </a:r>
            <a:r>
              <a:rPr lang="ko-KR" altLang="en-US" sz="2400" dirty="0"/>
              <a:t>결론 및 발전 사항</a:t>
            </a:r>
          </a:p>
        </p:txBody>
      </p:sp>
    </p:spTree>
    <p:extLst>
      <p:ext uri="{BB962C8B-B14F-4D97-AF65-F5344CB8AC3E}">
        <p14:creationId xmlns:p14="http://schemas.microsoft.com/office/powerpoint/2010/main" val="13172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datablog.emc.com/wp-content/uploads/2016/02/Big-Data-Concep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 r="10595" b="4631"/>
          <a:stretch/>
        </p:blipFill>
        <p:spPr bwMode="auto">
          <a:xfrm>
            <a:off x="4898186" y="2825551"/>
            <a:ext cx="4163908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발 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47261" y="3429000"/>
            <a:ext cx="6048672" cy="2232248"/>
          </a:xfrm>
        </p:spPr>
        <p:txBody>
          <a:bodyPr>
            <a:noAutofit/>
          </a:bodyPr>
          <a:lstStyle/>
          <a:p>
            <a:pPr marL="544068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누구나 이용가능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8691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다양한 데이터와 다양한 방법으로 활용 가능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544068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시간적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공간적 정보 관리의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01168" lvl="1" inden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None/>
            </a:pP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                                          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효율성 증대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971" y="2473540"/>
            <a:ext cx="3398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Aharoni" panose="02010803020104030203" pitchFamily="2" charset="-79"/>
                <a:cs typeface="Aharoni" panose="02010803020104030203" pitchFamily="2" charset="-79"/>
              </a:rPr>
              <a:t>BIG DATA</a:t>
            </a:r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815" y="2232248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데이터의 증가로 빅데이터가 탄생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245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개 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42961" y="1088181"/>
            <a:ext cx="8092611" cy="7200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다양한 정보들의 검색을 통해 사회 이슈 추출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470">
            <a:off x="315909" y="3377140"/>
            <a:ext cx="819266" cy="819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8" y="3152528"/>
            <a:ext cx="857569" cy="8575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998">
            <a:off x="2633746" y="3352564"/>
            <a:ext cx="868418" cy="8684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76968"/>
            <a:ext cx="1738341" cy="173834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-1440000">
            <a:off x="825920" y="4248708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767558" y="4156779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500000">
            <a:off x="2639976" y="4290674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-1380000">
            <a:off x="3410434" y="4437463"/>
            <a:ext cx="2046420" cy="7111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49" y="3251967"/>
            <a:ext cx="1795853" cy="179585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44633" y="5654742"/>
            <a:ext cx="509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여러 정보들을 연계하여 구축된 사회 이슈를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검색 시 시간적 효율성을 증대시킬 수 있다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470">
            <a:off x="5232284" y="1912649"/>
            <a:ext cx="819266" cy="8192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03" y="1688037"/>
            <a:ext cx="857569" cy="8575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998">
            <a:off x="7550121" y="1888073"/>
            <a:ext cx="868418" cy="868418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 rot="20160000">
            <a:off x="5742295" y="2784217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6683933" y="2692288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500000">
            <a:off x="7556351" y="2826183"/>
            <a:ext cx="272787" cy="4201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 rot="-1380000">
            <a:off x="3601236" y="468242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구축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2" y="4092440"/>
            <a:ext cx="1471285" cy="1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개 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368">
            <a:off x="5262929" y="1786837"/>
            <a:ext cx="1350009" cy="1350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6" y="1503126"/>
            <a:ext cx="1645374" cy="164537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45980" y="1152445"/>
            <a:ext cx="1830337" cy="2088232"/>
            <a:chOff x="6024483" y="3501008"/>
            <a:chExt cx="1830337" cy="20882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5391" y1="10547" x2="90234" y2="39844"/>
                          <a14:foregroundMark x1="13672" y1="17969" x2="40625" y2="36719"/>
                          <a14:foregroundMark x1="52344" y1="43750" x2="94141" y2="49609"/>
                          <a14:foregroundMark x1="71484" y1="52344" x2="91797" y2="57422"/>
                          <a14:foregroundMark x1="78516" y1="42578" x2="90625" y2="77344"/>
                          <a14:foregroundMark x1="94141" y1="66406" x2="78516" y2="71094"/>
                          <a14:foregroundMark x1="82422" y1="82031" x2="77344" y2="69531"/>
                          <a14:backgroundMark x1="3516" y1="38672" x2="76953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3501008"/>
              <a:ext cx="1482620" cy="148262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24483" y="4031568"/>
              <a:ext cx="1562423" cy="1557672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112577" y="3240677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KISTEP </a:t>
            </a:r>
            <a:r>
              <a:rPr lang="ko-KR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72262" y="3392409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NTIS</a:t>
            </a:r>
            <a:r>
              <a:rPr lang="ko-KR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논문</a:t>
            </a: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2251123" y="1819672"/>
            <a:ext cx="936104" cy="1012282"/>
          </a:xfrm>
          <a:prstGeom prst="down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4974" y="1443000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키워드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3686" y="297906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연계</a:t>
            </a:r>
          </a:p>
        </p:txBody>
      </p:sp>
      <p:sp>
        <p:nvSpPr>
          <p:cNvPr id="17" name="한쪽 모서리는 잘리고 다른 쪽 모서리는 둥근 사각형 16"/>
          <p:cNvSpPr/>
          <p:nvPr/>
        </p:nvSpPr>
        <p:spPr>
          <a:xfrm>
            <a:off x="6064252" y="4951926"/>
            <a:ext cx="1677581" cy="599482"/>
          </a:xfrm>
          <a:prstGeom prst="snipRoundRect">
            <a:avLst/>
          </a:prstGeom>
          <a:solidFill>
            <a:srgbClr val="0B55B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맵 구축</a:t>
            </a: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4153385" y="4951926"/>
            <a:ext cx="1677581" cy="599482"/>
          </a:xfrm>
          <a:prstGeom prst="snipRoundRect">
            <a:avLst/>
          </a:prstGeom>
          <a:solidFill>
            <a:srgbClr val="0B55B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이슈 논문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6" y="2008413"/>
            <a:ext cx="1361257" cy="1361257"/>
          </a:xfrm>
          <a:prstGeom prst="rect">
            <a:avLst/>
          </a:prstGeom>
        </p:spPr>
      </p:pic>
      <p:sp>
        <p:nvSpPr>
          <p:cNvPr id="23" name="아래쪽 화살표 22"/>
          <p:cNvSpPr/>
          <p:nvPr/>
        </p:nvSpPr>
        <p:spPr>
          <a:xfrm>
            <a:off x="5469881" y="3726592"/>
            <a:ext cx="936104" cy="1012282"/>
          </a:xfrm>
          <a:prstGeom prst="down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핵심 단어 추출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 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90568" y="2492896"/>
            <a:ext cx="3113280" cy="3672408"/>
          </a:xfrm>
        </p:spPr>
        <p:txBody>
          <a:bodyPr/>
          <a:lstStyle/>
          <a:p>
            <a:r>
              <a:rPr lang="ko-KR" altLang="en-US" sz="1400" dirty="0"/>
              <a:t>국가연구개발 우수 성과 보고서의 정보 전자 분야의 보고서를 분석해 중심적으로 관련된 </a:t>
            </a:r>
            <a:r>
              <a:rPr lang="ko-KR" altLang="en-US" sz="1400" dirty="0" err="1"/>
              <a:t>핵심단어</a:t>
            </a:r>
            <a:r>
              <a:rPr lang="ko-KR" altLang="en-US" sz="1400" dirty="0"/>
              <a:t> 선정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핵심단어</a:t>
            </a:r>
            <a:r>
              <a:rPr lang="ko-KR" altLang="en-US" sz="1400" dirty="0"/>
              <a:t> 간의 </a:t>
            </a:r>
            <a:r>
              <a:rPr lang="ko-KR" altLang="en-US" sz="1400" dirty="0" err="1"/>
              <a:t>관련도를</a:t>
            </a:r>
            <a:r>
              <a:rPr lang="ko-KR" altLang="en-US" sz="1400" dirty="0"/>
              <a:t> 중점으로 용어를 포함하는 단어에서 연관성을 기반으로 </a:t>
            </a:r>
            <a:r>
              <a:rPr lang="ko-KR" altLang="en-US" sz="1400" dirty="0" err="1"/>
              <a:t>토픽군집</a:t>
            </a:r>
            <a:r>
              <a:rPr lang="ko-KR" altLang="en-US" sz="1400" dirty="0"/>
              <a:t> </a:t>
            </a:r>
            <a:r>
              <a:rPr lang="en-US" altLang="ko-KR" sz="1400" dirty="0"/>
              <a:t>A,B,C</a:t>
            </a:r>
            <a:r>
              <a:rPr lang="ko-KR" altLang="en-US" sz="1400" dirty="0"/>
              <a:t>를 선정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토픽 군집을 통해 </a:t>
            </a:r>
            <a:r>
              <a:rPr lang="ko-KR" altLang="en-US" sz="1400" dirty="0" err="1"/>
              <a:t>대분류에</a:t>
            </a:r>
            <a:r>
              <a:rPr lang="ko-KR" altLang="en-US" sz="1400" dirty="0"/>
              <a:t> 포함시키고 </a:t>
            </a:r>
            <a:r>
              <a:rPr lang="ko-KR" altLang="en-US" sz="1400" dirty="0" err="1"/>
              <a:t>보고서간의</a:t>
            </a:r>
            <a:r>
              <a:rPr lang="ko-KR" altLang="en-US" sz="1400" dirty="0"/>
              <a:t> 연관성을 증대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56477"/>
              </p:ext>
            </p:extLst>
          </p:nvPr>
        </p:nvGraphicFramePr>
        <p:xfrm>
          <a:off x="3347864" y="2261005"/>
          <a:ext cx="5544617" cy="2997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8067219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3822884329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3851014912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400757568"/>
                    </a:ext>
                  </a:extLst>
                </a:gridCol>
              </a:tblGrid>
              <a:tr h="569668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6117" marR="6117" marT="611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236971022"/>
                  </a:ext>
                </a:extLst>
              </a:tr>
              <a:tr h="8092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군집</a:t>
                      </a:r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소프트웨어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빅데이터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컴퓨팅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3182"/>
                  </a:ext>
                </a:extLst>
              </a:tr>
              <a:tr h="8092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군집</a:t>
                      </a:r>
                      <a:r>
                        <a:rPr lang="en-US" sz="1800" u="none" strike="noStrike" dirty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스마트그리드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클라우드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3571"/>
                  </a:ext>
                </a:extLst>
              </a:tr>
              <a:tr h="8092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군집</a:t>
                      </a:r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에너지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무선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웨어러블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7575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07904" y="1738453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전자 분야 토픽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3" y="1719263"/>
            <a:ext cx="458652" cy="4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이슈 논문 추출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 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90568" y="2492896"/>
            <a:ext cx="3113280" cy="3672408"/>
          </a:xfrm>
        </p:spPr>
        <p:txBody>
          <a:bodyPr/>
          <a:lstStyle/>
          <a:p>
            <a:r>
              <a:rPr lang="ko-KR" altLang="en-US" sz="1400" dirty="0" err="1"/>
              <a:t>논문데이터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수집및</a:t>
            </a:r>
            <a:r>
              <a:rPr lang="ko-KR" altLang="en-US" sz="1400" dirty="0"/>
              <a:t> 색인 후 보고서의 이슈 키워드를 논문데이터의 </a:t>
            </a:r>
            <a:r>
              <a:rPr lang="en-US" altLang="ko-KR" sz="1400" dirty="0"/>
              <a:t>TF-IDF</a:t>
            </a:r>
            <a:r>
              <a:rPr lang="ko-KR" altLang="en-US" sz="1400" dirty="0"/>
              <a:t>를 통해 순위를 지정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보고서의 연관된 논문데이터를 결과로 추출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보고서를 </a:t>
            </a:r>
            <a:r>
              <a:rPr lang="ko-KR" altLang="en-US" sz="1400" dirty="0" err="1"/>
              <a:t>검색시</a:t>
            </a:r>
            <a:r>
              <a:rPr lang="ko-KR" altLang="en-US" sz="1400" dirty="0"/>
              <a:t> 연관된 논문을 제공하여 시간적</a:t>
            </a:r>
            <a:r>
              <a:rPr lang="en-US" altLang="ko-KR" sz="1400" dirty="0"/>
              <a:t>,</a:t>
            </a:r>
            <a:r>
              <a:rPr lang="ko-KR" altLang="en-US" sz="1400" dirty="0"/>
              <a:t>정보적 효율성 증대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12474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이슈 논문 추출 프로세스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5674087"/>
              </p:ext>
            </p:extLst>
          </p:nvPr>
        </p:nvGraphicFramePr>
        <p:xfrm>
          <a:off x="4427984" y="1772816"/>
          <a:ext cx="367240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3" y="1124744"/>
            <a:ext cx="458652" cy="4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640144" y="735826"/>
            <a:ext cx="7108320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dirty="0">
                <a:latin typeface="+mn-ea"/>
                <a:ea typeface="+mn-ea"/>
              </a:rPr>
              <a:t> </a:t>
            </a:r>
            <a:r>
              <a:rPr lang="ko-KR" altLang="en-US" sz="1400" b="0" dirty="0">
                <a:latin typeface="+mn-ea"/>
                <a:ea typeface="+mn-ea"/>
              </a:rPr>
              <a:t>정보전자 분야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sz="4000" dirty="0"/>
              <a:t>분석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이슈 논문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08237"/>
              </p:ext>
            </p:extLst>
          </p:nvPr>
        </p:nvGraphicFramePr>
        <p:xfrm>
          <a:off x="971600" y="2060848"/>
          <a:ext cx="7776864" cy="400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477">
                  <a:extLst>
                    <a:ext uri="{9D8B030D-6E8A-4147-A177-3AD203B41FA5}">
                      <a16:colId xmlns:a16="http://schemas.microsoft.com/office/drawing/2014/main" val="1555202413"/>
                    </a:ext>
                  </a:extLst>
                </a:gridCol>
                <a:gridCol w="6621387">
                  <a:extLst>
                    <a:ext uri="{9D8B030D-6E8A-4147-A177-3AD203B41FA5}">
                      <a16:colId xmlns:a16="http://schemas.microsoft.com/office/drawing/2014/main" val="168835645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순위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토픽 관련 논문 제목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16000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클라우드</a:t>
                      </a:r>
                      <a:r>
                        <a:rPr lang="ko-KR" altLang="en-US" sz="1200" u="none" strike="noStrike" dirty="0">
                          <a:effectLst/>
                        </a:rPr>
                        <a:t> 컴퓨팅 기반 중앙기록물관리시스템 설계 및 적용에 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1663566361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IoT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환경에서 안전한 소프트웨어 개발을 위한 소프트웨어공학 메타분석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233021519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빅데이터 패키지 선정 방법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165893661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빅데이터 분석 프로젝트 수행 방법론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658077409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빅데이터 분산처리시스템의 품질평가모델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76444700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클라우드</a:t>
                      </a:r>
                      <a:r>
                        <a:rPr lang="ko-KR" altLang="en-US" sz="1200" u="none" strike="noStrike" dirty="0">
                          <a:effectLst/>
                        </a:rPr>
                        <a:t> 컴퓨팅 기반의 도서관 서비스 도입방안에 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3880313443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모바일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클라우드</a:t>
                      </a:r>
                      <a:r>
                        <a:rPr lang="ko-KR" altLang="en-US" sz="1200" u="none" strike="noStrike" dirty="0">
                          <a:effectLst/>
                        </a:rPr>
                        <a:t> 컴퓨팅 소프트웨어 기술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4237638375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빅데이터와 인 메모리 컴퓨팅 기술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972449469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초연결사회로의 변화와 개인정보 보호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2963980973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  빅데이터 이용 확산을 위한 </a:t>
                      </a:r>
                      <a:r>
                        <a:rPr lang="en-US" altLang="ko-KR" sz="1200" u="none" strike="noStrike" dirty="0">
                          <a:effectLst/>
                        </a:rPr>
                        <a:t>ODI </a:t>
                      </a:r>
                      <a:r>
                        <a:rPr lang="ko-KR" altLang="en-US" sz="1200" u="none" strike="noStrike" dirty="0">
                          <a:effectLst/>
                        </a:rPr>
                        <a:t>기반 데이터 액세스 프레임워크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7" marR="6117" marT="6117" marB="0" anchor="ctr"/>
                </a:tc>
                <a:extLst>
                  <a:ext uri="{0D108BD9-81ED-4DB2-BD59-A6C34878D82A}">
                    <a16:rowId xmlns:a16="http://schemas.microsoft.com/office/drawing/2014/main" val="34796892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63688" y="954231"/>
            <a:ext cx="404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 </a:t>
            </a:r>
            <a:r>
              <a:rPr lang="en-US" altLang="ko-KR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</a:t>
            </a:r>
            <a:r>
              <a:rPr lang="ko-KR" altLang="en-US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r>
              <a:rPr lang="en-US" altLang="ko-KR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컴퓨팅</a:t>
            </a:r>
            <a:r>
              <a:rPr lang="en-US" altLang="ko-KR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endParaRPr lang="ko-KR" altLang="en-US" dirty="0">
              <a:solidFill>
                <a:srgbClr val="0B5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7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맵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 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90568" y="2492896"/>
            <a:ext cx="3113280" cy="3672408"/>
          </a:xfrm>
        </p:spPr>
        <p:txBody>
          <a:bodyPr/>
          <a:lstStyle/>
          <a:p>
            <a:r>
              <a:rPr lang="ko-KR" altLang="en-US" sz="1400" dirty="0"/>
              <a:t>군집을 분석해 관련 보고서와</a:t>
            </a:r>
            <a:r>
              <a:rPr lang="en-US" altLang="ko-KR" sz="1400" dirty="0"/>
              <a:t> </a:t>
            </a:r>
            <a:r>
              <a:rPr lang="ko-KR" altLang="en-US" sz="1400" dirty="0"/>
              <a:t>논문데이터를 연결시켜 </a:t>
            </a:r>
            <a:r>
              <a:rPr lang="ko-KR" altLang="en-US" sz="1400" dirty="0" err="1"/>
              <a:t>망형의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구성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핵심 키워드와 이슈 데이터가 연관성을  증대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08280" y="1556792"/>
            <a:ext cx="550022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전자 분야 토픽 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컴퓨팅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맵</a:t>
            </a:r>
            <a:endParaRPr lang="ko-KR" altLang="en-US" dirty="0"/>
          </a:p>
        </p:txBody>
      </p:sp>
      <p:pic>
        <p:nvPicPr>
          <p:cNvPr id="9" name="_x187378088" descr="EMB000028c48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29" y="2492896"/>
            <a:ext cx="5778775" cy="28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60" y="1575247"/>
            <a:ext cx="458652" cy="4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417</Words>
  <Application>Microsoft Office PowerPoint</Application>
  <PresentationFormat>화면 슬라이드 쇼(4:3)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</vt:lpstr>
      <vt:lpstr>나눔고딕 ExtraBold</vt:lpstr>
      <vt:lpstr>Aharoni</vt:lpstr>
      <vt:lpstr>Tium</vt:lpstr>
      <vt:lpstr>나눔고딕</vt:lpstr>
      <vt:lpstr>맑은 고딕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조용장</cp:lastModifiedBy>
  <cp:revision>258</cp:revision>
  <dcterms:created xsi:type="dcterms:W3CDTF">2015-03-13T03:19:44Z</dcterms:created>
  <dcterms:modified xsi:type="dcterms:W3CDTF">2018-08-15T09:58:32Z</dcterms:modified>
</cp:coreProperties>
</file>