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1" r:id="rId30"/>
    <p:sldId id="283" r:id="rId31"/>
    <p:sldId id="284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A12C4-F64C-0615-A661-F0A639054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FD04F6-7E4A-0823-2ED9-3ED11061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FBB41-F952-3A7B-B25D-1B99DFC7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A264-400C-1E95-E173-4D745786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1C5DF-B350-6A49-45C8-E28CC56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7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9887-0E69-3F13-91BC-C980A75F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33D27-17E6-4289-EE43-9160BF99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482A-6A13-4D9A-E1A3-CD273DD1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BAC0-8DA0-F1C7-C905-23C1914D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93C7A-B64F-6AF8-AECC-028F580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1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5E5562-4D97-B50E-E2B1-0193182F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91B14-F6BD-EFAA-EAE1-12E970D8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ED5B1-9F79-447B-D3DE-D4AAEE8B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5E03-392D-4A4B-9AE8-F89B7528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C53E5-CBCF-F6A3-B2C1-31F7E579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00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D627-1684-DDD0-ABBA-68759685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C51FF-9F34-0BC9-CD77-0128015A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04906-BB54-5BDE-1549-8DD0DE3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FE100-787A-4361-0FC5-11D4BAAC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A1414-921C-5A3E-CE33-1AB729F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B4BCB-1244-D704-A083-4FD09C11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8A766-E8BC-F950-F033-BECEC5A5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A1084-9A8B-788A-051A-3AEA456E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8C431-5E52-58E7-AD14-4F15E7BD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650C8-5273-0AED-0B2E-A7363ECD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99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CD09C-E247-8E6C-2137-3C3D7563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0A46A-3BD0-4DED-B880-5D4127A64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9328A-A774-2C6D-CED5-6A796128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6C92F-1F75-47A6-648D-07BEA9DC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31869-38B5-64EE-1895-A141E408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BE269-B789-FC58-2019-8D1874C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0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038F-3FB3-C1C2-FBA8-32331559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F36E9-CA0E-188B-BA0A-33459FA0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57D34-0853-CD56-B809-98AB0A75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1E457-F572-CD99-49D0-3874934B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66CA9-AB95-7799-5616-F9C9B350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77782-D600-5555-069E-051456EB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ECA19-7C39-631F-C176-6124B32B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CB6555-2CCC-2B3A-EB2D-5A5973B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3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A291-C06C-A875-D311-50C3C704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292F2-8079-4D6E-02EA-B243544C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C23946-146A-AA85-93C9-F76D795B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D62CA-3FD9-A730-A6E9-DA7BB0B0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79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21A230-0F03-C84C-568F-320220E2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33A8A-9B9C-AB52-7676-FF8188A6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4B824-D8D0-352A-390C-3E1CB6D0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54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ABD14-81D7-4F35-BC7A-DABDE706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C2D76-A051-D2F8-D219-65927E4C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2C59A-4275-2173-2FB4-12A76158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DC85F-8BC6-7215-71D2-F85181C8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64255-F97D-890E-944A-57BB325D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CBB55-3516-9D1F-A4DC-6C361A1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2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7512-0215-2628-3AC5-1A0751BD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9BE05-AC1D-0E10-9885-AF99920B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89588-17E5-28BD-C083-FB4B8C8B9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0676C-C2E7-BC58-973E-40C84554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62BC0-6D87-DD18-994B-1A8A4E7F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8A75A-C8C5-A7C3-99DA-88B873D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1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4E337-5632-4E88-2571-BC61CB12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45615-0B18-B499-0BEA-F863EE7C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36F9E-3826-84EB-C03F-F215520AF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D4600-F78D-46E9-A2BB-F354C91A798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CB93E-E534-5E6E-00F9-22C5862E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15C4F-6228-5758-23D2-CC601ED20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65740-9BF8-4722-AAC8-88564BB8FA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8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79539-6167-44E2-7F8D-0FA95D69D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CCW</a:t>
            </a:r>
            <a:r>
              <a:rPr lang="ko-KR" altLang="en-US" dirty="0"/>
              <a:t>와 선분 교차 판정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5764E-43C7-734B-3B42-6581EF8D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134912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2779E-3002-6E23-8E1A-F51A88CB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점에 대한 </a:t>
            </a:r>
            <a:r>
              <a:rPr lang="en-US" altLang="ko-KR" dirty="0"/>
              <a:t>CCW </a:t>
            </a:r>
            <a:r>
              <a:rPr lang="ko-KR" altLang="en-US" dirty="0"/>
              <a:t>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스케치, 흑백이(가) 표시된 사진&#10;&#10;자동 생성된 설명">
            <a:extLst>
              <a:ext uri="{FF2B5EF4-FFF2-40B4-BE49-F238E27FC236}">
                <a16:creationId xmlns:a16="http://schemas.microsoft.com/office/drawing/2014/main" id="{67B02D23-3A28-FEEB-CEB6-C2932391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12" y="1825625"/>
            <a:ext cx="4706976" cy="4351338"/>
          </a:xfrm>
        </p:spPr>
      </p:pic>
    </p:spTree>
    <p:extLst>
      <p:ext uri="{BB962C8B-B14F-4D97-AF65-F5344CB8AC3E}">
        <p14:creationId xmlns:p14="http://schemas.microsoft.com/office/powerpoint/2010/main" val="9703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719E-9782-CE1E-6762-407586DE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내용 개체 틀 4" descr="텍스트, 친필, 도표, 그림이(가) 표시된 사진&#10;&#10;자동 생성된 설명">
            <a:extLst>
              <a:ext uri="{FF2B5EF4-FFF2-40B4-BE49-F238E27FC236}">
                <a16:creationId xmlns:a16="http://schemas.microsoft.com/office/drawing/2014/main" id="{E0E8D2BF-0396-3285-0436-EDFA80C4F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49964" cy="4351338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72DE6-0CBE-726F-D4A4-940C3EC9B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8486" y="1825625"/>
            <a:ext cx="387531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파란 부분은 </a:t>
            </a:r>
            <a:r>
              <a:rPr lang="en-US" altLang="ko-KR" dirty="0">
                <a:solidFill>
                  <a:srgbClr val="00B0F0"/>
                </a:solidFill>
              </a:rPr>
              <a:t>CCW &gt;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빨간 부분은 </a:t>
            </a:r>
            <a:r>
              <a:rPr lang="en-US" altLang="ko-KR" dirty="0">
                <a:solidFill>
                  <a:srgbClr val="FF0000"/>
                </a:solidFill>
              </a:rPr>
              <a:t>CCW &lt; 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경계선은 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  <a:r>
              <a:rPr lang="en-US" altLang="ko-KR" dirty="0"/>
              <a:t>CCW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4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8BEBFE-7B42-4677-BA03-1773E618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시작점이 다르면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내용 개체 틀 10" descr="텍스트, 친필, 라인, 그림이(가) 표시된 사진&#10;&#10;자동 생성된 설명">
            <a:extLst>
              <a:ext uri="{FF2B5EF4-FFF2-40B4-BE49-F238E27FC236}">
                <a16:creationId xmlns:a16="http://schemas.microsoft.com/office/drawing/2014/main" id="{F9AF947C-CCB9-4362-A3CC-DDEFF7C5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89" y="1825625"/>
            <a:ext cx="5890422" cy="4351338"/>
          </a:xfrm>
        </p:spPr>
      </p:pic>
    </p:spTree>
    <p:extLst>
      <p:ext uri="{BB962C8B-B14F-4D97-AF65-F5344CB8AC3E}">
        <p14:creationId xmlns:p14="http://schemas.microsoft.com/office/powerpoint/2010/main" val="346372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8F696B2-4448-F110-3C10-CBF6FC61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시작점이 다르면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텍스트, 그림, 친필, 라인이(가) 표시된 사진&#10;&#10;자동 생성된 설명">
            <a:extLst>
              <a:ext uri="{FF2B5EF4-FFF2-40B4-BE49-F238E27FC236}">
                <a16:creationId xmlns:a16="http://schemas.microsoft.com/office/drawing/2014/main" id="{0881E52A-45F0-7AAF-0228-7279145EBC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926691" cy="435133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D33BD0-D3B2-AB2C-6253-45DB7C87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9627" y="1825625"/>
            <a:ext cx="3984173" cy="4351338"/>
          </a:xfrm>
        </p:spPr>
        <p:txBody>
          <a:bodyPr/>
          <a:lstStyle/>
          <a:p>
            <a:r>
              <a:rPr lang="ko-KR" altLang="en-US" dirty="0"/>
              <a:t>평행이동 해도 같은 벡터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시작점이 경계선 위에 있으면 같은 결과</a:t>
            </a:r>
          </a:p>
        </p:txBody>
      </p:sp>
    </p:spTree>
    <p:extLst>
      <p:ext uri="{BB962C8B-B14F-4D97-AF65-F5344CB8AC3E}">
        <p14:creationId xmlns:p14="http://schemas.microsoft.com/office/powerpoint/2010/main" val="204723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61F2C-E589-082B-7B2D-C48C65AA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11758 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E1BB0-279D-90D4-717D-E18E8125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9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27EAC-8C39-3B89-0288-3500003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D221C-4D67-B0F4-DEE9-C8201007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v1 = p1 -&gt; p2 </a:t>
            </a:r>
            <a:r>
              <a:rPr lang="ko-KR" altLang="en-US" dirty="0"/>
              <a:t>벡터</a:t>
            </a:r>
            <a:endParaRPr lang="en-US" altLang="ko-KR" dirty="0"/>
          </a:p>
          <a:p>
            <a:r>
              <a:rPr lang="en-US" altLang="ko-KR" dirty="0"/>
              <a:t>v2 = p2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p3</a:t>
            </a:r>
            <a:r>
              <a:rPr lang="ko-KR" altLang="en-US" dirty="0"/>
              <a:t> 벡터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ccw</a:t>
            </a:r>
            <a:r>
              <a:rPr lang="en-US" altLang="ko-KR" dirty="0"/>
              <a:t> &lt;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반시계 방향</a:t>
            </a:r>
            <a:endParaRPr lang="en-US" altLang="ko-KR" dirty="0"/>
          </a:p>
          <a:p>
            <a:r>
              <a:rPr lang="en-US" altLang="ko-KR" dirty="0" err="1"/>
              <a:t>ccw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 시계 방향</a:t>
            </a:r>
            <a:endParaRPr lang="en-US" altLang="ko-KR" dirty="0"/>
          </a:p>
          <a:p>
            <a:r>
              <a:rPr lang="en-US" altLang="ko-KR" dirty="0" err="1"/>
              <a:t>ccw</a:t>
            </a:r>
            <a:r>
              <a:rPr lang="en-US" altLang="ko-KR" dirty="0"/>
              <a:t> = 0   </a:t>
            </a:r>
            <a:r>
              <a:rPr lang="ko-KR" altLang="en-US" dirty="0"/>
              <a:t>일직선</a:t>
            </a:r>
          </a:p>
        </p:txBody>
      </p:sp>
    </p:spTree>
    <p:extLst>
      <p:ext uri="{BB962C8B-B14F-4D97-AF65-F5344CB8AC3E}">
        <p14:creationId xmlns:p14="http://schemas.microsoft.com/office/powerpoint/2010/main" val="280162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FE9D-749F-1C00-FF63-1AC8E982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17386 </a:t>
            </a:r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9CE4620-427A-9D4C-E061-79E274B5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5514" cy="4351338"/>
          </a:xfrm>
        </p:spPr>
        <p:txBody>
          <a:bodyPr/>
          <a:lstStyle/>
          <a:p>
            <a:r>
              <a:rPr lang="ko-KR" altLang="en-US" dirty="0"/>
              <a:t>선분 교차와  </a:t>
            </a:r>
            <a:r>
              <a:rPr lang="en-US" altLang="ko-KR" dirty="0"/>
              <a:t>CCW</a:t>
            </a:r>
            <a:r>
              <a:rPr lang="ko-KR" altLang="en-US" dirty="0"/>
              <a:t>가 무슨 상관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내용 개체 틀 5" descr="라인, 야외, 흑백이(가) 표시된 사진&#10;&#10;자동 생성된 설명">
            <a:extLst>
              <a:ext uri="{FF2B5EF4-FFF2-40B4-BE49-F238E27FC236}">
                <a16:creationId xmlns:a16="http://schemas.microsoft.com/office/drawing/2014/main" id="{E8E93E40-DCF0-27CD-62D2-BE8F5C828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90036"/>
            <a:ext cx="5181600" cy="3906377"/>
          </a:xfrm>
        </p:spPr>
      </p:pic>
    </p:spTree>
    <p:extLst>
      <p:ext uri="{BB962C8B-B14F-4D97-AF65-F5344CB8AC3E}">
        <p14:creationId xmlns:p14="http://schemas.microsoft.com/office/powerpoint/2010/main" val="412279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1CBE-C1EE-9AF2-4223-0E45C5C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내용 개체 틀 10" descr="그림, 라인, 스케치이(가) 표시된 사진&#10;&#10;자동 생성된 설명">
            <a:extLst>
              <a:ext uri="{FF2B5EF4-FFF2-40B4-BE49-F238E27FC236}">
                <a16:creationId xmlns:a16="http://schemas.microsoft.com/office/drawing/2014/main" id="{74970E8C-36B2-AE6A-6242-B6D349181C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3" y="1825625"/>
            <a:ext cx="5164593" cy="4351338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66FE4FA-5DA0-1774-46AF-C6CFC485A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V1</a:t>
            </a:r>
            <a:r>
              <a:rPr lang="ko-KR" altLang="en-US" dirty="0"/>
              <a:t>과 </a:t>
            </a:r>
            <a:r>
              <a:rPr lang="en-US" altLang="ko-KR" dirty="0"/>
              <a:t>V2,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과 </a:t>
            </a:r>
            <a:r>
              <a:rPr lang="en-US" altLang="ko-KR" dirty="0"/>
              <a:t>V3</a:t>
            </a:r>
            <a:r>
              <a:rPr lang="ko-KR" altLang="en-US" dirty="0"/>
              <a:t> </a:t>
            </a:r>
            <a:r>
              <a:rPr lang="en-US" altLang="ko-KR" dirty="0"/>
              <a:t>CCW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점 </a:t>
            </a:r>
            <a:r>
              <a:rPr lang="en-US" altLang="ko-KR" dirty="0"/>
              <a:t>P3</a:t>
            </a:r>
            <a:r>
              <a:rPr lang="ko-KR" altLang="en-US" dirty="0"/>
              <a:t>과 점 </a:t>
            </a:r>
            <a:r>
              <a:rPr lang="en-US" altLang="ko-KR" dirty="0"/>
              <a:t>P4</a:t>
            </a:r>
            <a:r>
              <a:rPr lang="ko-KR" altLang="en-US" dirty="0"/>
              <a:t>의 대략적인 위치를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32728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0BD6F918-51E0-17D1-4491-984232E5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내용 개체 틀 7" descr="스케치, 그림, 라인, 예술이(가) 표시된 사진&#10;&#10;자동 생성된 설명">
            <a:extLst>
              <a:ext uri="{FF2B5EF4-FFF2-40B4-BE49-F238E27FC236}">
                <a16:creationId xmlns:a16="http://schemas.microsoft.com/office/drawing/2014/main" id="{D5AF1CE3-4013-4CF0-13FB-4560523DB2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127"/>
            <a:ext cx="5181600" cy="3852333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35944F7-53A6-CB1F-589A-25A3F153DF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P3</a:t>
            </a:r>
            <a:r>
              <a:rPr lang="ko-KR" altLang="en-US" dirty="0"/>
              <a:t>와 </a:t>
            </a:r>
            <a:r>
              <a:rPr lang="en-US" altLang="ko-KR" dirty="0"/>
              <a:t>P4</a:t>
            </a:r>
            <a:r>
              <a:rPr lang="ko-KR" altLang="en-US" dirty="0"/>
              <a:t>가 같은 부분에 있으면 두 선분은 교차하지 않음</a:t>
            </a:r>
          </a:p>
        </p:txBody>
      </p:sp>
    </p:spTree>
    <p:extLst>
      <p:ext uri="{BB962C8B-B14F-4D97-AF65-F5344CB8AC3E}">
        <p14:creationId xmlns:p14="http://schemas.microsoft.com/office/powerpoint/2010/main" val="346275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14859-D532-CEAD-1B1A-287D1AD6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선분 교차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라인이(가) 표시된 사진&#10;&#10;자동 생성된 설명">
            <a:extLst>
              <a:ext uri="{FF2B5EF4-FFF2-40B4-BE49-F238E27FC236}">
                <a16:creationId xmlns:a16="http://schemas.microsoft.com/office/drawing/2014/main" id="{82F1B2DF-0416-6DC6-F6CE-A77B540FDB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6550"/>
            <a:ext cx="5181600" cy="350948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1E51-C23A-2E46-C318-C37719E797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P3</a:t>
            </a:r>
            <a:r>
              <a:rPr lang="ko-KR" altLang="en-US" dirty="0"/>
              <a:t>와 </a:t>
            </a:r>
            <a:r>
              <a:rPr lang="en-US" altLang="ko-KR" dirty="0"/>
              <a:t>P4</a:t>
            </a:r>
            <a:r>
              <a:rPr lang="ko-KR" altLang="en-US" dirty="0"/>
              <a:t>가 서로 다른 위치에 있어도 반드시 교차하는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어떻게 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491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51D9-DAA5-CD9B-AF6F-644EE915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80AC7-24E8-261B-8BF8-5F6B10A6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하기 전에 알아야 하는 것</a:t>
            </a:r>
            <a:r>
              <a:rPr lang="en-US" altLang="ko-KR" dirty="0"/>
              <a:t>: </a:t>
            </a:r>
            <a:r>
              <a:rPr lang="ko-KR" altLang="en-US" dirty="0"/>
              <a:t>외적</a:t>
            </a:r>
          </a:p>
        </p:txBody>
      </p:sp>
    </p:spTree>
    <p:extLst>
      <p:ext uri="{BB962C8B-B14F-4D97-AF65-F5344CB8AC3E}">
        <p14:creationId xmlns:p14="http://schemas.microsoft.com/office/powerpoint/2010/main" val="279033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171A-CF3B-5745-9113-4C5AFB3E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그림, 라인, 스케치, 도표이(가) 표시된 사진&#10;&#10;자동 생성된 설명">
            <a:extLst>
              <a:ext uri="{FF2B5EF4-FFF2-40B4-BE49-F238E27FC236}">
                <a16:creationId xmlns:a16="http://schemas.microsoft.com/office/drawing/2014/main" id="{D7F2FCE9-51B1-F593-31E6-E6D29BCFA1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4" y="1825625"/>
            <a:ext cx="4786471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725C4-9BBF-DCEA-096E-169CEA14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3529"/>
            <a:ext cx="5181600" cy="4749346"/>
          </a:xfrm>
        </p:spPr>
        <p:txBody>
          <a:bodyPr>
            <a:normAutofit/>
          </a:bodyPr>
          <a:lstStyle/>
          <a:p>
            <a:r>
              <a:rPr lang="ko-KR" altLang="en-US" dirty="0"/>
              <a:t>선분 </a:t>
            </a:r>
            <a:r>
              <a:rPr lang="en-US" altLang="ko-KR" dirty="0"/>
              <a:t>P3P4</a:t>
            </a:r>
            <a:r>
              <a:rPr lang="ko-KR" altLang="en-US" dirty="0"/>
              <a:t>에 대한 </a:t>
            </a: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의 위치도 확인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P1, P2</a:t>
            </a:r>
            <a:r>
              <a:rPr lang="ko-KR" altLang="en-US" dirty="0"/>
              <a:t>의 위치가 같다면 교차하지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P3, P4</a:t>
            </a:r>
            <a:r>
              <a:rPr lang="ko-KR" altLang="en-US" dirty="0"/>
              <a:t>가 선분 </a:t>
            </a:r>
            <a:r>
              <a:rPr lang="en-US" altLang="ko-KR" dirty="0"/>
              <a:t>P1P2</a:t>
            </a:r>
            <a:r>
              <a:rPr lang="ko-KR" altLang="en-US" dirty="0"/>
              <a:t>에 대해 다른 위치에 있고 </a:t>
            </a:r>
            <a:r>
              <a:rPr lang="en-US" altLang="ko-KR" dirty="0"/>
              <a:t>P1, P2</a:t>
            </a:r>
            <a:r>
              <a:rPr lang="ko-KR" altLang="en-US" dirty="0"/>
              <a:t>도 선분 </a:t>
            </a:r>
            <a:r>
              <a:rPr lang="en-US" altLang="ko-KR" dirty="0"/>
              <a:t>P3P4</a:t>
            </a:r>
            <a:r>
              <a:rPr lang="ko-KR" altLang="en-US" dirty="0"/>
              <a:t>에 대해 다른 위치에 있다면 두 선분은 교차한다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01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C3AC1-9F15-AD66-0B81-07C1DD85E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07F8-38BC-2988-67B0-9F0A8D74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B595D-C2BF-37A3-ACCA-FAD01887D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교차 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pic>
        <p:nvPicPr>
          <p:cNvPr id="9" name="내용 개체 틀 8" descr="스케치, 라인, 그림, 흑백이(가) 표시된 사진&#10;&#10;자동 생성된 설명">
            <a:extLst>
              <a:ext uri="{FF2B5EF4-FFF2-40B4-BE49-F238E27FC236}">
                <a16:creationId xmlns:a16="http://schemas.microsoft.com/office/drawing/2014/main" id="{B8E24AB6-C2DB-F50D-BE1F-639126875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25" y="2445147"/>
            <a:ext cx="3947732" cy="275391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60C2CE-37C6-09A7-DD4B-158A4E510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교차 </a:t>
            </a:r>
            <a:r>
              <a:rPr lang="en-US" altLang="ko-KR" dirty="0"/>
              <a:t>(O)</a:t>
            </a:r>
            <a:endParaRPr lang="ko-KR" altLang="en-US" dirty="0"/>
          </a:p>
        </p:txBody>
      </p:sp>
      <p:pic>
        <p:nvPicPr>
          <p:cNvPr id="11" name="내용 개체 틀 10" descr="라인, 도표, 그림이(가) 표시된 사진&#10;&#10;자동 생성된 설명">
            <a:extLst>
              <a:ext uri="{FF2B5EF4-FFF2-40B4-BE49-F238E27FC236}">
                <a16:creationId xmlns:a16="http://schemas.microsoft.com/office/drawing/2014/main" id="{ADF3AD7B-A0BB-A876-E726-297DC9FBF6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4" y="2443163"/>
            <a:ext cx="3898900" cy="2755900"/>
          </a:xfr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AE24F7AE-84C7-8DA7-37CC-33F5F0A9862B}"/>
              </a:ext>
            </a:extLst>
          </p:cNvPr>
          <p:cNvSpPr txBox="1">
            <a:spLocks/>
          </p:cNvSpPr>
          <p:nvPr/>
        </p:nvSpPr>
        <p:spPr>
          <a:xfrm>
            <a:off x="839787" y="53995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c1 * c2 &gt; 0 or c3 * c4 &gt; 0 </a:t>
            </a:r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49F2F81-4151-FADE-AEEE-8E7043FB36D6}"/>
              </a:ext>
            </a:extLst>
          </p:cNvPr>
          <p:cNvSpPr txBox="1">
            <a:spLocks/>
          </p:cNvSpPr>
          <p:nvPr/>
        </p:nvSpPr>
        <p:spPr>
          <a:xfrm>
            <a:off x="6194428" y="53995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c1 * c2 &lt; 0 and c3 * c4 &lt;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7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2F8593C-E647-0FAE-EF0F-6B154365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귀찮은데 </a:t>
            </a:r>
            <a:r>
              <a:rPr lang="en-US" altLang="ko-KR" dirty="0"/>
              <a:t>ax + b </a:t>
            </a:r>
            <a:r>
              <a:rPr lang="ko-KR" altLang="en-US" dirty="0"/>
              <a:t>만들어서 계산하죠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64A4FA-A606-A943-00BF-C26AF3A0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/>
              <a:t>실수 오차에 취약함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CCW</a:t>
            </a:r>
            <a:r>
              <a:rPr lang="ko-KR" altLang="en-US" dirty="0"/>
              <a:t>의 경우 점의 좌표가 정수이면 정수 연산 만으로 교차 판정 가능</a:t>
            </a:r>
          </a:p>
        </p:txBody>
      </p:sp>
    </p:spTree>
    <p:extLst>
      <p:ext uri="{BB962C8B-B14F-4D97-AF65-F5344CB8AC3E}">
        <p14:creationId xmlns:p14="http://schemas.microsoft.com/office/powerpoint/2010/main" val="53093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1EA0-7F17-2FE0-054C-8D705E33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17387 </a:t>
            </a:r>
            <a:r>
              <a:rPr lang="ko-KR" altLang="en-US" dirty="0"/>
              <a:t>선분 교차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B5CE91-07EC-44F0-2249-546CE6B3D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선분 교차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내용 개체 틀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363EEE4-E432-FE08-5598-AB3BC1BF7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02740"/>
            <a:ext cx="5157787" cy="3489257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939939-EF2E-B68B-07BF-B4D0EAF8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선분 교차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D05FEC1-5381-953E-7CDC-A89D86D5F4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7633"/>
            <a:ext cx="5183188" cy="3259471"/>
          </a:xfr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7577AA-28D0-DE27-8DDA-E18EA335AC99}"/>
              </a:ext>
            </a:extLst>
          </p:cNvPr>
          <p:cNvCxnSpPr/>
          <p:nvPr/>
        </p:nvCxnSpPr>
        <p:spPr>
          <a:xfrm>
            <a:off x="5997575" y="1992086"/>
            <a:ext cx="0" cy="4550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686EF5-F59B-A3D1-EF6D-23636C05C151}"/>
              </a:ext>
            </a:extLst>
          </p:cNvPr>
          <p:cNvCxnSpPr/>
          <p:nvPr/>
        </p:nvCxnSpPr>
        <p:spPr>
          <a:xfrm>
            <a:off x="839788" y="5159829"/>
            <a:ext cx="2229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5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F1A91F-CBE7-2288-4222-FA028CB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바뀐 부분</a:t>
            </a:r>
          </a:p>
        </p:txBody>
      </p:sp>
      <p:pic>
        <p:nvPicPr>
          <p:cNvPr id="11" name="내용 개체 틀 10" descr="라인, 안테나이(가) 표시된 사진&#10;&#10;자동 생성된 설명">
            <a:extLst>
              <a:ext uri="{FF2B5EF4-FFF2-40B4-BE49-F238E27FC236}">
                <a16:creationId xmlns:a16="http://schemas.microsoft.com/office/drawing/2014/main" id="{7ED01788-B97A-7B8D-CAE0-39B2CC84FC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319"/>
            <a:ext cx="5181600" cy="3327949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45691B3-6C20-1954-76D2-E845AD3AC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이렇게 경계선 위에 다른 점이 있을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182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DF21E-8F86-283A-0FC4-24E37CB3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6" name="내용 개체 틀 5" descr="텍스트, 라인, 화이트보드, 평행이(가) 표시된 사진&#10;&#10;자동 생성된 설명">
            <a:extLst>
              <a:ext uri="{FF2B5EF4-FFF2-40B4-BE49-F238E27FC236}">
                <a16:creationId xmlns:a16="http://schemas.microsoft.com/office/drawing/2014/main" id="{1990C07D-C0E3-3095-9537-A7D1820D8F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6" y="1825625"/>
            <a:ext cx="4803288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B981E-35CD-F496-4BD8-ABE902D799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세 경우 다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 err="1"/>
              <a:t>ccw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ko-KR" altLang="en-US" b="1" dirty="0"/>
              <a:t>평행할 때는 따로 </a:t>
            </a:r>
            <a:r>
              <a:rPr lang="ko-KR" altLang="en-US" b="1" dirty="0" err="1"/>
              <a:t>처리해줘야함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105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6CBC-9532-3C48-E60E-5935837A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F1734-E79B-840F-556B-38228D01B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방법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F663BF-DB02-F34F-427B-C162CD1A2C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ko-KR" altLang="en-US" dirty="0"/>
              <a:t>벡터의 내적 사용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62500D9-9B5E-1D6A-E05E-CBD3F546E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6374F50-8C85-05C1-1951-C00C251D7C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or y</a:t>
            </a:r>
            <a:r>
              <a:rPr lang="ko-KR" altLang="en-US" dirty="0"/>
              <a:t>축으로 </a:t>
            </a:r>
            <a:r>
              <a:rPr lang="ko-KR" altLang="en-US" dirty="0" err="1"/>
              <a:t>정사영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1F740DE-26F7-73CD-7DDA-07E72895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  <a:r>
              <a:rPr lang="en-US" altLang="ko-KR" dirty="0"/>
              <a:t>2</a:t>
            </a:r>
            <a:r>
              <a:rPr lang="ko-KR" altLang="en-US" dirty="0"/>
              <a:t>만 설명</a:t>
            </a:r>
          </a:p>
        </p:txBody>
      </p:sp>
      <p:pic>
        <p:nvPicPr>
          <p:cNvPr id="12" name="내용 개체 틀 11" descr="텍스트, 라인, 친필, 평행이(가) 표시된 사진&#10;&#10;자동 생성된 설명">
            <a:extLst>
              <a:ext uri="{FF2B5EF4-FFF2-40B4-BE49-F238E27FC236}">
                <a16:creationId xmlns:a16="http://schemas.microsoft.com/office/drawing/2014/main" id="{40F34353-976C-22E5-C6B7-6926BD85A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825625"/>
            <a:ext cx="5181600" cy="3471250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9B50BA4-1D30-3B32-6EED-9F8887C97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53743" cy="4351338"/>
          </a:xfrm>
        </p:spPr>
        <p:txBody>
          <a:bodyPr/>
          <a:lstStyle/>
          <a:p>
            <a:r>
              <a:rPr lang="ko-KR" altLang="en-US" dirty="0"/>
              <a:t>각 점들을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ko-KR" altLang="en-US" dirty="0" err="1"/>
              <a:t>정사영</a:t>
            </a:r>
            <a:endParaRPr lang="en-US" altLang="ko-KR" dirty="0"/>
          </a:p>
          <a:p>
            <a:r>
              <a:rPr lang="en-US" altLang="ko-KR" dirty="0"/>
              <a:t>-&gt; x</a:t>
            </a:r>
            <a:r>
              <a:rPr lang="ko-KR" altLang="en-US" dirty="0"/>
              <a:t>좌표만 비교하여 교차 판정</a:t>
            </a:r>
          </a:p>
        </p:txBody>
      </p:sp>
    </p:spTree>
    <p:extLst>
      <p:ext uri="{BB962C8B-B14F-4D97-AF65-F5344CB8AC3E}">
        <p14:creationId xmlns:p14="http://schemas.microsoft.com/office/powerpoint/2010/main" val="1026932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76724-EAE2-19AB-3B5D-AD8F5393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주의해야 하는 경우</a:t>
            </a:r>
          </a:p>
        </p:txBody>
      </p:sp>
      <p:pic>
        <p:nvPicPr>
          <p:cNvPr id="6" name="내용 개체 틀 5" descr="스케치, 텍스트, 그림, 라인이(가) 표시된 사진&#10;&#10;자동 생성된 설명">
            <a:extLst>
              <a:ext uri="{FF2B5EF4-FFF2-40B4-BE49-F238E27FC236}">
                <a16:creationId xmlns:a16="http://schemas.microsoft.com/office/drawing/2014/main" id="{F860EE69-BDBC-7BCC-22F5-46E65CA2A4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91" y="1825625"/>
            <a:ext cx="4266017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1A682-2984-77B8-2DDB-2E90EDB3B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축에 평행한 경우 반드시 </a:t>
            </a:r>
            <a:r>
              <a:rPr lang="en-US" altLang="ko-KR" dirty="0"/>
              <a:t>y</a:t>
            </a:r>
            <a:r>
              <a:rPr lang="ko-KR" altLang="en-US" dirty="0"/>
              <a:t>축으로 </a:t>
            </a:r>
            <a:r>
              <a:rPr lang="ko-KR" altLang="en-US" dirty="0" err="1"/>
              <a:t>정사영</a:t>
            </a:r>
            <a:r>
              <a:rPr lang="ko-KR" altLang="en-US" dirty="0"/>
              <a:t> 하여 </a:t>
            </a:r>
            <a:r>
              <a:rPr lang="en-US" altLang="ko-KR" dirty="0"/>
              <a:t>y</a:t>
            </a:r>
            <a:r>
              <a:rPr lang="ko-KR" altLang="en-US" dirty="0"/>
              <a:t>좌표 비교</a:t>
            </a:r>
          </a:p>
        </p:txBody>
      </p:sp>
    </p:spTree>
    <p:extLst>
      <p:ext uri="{BB962C8B-B14F-4D97-AF65-F5344CB8AC3E}">
        <p14:creationId xmlns:p14="http://schemas.microsoft.com/office/powerpoint/2010/main" val="290424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B8D139-6E38-9B40-B75B-81034E6B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</a:t>
            </a:r>
            <a:r>
              <a:rPr lang="ko-KR" altLang="en-US" dirty="0"/>
              <a:t>과 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D370D22-3C8D-6A4F-89B7-D4DC3CE26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방법 </a:t>
            </a:r>
            <a:r>
              <a:rPr lang="en-US" altLang="ko-KR" dirty="0"/>
              <a:t>1 (</a:t>
            </a:r>
            <a:r>
              <a:rPr lang="ko-KR" altLang="en-US" dirty="0"/>
              <a:t>내적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D23C3-3A4F-C115-2FFB-FFBD0D5CC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경우를 나눌 필요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기하학에 익숙하지 않으면 이해하기 어려움</a:t>
            </a:r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C6ADCD-23B8-9074-6C6B-A919ACAF8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방법 </a:t>
            </a:r>
            <a:r>
              <a:rPr lang="en-US" altLang="ko-KR" dirty="0"/>
              <a:t>2 (</a:t>
            </a:r>
            <a:r>
              <a:rPr lang="ko-KR" altLang="en-US" dirty="0" err="1"/>
              <a:t>정사영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C48E163-E3F0-5080-5E5F-E2A916CAF3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X, y</a:t>
            </a:r>
            <a:r>
              <a:rPr lang="ko-KR" altLang="en-US" dirty="0"/>
              <a:t>축에 </a:t>
            </a:r>
            <a:r>
              <a:rPr lang="ko-KR" altLang="en-US" dirty="0" err="1"/>
              <a:t>정사영</a:t>
            </a:r>
            <a:r>
              <a:rPr lang="ko-KR" altLang="en-US" dirty="0"/>
              <a:t> 하는 경우를 따로 나눠야 함</a:t>
            </a:r>
            <a:endParaRPr lang="en-US" altLang="ko-KR" dirty="0"/>
          </a:p>
          <a:p>
            <a:r>
              <a:rPr lang="ko-KR" altLang="en-US" dirty="0"/>
              <a:t>내적 몰라도 이해할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846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4E26B-4033-A40A-BAC9-6675F919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184F874-A8EC-D844-92CA-EB056E73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1457"/>
            <a:ext cx="10515600" cy="505506"/>
          </a:xfrm>
        </p:spPr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https://booknu.github.io/2019/08/30/OuterProduct/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1A88D-A8FC-E10A-C2B7-62E83796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4403"/>
            <a:ext cx="5257800" cy="278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BF994B-630B-1BC3-F589-DEB78692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74437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67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33990EF-C779-D7F3-853A-07A01AE1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27718 </a:t>
            </a:r>
            <a:r>
              <a:rPr lang="ko-KR" altLang="en-US" dirty="0"/>
              <a:t>선분 교차 </a:t>
            </a:r>
            <a:r>
              <a:rPr lang="en-US" altLang="ko-KR" dirty="0"/>
              <a:t>EX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6F7A2-1C0B-9D87-F968-E90EF3F0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한 거 종합</a:t>
            </a:r>
          </a:p>
        </p:txBody>
      </p:sp>
    </p:spTree>
    <p:extLst>
      <p:ext uri="{BB962C8B-B14F-4D97-AF65-F5344CB8AC3E}">
        <p14:creationId xmlns:p14="http://schemas.microsoft.com/office/powerpoint/2010/main" val="3607472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B65A-2021-9249-9F57-BA19C19B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판정하기 쉬운 부분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B5E90-A6E4-C42E-4CC3-D624D0517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0: </a:t>
            </a:r>
            <a:r>
              <a:rPr lang="ko-KR" altLang="en-US" dirty="0"/>
              <a:t>교점이 없음</a:t>
            </a:r>
          </a:p>
        </p:txBody>
      </p:sp>
      <p:pic>
        <p:nvPicPr>
          <p:cNvPr id="9" name="내용 개체 틀 8" descr="스케치, 라인, 그림, 흑백이(가) 표시된 사진&#10;&#10;자동 생성된 설명">
            <a:extLst>
              <a:ext uri="{FF2B5EF4-FFF2-40B4-BE49-F238E27FC236}">
                <a16:creationId xmlns:a16="http://schemas.microsoft.com/office/drawing/2014/main" id="{90D9EE0B-82CC-489B-8983-8E187AA57B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25" y="2445147"/>
            <a:ext cx="3947732" cy="275391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AD59E3-3479-4E76-297E-2209790EC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2: </a:t>
            </a:r>
            <a:r>
              <a:rPr lang="ko-KR" altLang="en-US" dirty="0"/>
              <a:t>교점 하나</a:t>
            </a:r>
            <a:r>
              <a:rPr lang="en-US" altLang="ko-KR" dirty="0"/>
              <a:t>, </a:t>
            </a:r>
            <a:r>
              <a:rPr lang="ko-KR" altLang="en-US" dirty="0"/>
              <a:t>끝점 아님</a:t>
            </a:r>
          </a:p>
        </p:txBody>
      </p:sp>
      <p:pic>
        <p:nvPicPr>
          <p:cNvPr id="11" name="내용 개체 틀 10" descr="라인, 도표, 그림이(가) 표시된 사진&#10;&#10;자동 생성된 설명">
            <a:extLst>
              <a:ext uri="{FF2B5EF4-FFF2-40B4-BE49-F238E27FC236}">
                <a16:creationId xmlns:a16="http://schemas.microsoft.com/office/drawing/2014/main" id="{D24BB247-1526-D981-EF1A-D707890527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44" y="2443163"/>
            <a:ext cx="3898900" cy="2755900"/>
          </a:xfr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A2F19971-C4DC-4020-440E-B569B470A3E3}"/>
              </a:ext>
            </a:extLst>
          </p:cNvPr>
          <p:cNvSpPr txBox="1">
            <a:spLocks/>
          </p:cNvSpPr>
          <p:nvPr/>
        </p:nvSpPr>
        <p:spPr>
          <a:xfrm>
            <a:off x="839787" y="53995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c1 * c2 &gt; 0 or c3 * c4 &gt; 0 </a:t>
            </a:r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8F6F248-5758-858A-5EA3-B4D363D7188B}"/>
              </a:ext>
            </a:extLst>
          </p:cNvPr>
          <p:cNvSpPr txBox="1">
            <a:spLocks/>
          </p:cNvSpPr>
          <p:nvPr/>
        </p:nvSpPr>
        <p:spPr>
          <a:xfrm>
            <a:off x="6194428" y="539959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c1 * c2 &lt; 0 and c3 * c4 &lt;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63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BB2E6BE-7F97-5B52-69F7-F81DDAA1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교점 하나</a:t>
            </a:r>
            <a:r>
              <a:rPr lang="en-US" altLang="ko-KR" dirty="0"/>
              <a:t>, </a:t>
            </a:r>
            <a:r>
              <a:rPr lang="ko-KR" altLang="en-US" dirty="0"/>
              <a:t>한 선분의 끝점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2" name="내용 개체 틀 11" descr="스케치, 그림, 화이트, 라인이(가) 표시된 사진&#10;&#10;자동 생성된 설명">
            <a:extLst>
              <a:ext uri="{FF2B5EF4-FFF2-40B4-BE49-F238E27FC236}">
                <a16:creationId xmlns:a16="http://schemas.microsoft.com/office/drawing/2014/main" id="{AB5EFC67-1CF3-64F1-514C-383B5CCC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1" y="2112735"/>
            <a:ext cx="2681899" cy="2568121"/>
          </a:xfrm>
        </p:spPr>
      </p:pic>
      <p:pic>
        <p:nvPicPr>
          <p:cNvPr id="14" name="그림 13" descr="시계, 라인이(가) 표시된 사진&#10;&#10;자동 생성된 설명">
            <a:extLst>
              <a:ext uri="{FF2B5EF4-FFF2-40B4-BE49-F238E27FC236}">
                <a16:creationId xmlns:a16="http://schemas.microsoft.com/office/drawing/2014/main" id="{F1746C1F-E6FF-1FBE-74C0-DCBA2D5A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087336"/>
            <a:ext cx="3096015" cy="2593520"/>
          </a:xfrm>
          <a:prstGeom prst="rect">
            <a:avLst/>
          </a:prstGeom>
        </p:spPr>
      </p:pic>
      <p:pic>
        <p:nvPicPr>
          <p:cNvPr id="16" name="그림 15" descr="친필, 라인, 스케치, 흑백이(가) 표시된 사진&#10;&#10;자동 생성된 설명">
            <a:extLst>
              <a:ext uri="{FF2B5EF4-FFF2-40B4-BE49-F238E27FC236}">
                <a16:creationId xmlns:a16="http://schemas.microsoft.com/office/drawing/2014/main" id="{82F4399E-2A64-CA92-91CD-F2691714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36" y="2087336"/>
            <a:ext cx="3649564" cy="2593520"/>
          </a:xfrm>
          <a:prstGeom prst="rect">
            <a:avLst/>
          </a:prstGeom>
        </p:spPr>
      </p:pic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B2824895-0F8D-5848-C27E-6D719896FC09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각각의 경우를 어떻게 판정할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51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7FEF1D-DC10-B4A6-0CC6-5B51F090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 </a:t>
            </a:r>
            <a:endParaRPr lang="ko-KR" altLang="en-US" dirty="0"/>
          </a:p>
        </p:txBody>
      </p:sp>
      <p:pic>
        <p:nvPicPr>
          <p:cNvPr id="8" name="내용 개체 틀 7" descr="스케치, 그림, 화이트, 라인이(가) 표시된 사진&#10;&#10;자동 생성된 설명">
            <a:extLst>
              <a:ext uri="{FF2B5EF4-FFF2-40B4-BE49-F238E27FC236}">
                <a16:creationId xmlns:a16="http://schemas.microsoft.com/office/drawing/2014/main" id="{1EC4B0DD-1429-8807-51B4-B1D61E499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5" y="1690687"/>
            <a:ext cx="4685035" cy="4486275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FC82C5-6BF7-80CC-76A6-37D4FECE8B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앞의 두 경우 거른 뒤</a:t>
            </a:r>
            <a:endParaRPr lang="en-US" altLang="ko-KR" dirty="0"/>
          </a:p>
          <a:p>
            <a:r>
              <a:rPr lang="en-US" altLang="ko-KR" dirty="0"/>
              <a:t>c1 * c2 &lt; 0 or c3 * c4 &lt;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0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9614-5721-EF05-4E61-AF36CAB2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6" name="내용 개체 틀 5" descr="시계, 라인이(가) 표시된 사진&#10;&#10;자동 생성된 설명">
            <a:extLst>
              <a:ext uri="{FF2B5EF4-FFF2-40B4-BE49-F238E27FC236}">
                <a16:creationId xmlns:a16="http://schemas.microsoft.com/office/drawing/2014/main" id="{185FE081-C340-3861-378D-5B0114E0B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5" y="1825625"/>
            <a:ext cx="5194410" cy="435133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F00674-DDB8-4C96-EA5E-6C6D1F539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c1, c2</a:t>
            </a:r>
            <a:r>
              <a:rPr lang="ko-KR" altLang="en-US" dirty="0"/>
              <a:t>중 하나만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c3, c4</a:t>
            </a:r>
            <a:r>
              <a:rPr lang="ko-KR" altLang="en-US" dirty="0"/>
              <a:t>중 하나만 </a:t>
            </a:r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134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F2314-2EAD-9F10-7A17-9DE5C2B3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pic>
        <p:nvPicPr>
          <p:cNvPr id="6" name="내용 개체 틀 5" descr="친필, 라인, 스케치, 흑백이(가) 표시된 사진&#10;&#10;자동 생성된 설명">
            <a:extLst>
              <a:ext uri="{FF2B5EF4-FFF2-40B4-BE49-F238E27FC236}">
                <a16:creationId xmlns:a16="http://schemas.microsoft.com/office/drawing/2014/main" id="{72585C52-556C-EC5F-CDA1-EE302863F8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" y="1825625"/>
            <a:ext cx="5503708" cy="391114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6304D-1477-1F74-F609-D6B89F38B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평행할 때 따로 판정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05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C0DA-C6E9-F900-0287-BDDF2163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교점이 무한히 많음</a:t>
            </a:r>
          </a:p>
        </p:txBody>
      </p:sp>
      <p:pic>
        <p:nvPicPr>
          <p:cNvPr id="6" name="내용 개체 틀 5" descr="스케치, 흑백, 그림, 모노크롬이(가) 표시된 사진&#10;&#10;자동 생성된 설명">
            <a:extLst>
              <a:ext uri="{FF2B5EF4-FFF2-40B4-BE49-F238E27FC236}">
                <a16:creationId xmlns:a16="http://schemas.microsoft.com/office/drawing/2014/main" id="{8938001C-C64E-25D7-0638-CC08F9027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867694"/>
            <a:ext cx="4358821" cy="3947611"/>
          </a:xfrm>
        </p:spPr>
      </p:pic>
      <p:pic>
        <p:nvPicPr>
          <p:cNvPr id="8" name="내용 개체 틀 7" descr="친필, 그림, 스케치, 흑백이(가) 표시된 사진&#10;&#10;자동 생성된 설명">
            <a:extLst>
              <a:ext uri="{FF2B5EF4-FFF2-40B4-BE49-F238E27FC236}">
                <a16:creationId xmlns:a16="http://schemas.microsoft.com/office/drawing/2014/main" id="{474916D7-5E4A-5856-29AF-3A01326ACD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57" y="1825625"/>
            <a:ext cx="4182912" cy="3989680"/>
          </a:xfrm>
        </p:spPr>
      </p:pic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FCED55E5-22EB-A9AE-CD3F-E24DA7475CCC}"/>
              </a:ext>
            </a:extLst>
          </p:cNvPr>
          <p:cNvSpPr txBox="1">
            <a:spLocks/>
          </p:cNvSpPr>
          <p:nvPr/>
        </p:nvSpPr>
        <p:spPr>
          <a:xfrm>
            <a:off x="838200" y="5992311"/>
            <a:ext cx="10515600" cy="5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두 경우 다 평행할 때 따로 판정 </a:t>
            </a:r>
          </a:p>
        </p:txBody>
      </p:sp>
    </p:spTree>
    <p:extLst>
      <p:ext uri="{BB962C8B-B14F-4D97-AF65-F5344CB8AC3E}">
        <p14:creationId xmlns:p14="http://schemas.microsoft.com/office/powerpoint/2010/main" val="11959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49DC6-483E-6FA9-0737-19D969C9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0AEDD-1AAB-04D9-8154-1258A9E0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 dirty="0"/>
              <a:t>A = (a1, a2, a3)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(b1,</a:t>
            </a:r>
            <a:r>
              <a:rPr lang="ko-KR" altLang="en-US" dirty="0"/>
              <a:t> </a:t>
            </a:r>
            <a:r>
              <a:rPr lang="en-US" altLang="ko-KR" dirty="0"/>
              <a:t>b2,</a:t>
            </a:r>
            <a:r>
              <a:rPr lang="ko-KR" altLang="en-US" dirty="0"/>
              <a:t> </a:t>
            </a:r>
            <a:r>
              <a:rPr lang="en-US" altLang="ko-KR" dirty="0"/>
              <a:t>b3)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F086-2B7A-B380-8F72-888D5775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5473"/>
            <a:ext cx="7278841" cy="9294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542480-6ACC-0BF8-6F52-533533F5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24943"/>
            <a:ext cx="5606143" cy="29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2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11753-2A85-A2B1-010C-619DCD16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BCF8-7007-13AF-444E-575112DB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 err="1"/>
              <a:t>xy</a:t>
            </a:r>
            <a:r>
              <a:rPr lang="en-US" altLang="ko-KR" dirty="0"/>
              <a:t> </a:t>
            </a:r>
            <a:r>
              <a:rPr lang="ko-KR" altLang="en-US" dirty="0"/>
              <a:t>평면 위에 있다면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C8A2D-D077-57E9-E014-7AB49C29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 dirty="0"/>
              <a:t>A = (a1, a2, a3 = 0)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(b1,</a:t>
            </a:r>
            <a:r>
              <a:rPr lang="ko-KR" altLang="en-US" dirty="0"/>
              <a:t> </a:t>
            </a:r>
            <a:r>
              <a:rPr lang="en-US" altLang="ko-KR" dirty="0"/>
              <a:t>b2,</a:t>
            </a:r>
            <a:r>
              <a:rPr lang="ko-KR" altLang="en-US" dirty="0"/>
              <a:t> </a:t>
            </a:r>
            <a:r>
              <a:rPr lang="en-US" altLang="ko-KR" dirty="0"/>
              <a:t>b3 = 0)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x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(0, 0, a1b2 – a2b1)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A036E-4F67-7C58-C2BB-E53F9F95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5473"/>
            <a:ext cx="7278841" cy="9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173F3-5994-3FBD-0014-B84D26E1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FE15C-F0E4-B181-9C2D-D199585E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a1b2 – a2b1</a:t>
            </a:r>
            <a:r>
              <a:rPr lang="ko-KR" altLang="en-US" dirty="0"/>
              <a:t>의 기하학적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84890-A51C-2FEC-1ACA-F430C6CC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ko-KR" dirty="0"/>
              <a:t>A = (a1, a2, a3 = 0)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(b1,</a:t>
            </a:r>
            <a:r>
              <a:rPr lang="ko-KR" altLang="en-US" dirty="0"/>
              <a:t> </a:t>
            </a:r>
            <a:r>
              <a:rPr lang="en-US" altLang="ko-KR" dirty="0"/>
              <a:t>b2,</a:t>
            </a:r>
            <a:r>
              <a:rPr lang="ko-KR" altLang="en-US" dirty="0"/>
              <a:t> </a:t>
            </a:r>
            <a:r>
              <a:rPr lang="en-US" altLang="ko-KR" dirty="0"/>
              <a:t>b3 = 0)</a:t>
            </a:r>
          </a:p>
          <a:p>
            <a:r>
              <a:rPr lang="en-US" altLang="ko-KR" dirty="0"/>
              <a:t>A x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(0, 0, a1b2 – a2b1)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A815DE-DD68-DD5B-4423-CCF693CA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5965"/>
            <a:ext cx="5606143" cy="29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4E53-D011-4D38-7454-E45158DD3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A4E93-7936-9749-9BA0-DD1A9B18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= CCW (Counter </a:t>
            </a:r>
            <a:r>
              <a:rPr lang="en-US" altLang="ko-KR" dirty="0" err="1"/>
              <a:t>ClockWise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23C61E4-D7B4-8711-2ED6-CF7390436B43}"/>
              </a:ext>
            </a:extLst>
          </p:cNvPr>
          <p:cNvGrpSpPr/>
          <p:nvPr/>
        </p:nvGrpSpPr>
        <p:grpSpPr>
          <a:xfrm>
            <a:off x="5421086" y="1545770"/>
            <a:ext cx="6270172" cy="4223658"/>
            <a:chOff x="5421086" y="1545771"/>
            <a:chExt cx="6270172" cy="422365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3B0B8E0-5422-6394-2AAD-781090AC9759}"/>
                </a:ext>
              </a:extLst>
            </p:cNvPr>
            <p:cNvGrpSpPr/>
            <p:nvPr/>
          </p:nvGrpSpPr>
          <p:grpSpPr>
            <a:xfrm>
              <a:off x="5421086" y="1545771"/>
              <a:ext cx="6270172" cy="4223658"/>
              <a:chOff x="2536371" y="2634342"/>
              <a:chExt cx="6270172" cy="4223658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FDD408F7-D824-2E6D-C9BE-8A87130CD2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3205965"/>
                <a:ext cx="5606143" cy="2970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1AB4C0-E741-5FF7-7731-672B02A26DA1}"/>
                  </a:ext>
                </a:extLst>
              </p:cNvPr>
              <p:cNvSpPr txBox="1"/>
              <p:nvPr/>
            </p:nvSpPr>
            <p:spPr>
              <a:xfrm>
                <a:off x="2558143" y="2770029"/>
                <a:ext cx="28302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/>
                  <a:t>a1b2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–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a2b1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&gt;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0</a:t>
                </a:r>
                <a:endParaRPr lang="ko-KR" altLang="en-US" sz="26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9792F-1BD6-1469-3106-580339A729A6}"/>
                  </a:ext>
                </a:extLst>
              </p:cNvPr>
              <p:cNvSpPr txBox="1"/>
              <p:nvPr/>
            </p:nvSpPr>
            <p:spPr>
              <a:xfrm>
                <a:off x="5693228" y="2757719"/>
                <a:ext cx="28302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/>
                  <a:t>a1b2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–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a2b1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&lt;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0</a:t>
                </a:r>
                <a:endParaRPr lang="ko-KR" altLang="en-US" sz="26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2690B-1F73-CC22-191A-AEC70C487B29}"/>
                  </a:ext>
                </a:extLst>
              </p:cNvPr>
              <p:cNvSpPr txBox="1"/>
              <p:nvPr/>
            </p:nvSpPr>
            <p:spPr>
              <a:xfrm>
                <a:off x="2699656" y="6246653"/>
                <a:ext cx="26887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/>
                  <a:t>A, B </a:t>
                </a:r>
                <a:r>
                  <a:rPr lang="ko-KR" altLang="en-US" sz="2600" dirty="0"/>
                  <a:t>반시계 방향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7CF787-54EE-6557-04F9-51E8CF60D9E4}"/>
                  </a:ext>
                </a:extLst>
              </p:cNvPr>
              <p:cNvSpPr txBox="1"/>
              <p:nvPr/>
            </p:nvSpPr>
            <p:spPr>
              <a:xfrm>
                <a:off x="5856513" y="6246652"/>
                <a:ext cx="26887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dirty="0"/>
                  <a:t>A, B </a:t>
                </a:r>
                <a:r>
                  <a:rPr lang="ko-KR" altLang="en-US" sz="2600" dirty="0"/>
                  <a:t>시계 방향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C851F22-5BCF-718F-9701-DB52C80D1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514" y="2634343"/>
                <a:ext cx="0" cy="422365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EE11BB1-9564-4FBC-15C9-4EA2B09FB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371" y="2634343"/>
                <a:ext cx="0" cy="422365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E100746-9111-CB6E-9327-306918766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2627" y="2634342"/>
                <a:ext cx="0" cy="422365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57AAD27-3190-8A19-DFC8-216572472E5B}"/>
                  </a:ext>
                </a:extLst>
              </p:cNvPr>
              <p:cNvCxnSpPr/>
              <p:nvPr/>
            </p:nvCxnSpPr>
            <p:spPr>
              <a:xfrm>
                <a:off x="2536371" y="2634342"/>
                <a:ext cx="59762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A22B866-804D-4C7D-CD66-C639B41CE922}"/>
                </a:ext>
              </a:extLst>
            </p:cNvPr>
            <p:cNvGrpSpPr/>
            <p:nvPr/>
          </p:nvGrpSpPr>
          <p:grpSpPr>
            <a:xfrm>
              <a:off x="5421086" y="2161591"/>
              <a:ext cx="5998028" cy="3607837"/>
              <a:chOff x="5421086" y="2161591"/>
              <a:chExt cx="5998028" cy="3607837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E11BB6C-F9C0-BA70-C9E0-E2901A82E872}"/>
                  </a:ext>
                </a:extLst>
              </p:cNvPr>
              <p:cNvCxnSpPr/>
              <p:nvPr/>
            </p:nvCxnSpPr>
            <p:spPr>
              <a:xfrm>
                <a:off x="5421086" y="5769428"/>
                <a:ext cx="59980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903E6B2-F835-A45D-6F6D-B0B0AEA5FA5C}"/>
                  </a:ext>
                </a:extLst>
              </p:cNvPr>
              <p:cNvCxnSpPr/>
              <p:nvPr/>
            </p:nvCxnSpPr>
            <p:spPr>
              <a:xfrm flipV="1">
                <a:off x="5421086" y="2161591"/>
                <a:ext cx="5976256" cy="12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39773F0-1658-EB13-648D-946B306CE007}"/>
                  </a:ext>
                </a:extLst>
              </p:cNvPr>
              <p:cNvCxnSpPr/>
              <p:nvPr/>
            </p:nvCxnSpPr>
            <p:spPr>
              <a:xfrm flipV="1">
                <a:off x="5431972" y="5121084"/>
                <a:ext cx="5976256" cy="12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A8C8A1D-CC76-2E16-CD62-4A9AAE20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0"/>
            <a:ext cx="4299855" cy="5061860"/>
          </a:xfrm>
        </p:spPr>
        <p:txBody>
          <a:bodyPr>
            <a:normAutofit/>
          </a:bodyPr>
          <a:lstStyle/>
          <a:p>
            <a:r>
              <a:rPr lang="en-US" altLang="ko-KR" dirty="0"/>
              <a:t>A = (a1, a2)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(b1,</a:t>
            </a:r>
            <a:r>
              <a:rPr lang="ko-KR" altLang="en-US" dirty="0"/>
              <a:t> </a:t>
            </a:r>
            <a:r>
              <a:rPr lang="en-US" altLang="ko-KR" dirty="0"/>
              <a:t>b2)</a:t>
            </a:r>
          </a:p>
          <a:p>
            <a:endParaRPr lang="en-US" altLang="ko-KR" dirty="0"/>
          </a:p>
          <a:p>
            <a:r>
              <a:rPr lang="en-US" altLang="ko-KR" b="1" dirty="0"/>
              <a:t>a1b2 – a2b1 &gt; 0 </a:t>
            </a:r>
            <a:r>
              <a:rPr lang="ko-KR" altLang="en-US" dirty="0"/>
              <a:t>이면 </a:t>
            </a:r>
            <a:r>
              <a:rPr lang="ko-KR" altLang="en-US" b="1" dirty="0"/>
              <a:t>반시계</a:t>
            </a:r>
            <a:r>
              <a:rPr lang="ko-KR" altLang="en-US" dirty="0"/>
              <a:t> 방향</a:t>
            </a:r>
            <a:endParaRPr lang="en-US" altLang="ko-KR" dirty="0"/>
          </a:p>
          <a:p>
            <a:r>
              <a:rPr lang="en-US" altLang="ko-KR" b="1" dirty="0"/>
              <a:t>a1b2 – a2b1 &lt; 0 </a:t>
            </a:r>
            <a:r>
              <a:rPr lang="ko-KR" altLang="en-US" dirty="0"/>
              <a:t>이면 </a:t>
            </a:r>
            <a:r>
              <a:rPr lang="ko-KR" altLang="en-US" b="1" dirty="0"/>
              <a:t>시계</a:t>
            </a:r>
            <a:r>
              <a:rPr lang="ko-KR" altLang="en-US" dirty="0"/>
              <a:t> 방향</a:t>
            </a:r>
            <a:endParaRPr lang="en-US" altLang="ko-KR" dirty="0"/>
          </a:p>
          <a:p>
            <a:r>
              <a:rPr lang="en-US" altLang="ko-KR" b="1" dirty="0"/>
              <a:t>a1b2 – a2b1 = 0</a:t>
            </a:r>
            <a:r>
              <a:rPr lang="en-US" altLang="ko-KR" dirty="0"/>
              <a:t> </a:t>
            </a:r>
            <a:r>
              <a:rPr lang="ko-KR" altLang="en-US" dirty="0"/>
              <a:t>이면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ko-KR" altLang="en-US" b="1" dirty="0"/>
              <a:t>평행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42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EC43DA-1D6E-46D2-6D22-C64215FF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802777" cy="1956841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결론의 재해석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D9A99-063F-E8D7-3D40-B1EE0DC7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2200"/>
              <a:t>시계 방향</a:t>
            </a:r>
            <a:r>
              <a:rPr lang="en-US" altLang="ko-KR" sz="2200"/>
              <a:t>, </a:t>
            </a:r>
            <a:r>
              <a:rPr lang="ko-KR" altLang="en-US" sz="2200"/>
              <a:t>반시계 방향</a:t>
            </a:r>
            <a:r>
              <a:rPr lang="en-US" altLang="ko-KR" sz="2200"/>
              <a:t>?</a:t>
            </a:r>
            <a:endParaRPr lang="ko-KR" altLang="en-US" sz="2200"/>
          </a:p>
        </p:txBody>
      </p:sp>
      <p:pic>
        <p:nvPicPr>
          <p:cNvPr id="5" name="그림 4" descr="라인이(가) 표시된 사진&#10;&#10;자동 생성된 설명">
            <a:extLst>
              <a:ext uri="{FF2B5EF4-FFF2-40B4-BE49-F238E27FC236}">
                <a16:creationId xmlns:a16="http://schemas.microsoft.com/office/drawing/2014/main" id="{4378463F-503C-A74D-9170-F1CF8D1F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62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10FBE-3435-D869-62DF-0F717C5E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 그림에서 </a:t>
            </a:r>
            <a:r>
              <a:rPr lang="en-US" altLang="ko-KR" dirty="0"/>
              <a:t>CCW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라인이(가) 표시된 사진&#10;&#10;자동 생성된 설명">
            <a:extLst>
              <a:ext uri="{FF2B5EF4-FFF2-40B4-BE49-F238E27FC236}">
                <a16:creationId xmlns:a16="http://schemas.microsoft.com/office/drawing/2014/main" id="{D231D789-0B67-A8D3-5BB5-F87A4DE6F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3" y="1825625"/>
            <a:ext cx="4531094" cy="4351338"/>
          </a:xfrm>
        </p:spPr>
      </p:pic>
    </p:spTree>
    <p:extLst>
      <p:ext uri="{BB962C8B-B14F-4D97-AF65-F5344CB8AC3E}">
        <p14:creationId xmlns:p14="http://schemas.microsoft.com/office/powerpoint/2010/main" val="179960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678</Words>
  <Application>Microsoft Office PowerPoint</Application>
  <PresentationFormat>와이드스크린</PresentationFormat>
  <Paragraphs>123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CCW와 선분 교차 판정</vt:lpstr>
      <vt:lpstr>CCW</vt:lpstr>
      <vt:lpstr>외적</vt:lpstr>
      <vt:lpstr>외적</vt:lpstr>
      <vt:lpstr>A와 B가 xy 평면 위에 있다면?</vt:lpstr>
      <vt:lpstr>a1b2 – a2b1의 기하학적 의미</vt:lpstr>
      <vt:lpstr>결론 = CCW (Counter ClockWise)</vt:lpstr>
      <vt:lpstr>결론의 재해석</vt:lpstr>
      <vt:lpstr>아래 그림에서 CCW 결과는?</vt:lpstr>
      <vt:lpstr>각 점에 대한 CCW 값은?</vt:lpstr>
      <vt:lpstr>결론 2</vt:lpstr>
      <vt:lpstr>시작점이 다르면?</vt:lpstr>
      <vt:lpstr>시작점이 다르면?</vt:lpstr>
      <vt:lpstr>11758 CCW</vt:lpstr>
      <vt:lpstr>CCW</vt:lpstr>
      <vt:lpstr>17386 선분 교차 1</vt:lpstr>
      <vt:lpstr>선분 교차 1</vt:lpstr>
      <vt:lpstr>선분 교차 1</vt:lpstr>
      <vt:lpstr>선분 교차1</vt:lpstr>
      <vt:lpstr>선분 교차 1</vt:lpstr>
      <vt:lpstr>선분 교차 1</vt:lpstr>
      <vt:lpstr>귀찮은데 ax + b 만들어서 계산하죠?</vt:lpstr>
      <vt:lpstr>17387 선분 교차 2</vt:lpstr>
      <vt:lpstr>바뀐 부분</vt:lpstr>
      <vt:lpstr>문제점</vt:lpstr>
      <vt:lpstr>해결 방법</vt:lpstr>
      <vt:lpstr>방법2만 설명</vt:lpstr>
      <vt:lpstr>주의해야 하는 경우</vt:lpstr>
      <vt:lpstr>방법 1과 방법 2</vt:lpstr>
      <vt:lpstr>27718 선분 교차 EX</vt:lpstr>
      <vt:lpstr>판정하기 쉬운 부분</vt:lpstr>
      <vt:lpstr>교점 하나, 한 선분의 끝점?</vt:lpstr>
      <vt:lpstr>Case 1 </vt:lpstr>
      <vt:lpstr>Case 2</vt:lpstr>
      <vt:lpstr>Case 3</vt:lpstr>
      <vt:lpstr>교점이 무한히 많음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10</cp:revision>
  <dcterms:created xsi:type="dcterms:W3CDTF">2024-12-02T12:03:14Z</dcterms:created>
  <dcterms:modified xsi:type="dcterms:W3CDTF">2024-12-03T10:46:01Z</dcterms:modified>
</cp:coreProperties>
</file>