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00" r:id="rId19"/>
    <p:sldId id="301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2" r:id="rId31"/>
    <p:sldId id="304" r:id="rId32"/>
    <p:sldId id="303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5" r:id="rId42"/>
    <p:sldId id="314" r:id="rId43"/>
    <p:sldId id="316" r:id="rId44"/>
    <p:sldId id="317" r:id="rId45"/>
    <p:sldId id="318" r:id="rId46"/>
    <p:sldId id="319" r:id="rId47"/>
    <p:sldId id="32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329BE-CF70-1ADD-6431-AF2F9F32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CBA9E-52BC-9604-D9D3-32540F16E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0D758-64CA-FD21-738C-67C1C01B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8515F-A328-E2EB-D0B2-4018F23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FB57C-6738-B400-E838-75A23DBC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C301-3F8B-17E9-5CCA-3792BE47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0279F-5C40-C553-4944-AA1C94BD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B6B83-B3DC-E3D9-82AD-22A266FC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3A741-A88A-372B-15F5-6D37CF4C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97A5-8670-6B68-8DD9-6788B962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B4C16-1ADB-CFF6-1E1C-CF0C7C40B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17DB5-BAF1-037F-912F-8A3313E3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E24C9-B54E-89F9-E254-9677FB89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DF9B9-E700-DB0A-8CAA-07D82134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72597-8C08-BAD8-57ED-A337FE0E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E0BC2-7C8B-6A6F-990D-031D45E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A8697-0703-D438-851C-78C345BB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012A8-C89A-4B06-CF90-3B2973A0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8CE2E-0223-9C8E-8F64-BA5D108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727CD-50AB-DD5D-6290-5C76A790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EDF0-FE8F-06F5-F5D4-586C47C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EBDAC-7237-F874-DB18-13B5B0DB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A1EB3-71C9-8887-7FD0-204B221E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DAD2-6075-DCA2-C275-3F648351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C0A22-CF31-EB11-40E7-14A7D53C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2D56-A801-E1A1-28E9-DD6799B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A34C-71DE-CE30-5306-6D895034A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5FAB9-7BC1-F19C-EEDB-C5FD2F09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1F2C9-CD67-F536-4FEC-4383C64B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D6E0B-C83D-DAF9-0FBB-D25975CC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8C3B8-DAF8-B55E-5E82-348CFE1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E9D83-E480-B69A-8F57-ED7C71EC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BAD99-A2F3-F9E9-CF9D-C4D7619A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A501-1F7F-B4A0-8409-3BC9743C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850B8-F540-7173-4223-65AAFE814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C7FA1-1AA5-8066-4215-17E0F338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48D9C-EB02-FFD7-3A9F-88E3F9E2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F4BC2-B42B-0B4E-5937-949F0EB2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505D6-97EE-BF3A-B555-0FA4801E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C1C46-B092-CEF8-5226-78538B8C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C5828-BC08-A169-07A1-5D021792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FE28C-EB62-3FE4-9CD0-6EBF7EBF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091F9-D55E-578C-38A3-F0FA303D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5D3301-F1B8-34F9-BF8E-B849FD48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00E2B-BED3-371C-0359-494995F0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7D0DD-A67D-D521-5D12-BBD8B823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C85-4C04-03B8-F8D3-4B77674C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2A0F-84E8-3CEB-C3EF-A4AD5D5D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727AA-701F-CA29-E13E-5FDBC836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95E5C-0152-72EE-EA1C-EC41846A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0918B-A8C3-C4A1-5656-DFC266B5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550F6-6C62-D9F2-A79A-646F50E0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4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7442-3D0D-D012-5E4E-E9D14F3E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BDF03-E1EC-1F92-0175-E3AEE789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96409-3AEB-8E87-DF66-95C3D985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85A7A-86FC-9A45-65AB-3A9CD29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9A2E7-5E67-9012-38F4-135FEE73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854F0-0CA1-76FF-B716-920E85DC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70A22-5A62-1AB7-54BD-2EF4D2A8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9A97-001E-9FA9-5AFF-D24DE69E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02BC-36FC-D02C-4566-BF23265A4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30C4E-8273-4BB6-B325-3A1174C18A6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78143-84A8-EC3E-7868-AE404DD9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FF573-B513-2AE7-AD7E-FE73AFDB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4A322-B00E-460D-90D7-A7A297D09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EBA4-721B-66E0-72F5-8C37108F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LIS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sz="4000" dirty="0"/>
              <a:t>가장 긴 증가하는 부분 수열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83FAA-75EC-5540-6376-7E48C5097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9356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CE2C-D674-107E-1494-1AF28CB33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743CC-E4B1-5555-9F3B-DB42BCB8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칸을 확인할 필요가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D90F9F2-72C9-F3AC-33C3-1FD4962D1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691423"/>
              </p:ext>
            </p:extLst>
          </p:nvPr>
        </p:nvGraphicFramePr>
        <p:xfrm>
          <a:off x="370114" y="1825625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?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36CB-01EB-60C8-08CD-E2E564E55625}"/>
              </a:ext>
            </a:extLst>
          </p:cNvPr>
          <p:cNvSpPr txBox="1">
            <a:spLocks/>
          </p:cNvSpPr>
          <p:nvPr/>
        </p:nvSpPr>
        <p:spPr>
          <a:xfrm>
            <a:off x="838200" y="4256722"/>
            <a:ext cx="10515600" cy="1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?</a:t>
            </a:r>
            <a:r>
              <a:rPr lang="ko-KR" altLang="en-US" sz="3600" dirty="0"/>
              <a:t>에 들어갈 수 있는 숫자 후보는 몇 개인가</a:t>
            </a:r>
            <a:r>
              <a:rPr lang="en-US" altLang="ko-KR" sz="3600" dirty="0"/>
              <a:t>?</a:t>
            </a:r>
          </a:p>
          <a:p>
            <a:pPr marL="0" indent="0">
              <a:buNone/>
            </a:pPr>
            <a:r>
              <a:rPr lang="ko-KR" altLang="en-US" sz="3600" dirty="0"/>
              <a:t>각각의 숫자는 어떤 경우에 나오는가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26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13B8-50AC-FA51-F7FE-CBA92C33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E9840-70F6-ECF3-60B3-F4C7D14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칸을 확인할 필요가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D4485CB-BF73-36E2-237C-DA3557997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59053"/>
              </p:ext>
            </p:extLst>
          </p:nvPr>
        </p:nvGraphicFramePr>
        <p:xfrm>
          <a:off x="370114" y="1825625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F8F23-A659-5D4F-19CB-DDC79F275796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4</a:t>
            </a:r>
            <a:r>
              <a:rPr lang="ko-KR" altLang="en-US" sz="3600" dirty="0"/>
              <a:t>로 끝나고 길이가 </a:t>
            </a:r>
            <a:r>
              <a:rPr lang="en-US" altLang="ko-KR" sz="3600" dirty="0"/>
              <a:t>2</a:t>
            </a:r>
            <a:r>
              <a:rPr lang="ko-KR" altLang="en-US" sz="3600" dirty="0"/>
              <a:t>인 가장 긴 증가하는 부분 수열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-&gt; 3 4 / 2 4 / 1 4</a:t>
            </a:r>
          </a:p>
          <a:p>
            <a:pPr marL="0" indent="0">
              <a:buNone/>
            </a:pPr>
            <a:r>
              <a:rPr lang="ko-KR" altLang="en-US" sz="3600" dirty="0"/>
              <a:t>길이가 </a:t>
            </a:r>
            <a:r>
              <a:rPr lang="en-US" altLang="ko-KR" sz="3600" dirty="0"/>
              <a:t>1</a:t>
            </a:r>
            <a:r>
              <a:rPr lang="ko-KR" altLang="en-US" sz="3600" dirty="0"/>
              <a:t>인 모든 칸을 확인할 필요가 있을까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939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6FF3-7A84-F896-AD3D-9B9A69B9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672A-41CF-F6BF-E8FE-6856A685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칸을 확인할 필요가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4103C1-8433-339E-BB01-32354AC21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536695"/>
              </p:ext>
            </p:extLst>
          </p:nvPr>
        </p:nvGraphicFramePr>
        <p:xfrm>
          <a:off x="370114" y="1825625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7C2E9-06E4-CDB6-D949-F67D6C64E6DB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/>
              <a:t>길이가 </a:t>
            </a:r>
            <a:r>
              <a:rPr lang="en-US" altLang="ko-KR" sz="3600" dirty="0"/>
              <a:t>1</a:t>
            </a:r>
            <a:r>
              <a:rPr lang="ko-KR" altLang="en-US" sz="3600" dirty="0"/>
              <a:t>인 것 중에 마지막 숫자가 가장 작은 것만 확인하면 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00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7719-937D-744C-16B1-49E153BA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E70C-156B-C4E8-9699-708A32A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배열이 필요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F89C4F-207D-A988-9B61-A5BDE913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36290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?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9D25-D308-297F-B505-4E5725C5CD4E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327E7E5-9ACF-CF40-2FE3-EA3C1A4CA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541110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345C038-91C1-E0D3-EB9F-28BEE76746C7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847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82E8-E163-B804-79A4-AB60693FF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3199-203B-DDC3-2F8B-74F46124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8D752F9-630A-476A-F3A3-7177F9A147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32C57-98B8-BADF-BBDE-C72D36A28411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65A4435-14D2-2CDC-770C-6E4284EA6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373116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8C4D66-890A-3D7A-30B1-6D54FD527536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369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A77-D168-DEA8-A882-B4DB636A3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750F7-356E-7D48-BEC4-AEDFFA7F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r>
              <a:rPr lang="ko-KR" altLang="en-US" dirty="0"/>
              <a:t>에 들어갈 숫자는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C275600-EADD-532E-1FD9-1F6A15E06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971241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?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2B98C-6E3E-2F1A-DD1C-57C5B371D48C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87BFF43-B8AF-156A-5602-9A8186E58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267582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889D71-C0C2-3D3C-3F1D-D75BC3A24AF1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175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85D8B-0AA0-7A56-6A94-65E17619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2BDCB-6900-AE2C-EF8B-83981FA8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ko-KR" altLang="en-US" dirty="0"/>
              <a:t>을 전부 다 확인할 필요가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E6D8EB-9168-FA52-9B51-862A7CF32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254847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D9EA2-4E1F-1526-CE36-4C0CBC0AA852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09ED3DB-268B-30E0-4C6C-7BD28877E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567421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0BE7D2-189E-D79A-3D93-1B4F08353C8E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B1F1E0A-002F-12DE-9C64-E1CC044F7274}"/>
              </a:ext>
            </a:extLst>
          </p:cNvPr>
          <p:cNvSpPr txBox="1">
            <a:spLocks/>
          </p:cNvSpPr>
          <p:nvPr/>
        </p:nvSpPr>
        <p:spPr>
          <a:xfrm>
            <a:off x="7413171" y="5040086"/>
            <a:ext cx="4561113" cy="655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&lt;- </a:t>
            </a:r>
            <a:r>
              <a:rPr lang="ko-KR" altLang="en-US" sz="3600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416262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201C1-1A35-5263-DA8A-55920908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0C95E-0D64-ECEC-E541-14B29C40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486"/>
            <a:ext cx="10515600" cy="2889477"/>
          </a:xfrm>
        </p:spPr>
        <p:txBody>
          <a:bodyPr/>
          <a:lstStyle/>
          <a:p>
            <a:r>
              <a:rPr lang="ko-KR" altLang="en-US" dirty="0"/>
              <a:t>새로 들어온 숫자</a:t>
            </a:r>
            <a:r>
              <a:rPr lang="en-US" altLang="ko-KR" dirty="0"/>
              <a:t>: 8</a:t>
            </a:r>
          </a:p>
          <a:p>
            <a:r>
              <a:rPr lang="ko-KR" altLang="en-US" dirty="0"/>
              <a:t>오름차순으로 정렬된 배열에서 </a:t>
            </a:r>
            <a:r>
              <a:rPr lang="en-US" altLang="ko-KR" dirty="0"/>
              <a:t>8</a:t>
            </a:r>
            <a:r>
              <a:rPr lang="ko-KR" altLang="en-US" dirty="0"/>
              <a:t>보다 작은 숫자 중 가장 큰 숫자의 인덱스를 찾는 문제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이분 탐색으로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에 해결 가능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6B447DA-BD20-D7C2-9170-06264E26F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85086"/>
              </p:ext>
            </p:extLst>
          </p:nvPr>
        </p:nvGraphicFramePr>
        <p:xfrm>
          <a:off x="838200" y="1619159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4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48B2-416F-2E9D-5B70-982479E04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4EBD6-DC61-DA1D-225B-8DB5759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값이 </a:t>
            </a:r>
            <a:r>
              <a:rPr lang="en-US" altLang="ko-KR" dirty="0"/>
              <a:t>K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E66F2-2156-97C3-EA46-DC5EA09A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486"/>
            <a:ext cx="10515600" cy="28894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  -&gt;  </a:t>
            </a:r>
          </a:p>
          <a:p>
            <a:pPr marL="0" indent="0">
              <a:buNone/>
            </a:pPr>
            <a:r>
              <a:rPr lang="en-US" altLang="ko-KR" dirty="0"/>
              <a:t>4  -&gt;  </a:t>
            </a:r>
          </a:p>
          <a:p>
            <a:pPr marL="0" indent="0">
              <a:buNone/>
            </a:pPr>
            <a:r>
              <a:rPr lang="en-US" altLang="ko-KR" dirty="0"/>
              <a:t>6  -&gt;  </a:t>
            </a:r>
          </a:p>
          <a:p>
            <a:pPr marL="0" indent="0">
              <a:buNone/>
            </a:pPr>
            <a:r>
              <a:rPr lang="en-US" altLang="ko-KR" dirty="0"/>
              <a:t>8 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보다 큰 수가 들어오면</a:t>
            </a:r>
            <a:r>
              <a:rPr lang="en-US" altLang="ko-KR" dirty="0"/>
              <a:t>? -&gt; </a:t>
            </a:r>
          </a:p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CAF1E6-F94B-85C3-372A-CAB2E4FDE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139212"/>
              </p:ext>
            </p:extLst>
          </p:nvPr>
        </p:nvGraphicFramePr>
        <p:xfrm>
          <a:off x="838200" y="1619159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6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63A5-A704-5B79-7B28-453D9B13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61EFE-86BB-4955-83FF-A9258A87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값이 </a:t>
            </a:r>
            <a:r>
              <a:rPr lang="en-US" altLang="ko-KR" dirty="0"/>
              <a:t>K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6F0E9-B0FD-AC2E-A1E1-48D1FD2E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486"/>
            <a:ext cx="10515600" cy="28894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  -&gt;  1</a:t>
            </a:r>
          </a:p>
          <a:p>
            <a:pPr marL="0" indent="0">
              <a:buNone/>
            </a:pPr>
            <a:r>
              <a:rPr lang="en-US" altLang="ko-KR" dirty="0"/>
              <a:t>4  -&gt;  1</a:t>
            </a:r>
          </a:p>
          <a:p>
            <a:pPr marL="0" indent="0">
              <a:buNone/>
            </a:pPr>
            <a:r>
              <a:rPr lang="en-US" altLang="ko-KR" dirty="0"/>
              <a:t>6  -&gt;  2</a:t>
            </a:r>
          </a:p>
          <a:p>
            <a:pPr marL="0" indent="0">
              <a:buNone/>
            </a:pPr>
            <a:r>
              <a:rPr lang="en-US" altLang="ko-KR" dirty="0"/>
              <a:t>8 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보다 큰 수가 들어오면</a:t>
            </a:r>
            <a:r>
              <a:rPr lang="en-US" altLang="ko-KR" dirty="0"/>
              <a:t>? -&gt; </a:t>
            </a:r>
            <a:r>
              <a:rPr lang="ko-KR" altLang="en-US" dirty="0"/>
              <a:t>따로 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EB4150-F1E0-15F6-3AAC-54AF9FF2F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59280"/>
              </p:ext>
            </p:extLst>
          </p:nvPr>
        </p:nvGraphicFramePr>
        <p:xfrm>
          <a:off x="838200" y="1619159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666A-3807-4551-882F-9769C2C45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5F65-596F-4D33-E6F1-9984874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11053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B54BE-0486-6A20-48EC-E3B7846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7085"/>
            <a:ext cx="10515600" cy="2279877"/>
          </a:xfrm>
        </p:spPr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DP[j] | array[</a:t>
            </a:r>
            <a:r>
              <a:rPr lang="en-US" altLang="ko-KR" dirty="0" err="1"/>
              <a:t>i</a:t>
            </a:r>
            <a:r>
              <a:rPr lang="en-US" altLang="ko-KR" dirty="0"/>
              <a:t>] &gt; array[j]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21F7CF-A944-F7F3-E032-AA20BAC0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51227"/>
              </p:ext>
            </p:extLst>
          </p:nvPr>
        </p:nvGraphicFramePr>
        <p:xfrm>
          <a:off x="945242" y="1690688"/>
          <a:ext cx="8908144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41286">
                  <a:extLst>
                    <a:ext uri="{9D8B030D-6E8A-4147-A177-3AD203B41FA5}">
                      <a16:colId xmlns:a16="http://schemas.microsoft.com/office/drawing/2014/main" val="3838655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68958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71581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42566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32487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134653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1688279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65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4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6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781F-B253-B1D1-4C7D-30C8E9D5A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2EF5-E5D3-4AE8-543C-678950AC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5ADF72D-3D1A-5F54-C215-B837BD9D8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12125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9FD7-0AD7-154D-DE82-B9820B5CA8AB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87CD600-DEF7-1D6D-D5A8-97A8D78F7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378909"/>
              </p:ext>
            </p:extLst>
          </p:nvPr>
        </p:nvGraphicFramePr>
        <p:xfrm>
          <a:off x="370114" y="4415246"/>
          <a:ext cx="257120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468095-C496-64CF-A380-84B17FFF7960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760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5DB98-2527-876F-6617-268FC1AD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1C8E-7C0B-48A5-91C8-F3D5F5C9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A3FC6D8-A651-2F31-AEA0-6B2C488F0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55618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ADA4E-9211-1791-CC0C-6C28CC5FA2AD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68DDC233-EA92-7571-3AE5-82AD0AD58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185122"/>
              </p:ext>
            </p:extLst>
          </p:nvPr>
        </p:nvGraphicFramePr>
        <p:xfrm>
          <a:off x="370114" y="4415246"/>
          <a:ext cx="362276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E7483C-183D-6699-C57E-DA8A5CCE12D1}"/>
              </a:ext>
            </a:extLst>
          </p:cNvPr>
          <p:cNvSpPr txBox="1">
            <a:spLocks/>
          </p:cNvSpPr>
          <p:nvPr/>
        </p:nvSpPr>
        <p:spPr>
          <a:xfrm>
            <a:off x="370114" y="5257800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330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772D-0DD7-F4E8-6997-691ACC20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4A019-535B-4188-AC4A-BCE7503E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A7DC212-3DD4-9150-4410-A8E92538A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616945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859E3-A541-CE63-912B-4CDDAD58EED5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665F5DCB-5E47-B888-49ED-045250F11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72010"/>
              </p:ext>
            </p:extLst>
          </p:nvPr>
        </p:nvGraphicFramePr>
        <p:xfrm>
          <a:off x="370114" y="4415246"/>
          <a:ext cx="467432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AF8A9B-7104-BF05-DD64-0E3E5615801E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475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5DA89-1D46-9268-242E-E6C74A93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CA-081D-5E54-EF1E-E2FE5B7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18D3D54-58E0-22D8-A026-FF9E1F4E9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122576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E58FE-198C-463C-41AF-D062054EF798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1780D1A-34F9-E76A-E275-CF906C071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90064"/>
              </p:ext>
            </p:extLst>
          </p:nvPr>
        </p:nvGraphicFramePr>
        <p:xfrm>
          <a:off x="370114" y="4415246"/>
          <a:ext cx="572588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AFD9918-7797-5FD1-1CC5-223950687D09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505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A8C5F-8BDB-3C84-BCCE-20D3993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7435B-0C51-8562-A0E7-57D2217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D9D371-2165-8462-4A7C-DBDEB93AA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42632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2FFE-EE60-F032-4CD7-E7FCB0415E74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79554EC8-8A6D-8C0B-C799-46E211B44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40414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BF2D1CF-5DF1-4194-1817-517A1E668306}"/>
              </a:ext>
            </a:extLst>
          </p:cNvPr>
          <p:cNvSpPr txBox="1">
            <a:spLocks/>
          </p:cNvSpPr>
          <p:nvPr/>
        </p:nvSpPr>
        <p:spPr>
          <a:xfrm>
            <a:off x="370114" y="5284561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164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7E86-F5CC-1772-850B-E2DF06F5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D0D8D-0E88-15C7-4D7E-538C9D2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21AA5A8-9547-7AF2-8CA3-4249210CB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581371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80469-059D-DE1D-7FFA-90E80D068FDB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FF8BAFA-160E-86A6-550B-26D10F8C6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452425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DCC11FB-1027-79B1-AE28-9E88E807191B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380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96E1-AB75-1423-A677-53146E6BA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C56A7-0718-E9B7-DD36-9B78A26F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1635B0-DB5C-5383-382F-8C578425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00631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8F501-6ADC-345F-D8D3-64C27645CAA3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B001BC6-14C7-0839-4BE6-AB882EAE0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597796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87EB5E-739F-1D5F-C801-12E33E3494BA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497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F5790-FAA9-3B40-2FA1-0E480171C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475F-A3A6-F706-CBF9-109FBFAE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5FC2B5-A452-BFB5-7492-36C8A712F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22418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53C14-EC46-8BC8-69C8-9F82923FEB16}"/>
              </a:ext>
            </a:extLst>
          </p:cNvPr>
          <p:cNvSpPr txBox="1">
            <a:spLocks/>
          </p:cNvSpPr>
          <p:nvPr/>
        </p:nvSpPr>
        <p:spPr>
          <a:xfrm>
            <a:off x="838199" y="4256722"/>
            <a:ext cx="10983685" cy="200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0AA4718-4D5D-A358-3003-A34EAA1BC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206969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DD27721-C383-247E-9229-4E6E8AB9552E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610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B4192-3FFC-E270-152B-F5E75CAEF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F8CC-01E6-F0B3-6B0C-C7417B4F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처음부터 다시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8A40AC-CA9E-9083-1E79-A8FFE1D40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72093"/>
              </p:ext>
            </p:extLst>
          </p:nvPr>
        </p:nvGraphicFramePr>
        <p:xfrm>
          <a:off x="370114" y="1830500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3384757-0464-AC48-3BD8-A17437A0B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971525"/>
              </p:ext>
            </p:extLst>
          </p:nvPr>
        </p:nvGraphicFramePr>
        <p:xfrm>
          <a:off x="370114" y="4415246"/>
          <a:ext cx="677744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7A752D-D6A3-916F-76A1-490524CCBBDC}"/>
              </a:ext>
            </a:extLst>
          </p:cNvPr>
          <p:cNvSpPr txBox="1">
            <a:spLocks/>
          </p:cNvSpPr>
          <p:nvPr/>
        </p:nvSpPr>
        <p:spPr>
          <a:xfrm>
            <a:off x="370114" y="5268686"/>
            <a:ext cx="1160417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434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C7355-1251-5F2D-A0A1-E5BA255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12015 </a:t>
            </a:r>
            <a:r>
              <a:rPr lang="ko-KR" altLang="en-US" dirty="0"/>
              <a:t>가장 긴 증가하는 부분 수열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A9FB8-7B1C-86CE-3FF3-1167EB12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= 1,000,000</a:t>
            </a:r>
          </a:p>
          <a:p>
            <a:r>
              <a:rPr lang="en-US" altLang="ko-KR" dirty="0"/>
              <a:t>O(N^2) -&gt; </a:t>
            </a:r>
            <a:r>
              <a:rPr lang="ko-KR" altLang="en-US" dirty="0"/>
              <a:t>시간 초과</a:t>
            </a:r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 </a:t>
            </a:r>
            <a:r>
              <a:rPr lang="ko-KR" altLang="en-US" dirty="0" err="1"/>
              <a:t>사용해야함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11053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7285"/>
            <a:ext cx="10515600" cy="1227589"/>
          </a:xfrm>
        </p:spPr>
        <p:txBody>
          <a:bodyPr>
            <a:normAutofit/>
          </a:bodyPr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DP[j] | array[</a:t>
            </a:r>
            <a:r>
              <a:rPr lang="en-US" altLang="ko-KR" dirty="0" err="1"/>
              <a:t>i</a:t>
            </a:r>
            <a:r>
              <a:rPr lang="en-US" altLang="ko-KR" dirty="0"/>
              <a:t>] &gt; array[j]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F20BBB-7E4C-3479-145D-6CE0DEE5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04538"/>
              </p:ext>
            </p:extLst>
          </p:nvPr>
        </p:nvGraphicFramePr>
        <p:xfrm>
          <a:off x="968829" y="1454000"/>
          <a:ext cx="8908144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41286">
                  <a:extLst>
                    <a:ext uri="{9D8B030D-6E8A-4147-A177-3AD203B41FA5}">
                      <a16:colId xmlns:a16="http://schemas.microsoft.com/office/drawing/2014/main" val="3838655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68958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71581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42566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32487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134653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1688279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65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4372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59083"/>
              </p:ext>
            </p:extLst>
          </p:nvPr>
        </p:nvGraphicFramePr>
        <p:xfrm>
          <a:off x="968829" y="3426656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51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56E5-ACB5-9EAD-9D19-AF243154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12738 </a:t>
            </a:r>
            <a:r>
              <a:rPr lang="ko-KR" altLang="en-US" dirty="0"/>
              <a:t>가장 긴 증가하는 부분 수열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41B6C-2A27-FBE8-938E-3A541EE4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문제와 무엇이 </a:t>
            </a:r>
            <a:r>
              <a:rPr lang="ko-KR" altLang="en-US" dirty="0" err="1"/>
              <a:t>다른가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LIS 2</a:t>
            </a:r>
          </a:p>
          <a:p>
            <a:pPr marL="0" indent="0">
              <a:buNone/>
            </a:pPr>
            <a:r>
              <a:rPr lang="en-US" altLang="ko-KR" dirty="0"/>
              <a:t>1 &lt;= Ai &lt;= 1,000,000</a:t>
            </a:r>
          </a:p>
          <a:p>
            <a:r>
              <a:rPr lang="en-US" altLang="ko-KR" dirty="0"/>
              <a:t>LIS 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-1,000,000,000 </a:t>
            </a:r>
            <a:r>
              <a:rPr lang="en-US" altLang="ko-KR" dirty="0"/>
              <a:t>&lt;= Ai &lt;= 1,000,000,000</a:t>
            </a:r>
          </a:p>
          <a:p>
            <a:endParaRPr lang="en-US" altLang="ko-KR" dirty="0"/>
          </a:p>
          <a:p>
            <a:r>
              <a:rPr lang="ko-KR" altLang="en-US" dirty="0"/>
              <a:t>코드를 어떻게 바꾸면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65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3186-CA4E-AD18-B54D-CF0D61A2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5CBE-3293-EC8B-3D3F-4A609DB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12738 </a:t>
            </a:r>
            <a:r>
              <a:rPr lang="ko-KR" altLang="en-US" dirty="0"/>
              <a:t>가장 긴 증가하는 부분 수열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2155125-9B01-1B4C-64FA-92C0D0898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350814"/>
              </p:ext>
            </p:extLst>
          </p:nvPr>
        </p:nvGraphicFramePr>
        <p:xfrm>
          <a:off x="838200" y="4405539"/>
          <a:ext cx="8349342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74454949"/>
                    </a:ext>
                  </a:extLst>
                </a:gridCol>
                <a:gridCol w="2472954">
                  <a:extLst>
                    <a:ext uri="{9D8B030D-6E8A-4147-A177-3AD203B41FA5}">
                      <a16:colId xmlns:a16="http://schemas.microsoft.com/office/drawing/2014/main" val="2552771893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10545268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91696526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180095742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222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703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AFA701-3D3A-FD75-AD48-6883EB63D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63113"/>
              </p:ext>
            </p:extLst>
          </p:nvPr>
        </p:nvGraphicFramePr>
        <p:xfrm>
          <a:off x="838200" y="1911577"/>
          <a:ext cx="1045391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9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5C4F5-5BB9-FDCD-429A-1639404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14003 </a:t>
            </a:r>
            <a:r>
              <a:rPr lang="ko-KR" altLang="en-US" dirty="0"/>
              <a:t>가장 긴 증가하는 부분 수열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7D0D-B8D0-3918-B824-B1604AD7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7029"/>
            <a:ext cx="10515600" cy="875845"/>
          </a:xfrm>
        </p:spPr>
        <p:txBody>
          <a:bodyPr/>
          <a:lstStyle/>
          <a:p>
            <a:r>
              <a:rPr lang="en-US" altLang="ko-KR" dirty="0"/>
              <a:t>LIS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역추적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1F9509-EB98-D9E6-95B2-E6BAAB63A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70460"/>
              </p:ext>
            </p:extLst>
          </p:nvPr>
        </p:nvGraphicFramePr>
        <p:xfrm>
          <a:off x="838200" y="1611087"/>
          <a:ext cx="1045391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ADEE957-0B21-3D75-503E-52FD4363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924789"/>
              </p:ext>
            </p:extLst>
          </p:nvPr>
        </p:nvGraphicFramePr>
        <p:xfrm>
          <a:off x="838200" y="3868783"/>
          <a:ext cx="8349342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74454949"/>
                    </a:ext>
                  </a:extLst>
                </a:gridCol>
                <a:gridCol w="2472954">
                  <a:extLst>
                    <a:ext uri="{9D8B030D-6E8A-4147-A177-3AD203B41FA5}">
                      <a16:colId xmlns:a16="http://schemas.microsoft.com/office/drawing/2014/main" val="2552771893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10545268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91696526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180095742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222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83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4A83D-41F8-D776-FBC8-A8166EBC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26B3C-8654-DA5B-55DE-83E3769C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이렇게 하면 대충 될 듯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BFA1F-52BB-E154-36CD-2E7276AA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1186544"/>
          </a:xfrm>
        </p:spPr>
        <p:txBody>
          <a:bodyPr/>
          <a:lstStyle/>
          <a:p>
            <a:r>
              <a:rPr lang="en-US" altLang="ko-KR" dirty="0"/>
              <a:t>10 20 30 50</a:t>
            </a:r>
          </a:p>
          <a:p>
            <a:r>
              <a:rPr lang="ko-KR" altLang="en-US" dirty="0"/>
              <a:t>쉽네요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31177C-15B1-75ED-238C-82BF5C7C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18788"/>
              </p:ext>
            </p:extLst>
          </p:nvPr>
        </p:nvGraphicFramePr>
        <p:xfrm>
          <a:off x="838200" y="1611087"/>
          <a:ext cx="1045391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D152954F-B7CE-9889-B181-5657B97D4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53991"/>
              </p:ext>
            </p:extLst>
          </p:nvPr>
        </p:nvGraphicFramePr>
        <p:xfrm>
          <a:off x="838200" y="3868783"/>
          <a:ext cx="8349342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74454949"/>
                    </a:ext>
                  </a:extLst>
                </a:gridCol>
                <a:gridCol w="2472954">
                  <a:extLst>
                    <a:ext uri="{9D8B030D-6E8A-4147-A177-3AD203B41FA5}">
                      <a16:colId xmlns:a16="http://schemas.microsoft.com/office/drawing/2014/main" val="2552771893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10545268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91696526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180095742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222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02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62410-AFD1-722A-CF63-2D0FA646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5733-AD78-CAFA-8B52-EDB3DEA9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이렇게 하면 대충 될 듯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4EE89-179F-490A-96E2-769DDE3E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1186544"/>
          </a:xfrm>
        </p:spPr>
        <p:txBody>
          <a:bodyPr/>
          <a:lstStyle/>
          <a:p>
            <a:r>
              <a:rPr lang="en-US" altLang="ko-KR" dirty="0"/>
              <a:t>10 20 30 50</a:t>
            </a:r>
          </a:p>
          <a:p>
            <a:r>
              <a:rPr lang="ko-KR" altLang="en-US" dirty="0"/>
              <a:t>쉽네요 </a:t>
            </a:r>
            <a:r>
              <a:rPr lang="en-US" altLang="ko-KR" dirty="0"/>
              <a:t>-&gt; </a:t>
            </a:r>
            <a:r>
              <a:rPr lang="ko-KR" altLang="en-US" dirty="0"/>
              <a:t>이렇게 하면 틀림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6E33C2-3A26-0C8D-4757-0D214583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99595"/>
              </p:ext>
            </p:extLst>
          </p:nvPr>
        </p:nvGraphicFramePr>
        <p:xfrm>
          <a:off x="838200" y="1611087"/>
          <a:ext cx="1045391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6F548E54-3884-F70E-0EEA-F6B9A2770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913460"/>
              </p:ext>
            </p:extLst>
          </p:nvPr>
        </p:nvGraphicFramePr>
        <p:xfrm>
          <a:off x="838200" y="3868783"/>
          <a:ext cx="8349342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74454949"/>
                    </a:ext>
                  </a:extLst>
                </a:gridCol>
                <a:gridCol w="2472954">
                  <a:extLst>
                    <a:ext uri="{9D8B030D-6E8A-4147-A177-3AD203B41FA5}">
                      <a16:colId xmlns:a16="http://schemas.microsoft.com/office/drawing/2014/main" val="2552771893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10545268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91696526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180095742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2222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6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CB9A-38CC-35C6-49F9-666393F9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마지막에 </a:t>
            </a:r>
            <a:r>
              <a:rPr lang="en-US" altLang="ko-KR" dirty="0"/>
              <a:t>1</a:t>
            </a:r>
            <a:r>
              <a:rPr lang="ko-KR" altLang="en-US" dirty="0"/>
              <a:t>이 하나 더 들어온다면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9D96E-F292-BE2A-F5D2-DE24BBD6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6"/>
          </a:xfrm>
        </p:spPr>
        <p:txBody>
          <a:bodyPr/>
          <a:lstStyle/>
          <a:p>
            <a:r>
              <a:rPr lang="en-US" altLang="ko-KR" dirty="0"/>
              <a:t>1 20 30 50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1273B2-61A4-0A4F-D970-D90B39A8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8631"/>
              </p:ext>
            </p:extLst>
          </p:nvPr>
        </p:nvGraphicFramePr>
        <p:xfrm>
          <a:off x="838200" y="1508760"/>
          <a:ext cx="9982200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7994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368466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14290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B30E187-49AF-D03B-16D4-41C93E3C5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262748"/>
              </p:ext>
            </p:extLst>
          </p:nvPr>
        </p:nvGraphicFramePr>
        <p:xfrm>
          <a:off x="838200" y="3643448"/>
          <a:ext cx="7968343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7179">
                  <a:extLst>
                    <a:ext uri="{9D8B030D-6E8A-4147-A177-3AD203B41FA5}">
                      <a16:colId xmlns:a16="http://schemas.microsoft.com/office/drawing/2014/main" val="1874454949"/>
                    </a:ext>
                  </a:extLst>
                </a:gridCol>
                <a:gridCol w="2360108">
                  <a:extLst>
                    <a:ext uri="{9D8B030D-6E8A-4147-A177-3AD203B41FA5}">
                      <a16:colId xmlns:a16="http://schemas.microsoft.com/office/drawing/2014/main" val="2552771893"/>
                    </a:ext>
                  </a:extLst>
                </a:gridCol>
                <a:gridCol w="1020264">
                  <a:extLst>
                    <a:ext uri="{9D8B030D-6E8A-4147-A177-3AD203B41FA5}">
                      <a16:colId xmlns:a16="http://schemas.microsoft.com/office/drawing/2014/main" val="2105452688"/>
                    </a:ext>
                  </a:extLst>
                </a:gridCol>
                <a:gridCol w="1020264">
                  <a:extLst>
                    <a:ext uri="{9D8B030D-6E8A-4147-A177-3AD203B41FA5}">
                      <a16:colId xmlns:a16="http://schemas.microsoft.com/office/drawing/2014/main" val="916965268"/>
                    </a:ext>
                  </a:extLst>
                </a:gridCol>
                <a:gridCol w="1020264">
                  <a:extLst>
                    <a:ext uri="{9D8B030D-6E8A-4147-A177-3AD203B41FA5}">
                      <a16:colId xmlns:a16="http://schemas.microsoft.com/office/drawing/2014/main" val="1180095742"/>
                    </a:ext>
                  </a:extLst>
                </a:gridCol>
                <a:gridCol w="1020264">
                  <a:extLst>
                    <a:ext uri="{9D8B030D-6E8A-4147-A177-3AD203B41FA5}">
                      <a16:colId xmlns:a16="http://schemas.microsoft.com/office/drawing/2014/main" val="2222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후보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703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1699581-1BA4-293F-1D51-367A66FC88DF}"/>
              </a:ext>
            </a:extLst>
          </p:cNvPr>
          <p:cNvSpPr/>
          <p:nvPr/>
        </p:nvSpPr>
        <p:spPr>
          <a:xfrm>
            <a:off x="11070709" y="1999986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75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74CE1-BAB4-6A21-0E5A-8D55C1B1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122A-E362-11CD-D91C-1D02C59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03EB-A921-36E3-687B-352B8868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4657"/>
            <a:ext cx="10515600" cy="2068286"/>
          </a:xfrm>
        </p:spPr>
        <p:txBody>
          <a:bodyPr/>
          <a:lstStyle/>
          <a:p>
            <a:r>
              <a:rPr lang="ko-KR" altLang="en-US" dirty="0"/>
              <a:t>참고한 위치 저장</a:t>
            </a:r>
            <a:endParaRPr lang="en-US" altLang="ko-KR" dirty="0"/>
          </a:p>
          <a:p>
            <a:r>
              <a:rPr lang="en-US" altLang="ko-KR" dirty="0"/>
              <a:t>Array: 50 -&gt; 30 -&gt; 20 -&gt; 10</a:t>
            </a:r>
          </a:p>
          <a:p>
            <a:r>
              <a:rPr lang="en-US" altLang="ko-KR" dirty="0"/>
              <a:t>Index: (6) -&gt; (4) -&gt; (2) -&gt; (1)</a:t>
            </a:r>
          </a:p>
          <a:p>
            <a:r>
              <a:rPr lang="ko-KR" altLang="en-US" dirty="0"/>
              <a:t>반대로 출력 </a:t>
            </a:r>
            <a:r>
              <a:rPr lang="en-US" altLang="ko-KR" dirty="0"/>
              <a:t>10 -&gt; 20 -&gt; 30 -&gt; 50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4956CF-4457-9DCB-5BE2-CA1FE6005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60595"/>
              </p:ext>
            </p:extLst>
          </p:nvPr>
        </p:nvGraphicFramePr>
        <p:xfrm>
          <a:off x="838200" y="1611087"/>
          <a:ext cx="10453916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참고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06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269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891D6-1873-6C13-663C-413C3EFB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688FB-2519-03F6-057E-F97DB846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DCC89-6EFA-4DB9-2B44-A583A3BC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5943"/>
            <a:ext cx="10515600" cy="2667000"/>
          </a:xfrm>
        </p:spPr>
        <p:txBody>
          <a:bodyPr/>
          <a:lstStyle/>
          <a:p>
            <a:r>
              <a:rPr lang="ko-KR" altLang="en-US" dirty="0" err="1"/>
              <a:t>어짜피</a:t>
            </a:r>
            <a:r>
              <a:rPr lang="ko-KR" altLang="en-US" dirty="0"/>
              <a:t> 겨우 </a:t>
            </a:r>
            <a:r>
              <a:rPr lang="ko-KR" altLang="en-US" dirty="0" err="1"/>
              <a:t>백만개</a:t>
            </a:r>
            <a:r>
              <a:rPr lang="ko-KR" altLang="en-US" dirty="0"/>
              <a:t> 아님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부터 왼쪽으로 가면서 </a:t>
            </a:r>
            <a:r>
              <a:rPr lang="en-US" altLang="ko-KR" dirty="0"/>
              <a:t>Array </a:t>
            </a:r>
            <a:r>
              <a:rPr lang="ko-KR" altLang="en-US" dirty="0"/>
              <a:t>값이 현재 숫자보다 작고</a:t>
            </a:r>
            <a:r>
              <a:rPr lang="en-US" altLang="ko-KR" dirty="0"/>
              <a:t>, LIS </a:t>
            </a:r>
            <a:r>
              <a:rPr lang="ko-KR" altLang="en-US" dirty="0"/>
              <a:t>값이 하나 작은 숫자 찾음</a:t>
            </a:r>
            <a:endParaRPr lang="en-US" altLang="ko-KR" dirty="0"/>
          </a:p>
          <a:p>
            <a:r>
              <a:rPr lang="en-US" altLang="ko-KR" dirty="0"/>
              <a:t>Array: 50 -&gt; 30 -&gt; 20 -&gt; 10</a:t>
            </a:r>
          </a:p>
          <a:p>
            <a:r>
              <a:rPr lang="en-US" altLang="ko-KR" dirty="0"/>
              <a:t>LIS </a:t>
            </a:r>
            <a:r>
              <a:rPr lang="ko-KR" altLang="en-US" dirty="0"/>
              <a:t>값</a:t>
            </a:r>
            <a:r>
              <a:rPr lang="en-US" altLang="ko-KR" dirty="0"/>
              <a:t>: 4  -&gt; 3  -&gt;  2  -&gt;  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FC3E7D-F01E-8523-4602-07810027A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5410"/>
              </p:ext>
            </p:extLst>
          </p:nvPr>
        </p:nvGraphicFramePr>
        <p:xfrm>
          <a:off x="838200" y="1611087"/>
          <a:ext cx="1045391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86834113"/>
                    </a:ext>
                  </a:extLst>
                </a:gridCol>
                <a:gridCol w="2480390">
                  <a:extLst>
                    <a:ext uri="{9D8B030D-6E8A-4147-A177-3AD203B41FA5}">
                      <a16:colId xmlns:a16="http://schemas.microsoft.com/office/drawing/2014/main" val="890113877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1017691830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713803168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1471801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2696122293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3706522759"/>
                    </a:ext>
                  </a:extLst>
                </a:gridCol>
                <a:gridCol w="1062221">
                  <a:extLst>
                    <a:ext uri="{9D8B030D-6E8A-4147-A177-3AD203B41FA5}">
                      <a16:colId xmlns:a16="http://schemas.microsoft.com/office/drawing/2014/main" val="9058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-1000000001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5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34698-04F1-B360-265A-7B79623D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1365 </a:t>
            </a:r>
            <a:r>
              <a:rPr lang="ko-KR" altLang="en-US" dirty="0"/>
              <a:t>꼬인 전깃줄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F09DA8-1007-EB31-3E0B-4A8530C24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22668"/>
              </p:ext>
            </p:extLst>
          </p:nvPr>
        </p:nvGraphicFramePr>
        <p:xfrm>
          <a:off x="838200" y="1901825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AD9EDA7-014A-14D0-6410-4E3FFD78A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675"/>
              </p:ext>
            </p:extLst>
          </p:nvPr>
        </p:nvGraphicFramePr>
        <p:xfrm>
          <a:off x="838200" y="3676016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6E65E5-870C-2E84-9465-6E9C4A802E7F}"/>
              </a:ext>
            </a:extLst>
          </p:cNvPr>
          <p:cNvCxnSpPr>
            <a:cxnSpLocks/>
          </p:cNvCxnSpPr>
          <p:nvPr/>
        </p:nvCxnSpPr>
        <p:spPr>
          <a:xfrm>
            <a:off x="4463143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23F281-4A56-FE61-90C9-1DE4479EDE0B}"/>
              </a:ext>
            </a:extLst>
          </p:cNvPr>
          <p:cNvCxnSpPr>
            <a:cxnSpLocks/>
          </p:cNvCxnSpPr>
          <p:nvPr/>
        </p:nvCxnSpPr>
        <p:spPr>
          <a:xfrm>
            <a:off x="6335486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0C5FC5-EAB1-7B9E-E294-3C7AE32580C8}"/>
              </a:ext>
            </a:extLst>
          </p:cNvPr>
          <p:cNvCxnSpPr>
            <a:cxnSpLocks/>
          </p:cNvCxnSpPr>
          <p:nvPr/>
        </p:nvCxnSpPr>
        <p:spPr>
          <a:xfrm>
            <a:off x="8120743" y="2541904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E77324-C612-46CC-664A-97E36ECDDD00}"/>
              </a:ext>
            </a:extLst>
          </p:cNvPr>
          <p:cNvCxnSpPr>
            <a:cxnSpLocks/>
          </p:cNvCxnSpPr>
          <p:nvPr/>
        </p:nvCxnSpPr>
        <p:spPr>
          <a:xfrm flipV="1">
            <a:off x="4463143" y="2541903"/>
            <a:ext cx="5529943" cy="113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33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10B2-3401-EC9C-ED50-84BC813F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AA7D-8639-E916-D208-2607DAFC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1365 </a:t>
            </a:r>
            <a:r>
              <a:rPr lang="ko-KR" altLang="en-US" dirty="0"/>
              <a:t>꼬인 전깃줄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81485F-C573-53BF-F41D-21D750AD09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1825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85124BC-F1CF-C525-7625-7F80C1A1C9E8}"/>
              </a:ext>
            </a:extLst>
          </p:cNvPr>
          <p:cNvGraphicFramePr>
            <a:graphicFrameLocks/>
          </p:cNvGraphicFramePr>
          <p:nvPr/>
        </p:nvGraphicFramePr>
        <p:xfrm>
          <a:off x="838200" y="3676016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BE774-212E-10DF-C6F9-0BCF27E344AA}"/>
              </a:ext>
            </a:extLst>
          </p:cNvPr>
          <p:cNvSpPr txBox="1">
            <a:spLocks/>
          </p:cNvSpPr>
          <p:nvPr/>
        </p:nvSpPr>
        <p:spPr>
          <a:xfrm>
            <a:off x="838200" y="4822371"/>
            <a:ext cx="10515600" cy="167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94CBE0-009F-591C-F301-EEDF922951DE}"/>
              </a:ext>
            </a:extLst>
          </p:cNvPr>
          <p:cNvCxnSpPr>
            <a:cxnSpLocks/>
          </p:cNvCxnSpPr>
          <p:nvPr/>
        </p:nvCxnSpPr>
        <p:spPr>
          <a:xfrm>
            <a:off x="4463143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AD2269-EFC0-8EAE-EDF7-CCD7CE4B57F9}"/>
              </a:ext>
            </a:extLst>
          </p:cNvPr>
          <p:cNvSpPr txBox="1">
            <a:spLocks/>
          </p:cNvSpPr>
          <p:nvPr/>
        </p:nvSpPr>
        <p:spPr>
          <a:xfrm>
            <a:off x="838200" y="5002439"/>
            <a:ext cx="10515600" cy="167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상황에서 새로운 전깃줄을 어디에 연결해야 전선이 꼬이지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63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11053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3543"/>
            <a:ext cx="10515600" cy="2323419"/>
          </a:xfrm>
        </p:spPr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DP[j] | array[</a:t>
            </a:r>
            <a:r>
              <a:rPr lang="en-US" altLang="ko-KR" dirty="0" err="1"/>
              <a:t>i</a:t>
            </a:r>
            <a:r>
              <a:rPr lang="en-US" altLang="ko-KR" dirty="0"/>
              <a:t>] &gt; array[j]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44136"/>
              </p:ext>
            </p:extLst>
          </p:nvPr>
        </p:nvGraphicFramePr>
        <p:xfrm>
          <a:off x="838200" y="1597540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28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5743-A0CF-0FB4-E0D2-366BA30B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8047-7EA0-B4BA-72D9-D3337495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1365 </a:t>
            </a:r>
            <a:r>
              <a:rPr lang="ko-KR" altLang="en-US" dirty="0"/>
              <a:t>꼬인 전깃줄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79EDA5-EE0A-E4EF-2BAE-C7A3DD4FE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1825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10B8E30-885D-F91E-834C-A73B9BB9F78E}"/>
              </a:ext>
            </a:extLst>
          </p:cNvPr>
          <p:cNvGraphicFramePr>
            <a:graphicFrameLocks/>
          </p:cNvGraphicFramePr>
          <p:nvPr/>
        </p:nvGraphicFramePr>
        <p:xfrm>
          <a:off x="838200" y="3676016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4109C-12C3-0591-D1C3-7A846BD2EF8A}"/>
              </a:ext>
            </a:extLst>
          </p:cNvPr>
          <p:cNvSpPr txBox="1">
            <a:spLocks/>
          </p:cNvSpPr>
          <p:nvPr/>
        </p:nvSpPr>
        <p:spPr>
          <a:xfrm>
            <a:off x="838200" y="4822371"/>
            <a:ext cx="10515600" cy="167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15ED1F-A5EF-18B9-21E8-DBFE97EE5BBF}"/>
              </a:ext>
            </a:extLst>
          </p:cNvPr>
          <p:cNvCxnSpPr>
            <a:cxnSpLocks/>
          </p:cNvCxnSpPr>
          <p:nvPr/>
        </p:nvCxnSpPr>
        <p:spPr>
          <a:xfrm>
            <a:off x="4463143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9AB062-8D4A-2BF8-6B3C-3D84368A4C7F}"/>
              </a:ext>
            </a:extLst>
          </p:cNvPr>
          <p:cNvSpPr txBox="1">
            <a:spLocks/>
          </p:cNvSpPr>
          <p:nvPr/>
        </p:nvSpPr>
        <p:spPr>
          <a:xfrm>
            <a:off x="838200" y="5002439"/>
            <a:ext cx="10515600" cy="167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상황에서 새로운 전깃줄을 어디에 연결해야 전선이 꼬이지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위 아래 둘 다 기존보다 큰 </a:t>
            </a:r>
            <a:r>
              <a:rPr lang="en-US" altLang="ko-KR" dirty="0"/>
              <a:t>(or </a:t>
            </a:r>
            <a:r>
              <a:rPr lang="ko-KR" altLang="en-US" dirty="0"/>
              <a:t>작은</a:t>
            </a:r>
            <a:r>
              <a:rPr lang="en-US" altLang="ko-KR" dirty="0"/>
              <a:t>) </a:t>
            </a:r>
            <a:r>
              <a:rPr lang="ko-KR" altLang="en-US" dirty="0"/>
              <a:t>숫자에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481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117F-31D9-A461-835E-E01787ED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1365 </a:t>
            </a:r>
            <a:r>
              <a:rPr lang="ko-KR" altLang="en-US" dirty="0"/>
              <a:t>꼬인 전깃줄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B4294-8DE7-C03D-6B32-42067936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1257"/>
            <a:ext cx="10515600" cy="2105706"/>
          </a:xfrm>
        </p:spPr>
        <p:txBody>
          <a:bodyPr/>
          <a:lstStyle/>
          <a:p>
            <a:r>
              <a:rPr lang="ko-KR" altLang="en-US" dirty="0"/>
              <a:t>전봇대 </a:t>
            </a:r>
            <a:r>
              <a:rPr lang="en-US" altLang="ko-KR" dirty="0"/>
              <a:t>1</a:t>
            </a:r>
            <a:r>
              <a:rPr lang="ko-KR" altLang="en-US" dirty="0"/>
              <a:t>을 인덱스로 보고 아래를 </a:t>
            </a:r>
            <a:r>
              <a:rPr lang="en-US" altLang="ko-KR" dirty="0"/>
              <a:t>array</a:t>
            </a:r>
            <a:r>
              <a:rPr lang="ko-KR" altLang="en-US" dirty="0"/>
              <a:t>로 본다면 증가하는 부분 수열을 찾으면 그 전깃줄을 서로 꼬이지 않음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가장 긴 증가하는 부분 수열의 길이 </a:t>
            </a:r>
            <a:r>
              <a:rPr lang="en-US" altLang="ko-KR" dirty="0"/>
              <a:t>= </a:t>
            </a:r>
            <a:r>
              <a:rPr lang="ko-KR" altLang="en-US" dirty="0"/>
              <a:t>서로 꼬이지 않는 전깃줄의 최대 개수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02BCE8-0797-1572-228F-917731CB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35279"/>
              </p:ext>
            </p:extLst>
          </p:nvPr>
        </p:nvGraphicFramePr>
        <p:xfrm>
          <a:off x="968829" y="1983377"/>
          <a:ext cx="9027886" cy="128016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3527583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7719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1711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98884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00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9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연결된 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991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1045-1F70-52A5-24D1-8AF660AE7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60345-2E27-B776-0180-98354664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1365 </a:t>
            </a:r>
            <a:r>
              <a:rPr lang="ko-KR" altLang="en-US" dirty="0"/>
              <a:t>꼬인 전깃줄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BDEDC7-7920-AB11-B793-D597FC3CEA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1825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1D5312C-ABBC-77BF-E3FB-911BA07B2C30}"/>
              </a:ext>
            </a:extLst>
          </p:cNvPr>
          <p:cNvGraphicFramePr>
            <a:graphicFrameLocks/>
          </p:cNvGraphicFramePr>
          <p:nvPr/>
        </p:nvGraphicFramePr>
        <p:xfrm>
          <a:off x="838200" y="3676016"/>
          <a:ext cx="9895113" cy="6400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754085">
                  <a:extLst>
                    <a:ext uri="{9D8B030D-6E8A-4147-A177-3AD203B41FA5}">
                      <a16:colId xmlns:a16="http://schemas.microsoft.com/office/drawing/2014/main" val="3062104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9143305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4448240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6516723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8931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7666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814F15-6255-BC3D-09AC-C64C9AC5497F}"/>
              </a:ext>
            </a:extLst>
          </p:cNvPr>
          <p:cNvCxnSpPr>
            <a:cxnSpLocks/>
          </p:cNvCxnSpPr>
          <p:nvPr/>
        </p:nvCxnSpPr>
        <p:spPr>
          <a:xfrm>
            <a:off x="4463143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CC8769-69E6-2184-D14F-7133377162BF}"/>
              </a:ext>
            </a:extLst>
          </p:cNvPr>
          <p:cNvCxnSpPr>
            <a:cxnSpLocks/>
          </p:cNvCxnSpPr>
          <p:nvPr/>
        </p:nvCxnSpPr>
        <p:spPr>
          <a:xfrm>
            <a:off x="6335486" y="2541905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173EA-419D-0128-C79A-20EBE7218BDD}"/>
              </a:ext>
            </a:extLst>
          </p:cNvPr>
          <p:cNvCxnSpPr>
            <a:cxnSpLocks/>
          </p:cNvCxnSpPr>
          <p:nvPr/>
        </p:nvCxnSpPr>
        <p:spPr>
          <a:xfrm>
            <a:off x="8120743" y="2541904"/>
            <a:ext cx="1872343" cy="113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D32B9A-A6C7-2A2D-4134-EDBE1BF69FA2}"/>
              </a:ext>
            </a:extLst>
          </p:cNvPr>
          <p:cNvCxnSpPr>
            <a:cxnSpLocks/>
          </p:cNvCxnSpPr>
          <p:nvPr/>
        </p:nvCxnSpPr>
        <p:spPr>
          <a:xfrm flipV="1">
            <a:off x="4463143" y="2541903"/>
            <a:ext cx="5529943" cy="113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F4C7D-2A09-60BB-C8A2-D80E072A4AF5}"/>
              </a:ext>
            </a:extLst>
          </p:cNvPr>
          <p:cNvSpPr txBox="1">
            <a:spLocks/>
          </p:cNvSpPr>
          <p:nvPr/>
        </p:nvSpPr>
        <p:spPr>
          <a:xfrm>
            <a:off x="838200" y="4702629"/>
            <a:ext cx="10515600" cy="197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문제에서 구하라는 것</a:t>
            </a:r>
            <a:r>
              <a:rPr lang="en-US" altLang="ko-KR" dirty="0"/>
              <a:t>: </a:t>
            </a:r>
            <a:r>
              <a:rPr lang="ko-KR" altLang="en-US" dirty="0"/>
              <a:t>꼬이지 않게 하기 위해서 없애야 하는 전깃줄의 최소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r>
              <a:rPr lang="ko-KR" altLang="en-US" dirty="0"/>
              <a:t>구하기 </a:t>
            </a:r>
            <a:r>
              <a:rPr lang="ko-KR" altLang="en-US" dirty="0" err="1"/>
              <a:t>쉬운거</a:t>
            </a:r>
            <a:r>
              <a:rPr lang="en-US" altLang="ko-KR" dirty="0"/>
              <a:t>:</a:t>
            </a:r>
            <a:r>
              <a:rPr lang="ko-KR" altLang="en-US" dirty="0"/>
              <a:t> 서로 꼬이지 않은 전깃줄의 최대 개수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후자를 구해서 전체에서 빼면 답을 쉽게 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882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56F6-D1A2-B00C-B279-2249F501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2568 </a:t>
            </a:r>
            <a:r>
              <a:rPr lang="ko-KR" altLang="en-US" dirty="0"/>
              <a:t>전깃줄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85EE-08F0-42B0-EC13-FCB55356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1365 + 14003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앞의 문제와 큰 차이가 있다</a:t>
            </a:r>
            <a:r>
              <a:rPr lang="en-US" altLang="ko-KR" dirty="0"/>
              <a:t>.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290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020B-1B26-B28F-0BFC-EFB0B76D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2568 </a:t>
            </a:r>
            <a:r>
              <a:rPr lang="ko-KR" altLang="en-US" dirty="0"/>
              <a:t>전깃줄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90F31-55F0-E4C1-F563-A4D8BE0A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1365</a:t>
            </a:r>
            <a:r>
              <a:rPr lang="ko-KR" altLang="en-US" dirty="0"/>
              <a:t>와 가장 큰 차이점</a:t>
            </a:r>
            <a:r>
              <a:rPr lang="en-US" altLang="ko-KR" dirty="0"/>
              <a:t>: </a:t>
            </a:r>
            <a:r>
              <a:rPr lang="ko-KR" altLang="en-US" dirty="0"/>
              <a:t>양쪽 다 순서대로 정렬되어 있지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BA143F-6375-AD8B-FC1F-3D2957EA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54496"/>
              </p:ext>
            </p:extLst>
          </p:nvPr>
        </p:nvGraphicFramePr>
        <p:xfrm>
          <a:off x="723900" y="3163698"/>
          <a:ext cx="10744200" cy="1675192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225928">
                  <a:extLst>
                    <a:ext uri="{9D8B030D-6E8A-4147-A177-3AD203B41FA5}">
                      <a16:colId xmlns:a16="http://schemas.microsoft.com/office/drawing/2014/main" val="427196081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5989647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428791005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47405937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65401469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5421884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366461683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84432052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428363054"/>
                    </a:ext>
                  </a:extLst>
                </a:gridCol>
              </a:tblGrid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A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74561"/>
                  </a:ext>
                </a:extLst>
              </a:tr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B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7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01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3427-D9B3-4292-F1CC-7B03745E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1562-FCB0-DE8F-8A1C-5A4EE98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9C33B-C476-E63C-3DA5-27902B7B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1586"/>
            <a:ext cx="10515600" cy="1111289"/>
          </a:xfrm>
        </p:spPr>
        <p:txBody>
          <a:bodyPr/>
          <a:lstStyle/>
          <a:p>
            <a:r>
              <a:rPr lang="ko-KR" altLang="en-US" dirty="0"/>
              <a:t>한쪽을 기준으로 정렬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값을 출력해야 하기 때문에 </a:t>
            </a:r>
            <a:r>
              <a:rPr lang="en-US" altLang="ko-KR" dirty="0"/>
              <a:t>B </a:t>
            </a:r>
            <a:r>
              <a:rPr lang="ko-KR" altLang="en-US" dirty="0"/>
              <a:t>기준 정렬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array</a:t>
            </a:r>
            <a:r>
              <a:rPr lang="ko-KR" altLang="en-US" dirty="0"/>
              <a:t>로 사용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5AA1793-61C6-312B-F51C-5A57123CBD96}"/>
              </a:ext>
            </a:extLst>
          </p:cNvPr>
          <p:cNvSpPr/>
          <p:nvPr/>
        </p:nvSpPr>
        <p:spPr>
          <a:xfrm>
            <a:off x="130629" y="3953555"/>
            <a:ext cx="566057" cy="4880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058475-F81E-B68C-AB40-B9DA25BEB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11686"/>
              </p:ext>
            </p:extLst>
          </p:nvPr>
        </p:nvGraphicFramePr>
        <p:xfrm>
          <a:off x="838200" y="1519955"/>
          <a:ext cx="10744200" cy="1675192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225928">
                  <a:extLst>
                    <a:ext uri="{9D8B030D-6E8A-4147-A177-3AD203B41FA5}">
                      <a16:colId xmlns:a16="http://schemas.microsoft.com/office/drawing/2014/main" val="427196081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5989647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428791005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47405937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65401469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5421884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366461683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84432052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428363054"/>
                    </a:ext>
                  </a:extLst>
                </a:gridCol>
              </a:tblGrid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A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74561"/>
                  </a:ext>
                </a:extLst>
              </a:tr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B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74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73053A-358D-FAF5-16D1-657EE62A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01364"/>
              </p:ext>
            </p:extLst>
          </p:nvPr>
        </p:nvGraphicFramePr>
        <p:xfrm>
          <a:off x="838200" y="3359980"/>
          <a:ext cx="10744200" cy="1675192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225928">
                  <a:extLst>
                    <a:ext uri="{9D8B030D-6E8A-4147-A177-3AD203B41FA5}">
                      <a16:colId xmlns:a16="http://schemas.microsoft.com/office/drawing/2014/main" val="427196081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5989647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428791005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47405937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65401469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5421884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366461683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84432052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428363054"/>
                    </a:ext>
                  </a:extLst>
                </a:gridCol>
              </a:tblGrid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A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74561"/>
                  </a:ext>
                </a:extLst>
              </a:tr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B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7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40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95823-4F1D-DD31-A30E-4143041FD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6AF7-A45A-8659-504A-EC9F537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5B2A6-A92E-5C5F-215E-C1B786AE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5314"/>
            <a:ext cx="10515600" cy="2617562"/>
          </a:xfrm>
        </p:spPr>
        <p:txBody>
          <a:bodyPr/>
          <a:lstStyle/>
          <a:p>
            <a:r>
              <a:rPr lang="ko-KR" altLang="en-US" dirty="0"/>
              <a:t>한쪽</a:t>
            </a:r>
            <a:r>
              <a:rPr lang="en-US" altLang="ko-KR" dirty="0"/>
              <a:t>(B)</a:t>
            </a:r>
            <a:r>
              <a:rPr lang="ko-KR" altLang="en-US" dirty="0"/>
              <a:t>이 크기 순으로 정렬됐기 때문에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LIS</a:t>
            </a:r>
            <a:r>
              <a:rPr lang="ko-KR" altLang="en-US" dirty="0"/>
              <a:t>를 찾으면 그게 서로 꼬이지 않고 가장 많이 연결할 수 있는 전깃줄임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9278EE-F49D-2350-A4A9-D5D92238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82790"/>
              </p:ext>
            </p:extLst>
          </p:nvPr>
        </p:nvGraphicFramePr>
        <p:xfrm>
          <a:off x="838200" y="1542066"/>
          <a:ext cx="10744200" cy="1675192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225928">
                  <a:extLst>
                    <a:ext uri="{9D8B030D-6E8A-4147-A177-3AD203B41FA5}">
                      <a16:colId xmlns:a16="http://schemas.microsoft.com/office/drawing/2014/main" val="427196081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5989647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428791005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47405937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65401469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5421884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366461683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84432052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428363054"/>
                    </a:ext>
                  </a:extLst>
                </a:gridCol>
              </a:tblGrid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A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74561"/>
                  </a:ext>
                </a:extLst>
              </a:tr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B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7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50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DEAA-A3F1-7946-0B9F-2BA02359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CE371-D756-ED60-103F-29D41CA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9229"/>
            <a:ext cx="10515600" cy="2007733"/>
          </a:xfrm>
        </p:spPr>
        <p:txBody>
          <a:bodyPr/>
          <a:lstStyle/>
          <a:p>
            <a:r>
              <a:rPr lang="ko-KR" altLang="en-US" dirty="0"/>
              <a:t>색칠하지 않은 부분이 우리가 없애야 하는 전깃줄</a:t>
            </a:r>
            <a:endParaRPr lang="en-US" altLang="ko-KR" dirty="0"/>
          </a:p>
          <a:p>
            <a:r>
              <a:rPr lang="ko-KR" altLang="en-US" dirty="0"/>
              <a:t>크기순으로 출력하면 </a:t>
            </a:r>
            <a:r>
              <a:rPr lang="en-US" altLang="ko-KR" dirty="0"/>
              <a:t>1, 3, 4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D4EF01-0130-B1D7-208C-D4BEED34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69243"/>
              </p:ext>
            </p:extLst>
          </p:nvPr>
        </p:nvGraphicFramePr>
        <p:xfrm>
          <a:off x="838200" y="1891695"/>
          <a:ext cx="10744200" cy="1675192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225928">
                  <a:extLst>
                    <a:ext uri="{9D8B030D-6E8A-4147-A177-3AD203B41FA5}">
                      <a16:colId xmlns:a16="http://schemas.microsoft.com/office/drawing/2014/main" val="427196081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5989647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4287910051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747405937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65401469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754218844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366461683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844320528"/>
                    </a:ext>
                  </a:extLst>
                </a:gridCol>
                <a:gridCol w="1064784">
                  <a:extLst>
                    <a:ext uri="{9D8B030D-6E8A-4147-A177-3AD203B41FA5}">
                      <a16:colId xmlns:a16="http://schemas.microsoft.com/office/drawing/2014/main" val="2428363054"/>
                    </a:ext>
                  </a:extLst>
                </a:gridCol>
              </a:tblGrid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전봇대 </a:t>
                      </a:r>
                      <a:r>
                        <a:rPr lang="en-US" altLang="ko-KR" sz="3600" dirty="0"/>
                        <a:t>A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74561"/>
                  </a:ext>
                </a:extLst>
              </a:tr>
              <a:tr h="83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7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11053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10515600" cy="2824163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array[</a:t>
            </a:r>
            <a:r>
              <a:rPr lang="en-US" altLang="ko-KR" dirty="0" err="1"/>
              <a:t>i</a:t>
            </a:r>
            <a:r>
              <a:rPr lang="en-US" altLang="ko-KR" dirty="0"/>
              <a:t>] = 20</a:t>
            </a:r>
          </a:p>
          <a:p>
            <a:r>
              <a:rPr lang="en-US" altLang="ko-KR" dirty="0"/>
              <a:t>j = 0, 1, 3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0, 1, 1</a:t>
            </a:r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max(0, 1, 1) + 1 = 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80592"/>
              </p:ext>
            </p:extLst>
          </p:nvPr>
        </p:nvGraphicFramePr>
        <p:xfrm>
          <a:off x="838200" y="1690688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11053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7086"/>
            <a:ext cx="10515600" cy="2279877"/>
          </a:xfrm>
        </p:spPr>
        <p:txBody>
          <a:bodyPr/>
          <a:lstStyle/>
          <a:p>
            <a:r>
              <a:rPr lang="en-US" altLang="ko-KR" dirty="0"/>
              <a:t>answer = max(DP)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58253"/>
              </p:ext>
            </p:extLst>
          </p:nvPr>
        </p:nvGraphicFramePr>
        <p:xfrm>
          <a:off x="838200" y="1597540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3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C8DC4-FA25-810E-B225-1BEC8198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여기까진 </a:t>
            </a:r>
            <a:r>
              <a:rPr lang="en-US" altLang="ko-KR" sz="3600" dirty="0"/>
              <a:t>O(N^2) DP</a:t>
            </a:r>
            <a:r>
              <a:rPr lang="ko-KR" altLang="en-US" sz="3600" dirty="0"/>
              <a:t>로 해결 가능</a:t>
            </a:r>
            <a:endParaRPr lang="en-US" altLang="ko-KR" sz="3600" dirty="0"/>
          </a:p>
          <a:p>
            <a:r>
              <a:rPr lang="ko-KR" altLang="en-US" sz="3600" dirty="0"/>
              <a:t>만약 </a:t>
            </a:r>
            <a:r>
              <a:rPr lang="en-US" altLang="ko-KR" sz="3600" dirty="0"/>
              <a:t>N = 1,000,000</a:t>
            </a:r>
            <a:r>
              <a:rPr lang="ko-KR" altLang="en-US" sz="3600" dirty="0"/>
              <a:t>이라면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644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D6C9-25EE-7EC1-A6E1-9F528466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수열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3 5 7 9 2 1 4 8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0FC8747-66B5-6820-BB19-9A1A46A5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22440"/>
              </p:ext>
            </p:extLst>
          </p:nvPr>
        </p:nvGraphicFramePr>
        <p:xfrm>
          <a:off x="370114" y="1825625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1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776EF-963D-2D89-72FC-8ADCFB8AD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77F9B-43D4-30E0-8464-2C7E7F7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무식하게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A94682-EF54-AA0E-C506-FC23B6184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495525"/>
              </p:ext>
            </p:extLst>
          </p:nvPr>
        </p:nvGraphicFramePr>
        <p:xfrm>
          <a:off x="370114" y="1825625"/>
          <a:ext cx="10983686" cy="19202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19646">
                  <a:extLst>
                    <a:ext uri="{9D8B030D-6E8A-4147-A177-3AD203B41FA5}">
                      <a16:colId xmlns:a16="http://schemas.microsoft.com/office/drawing/2014/main" val="8823602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132162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542669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324451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32986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224312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36072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627795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6817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889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Index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LIS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04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3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1964</Words>
  <Application>Microsoft Office PowerPoint</Application>
  <PresentationFormat>와이드스크린</PresentationFormat>
  <Paragraphs>1229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LIS (가장 긴 증가하는 부분 수열) O(NlogN)</vt:lpstr>
      <vt:lpstr>11053 가장 긴 증가하는 부분 수열</vt:lpstr>
      <vt:lpstr>11053 가장 긴 증가하는 부분 수열</vt:lpstr>
      <vt:lpstr>11053 가장 긴 증가하는 부분 수열</vt:lpstr>
      <vt:lpstr>11053 가장 긴 증가하는 부분 수열</vt:lpstr>
      <vt:lpstr>11053 가장 긴 증가하는 부분 수열</vt:lpstr>
      <vt:lpstr>PowerPoint 프레젠테이션</vt:lpstr>
      <vt:lpstr>새로운 수열: 3 5 7 9 2 1 4 8</vt:lpstr>
      <vt:lpstr>무식하게 ㄱㄱ</vt:lpstr>
      <vt:lpstr>모든 칸을 확인할 필요가 있는가?</vt:lpstr>
      <vt:lpstr>모든 칸을 확인할 필요가 있는가?</vt:lpstr>
      <vt:lpstr>모든 칸을 확인할 필요가 있는가?</vt:lpstr>
      <vt:lpstr>새로운 배열이 필요</vt:lpstr>
      <vt:lpstr>업데이트</vt:lpstr>
      <vt:lpstr>?에 들어갈 숫자는?</vt:lpstr>
      <vt:lpstr>M을 전부 다 확인할 필요가 있을까?</vt:lpstr>
      <vt:lpstr>이분 탐색</vt:lpstr>
      <vt:lpstr>새로운 값이 K일때 리턴하는 값은?</vt:lpstr>
      <vt:lpstr>새로운 값이 K일때 리턴하는 값은?</vt:lpstr>
      <vt:lpstr>처음부터 다시</vt:lpstr>
      <vt:lpstr>처음부터 다시</vt:lpstr>
      <vt:lpstr>처음부터 다시</vt:lpstr>
      <vt:lpstr>처음부터 다시</vt:lpstr>
      <vt:lpstr>처음부터 다시</vt:lpstr>
      <vt:lpstr>처음부터 다시(갱신!)</vt:lpstr>
      <vt:lpstr>처음부터 다시(갱신!)</vt:lpstr>
      <vt:lpstr>처음부터 다시(갱신!)</vt:lpstr>
      <vt:lpstr>처음부터 다시(갱신!)</vt:lpstr>
      <vt:lpstr>12015 가장 긴 증가하는 부분 수열 2</vt:lpstr>
      <vt:lpstr>12738 가장 긴 증가하는 부분 수열 3</vt:lpstr>
      <vt:lpstr>12738 가장 긴 증가하는 부분 수열 3</vt:lpstr>
      <vt:lpstr>14003 가장 긴 증가하는 부분 수열 5</vt:lpstr>
      <vt:lpstr>이렇게 하면 대충 될 듯?</vt:lpstr>
      <vt:lpstr>이렇게 하면 대충 될 듯?</vt:lpstr>
      <vt:lpstr>마지막에 1이 하나 더 들어온다면?</vt:lpstr>
      <vt:lpstr>방법1</vt:lpstr>
      <vt:lpstr>방법 2</vt:lpstr>
      <vt:lpstr>1365 꼬인 전깃줄</vt:lpstr>
      <vt:lpstr>1365 꼬인 전깃줄</vt:lpstr>
      <vt:lpstr>1365 꼬인 전깃줄</vt:lpstr>
      <vt:lpstr>1365 꼬인 전깃줄</vt:lpstr>
      <vt:lpstr>1365 꼬인 전깃줄</vt:lpstr>
      <vt:lpstr>2568 전깃줄 - 2</vt:lpstr>
      <vt:lpstr>2568 전깃줄 - 2</vt:lpstr>
      <vt:lpstr>해결 방법</vt:lpstr>
      <vt:lpstr>해결 방법</vt:lpstr>
      <vt:lpstr>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5</cp:revision>
  <dcterms:created xsi:type="dcterms:W3CDTF">2024-11-08T04:51:35Z</dcterms:created>
  <dcterms:modified xsi:type="dcterms:W3CDTF">2024-11-11T11:37:09Z</dcterms:modified>
</cp:coreProperties>
</file>