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8BC4A-C9FF-50F8-DECD-653984C0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19D52-EDCA-2161-560B-FBF39802B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57EDD-DDED-3D32-243E-418E5C71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20D9F-81CF-F491-3B80-B4FF92C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70110-25DB-358C-A228-14E11767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5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BA10-B0D7-C4DF-2AAA-F0D2BA28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7FD72-1EAE-522B-3530-CB619FA5F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F219A-55A7-A3A5-70C6-5976CE6D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E1706-AE7E-1C08-CECF-5B9E82E7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75641-4E1D-F6E1-C2BD-0D69B9D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9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AD842-D8A8-FB7D-4115-DE78AF187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47D5BF-FAE5-BB13-54C2-F5411947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E6A8D-5BC9-4AD5-B6EB-D53E8DB2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CA97-4929-B1E6-AE72-210BCF8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C7592-B718-2BAB-075D-D3A560F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6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BEF8D-D2ED-26AC-0050-8EF257CE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D8E1B-CB30-CF3A-A1D2-0C5F7E21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7DD20-B7C5-8C21-A65C-8CF3B10A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9EB1C-2392-E1A6-F478-34D289DC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55C74-2A85-0E48-84C3-BB68B101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8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C668E-5626-9C50-98C9-1CDD3AF0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08199-3925-3B29-8B13-472D85F5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4DAF2-AD74-6E3C-86DD-01986205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75946-9978-A356-1840-1DB6FDD7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7FE0B-E4EC-D1AE-5B5B-DF89B390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7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E382-C977-DFFF-A7FC-0A2D8145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995C6-3701-6880-C0F6-674171672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5089C-870D-14FB-7A82-89A37DFB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80DC6-6B01-F770-500C-BAF3CBB5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25D08-D266-8FC9-6DE4-B02E9AD8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48A2C-5A96-2EAC-772B-AA2C5969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C79EE-AE8D-BB33-AF0D-DBBA4F79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F7541-138A-6480-9E7E-DB107198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1B953-AB6E-F81B-5E30-7B01D2DFA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C7D2C9-7313-E3D1-6D05-77977170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B307D8-B149-BFDC-0C23-C5C0E0E7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37E549-C232-15F2-3A32-F4F8F2C9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A900BE-2D12-63B9-7620-8A58CDD7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1309B-9A8A-27D5-15E7-C01BC9C8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9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109E-4AAE-B302-4908-57C360C8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024EC-4B5D-508C-E728-B8BF5C2C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32642-0903-4F96-0EB9-B329D5D4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31899-2B24-08A9-C9BD-90521A1D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5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24DE8-CBD5-8907-28B8-881B02BF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1B017-46EA-C93A-1E81-2E1693F4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01C19-FF35-9A35-FB77-FBD19DA2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E8E58-9D00-A1F6-27C1-042AE126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06B65-AEC3-CD01-28BB-E2F0AE61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50E3E-90DA-9246-AE50-3809CA84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D1EBA-D283-1098-2270-3C902AC2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CE129-BCE7-00B6-BF84-E6DA0A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0E3C2-07F2-765C-FAEA-B9AC1874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3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3AC3C-7982-1927-29FD-D9C6A234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8EA1E-11E0-8B4A-F7BD-E4FB86364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F0A1C-F657-42DA-823A-E8FA20A7C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9FB8E-2277-A0D5-97BB-22AA1B89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075E5-B694-6A9D-2818-2CCCE032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C166E-092F-6B5B-1F90-92163CB6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F592A7-5897-56FE-3956-11029A15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31F27-F074-5C3C-6AE5-7BE5A629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4610-FC1C-B6C9-8974-FB4A0A418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CC835-A26B-4224-B73D-4F4E77291CAF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E61B-D7D9-E869-EE4B-A24BAEA13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DF998-8BAA-1CAF-0CDB-8D7958847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E614B-A2CE-40F0-A5AC-D6E6D8115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D6E6-B368-0E6E-1C02-312130D2C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DP </a:t>
            </a:r>
            <a:r>
              <a:rPr lang="ko-KR" altLang="en-US" dirty="0"/>
              <a:t>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5B326A-49F5-34F6-0DC7-E571AA961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28322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6FED-E1D8-B55E-858B-6EE303D0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x 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9B6EB1C-B8EF-AFE6-7E1F-C67808E73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88636"/>
              </p:ext>
            </p:extLst>
          </p:nvPr>
        </p:nvGraphicFramePr>
        <p:xfrm>
          <a:off x="2155372" y="3207205"/>
          <a:ext cx="7200000" cy="1244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7265947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1379461"/>
                    </a:ext>
                  </a:extLst>
                </a:gridCol>
              </a:tblGrid>
              <a:tr h="1244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DP(n – 1)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47688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79F58C3C-CEA7-E262-0A54-91E55FB2D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597272"/>
              </p:ext>
            </p:extLst>
          </p:nvPr>
        </p:nvGraphicFramePr>
        <p:xfrm>
          <a:off x="2155372" y="4944608"/>
          <a:ext cx="7200000" cy="1244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7265947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78460454"/>
                    </a:ext>
                  </a:extLst>
                </a:gridCol>
              </a:tblGrid>
              <a:tr h="6220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    DP(n – 2)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47688"/>
                  </a:ext>
                </a:extLst>
              </a:tr>
              <a:tr h="622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5442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0FBD79-4F66-B5DD-2B14-DE21CC9401A0}"/>
              </a:ext>
            </a:extLst>
          </p:cNvPr>
          <p:cNvSpPr txBox="1"/>
          <p:nvPr/>
        </p:nvSpPr>
        <p:spPr>
          <a:xfrm>
            <a:off x="838200" y="1491447"/>
            <a:ext cx="6302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DP(n) = DP(n – 1) + DP(n - 2)</a:t>
            </a:r>
          </a:p>
          <a:p>
            <a:r>
              <a:rPr lang="en-US" altLang="ko-KR" sz="2800" dirty="0"/>
              <a:t>DP(1) = 1</a:t>
            </a:r>
          </a:p>
          <a:p>
            <a:r>
              <a:rPr lang="en-US" altLang="ko-KR" sz="2800" dirty="0"/>
              <a:t>DP(2) = 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06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7CCB5-C068-4D3C-D795-274C71DF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x 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E08734-2F66-4499-627F-C30F7AC5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78031"/>
              </p:ext>
            </p:extLst>
          </p:nvPr>
        </p:nvGraphicFramePr>
        <p:xfrm>
          <a:off x="707571" y="2247447"/>
          <a:ext cx="10208079" cy="2721428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445079">
                  <a:extLst>
                    <a:ext uri="{9D8B030D-6E8A-4147-A177-3AD203B41FA5}">
                      <a16:colId xmlns:a16="http://schemas.microsoft.com/office/drawing/2014/main" val="176094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061191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4287173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820416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872179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663950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450622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156331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536213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455178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778674"/>
                    </a:ext>
                  </a:extLst>
                </a:gridCol>
              </a:tblGrid>
              <a:tr h="1360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75728"/>
                  </a:ext>
                </a:extLst>
              </a:tr>
              <a:tr h="1360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DP(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0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7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29D9-F297-D62A-E973-A77E91DA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사용하는가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D55DA-5A2C-05E5-97C9-B3C270A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ko-KR" altLang="en-US" dirty="0"/>
              <a:t>대충 이거보다 먼저 계산되는 값들로 만든 식</a:t>
            </a:r>
            <a:endParaRPr lang="en-US" altLang="ko-KR" dirty="0"/>
          </a:p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DP[</a:t>
            </a:r>
            <a:r>
              <a:rPr lang="en-US" altLang="ko-KR" dirty="0" err="1"/>
              <a:t>i</a:t>
            </a:r>
            <a:r>
              <a:rPr lang="en-US" altLang="ko-KR" dirty="0"/>
              <a:t> – 1] + DP[</a:t>
            </a:r>
            <a:r>
              <a:rPr lang="en-US" altLang="ko-KR" dirty="0" err="1"/>
              <a:t>i</a:t>
            </a:r>
            <a:r>
              <a:rPr lang="en-US" altLang="ko-KR" dirty="0"/>
              <a:t> – 2]</a:t>
            </a:r>
          </a:p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min(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점화식</a:t>
            </a:r>
            <a:r>
              <a:rPr lang="ko-KR" altLang="en-US" dirty="0"/>
              <a:t> 찾기 </a:t>
            </a:r>
            <a:r>
              <a:rPr lang="en-US" altLang="ko-KR" dirty="0"/>
              <a:t>-&gt; </a:t>
            </a:r>
            <a:r>
              <a:rPr lang="ko-KR" altLang="en-US" dirty="0"/>
              <a:t>초기값 설정 </a:t>
            </a:r>
            <a:r>
              <a:rPr lang="en-US" altLang="ko-KR" dirty="0"/>
              <a:t>-&gt; DP table </a:t>
            </a:r>
            <a:r>
              <a:rPr lang="ko-KR" altLang="en-US" dirty="0"/>
              <a:t>채우기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잘 </a:t>
            </a:r>
            <a:r>
              <a:rPr lang="ko-KR" altLang="en-US" dirty="0" err="1"/>
              <a:t>모르겠으면</a:t>
            </a:r>
            <a:r>
              <a:rPr lang="ko-KR" altLang="en-US" dirty="0"/>
              <a:t> 일단 </a:t>
            </a:r>
            <a:r>
              <a:rPr lang="en-US" altLang="ko-KR" dirty="0"/>
              <a:t>DP </a:t>
            </a:r>
            <a:r>
              <a:rPr lang="ko-KR" altLang="en-US" dirty="0"/>
              <a:t>의심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30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29A-F0DC-81E3-5016-81658652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7EA10-333A-F325-9D83-50982A34C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한칸에</a:t>
            </a:r>
            <a:r>
              <a:rPr lang="ko-KR" altLang="en-US" dirty="0"/>
              <a:t> 저장되는 값이 </a:t>
            </a:r>
            <a:r>
              <a:rPr lang="en-US" altLang="ko-KR" dirty="0"/>
              <a:t>2</a:t>
            </a:r>
            <a:r>
              <a:rPr lang="ko-KR" altLang="en-US" dirty="0"/>
              <a:t>개의 변수에 의해 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152317-AEC3-9F8F-1A97-1891CE3F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90" y="2704226"/>
            <a:ext cx="4108492" cy="2968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7B262-C53B-8165-2042-373E53A0F18B}"/>
              </a:ext>
            </a:extLst>
          </p:cNvPr>
          <p:cNvSpPr txBox="1"/>
          <p:nvPr/>
        </p:nvSpPr>
        <p:spPr>
          <a:xfrm>
            <a:off x="2612572" y="5807631"/>
            <a:ext cx="382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DC8982-3056-F188-0A7B-4187B56E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26704"/>
              </p:ext>
            </p:extLst>
          </p:nvPr>
        </p:nvGraphicFramePr>
        <p:xfrm>
          <a:off x="6963619" y="2413465"/>
          <a:ext cx="4108494" cy="3578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749">
                  <a:extLst>
                    <a:ext uri="{9D8B030D-6E8A-4147-A177-3AD203B41FA5}">
                      <a16:colId xmlns:a16="http://schemas.microsoft.com/office/drawing/2014/main" val="1198981830"/>
                    </a:ext>
                  </a:extLst>
                </a:gridCol>
                <a:gridCol w="684749">
                  <a:extLst>
                    <a:ext uri="{9D8B030D-6E8A-4147-A177-3AD203B41FA5}">
                      <a16:colId xmlns:a16="http://schemas.microsoft.com/office/drawing/2014/main" val="1326849068"/>
                    </a:ext>
                  </a:extLst>
                </a:gridCol>
                <a:gridCol w="684749">
                  <a:extLst>
                    <a:ext uri="{9D8B030D-6E8A-4147-A177-3AD203B41FA5}">
                      <a16:colId xmlns:a16="http://schemas.microsoft.com/office/drawing/2014/main" val="979436833"/>
                    </a:ext>
                  </a:extLst>
                </a:gridCol>
                <a:gridCol w="684749">
                  <a:extLst>
                    <a:ext uri="{9D8B030D-6E8A-4147-A177-3AD203B41FA5}">
                      <a16:colId xmlns:a16="http://schemas.microsoft.com/office/drawing/2014/main" val="2453375915"/>
                    </a:ext>
                  </a:extLst>
                </a:gridCol>
                <a:gridCol w="684749">
                  <a:extLst>
                    <a:ext uri="{9D8B030D-6E8A-4147-A177-3AD203B41FA5}">
                      <a16:colId xmlns:a16="http://schemas.microsoft.com/office/drawing/2014/main" val="1112116314"/>
                    </a:ext>
                  </a:extLst>
                </a:gridCol>
                <a:gridCol w="684749">
                  <a:extLst>
                    <a:ext uri="{9D8B030D-6E8A-4147-A177-3AD203B41FA5}">
                      <a16:colId xmlns:a16="http://schemas.microsoft.com/office/drawing/2014/main" val="2115767266"/>
                    </a:ext>
                  </a:extLst>
                </a:gridCol>
              </a:tblGrid>
              <a:tr h="59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59484"/>
                  </a:ext>
                </a:extLst>
              </a:tr>
              <a:tr h="59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294552"/>
                  </a:ext>
                </a:extLst>
              </a:tr>
              <a:tr h="59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09575"/>
                  </a:ext>
                </a:extLst>
              </a:tr>
              <a:tr h="59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026357"/>
                  </a:ext>
                </a:extLst>
              </a:tr>
              <a:tr h="59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259035"/>
                  </a:ext>
                </a:extLst>
              </a:tr>
              <a:tr h="596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6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0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4F8F-26BC-89DE-D3AB-D1BEAB70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 오르기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1F47B4-5452-3B62-E6BD-D8B43242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35837"/>
              </p:ext>
            </p:extLst>
          </p:nvPr>
        </p:nvGraphicFramePr>
        <p:xfrm>
          <a:off x="925286" y="3365499"/>
          <a:ext cx="9234714" cy="2785533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267856">
                  <a:extLst>
                    <a:ext uri="{9D8B030D-6E8A-4147-A177-3AD203B41FA5}">
                      <a16:colId xmlns:a16="http://schemas.microsoft.com/office/drawing/2014/main" val="37483970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402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18821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4540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256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69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0857385"/>
                    </a:ext>
                  </a:extLst>
                </a:gridCol>
              </a:tblGrid>
              <a:tr h="9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46028"/>
                  </a:ext>
                </a:extLst>
              </a:tr>
              <a:tr h="9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 </a:t>
                      </a:r>
                      <a:r>
                        <a:rPr lang="ko-KR" altLang="en-US" sz="3600" dirty="0"/>
                        <a:t>연속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40960"/>
                  </a:ext>
                </a:extLst>
              </a:tr>
              <a:tr h="9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 </a:t>
                      </a:r>
                      <a:r>
                        <a:rPr lang="ko-KR" altLang="en-US" sz="3600" dirty="0"/>
                        <a:t>연속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2189"/>
                  </a:ext>
                </a:extLst>
              </a:tr>
            </a:tbl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A85F6CF-D049-A722-983C-8B19B32B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7946"/>
          </a:xfrm>
        </p:spPr>
        <p:txBody>
          <a:bodyPr/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][0] = max(DP[</a:t>
            </a:r>
            <a:r>
              <a:rPr lang="en-US" altLang="ko-KR" dirty="0" err="1"/>
              <a:t>i</a:t>
            </a:r>
            <a:r>
              <a:rPr lang="en-US" altLang="ko-KR" dirty="0"/>
              <a:t> – 2]) + array[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][1] = DP[</a:t>
            </a:r>
            <a:r>
              <a:rPr lang="en-US" altLang="ko-KR" dirty="0" err="1"/>
              <a:t>i</a:t>
            </a:r>
            <a:r>
              <a:rPr lang="en-US" altLang="ko-KR" dirty="0"/>
              <a:t> – 1][0] + array[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8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4F8F-26BC-89DE-D3AB-D1BEAB70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계단 오르기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1F47B4-5452-3B62-E6BD-D8B43242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71769"/>
              </p:ext>
            </p:extLst>
          </p:nvPr>
        </p:nvGraphicFramePr>
        <p:xfrm>
          <a:off x="838200" y="2647042"/>
          <a:ext cx="9234714" cy="2785533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267856">
                  <a:extLst>
                    <a:ext uri="{9D8B030D-6E8A-4147-A177-3AD203B41FA5}">
                      <a16:colId xmlns:a16="http://schemas.microsoft.com/office/drawing/2014/main" val="37483970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4026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818821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4540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256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269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0857385"/>
                    </a:ext>
                  </a:extLst>
                </a:gridCol>
              </a:tblGrid>
              <a:tr h="9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46028"/>
                  </a:ext>
                </a:extLst>
              </a:tr>
              <a:tr h="9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 </a:t>
                      </a:r>
                      <a:r>
                        <a:rPr lang="ko-KR" altLang="en-US" sz="3600" dirty="0"/>
                        <a:t>연속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40960"/>
                  </a:ext>
                </a:extLst>
              </a:tr>
              <a:tr h="928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 </a:t>
                      </a:r>
                      <a:r>
                        <a:rPr lang="ko-KR" altLang="en-US" sz="3600" dirty="0"/>
                        <a:t>연속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42189"/>
                  </a:ext>
                </a:extLst>
              </a:tr>
            </a:tbl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A85F6CF-D049-A722-983C-8B19B32B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7946"/>
          </a:xfrm>
        </p:spPr>
        <p:txBody>
          <a:bodyPr/>
          <a:lstStyle/>
          <a:p>
            <a:r>
              <a:rPr lang="en-US" altLang="ko-KR" dirty="0"/>
              <a:t>answer = max(DP[-1])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7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DP[j] | array[</a:t>
            </a:r>
            <a:r>
              <a:rPr lang="en-US" altLang="ko-KR" dirty="0" err="1"/>
              <a:t>i</a:t>
            </a:r>
            <a:r>
              <a:rPr lang="en-US" altLang="ko-KR" dirty="0"/>
              <a:t>] &gt; array[j]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F20BBB-7E4C-3479-145D-6CE0DEE52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0856"/>
              </p:ext>
            </p:extLst>
          </p:nvPr>
        </p:nvGraphicFramePr>
        <p:xfrm>
          <a:off x="999670" y="2933164"/>
          <a:ext cx="8908144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41286">
                  <a:extLst>
                    <a:ext uri="{9D8B030D-6E8A-4147-A177-3AD203B41FA5}">
                      <a16:colId xmlns:a16="http://schemas.microsoft.com/office/drawing/2014/main" val="3838655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68958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71581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42566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32487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134653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1688279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465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24372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65385"/>
              </p:ext>
            </p:extLst>
          </p:nvPr>
        </p:nvGraphicFramePr>
        <p:xfrm>
          <a:off x="968829" y="4880233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5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DP[j] | array[</a:t>
            </a:r>
            <a:r>
              <a:rPr lang="en-US" altLang="ko-KR" dirty="0" err="1"/>
              <a:t>i</a:t>
            </a:r>
            <a:r>
              <a:rPr lang="en-US" altLang="ko-KR" dirty="0"/>
              <a:t>] &gt; array[j]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56512"/>
              </p:ext>
            </p:extLst>
          </p:nvPr>
        </p:nvGraphicFramePr>
        <p:xfrm>
          <a:off x="838200" y="3584833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2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0"/>
            <a:ext cx="10515600" cy="2824163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array[</a:t>
            </a:r>
            <a:r>
              <a:rPr lang="en-US" altLang="ko-KR" dirty="0" err="1"/>
              <a:t>i</a:t>
            </a:r>
            <a:r>
              <a:rPr lang="en-US" altLang="ko-KR" dirty="0"/>
              <a:t>] = 20</a:t>
            </a:r>
          </a:p>
          <a:p>
            <a:r>
              <a:rPr lang="en-US" altLang="ko-KR" dirty="0"/>
              <a:t>j = 0, 1, 3</a:t>
            </a:r>
          </a:p>
          <a:p>
            <a:r>
              <a:rPr lang="en-US" altLang="ko-KR" dirty="0" err="1"/>
              <a:t>prev</a:t>
            </a:r>
            <a:r>
              <a:rPr lang="en-US" altLang="ko-KR" dirty="0"/>
              <a:t> = 0, 1, 1</a:t>
            </a:r>
          </a:p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max(0, 1, 1) + 1 = 2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9849"/>
              </p:ext>
            </p:extLst>
          </p:nvPr>
        </p:nvGraphicFramePr>
        <p:xfrm>
          <a:off x="838200" y="1690688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4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3D8D-6A72-AB17-4AD8-5F9D219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</a:t>
            </a:r>
            <a:r>
              <a:rPr lang="ko-KR" altLang="en-US" dirty="0"/>
              <a:t>가장 긴 증가하는 부분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B4067-DF0D-3702-7B6F-D473DC42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answer = max(DP)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ED659A-12C0-BDE8-A8FA-1821ACAA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7126"/>
              </p:ext>
            </p:extLst>
          </p:nvPr>
        </p:nvGraphicFramePr>
        <p:xfrm>
          <a:off x="838200" y="2888148"/>
          <a:ext cx="10080170" cy="183146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991859">
                  <a:extLst>
                    <a:ext uri="{9D8B030D-6E8A-4147-A177-3AD203B41FA5}">
                      <a16:colId xmlns:a16="http://schemas.microsoft.com/office/drawing/2014/main" val="530636951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180748142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4421077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1042435345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321556050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871510474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4074428087"/>
                    </a:ext>
                  </a:extLst>
                </a:gridCol>
                <a:gridCol w="1155473">
                  <a:extLst>
                    <a:ext uri="{9D8B030D-6E8A-4147-A177-3AD203B41FA5}">
                      <a16:colId xmlns:a16="http://schemas.microsoft.com/office/drawing/2014/main" val="2921069116"/>
                    </a:ext>
                  </a:extLst>
                </a:gridCol>
              </a:tblGrid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array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82089"/>
                  </a:ext>
                </a:extLst>
              </a:tr>
              <a:tr h="91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DP[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2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31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07C9-1FBE-C7AC-34B8-4DA4D7E2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DP(Dynamic Programming)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AB02B-A562-DAE7-A569-1DC84206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 계산한 값을 저장해 두었다가 필요할 때 재사용하여 새로운 값을 구하는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80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4E51C-BCB8-D8CE-B689-95D1566B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BF38D-6B08-9DCC-1927-25E40794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연구비를 위한 멋진 이름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이름 가지고 고민하지 </a:t>
            </a:r>
            <a:r>
              <a:rPr lang="ko-KR" altLang="en-US" dirty="0" err="1"/>
              <a:t>말것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29D9-F297-D62A-E973-A77E91DA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사용하는가</a:t>
            </a:r>
          </a:p>
        </p:txBody>
      </p:sp>
    </p:spTree>
    <p:extLst>
      <p:ext uri="{BB962C8B-B14F-4D97-AF65-F5344CB8AC3E}">
        <p14:creationId xmlns:p14="http://schemas.microsoft.com/office/powerpoint/2010/main" val="223888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0B083-BF8D-C15D-CA58-6C5787BC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직전의 연속된 수를 사용하는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85F9D-C648-63D7-9C92-ECDEEE73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F(0), F(1) = 0, 1</a:t>
            </a:r>
          </a:p>
          <a:p>
            <a:r>
              <a:rPr lang="en-US" altLang="ko-KR" dirty="0"/>
              <a:t>F(n) = F(n – 1) + F(n – 2)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EBB779-3FBF-B36A-C404-8558FCBE5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1005"/>
              </p:ext>
            </p:extLst>
          </p:nvPr>
        </p:nvGraphicFramePr>
        <p:xfrm>
          <a:off x="838200" y="3052990"/>
          <a:ext cx="10515600" cy="2721428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76094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061191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4287173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820416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872179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663950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450622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156331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536213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455178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7786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32841296"/>
                    </a:ext>
                  </a:extLst>
                </a:gridCol>
              </a:tblGrid>
              <a:tr h="1360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75728"/>
                  </a:ext>
                </a:extLst>
              </a:tr>
              <a:tr h="1360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F(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90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8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0B083-BF8D-C15D-CA58-6C5787BC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ko-KR" altLang="en-US" dirty="0"/>
              <a:t>피보나치 수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85F9D-C648-63D7-9C92-ECDEEE73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== 0 </a:t>
            </a:r>
            <a:r>
              <a:rPr lang="ko-KR" altLang="en-US" dirty="0"/>
              <a:t>인 경우 초기값 설정 조심</a:t>
            </a:r>
            <a:endParaRPr lang="en-US" altLang="ko-KR" dirty="0"/>
          </a:p>
          <a:p>
            <a:r>
              <a:rPr lang="en-US" altLang="ko-KR" dirty="0"/>
              <a:t>answer = F[n]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EBB779-3FBF-B36A-C404-8558FCBE5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33258"/>
              </p:ext>
            </p:extLst>
          </p:nvPr>
        </p:nvGraphicFramePr>
        <p:xfrm>
          <a:off x="838200" y="3052990"/>
          <a:ext cx="10515600" cy="2721428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76094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0611919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4287173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820416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872179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663950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450622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156331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5362134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4551788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7786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32841296"/>
                    </a:ext>
                  </a:extLst>
                </a:gridCol>
              </a:tblGrid>
              <a:tr h="1360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75728"/>
                  </a:ext>
                </a:extLst>
              </a:tr>
              <a:tr h="1360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F(</a:t>
                      </a:r>
                      <a:r>
                        <a:rPr lang="en-US" altLang="ko-KR" sz="3600" dirty="0" err="1"/>
                        <a:t>i</a:t>
                      </a:r>
                      <a:r>
                        <a:rPr lang="en-US" altLang="ko-KR" sz="3600" dirty="0"/>
                        <a:t>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0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E955-58F4-5A0A-4274-3E48A6E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떨어져 있는 수를 사용하는 경우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DB14F-C8BD-C956-D940-577E9AC8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DP[1] = 0</a:t>
            </a:r>
          </a:p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 = min(</a:t>
            </a:r>
            <a:r>
              <a:rPr lang="en-US" altLang="ko-KR" dirty="0" err="1"/>
              <a:t>prev</a:t>
            </a:r>
            <a:r>
              <a:rPr lang="en-US" altLang="ko-KR" dirty="0"/>
              <a:t>) + 1</a:t>
            </a:r>
          </a:p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94F0CF-62EC-421C-2EC1-777B283FD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69098"/>
              </p:ext>
            </p:extLst>
          </p:nvPr>
        </p:nvGraphicFramePr>
        <p:xfrm>
          <a:off x="615042" y="3038550"/>
          <a:ext cx="10961916" cy="3536648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913493">
                  <a:extLst>
                    <a:ext uri="{9D8B030D-6E8A-4147-A177-3AD203B41FA5}">
                      <a16:colId xmlns:a16="http://schemas.microsoft.com/office/drawing/2014/main" val="3218162253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080737892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2165973500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577478512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2157340160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43176124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415070041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1942760026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53713581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898733695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203273433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1481015032"/>
                    </a:ext>
                  </a:extLst>
                </a:gridCol>
              </a:tblGrid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57219"/>
                  </a:ext>
                </a:extLst>
              </a:tr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DP[</a:t>
                      </a:r>
                      <a:r>
                        <a:rPr lang="en-US" altLang="ko-KR" sz="2800" dirty="0" err="1"/>
                        <a:t>i</a:t>
                      </a:r>
                      <a:r>
                        <a:rPr lang="en-US" altLang="ko-KR" sz="2800" dirty="0"/>
                        <a:t>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320686"/>
                  </a:ext>
                </a:extLst>
              </a:tr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err="1"/>
                        <a:t>prev_index</a:t>
                      </a:r>
                      <a:endParaRPr lang="ko-KR" altLang="en-US" sz="2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370427"/>
                  </a:ext>
                </a:extLst>
              </a:tr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prev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11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4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E955-58F4-5A0A-4274-3E48A6E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DB14F-C8BD-C956-D940-577E9AC8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answer = DP[n]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94F0CF-62EC-421C-2EC1-777B283FD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72133"/>
              </p:ext>
            </p:extLst>
          </p:nvPr>
        </p:nvGraphicFramePr>
        <p:xfrm>
          <a:off x="615042" y="2640315"/>
          <a:ext cx="10961916" cy="3536648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913493">
                  <a:extLst>
                    <a:ext uri="{9D8B030D-6E8A-4147-A177-3AD203B41FA5}">
                      <a16:colId xmlns:a16="http://schemas.microsoft.com/office/drawing/2014/main" val="3218162253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080737892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2165973500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577478512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2157340160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43176124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3415070041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1942760026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53713581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898733695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203273433"/>
                    </a:ext>
                  </a:extLst>
                </a:gridCol>
                <a:gridCol w="913493">
                  <a:extLst>
                    <a:ext uri="{9D8B030D-6E8A-4147-A177-3AD203B41FA5}">
                      <a16:colId xmlns:a16="http://schemas.microsoft.com/office/drawing/2014/main" val="1481015032"/>
                    </a:ext>
                  </a:extLst>
                </a:gridCol>
              </a:tblGrid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err="1"/>
                        <a:t>i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57219"/>
                  </a:ext>
                </a:extLst>
              </a:tr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DP[</a:t>
                      </a:r>
                      <a:r>
                        <a:rPr lang="en-US" altLang="ko-KR" sz="2800" dirty="0" err="1"/>
                        <a:t>i</a:t>
                      </a:r>
                      <a:r>
                        <a:rPr lang="en-US" altLang="ko-KR" sz="2800" dirty="0"/>
                        <a:t>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20686"/>
                  </a:ext>
                </a:extLst>
              </a:tr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err="1"/>
                        <a:t>prev_index</a:t>
                      </a:r>
                      <a:endParaRPr lang="ko-KR" altLang="en-US" sz="2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2, 3, 5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4, 7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5, 9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370427"/>
                  </a:ext>
                </a:extLst>
              </a:tr>
              <a:tr h="88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prev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0, 1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1, 1, 3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3, 2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11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01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6FED-E1D8-B55E-858B-6EE303D0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점화식을 직접 찾아야 하는 경우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9B6EB1C-B8EF-AFE6-7E1F-C67808E73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18994"/>
              </p:ext>
            </p:extLst>
          </p:nvPr>
        </p:nvGraphicFramePr>
        <p:xfrm>
          <a:off x="2155372" y="2107748"/>
          <a:ext cx="72000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7265947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900632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752371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26048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099611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8698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7876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635584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795549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3424179"/>
                    </a:ext>
                  </a:extLst>
                </a:gridCol>
              </a:tblGrid>
              <a:tr h="622073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47688"/>
                  </a:ext>
                </a:extLst>
              </a:tr>
              <a:tr h="622073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82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144BE6-57CD-02D0-A1BA-8DF60A700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50766"/>
              </p:ext>
            </p:extLst>
          </p:nvPr>
        </p:nvGraphicFramePr>
        <p:xfrm>
          <a:off x="4343401" y="4329339"/>
          <a:ext cx="720000" cy="1244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97825540"/>
                    </a:ext>
                  </a:extLst>
                </a:gridCol>
              </a:tblGrid>
              <a:tr h="12441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26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F0D09F-544C-80BE-92A7-940326026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13833"/>
              </p:ext>
            </p:extLst>
          </p:nvPr>
        </p:nvGraphicFramePr>
        <p:xfrm>
          <a:off x="5856515" y="4631372"/>
          <a:ext cx="1440000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422673"/>
                    </a:ext>
                  </a:extLst>
                </a:gridCol>
              </a:tblGrid>
              <a:tr h="622073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16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2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736</Words>
  <Application>Microsoft Office PowerPoint</Application>
  <PresentationFormat>와이드스크린</PresentationFormat>
  <Paragraphs>304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DP 기초</vt:lpstr>
      <vt:lpstr>DP(Dynamic Programming)</vt:lpstr>
      <vt:lpstr>Why Dynamic Programming</vt:lpstr>
      <vt:lpstr>언제, 어떻게 사용하는가</vt:lpstr>
      <vt:lpstr>직전의 연속된 수를 사용하는 경우</vt:lpstr>
      <vt:lpstr>피보나치 수 7</vt:lpstr>
      <vt:lpstr>떨어져 있는 수를 사용하는 경우</vt:lpstr>
      <vt:lpstr>1로 만들기</vt:lpstr>
      <vt:lpstr>점화식을 직접 찾아야 하는 경우</vt:lpstr>
      <vt:lpstr>2 x n 타일링</vt:lpstr>
      <vt:lpstr>2 x n 타일링</vt:lpstr>
      <vt:lpstr>언제, 어떻게 사용하는가</vt:lpstr>
      <vt:lpstr>2차원 dp</vt:lpstr>
      <vt:lpstr>계단 오르기</vt:lpstr>
      <vt:lpstr>계단 오르기</vt:lpstr>
      <vt:lpstr>추가) 가장 긴 증가하는 부분 수열</vt:lpstr>
      <vt:lpstr>추가) 가장 긴 증가하는 부분 수열</vt:lpstr>
      <vt:lpstr>추가) 가장 긴 증가하는 부분 수열</vt:lpstr>
      <vt:lpstr>추가) 가장 긴 증가하는 부분 수열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8</cp:revision>
  <dcterms:created xsi:type="dcterms:W3CDTF">2024-08-30T14:01:39Z</dcterms:created>
  <dcterms:modified xsi:type="dcterms:W3CDTF">2024-09-01T09:59:02Z</dcterms:modified>
</cp:coreProperties>
</file>