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8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3" r:id="rId64"/>
    <p:sldId id="321" r:id="rId65"/>
    <p:sldId id="324" r:id="rId66"/>
    <p:sldId id="325" r:id="rId67"/>
    <p:sldId id="326" r:id="rId68"/>
    <p:sldId id="327" r:id="rId69"/>
    <p:sldId id="328" r:id="rId70"/>
    <p:sldId id="329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98735-9BCD-B469-9782-3E34A0EC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CE056-E5BD-243A-608B-2907600C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10B9F-CCDB-BBD9-4B7C-9A921E0C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B348B-F928-35CA-9A41-621C36A0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5A3F1-1F40-15DE-7A27-8DE98AC7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44320-C7DC-F4CE-8B9F-8C1C44CB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D406F-22FD-6088-94D6-B8077049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8C46C-69E9-64B2-4A85-EB985C63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02E4A-FE3D-6664-4E33-A8F43970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FB8B3-A7EB-9F48-E551-5CEBC853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9C966-020D-DE8A-A80D-BC28438EE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D7B3F-05B6-3888-2886-5BA171315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760ED-A4BD-7778-47F2-0319EFA1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0810A-CC74-C725-A043-C0EE775C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27D51-F584-8263-DE12-EDA064B4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9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2C726-47CD-95C9-2583-982387B5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A8521-F288-BB00-1B1B-656F91AD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86FE7-40EB-C5EC-5E51-F332E882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A6A72-3EA9-7F08-7383-9C5C9D73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58E7E-E665-6B7D-EEF9-4B3AFAD7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A8A2-538C-49EE-A763-28B33B38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DE006-9129-B19D-F1C3-7637E608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4765E-10A9-2075-3360-01BB05E1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9CB84-E929-714B-0CE1-04396F4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7B0A3-79E8-340D-A953-8FE65957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3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26A2-BA97-09CE-9CFF-9BB27A34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9DF15-3EEF-2105-6334-1290735C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C0958-F974-35E8-CDB5-5877EBF8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FCE9E-C535-98B7-F588-4E081808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0DC45-BAFA-3974-085D-8FEBF6DF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AE8F1-4259-446A-590E-198F58D9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B1371-653E-40C4-73AE-D3350549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945D8-56A7-1AAC-7B1C-C920CBB8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D6456-0243-0E4E-5CA8-E43299204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B7E9C7-5507-AC02-DC0C-DA6682EF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12D264-CCAD-1A1E-D4D0-75F8ED74A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2436C1-861C-E9C3-16E6-D79DF940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3AD010-C1EB-1A90-B29C-F8ECBE14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12EDEB-7291-A463-D573-5E4044B1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0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F800D-0487-77AB-9B2E-798082AE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2916F5-ACD5-E996-8B13-9228219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A9FCE-DB65-F0B3-0A4E-58FA362C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DA12E-0D54-9EEA-A258-D24ADB8C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1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6C5A97-18CD-88B3-7D1B-CECA88BB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615966-E18F-C138-EE8D-58675D97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5CC13A-B424-6508-B77B-9D21A402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3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EA486-4538-718F-0919-3C4AAFE0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D7AF7-D3FA-18A1-FBDE-21587DC9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CAEBD-F97B-9D13-56E9-CFD379C5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31A28-F253-B8F6-03DE-A440EB9C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086C4-1E72-4A3C-92B4-B039B23B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AD0215-7101-8FD9-E3ED-70F3DC3F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6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6590D-E757-7448-B382-80F7A062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691F02-DBCF-DDFA-E1AC-3BD1FD5E8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07492-5583-2743-F34E-5A7CE47BA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8E3A9-484B-0BAD-963B-71447545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C647F-EC86-2741-FAE3-46D97AA4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EBA794-4CF2-0365-D6C1-C80F11E4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1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2B236E-EB25-78ED-F72D-B46C3905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DBC44-75D6-1D2B-9511-69411B420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666F1-0059-E32F-9E22-65CB5128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F4177-CE40-4ACF-B5BD-0C3CD986FDB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9E8-004B-3428-B1B4-56820B888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75186-4758-991F-6448-2C53B2E3C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C3E8A-AEB4-49D6-938C-B35DD52DE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5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040FD-4BEE-5592-A0B2-DA57AD17B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투 포인터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4367B-D742-CF52-2F37-8900ED627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78079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98033CC-2072-ABAA-DBA7-73C3013E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이제부터 투 포인터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3E476-9DF7-2313-BB2B-D2468A6D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4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A59B5-398E-0805-A2C3-B6B31FBD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1806 </a:t>
            </a:r>
            <a:r>
              <a:rPr lang="ko-KR" altLang="en-US" dirty="0"/>
              <a:t>부분합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DF606-2FEB-9F42-637C-FC64ADFB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82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C1F49-4524-D7CB-1C1A-6FFEA05F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수열과 그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7E35938-08E4-9EB6-68EF-436469F68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13180"/>
              </p:ext>
            </p:extLst>
          </p:nvPr>
        </p:nvGraphicFramePr>
        <p:xfrm>
          <a:off x="838200" y="1825625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FDA6DD47-4014-9F5D-6074-AA04AA58A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543707"/>
              </p:ext>
            </p:extLst>
          </p:nvPr>
        </p:nvGraphicFramePr>
        <p:xfrm>
          <a:off x="838200" y="375221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0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7CEE7-ADE7-E35B-7CF3-E6C1A0A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단순하게 생각하면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3171"/>
            <a:ext cx="10515600" cy="2573792"/>
          </a:xfrm>
        </p:spPr>
        <p:txBody>
          <a:bodyPr/>
          <a:lstStyle/>
          <a:p>
            <a:r>
              <a:rPr lang="ko-KR" altLang="en-US" dirty="0"/>
              <a:t>이중 포문으로 모든 경우 확인</a:t>
            </a:r>
            <a:endParaRPr lang="en-US" altLang="ko-KR" dirty="0"/>
          </a:p>
          <a:p>
            <a:r>
              <a:rPr lang="en-US" altLang="ko-KR" dirty="0"/>
              <a:t>-&gt; O(N^2)</a:t>
            </a:r>
          </a:p>
          <a:p>
            <a:r>
              <a:rPr lang="ko-KR" altLang="en-US" dirty="0"/>
              <a:t>문제는 </a:t>
            </a:r>
            <a:r>
              <a:rPr lang="en-US" altLang="ko-KR" dirty="0"/>
              <a:t>N &lt;= 100,000, </a:t>
            </a:r>
            <a:r>
              <a:rPr lang="ko-KR" altLang="en-US" dirty="0"/>
              <a:t>시간 제한 </a:t>
            </a:r>
            <a:r>
              <a:rPr lang="en-US" altLang="ko-KR" dirty="0"/>
              <a:t>0.5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765977"/>
              </p:ext>
            </p:extLst>
          </p:nvPr>
        </p:nvGraphicFramePr>
        <p:xfrm>
          <a:off x="838207" y="2006849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6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1]</a:t>
            </a:r>
            <a:r>
              <a:rPr lang="ko-KR" altLang="en-US" dirty="0"/>
              <a:t>의 합 </a:t>
            </a:r>
            <a:r>
              <a:rPr lang="en-US" altLang="ko-KR" dirty="0"/>
              <a:t>-&gt; 5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311341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2002971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102750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5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2]</a:t>
            </a:r>
            <a:r>
              <a:rPr lang="ko-KR" altLang="en-US" dirty="0"/>
              <a:t>의 합 </a:t>
            </a:r>
            <a:r>
              <a:rPr lang="en-US" altLang="ko-KR" dirty="0"/>
              <a:t>-&gt; 6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042075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2939143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936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27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3]</a:t>
            </a:r>
            <a:r>
              <a:rPr lang="ko-KR" altLang="en-US" dirty="0"/>
              <a:t>의 합 </a:t>
            </a:r>
            <a:r>
              <a:rPr lang="en-US" altLang="ko-KR" dirty="0"/>
              <a:t>-&gt; 9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47639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3875315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817919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77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4]</a:t>
            </a:r>
            <a:r>
              <a:rPr lang="ko-KR" altLang="en-US" dirty="0"/>
              <a:t>의 합 </a:t>
            </a:r>
            <a:r>
              <a:rPr lang="en-US" altLang="ko-KR" dirty="0"/>
              <a:t>-&gt; 14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095668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4909457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758461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7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5]</a:t>
            </a:r>
            <a:r>
              <a:rPr lang="ko-KR" altLang="en-US" dirty="0"/>
              <a:t>의 합 </a:t>
            </a:r>
            <a:r>
              <a:rPr lang="en-US" altLang="ko-KR" dirty="0"/>
              <a:t>-&gt; 24</a:t>
            </a:r>
          </a:p>
          <a:p>
            <a:r>
              <a:rPr lang="ko-KR" altLang="en-US" b="1" dirty="0"/>
              <a:t>이 상황에서 </a:t>
            </a:r>
            <a:r>
              <a:rPr lang="en-US" altLang="ko-KR" b="1" dirty="0"/>
              <a:t>j</a:t>
            </a:r>
            <a:r>
              <a:rPr lang="ko-KR" altLang="en-US" b="1" dirty="0"/>
              <a:t>를 옆으로 더 옮기는 것이 의미가 있는가</a:t>
            </a:r>
            <a:r>
              <a:rPr lang="en-US" altLang="ko-KR" b="1" dirty="0"/>
              <a:t>?</a:t>
            </a:r>
            <a:endParaRPr lang="ko-KR" altLang="en-US" b="1" dirty="0"/>
          </a:p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709143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721027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9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6]</a:t>
            </a:r>
            <a:r>
              <a:rPr lang="ko-KR" altLang="en-US" dirty="0"/>
              <a:t>의 합 </a:t>
            </a:r>
            <a:r>
              <a:rPr lang="en-US" altLang="ko-KR" dirty="0"/>
              <a:t>-&gt; 31?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131568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6803570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566848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735F-98C6-279D-69DB-E1C512F4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하기 전에 알면 좋은 </a:t>
            </a:r>
            <a:r>
              <a:rPr lang="ko-KR" altLang="en-US" dirty="0" err="1"/>
              <a:t>누적합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172E6-0DD4-847C-48B5-5BBCEE46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O(N) </a:t>
            </a:r>
            <a:r>
              <a:rPr lang="ko-KR" altLang="en-US" dirty="0"/>
              <a:t>전처리를 통해 구간의 합을 </a:t>
            </a:r>
            <a:r>
              <a:rPr lang="en-US" altLang="ko-KR" dirty="0"/>
              <a:t>O(1)</a:t>
            </a:r>
            <a:r>
              <a:rPr lang="ko-KR" altLang="en-US" dirty="0"/>
              <a:t>에 구하는 방법</a:t>
            </a:r>
          </a:p>
        </p:txBody>
      </p:sp>
    </p:spTree>
    <p:extLst>
      <p:ext uri="{BB962C8B-B14F-4D97-AF65-F5344CB8AC3E}">
        <p14:creationId xmlns:p14="http://schemas.microsoft.com/office/powerpoint/2010/main" val="2466876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  <a:r>
              <a:rPr lang="ko-KR" altLang="en-US" dirty="0"/>
              <a:t>는 더 이상 옆으로 옮길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이때가 </a:t>
            </a:r>
            <a:r>
              <a:rPr lang="en-US" altLang="ko-KR" dirty="0" err="1"/>
              <a:t>i</a:t>
            </a:r>
            <a:r>
              <a:rPr lang="en-US" altLang="ko-KR" dirty="0"/>
              <a:t> = 0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합이 </a:t>
            </a:r>
            <a:r>
              <a:rPr lang="en-US" altLang="ko-KR" dirty="0"/>
              <a:t>15 </a:t>
            </a:r>
            <a:r>
              <a:rPr lang="ko-KR" altLang="en-US" dirty="0"/>
              <a:t>이상인 구간 중 가장 짧음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45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 = 1 </a:t>
            </a:r>
            <a:r>
              <a:rPr lang="ko-KR" altLang="en-US" dirty="0" err="1"/>
              <a:t>ㄱㄱ</a:t>
            </a:r>
            <a:r>
              <a:rPr lang="en-US" altLang="ko-KR" dirty="0"/>
              <a:t>?</a:t>
            </a:r>
          </a:p>
          <a:p>
            <a:r>
              <a:rPr lang="en-US" altLang="ko-KR" b="1" dirty="0"/>
              <a:t>j</a:t>
            </a:r>
            <a:r>
              <a:rPr lang="ko-KR" altLang="en-US" b="1" dirty="0"/>
              <a:t>가 앞으로 돌아올 필요가 있을까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207379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2035630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2960914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405761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11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>
            <a:normAutofit/>
          </a:bodyPr>
          <a:lstStyle/>
          <a:p>
            <a:r>
              <a:rPr lang="ko-KR" altLang="en-US" dirty="0"/>
              <a:t>이 전 상황을 생각해보자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0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>
            <a:normAutofit/>
          </a:bodyPr>
          <a:lstStyle/>
          <a:p>
            <a:r>
              <a:rPr lang="ko-KR" altLang="en-US" dirty="0"/>
              <a:t>구간 </a:t>
            </a:r>
            <a:r>
              <a:rPr lang="en-US" altLang="ko-KR" dirty="0"/>
              <a:t>[1, 4]</a:t>
            </a:r>
            <a:r>
              <a:rPr lang="ko-KR" altLang="en-US" dirty="0"/>
              <a:t>의 합 </a:t>
            </a:r>
            <a:r>
              <a:rPr lang="en-US" altLang="ko-KR" dirty="0"/>
              <a:t>-&gt; 14</a:t>
            </a:r>
          </a:p>
          <a:p>
            <a:r>
              <a:rPr lang="ko-KR" altLang="en-US" dirty="0"/>
              <a:t>구간 </a:t>
            </a:r>
            <a:r>
              <a:rPr lang="en-US" altLang="ko-KR" dirty="0"/>
              <a:t>[2, 4]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868339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4887685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846483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89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>
            <a:normAutofit/>
          </a:bodyPr>
          <a:lstStyle/>
          <a:p>
            <a:r>
              <a:rPr lang="ko-KR" altLang="en-US" dirty="0"/>
              <a:t>구간 </a:t>
            </a:r>
            <a:r>
              <a:rPr lang="en-US" altLang="ko-KR" dirty="0"/>
              <a:t>[2, 4]</a:t>
            </a:r>
            <a:r>
              <a:rPr lang="ko-KR" altLang="en-US" dirty="0"/>
              <a:t>의 합 </a:t>
            </a:r>
            <a:r>
              <a:rPr lang="en-US" altLang="ko-KR" dirty="0"/>
              <a:t>&lt; </a:t>
            </a:r>
            <a:r>
              <a:rPr lang="ko-KR" altLang="en-US" dirty="0"/>
              <a:t>구간 </a:t>
            </a:r>
            <a:r>
              <a:rPr lang="en-US" altLang="ko-KR" dirty="0"/>
              <a:t>[1, 4]</a:t>
            </a:r>
            <a:r>
              <a:rPr lang="ko-KR" altLang="en-US" dirty="0"/>
              <a:t>의 합 </a:t>
            </a:r>
            <a:r>
              <a:rPr lang="en-US" altLang="ko-KR" dirty="0"/>
              <a:t>&lt; 15</a:t>
            </a:r>
          </a:p>
          <a:p>
            <a:r>
              <a:rPr lang="en-US" altLang="ko-KR" b="1" dirty="0"/>
              <a:t>i = 1</a:t>
            </a:r>
            <a:r>
              <a:rPr lang="ko-KR" altLang="en-US" b="1" dirty="0" err="1"/>
              <a:t>일때</a:t>
            </a:r>
            <a:r>
              <a:rPr lang="ko-KR" altLang="en-US" b="1" dirty="0"/>
              <a:t> </a:t>
            </a:r>
            <a:r>
              <a:rPr lang="en-US" altLang="ko-KR" b="1" dirty="0"/>
              <a:t>j &lt;= 4</a:t>
            </a:r>
            <a:r>
              <a:rPr lang="ko-KR" altLang="en-US" b="1" dirty="0"/>
              <a:t>인 부분은 볼 필요가 없다</a:t>
            </a:r>
            <a:r>
              <a:rPr lang="en-US" altLang="ko-KR" b="1" dirty="0"/>
              <a:t>. -&gt; j = 5 </a:t>
            </a:r>
            <a:r>
              <a:rPr lang="ko-KR" altLang="en-US" b="1" dirty="0"/>
              <a:t>그대로</a:t>
            </a:r>
            <a:endParaRPr lang="en-US" altLang="ko-KR" b="1" dirty="0"/>
          </a:p>
          <a:p>
            <a:endParaRPr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4887685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3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21440-4930-C8B8-3A46-96F48CFF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햇갈리니까</a:t>
            </a:r>
            <a:r>
              <a:rPr lang="ko-KR" altLang="en-US" dirty="0"/>
              <a:t> 처음부터 다시</a:t>
            </a:r>
          </a:p>
        </p:txBody>
      </p:sp>
    </p:spTree>
    <p:extLst>
      <p:ext uri="{BB962C8B-B14F-4D97-AF65-F5344CB8AC3E}">
        <p14:creationId xmlns:p14="http://schemas.microsoft.com/office/powerpoint/2010/main" val="3924112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1]</a:t>
            </a:r>
            <a:r>
              <a:rPr lang="ko-KR" altLang="en-US" dirty="0"/>
              <a:t>의 합 </a:t>
            </a:r>
            <a:r>
              <a:rPr lang="en-US" altLang="ko-KR" dirty="0"/>
              <a:t>-&gt; 5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2002971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9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2]</a:t>
            </a:r>
            <a:r>
              <a:rPr lang="ko-KR" altLang="en-US" dirty="0"/>
              <a:t>의 합 </a:t>
            </a:r>
            <a:r>
              <a:rPr lang="en-US" altLang="ko-KR" dirty="0"/>
              <a:t>-&gt; 6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2939143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4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3]</a:t>
            </a:r>
            <a:r>
              <a:rPr lang="ko-KR" altLang="en-US" dirty="0"/>
              <a:t>의 합 </a:t>
            </a:r>
            <a:r>
              <a:rPr lang="en-US" altLang="ko-KR" dirty="0"/>
              <a:t>-&gt; 9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3875315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4]</a:t>
            </a:r>
            <a:r>
              <a:rPr lang="ko-KR" altLang="en-US" dirty="0"/>
              <a:t>의 합 </a:t>
            </a:r>
            <a:r>
              <a:rPr lang="en-US" altLang="ko-KR" dirty="0"/>
              <a:t>-&gt; 14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4909457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33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D16C-2F0F-4C8A-D0DD-CC60641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[2, 6]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E15274F-215B-266C-793F-B6704038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130656"/>
              </p:ext>
            </p:extLst>
          </p:nvPr>
        </p:nvGraphicFramePr>
        <p:xfrm>
          <a:off x="838200" y="2413452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414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[1, 5]</a:t>
            </a:r>
            <a:r>
              <a:rPr lang="ko-KR" altLang="en-US" dirty="0"/>
              <a:t>의 합 </a:t>
            </a:r>
            <a:r>
              <a:rPr lang="en-US" altLang="ko-KR" dirty="0"/>
              <a:t>-&gt; 24 (</a:t>
            </a:r>
            <a:r>
              <a:rPr lang="ko-KR" altLang="en-US" dirty="0"/>
              <a:t>길이 </a:t>
            </a:r>
            <a:r>
              <a:rPr lang="en-US" altLang="ko-KR" dirty="0"/>
              <a:t>5)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034144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[2, 5]</a:t>
            </a:r>
            <a:r>
              <a:rPr lang="ko-KR" altLang="en-US" dirty="0"/>
              <a:t>의 합 </a:t>
            </a:r>
            <a:r>
              <a:rPr lang="en-US" altLang="ko-KR" dirty="0"/>
              <a:t>-&gt; 19 (</a:t>
            </a:r>
            <a:r>
              <a:rPr lang="ko-KR" altLang="en-US" dirty="0"/>
              <a:t>길이</a:t>
            </a:r>
            <a:r>
              <a:rPr lang="en-US" altLang="ko-KR" dirty="0"/>
              <a:t> 4)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21500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1992087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660472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7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[3, 5]</a:t>
            </a:r>
            <a:r>
              <a:rPr lang="ko-KR" altLang="en-US" dirty="0"/>
              <a:t>의 합 </a:t>
            </a:r>
            <a:r>
              <a:rPr lang="en-US" altLang="ko-KR" dirty="0"/>
              <a:t>-&gt; 18 (</a:t>
            </a:r>
            <a:r>
              <a:rPr lang="ko-KR" altLang="en-US" dirty="0"/>
              <a:t>길이</a:t>
            </a:r>
            <a:r>
              <a:rPr lang="en-US" altLang="ko-KR" dirty="0"/>
              <a:t> 3)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962128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2960916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137288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25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[4, 5]</a:t>
            </a:r>
            <a:r>
              <a:rPr lang="ko-KR" altLang="en-US" dirty="0"/>
              <a:t>의 합 </a:t>
            </a:r>
            <a:r>
              <a:rPr lang="en-US" altLang="ko-KR" dirty="0"/>
              <a:t>-&gt; 15 (</a:t>
            </a:r>
            <a:r>
              <a:rPr lang="ko-KR" altLang="en-US" dirty="0"/>
              <a:t>길이</a:t>
            </a:r>
            <a:r>
              <a:rPr lang="en-US" altLang="ko-KR" dirty="0"/>
              <a:t> 2)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424916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3907973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805693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21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[5, 5]</a:t>
            </a:r>
            <a:r>
              <a:rPr lang="ko-KR" altLang="en-US" dirty="0"/>
              <a:t>의 합 </a:t>
            </a:r>
            <a:r>
              <a:rPr lang="en-US" altLang="ko-KR" dirty="0"/>
              <a:t>-&gt; 10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1840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4876802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5802085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728186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354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[5, 6]</a:t>
            </a:r>
            <a:r>
              <a:rPr lang="ko-KR" altLang="en-US" dirty="0"/>
              <a:t>의 합 </a:t>
            </a:r>
            <a:r>
              <a:rPr lang="en-US" altLang="ko-KR" dirty="0"/>
              <a:t>-&gt; 17 (</a:t>
            </a:r>
            <a:r>
              <a:rPr lang="ko-KR" altLang="en-US" dirty="0"/>
              <a:t>길이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725642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4876802" y="236988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6727371" y="236988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16820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89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[6, 6]</a:t>
            </a:r>
            <a:r>
              <a:rPr lang="ko-KR" altLang="en-US" dirty="0"/>
              <a:t>의 합 </a:t>
            </a:r>
            <a:r>
              <a:rPr lang="en-US" altLang="ko-KR" dirty="0"/>
              <a:t>-&gt; 7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943986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5802085" y="236988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6727371" y="236988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04326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6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[6, 7]</a:t>
            </a:r>
            <a:r>
              <a:rPr lang="ko-KR" altLang="en-US" dirty="0"/>
              <a:t>의 합 </a:t>
            </a:r>
            <a:r>
              <a:rPr lang="en-US" altLang="ko-KR" dirty="0"/>
              <a:t>-&gt; 11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715558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5802085" y="236988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7696200" y="236988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114454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92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[6, 8]</a:t>
            </a:r>
            <a:r>
              <a:rPr lang="ko-KR" altLang="en-US" dirty="0"/>
              <a:t>의 합 </a:t>
            </a:r>
            <a:r>
              <a:rPr lang="en-US" altLang="ko-KR" dirty="0"/>
              <a:t>-&gt; 20 (</a:t>
            </a:r>
            <a:r>
              <a:rPr lang="ko-KR" altLang="en-US" dirty="0"/>
              <a:t>길이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715670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5802085" y="236988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8697685" y="2369885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780274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46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[7, 8]</a:t>
            </a:r>
            <a:r>
              <a:rPr lang="ko-KR" altLang="en-US" dirty="0"/>
              <a:t>의 합 </a:t>
            </a:r>
            <a:r>
              <a:rPr lang="en-US" altLang="ko-KR" dirty="0"/>
              <a:t>-&gt; 13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467901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6792685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8697685" y="2369885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637668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D16C-2F0F-4C8A-D0DD-CC60641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[2, 6]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E15274F-215B-266C-793F-B6704038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661266"/>
              </p:ext>
            </p:extLst>
          </p:nvPr>
        </p:nvGraphicFramePr>
        <p:xfrm>
          <a:off x="838200" y="2413452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E27548B-5D69-6E56-9406-045F4B6206FA}"/>
              </a:ext>
            </a:extLst>
          </p:cNvPr>
          <p:cNvSpPr/>
          <p:nvPr/>
        </p:nvSpPr>
        <p:spPr>
          <a:xfrm>
            <a:off x="2235808" y="4687278"/>
            <a:ext cx="7720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+ 2 + 6 + 8 + 3 = 24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38C77-D138-FC84-C1C2-F1377A9FBDAE}"/>
              </a:ext>
            </a:extLst>
          </p:cNvPr>
          <p:cNvSpPr/>
          <p:nvPr/>
        </p:nvSpPr>
        <p:spPr>
          <a:xfrm>
            <a:off x="2170887" y="5721421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복잡도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37246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[7, 9]</a:t>
            </a:r>
            <a:r>
              <a:rPr lang="ko-KR" altLang="en-US" dirty="0"/>
              <a:t>의 합 </a:t>
            </a:r>
            <a:r>
              <a:rPr lang="en-US" altLang="ko-KR" dirty="0"/>
              <a:t>-&gt; 15 (</a:t>
            </a:r>
            <a:r>
              <a:rPr lang="ko-KR" altLang="en-US" dirty="0"/>
              <a:t>길이 </a:t>
            </a:r>
            <a:r>
              <a:rPr lang="en-US" altLang="ko-KR" dirty="0"/>
              <a:t>3)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합이 </a:t>
            </a:r>
            <a:r>
              <a:rPr lang="en-US" altLang="ko-KR" dirty="0"/>
              <a:t>15 </a:t>
            </a:r>
            <a:r>
              <a:rPr lang="ko-KR" altLang="en-US" dirty="0"/>
              <a:t>딱 떨어져도 길이가 가장 짧은 건 아님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652720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6792685" y="23982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9633856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084438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034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[8, 9]</a:t>
            </a:r>
            <a:r>
              <a:rPr lang="ko-KR" altLang="en-US" dirty="0"/>
              <a:t>의 합 </a:t>
            </a:r>
            <a:r>
              <a:rPr lang="en-US" altLang="ko-KR" dirty="0"/>
              <a:t>-&gt; 11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127606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7728856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9633856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871447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[8, 10]</a:t>
            </a:r>
            <a:r>
              <a:rPr lang="ko-KR" altLang="en-US" dirty="0"/>
              <a:t>의 합 </a:t>
            </a:r>
            <a:r>
              <a:rPr lang="en-US" altLang="ko-KR" dirty="0"/>
              <a:t>-&gt; 19 (</a:t>
            </a:r>
            <a:r>
              <a:rPr lang="ko-KR" altLang="en-US" dirty="0"/>
              <a:t>길이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905456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7728856" y="23982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10646228" y="239825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893850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91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[9, 10]</a:t>
            </a:r>
            <a:r>
              <a:rPr lang="ko-KR" altLang="en-US" dirty="0"/>
              <a:t>의 합 </a:t>
            </a:r>
            <a:r>
              <a:rPr lang="en-US" altLang="ko-KR" dirty="0"/>
              <a:t>-&gt; 10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846156"/>
              </p:ext>
            </p:extLst>
          </p:nvPr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8697685" y="239825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10646228" y="239825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707408"/>
              </p:ext>
            </p:extLst>
          </p:nvPr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66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2DE4C-97C4-6922-89FA-1F4C9732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8057"/>
            <a:ext cx="10515600" cy="1038905"/>
          </a:xfrm>
        </p:spPr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종료</a:t>
            </a:r>
            <a:r>
              <a:rPr lang="en-US" altLang="ko-KR" dirty="0"/>
              <a:t>. </a:t>
            </a:r>
            <a:r>
              <a:rPr lang="ko-KR" altLang="en-US" dirty="0"/>
              <a:t>가장 짧은 길이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05B75E6-8AF1-95B6-6A42-08155BEBB8CB}"/>
              </a:ext>
            </a:extLst>
          </p:cNvPr>
          <p:cNvGraphicFramePr>
            <a:graphicFrameLocks/>
          </p:cNvGraphicFramePr>
          <p:nvPr/>
        </p:nvGraphicFramePr>
        <p:xfrm>
          <a:off x="838207" y="3600926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F4C7B08-6EF6-BCEE-B8F2-494ED41E3337}"/>
              </a:ext>
            </a:extLst>
          </p:cNvPr>
          <p:cNvSpPr/>
          <p:nvPr/>
        </p:nvSpPr>
        <p:spPr>
          <a:xfrm>
            <a:off x="8697685" y="239825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2FB2831-2C5E-DE17-A08C-76CFFD936DBC}"/>
              </a:ext>
            </a:extLst>
          </p:cNvPr>
          <p:cNvSpPr/>
          <p:nvPr/>
        </p:nvSpPr>
        <p:spPr>
          <a:xfrm>
            <a:off x="11527971" y="239825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FA0E7054-BF19-08B4-7126-F8CBED135B00}"/>
              </a:ext>
            </a:extLst>
          </p:cNvPr>
          <p:cNvGraphicFramePr>
            <a:graphicFrameLocks/>
          </p:cNvGraphicFramePr>
          <p:nvPr/>
        </p:nvGraphicFramePr>
        <p:xfrm>
          <a:off x="838207" y="681038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650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82B73-9C79-1DFE-68EA-E505301F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고민해볼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B2BAD-52E1-446C-4C2D-0AC333E7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를 따로 움직이면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j</a:t>
            </a:r>
            <a:r>
              <a:rPr lang="ko-KR" altLang="en-US" dirty="0"/>
              <a:t>보다 커질 수도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맨 마지막에 끝내는 조건을 어떻게 설정해야 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만족하는 구간이 없을 때 </a:t>
            </a:r>
            <a:r>
              <a:rPr lang="en-US" altLang="ko-KR" dirty="0"/>
              <a:t>0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누적합이 꼭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130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796C8-2CED-379E-396F-9BC58BA5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2470 </a:t>
            </a:r>
            <a:r>
              <a:rPr lang="ko-KR" altLang="en-US" dirty="0"/>
              <a:t>두 용액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DA3DB-D4E7-8D7C-2E34-E68B425D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7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24A5-A152-7395-B00B-6EE10CDF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단순하게 생각하면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4F4D7-3F68-CCE1-F58D-3B57AE2E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무지성</a:t>
            </a:r>
            <a:r>
              <a:rPr lang="ko-KR" altLang="en-US" dirty="0"/>
              <a:t> 이중 포문 </a:t>
            </a:r>
            <a:r>
              <a:rPr lang="en-US" altLang="ko-KR" dirty="0"/>
              <a:t>Let’s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</a:p>
          <a:p>
            <a:r>
              <a:rPr lang="en-US" altLang="ko-KR" dirty="0"/>
              <a:t>-&gt; O(N^2)</a:t>
            </a:r>
          </a:p>
          <a:p>
            <a:r>
              <a:rPr lang="en-US" altLang="ko-KR" dirty="0"/>
              <a:t>N &lt;= 100,000, </a:t>
            </a:r>
            <a:r>
              <a:rPr lang="ko-KR" altLang="en-US" dirty="0"/>
              <a:t>시간 제한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6486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30172-9576-8809-6C72-22D505BF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이번엔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ko-KR" altLang="en-US" dirty="0" err="1"/>
              <a:t>안씀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7466FD-C701-C844-8E9C-0EB736906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72142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FE454F-998E-F447-751B-4ADE9FA26405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이걸로 뭘 </a:t>
            </a:r>
            <a:r>
              <a:rPr lang="ko-KR" altLang="en-US" dirty="0" err="1"/>
              <a:t>어케함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규칙을 만들어 </a:t>
            </a:r>
            <a:r>
              <a:rPr lang="ko-KR" altLang="en-US" dirty="0" err="1"/>
              <a:t>줘야함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8753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30172-9576-8809-6C72-22D505BF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7466FD-C701-C844-8E9C-0EB736906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912991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FE454F-998E-F447-751B-4ADE9FA26405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81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98AF3-6244-A399-9D65-A1AF891A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합을 여러 번</a:t>
            </a:r>
            <a:r>
              <a:rPr lang="en-US" altLang="ko-KR" dirty="0"/>
              <a:t>(M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r>
              <a:rPr lang="ko-KR" altLang="en-US" dirty="0"/>
              <a:t> 구해야 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091E890C-F982-4B42-3F64-3D7F65A8A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899254"/>
              </p:ext>
            </p:extLst>
          </p:nvPr>
        </p:nvGraphicFramePr>
        <p:xfrm>
          <a:off x="838200" y="2413452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8535DA5-EDE4-A01E-6FD3-07540A4FAF0E}"/>
              </a:ext>
            </a:extLst>
          </p:cNvPr>
          <p:cNvSpPr/>
          <p:nvPr/>
        </p:nvSpPr>
        <p:spPr>
          <a:xfrm>
            <a:off x="2890635" y="5035620"/>
            <a:ext cx="6410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복잡도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705754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30172-9576-8809-6C72-22D505BF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세팅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7466FD-C701-C844-8E9C-0EB736906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592135"/>
              </p:ext>
            </p:extLst>
          </p:nvPr>
        </p:nvGraphicFramePr>
        <p:xfrm>
          <a:off x="838200" y="2788919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FE454F-998E-F447-751B-4ADE9FA26405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10785-30EE-2B64-DECB-F3299DE1B877}"/>
              </a:ext>
            </a:extLst>
          </p:cNvPr>
          <p:cNvSpPr txBox="1">
            <a:spLocks/>
          </p:cNvSpPr>
          <p:nvPr/>
        </p:nvSpPr>
        <p:spPr>
          <a:xfrm>
            <a:off x="990600" y="4506686"/>
            <a:ext cx="10515600" cy="182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이번엔 포인터가 양 끝에서 시작함</a:t>
            </a:r>
            <a:endParaRPr lang="en-US" altLang="ko-KR" dirty="0"/>
          </a:p>
          <a:p>
            <a:r>
              <a:rPr lang="en-US" altLang="ko-KR" dirty="0"/>
              <a:t>-99 + 98 = 1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09633CD-10CF-845E-98BD-4349A758B051}"/>
              </a:ext>
            </a:extLst>
          </p:cNvPr>
          <p:cNvSpPr/>
          <p:nvPr/>
        </p:nvSpPr>
        <p:spPr>
          <a:xfrm>
            <a:off x="1621971" y="1612924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FC9214C-B06C-CBD6-9DDC-C8F5CC02E50A}"/>
              </a:ext>
            </a:extLst>
          </p:cNvPr>
          <p:cNvSpPr/>
          <p:nvPr/>
        </p:nvSpPr>
        <p:spPr>
          <a:xfrm>
            <a:off x="10025743" y="1612924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430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743F5EB-72B7-DE4E-12FE-9469C5C3A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974778"/>
              </p:ext>
            </p:extLst>
          </p:nvPr>
        </p:nvGraphicFramePr>
        <p:xfrm>
          <a:off x="838210" y="1402012"/>
          <a:ext cx="10515593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54780437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8290045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0976308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07813991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0001016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82437145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24387849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009897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973258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67573249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764430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00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303329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940639"/>
              </p:ext>
            </p:extLst>
          </p:nvPr>
        </p:nvGraphicFramePr>
        <p:xfrm>
          <a:off x="838210" y="3838373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0EEC847-3CFC-7005-8B82-0F3FC8E1B2FA}"/>
              </a:ext>
            </a:extLst>
          </p:cNvPr>
          <p:cNvSpPr/>
          <p:nvPr/>
        </p:nvSpPr>
        <p:spPr>
          <a:xfrm>
            <a:off x="1992086" y="245811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1621971" y="2744902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7383E0F-19CC-F9E6-3D25-3ED575486BC8}"/>
              </a:ext>
            </a:extLst>
          </p:cNvPr>
          <p:cNvSpPr/>
          <p:nvPr/>
        </p:nvSpPr>
        <p:spPr>
          <a:xfrm>
            <a:off x="5802085" y="245810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10025743" y="2744902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5279570"/>
            <a:ext cx="10515600" cy="104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 문제는 </a:t>
            </a:r>
            <a:r>
              <a:rPr lang="en-US" altLang="ko-KR" dirty="0" err="1"/>
              <a:t>i</a:t>
            </a:r>
            <a:r>
              <a:rPr lang="ko-KR" altLang="en-US" dirty="0"/>
              <a:t>가 증가 </a:t>
            </a:r>
            <a:r>
              <a:rPr lang="en-US" altLang="ko-KR" dirty="0"/>
              <a:t>-&gt; </a:t>
            </a:r>
            <a:r>
              <a:rPr lang="ko-KR" altLang="en-US" dirty="0"/>
              <a:t>합 감소</a:t>
            </a:r>
            <a:r>
              <a:rPr lang="en-US" altLang="ko-KR" dirty="0"/>
              <a:t>, j</a:t>
            </a:r>
            <a:r>
              <a:rPr lang="ko-KR" altLang="en-US" dirty="0"/>
              <a:t>가 증가 </a:t>
            </a:r>
            <a:r>
              <a:rPr lang="en-US" altLang="ko-KR" dirty="0"/>
              <a:t>-&gt; </a:t>
            </a:r>
            <a:r>
              <a:rPr lang="ko-KR" altLang="en-US" dirty="0"/>
              <a:t>합 증가</a:t>
            </a:r>
            <a:endParaRPr lang="en-US" altLang="ko-KR" dirty="0"/>
          </a:p>
          <a:p>
            <a:r>
              <a:rPr lang="ko-KR" altLang="en-US" dirty="0"/>
              <a:t>이번 문제는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551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981645"/>
              </p:ext>
            </p:extLst>
          </p:nvPr>
        </p:nvGraphicFramePr>
        <p:xfrm>
          <a:off x="838200" y="2354817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1589313" y="1141860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10014858" y="11418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4474030"/>
            <a:ext cx="10515600" cy="18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오름차순으로 정렬했기 때문에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/>
              <a:t>가 증가 </a:t>
            </a:r>
            <a:r>
              <a:rPr lang="en-US" altLang="ko-KR" dirty="0"/>
              <a:t>-&gt; </a:t>
            </a:r>
            <a:r>
              <a:rPr lang="ko-KR" altLang="en-US" dirty="0"/>
              <a:t>합 증가</a:t>
            </a:r>
            <a:endParaRPr lang="en-US" altLang="ko-KR" dirty="0"/>
          </a:p>
          <a:p>
            <a:r>
              <a:rPr lang="en-US" altLang="ko-KR" dirty="0"/>
              <a:t>j</a:t>
            </a:r>
            <a:r>
              <a:rPr lang="ko-KR" altLang="en-US" dirty="0"/>
              <a:t>가 감소 </a:t>
            </a:r>
            <a:r>
              <a:rPr lang="en-US" altLang="ko-KR" dirty="0"/>
              <a:t>-&gt; </a:t>
            </a:r>
            <a:r>
              <a:rPr lang="ko-KR" altLang="en-US" dirty="0"/>
              <a:t>합 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70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/>
        </p:nvGraphicFramePr>
        <p:xfrm>
          <a:off x="838200" y="2354817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1589313" y="1141860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10014858" y="11418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4474030"/>
            <a:ext cx="10515600" cy="18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</a:t>
            </a:r>
            <a:r>
              <a:rPr lang="en-US" altLang="ko-KR" dirty="0"/>
              <a:t> = 0, j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-99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98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현재까지 </a:t>
            </a:r>
            <a:r>
              <a:rPr lang="en-US" altLang="ko-KR" dirty="0"/>
              <a:t>0</a:t>
            </a:r>
            <a:r>
              <a:rPr lang="ko-KR" altLang="en-US" dirty="0"/>
              <a:t>에 가장 가까움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합이 </a:t>
            </a:r>
            <a:r>
              <a:rPr lang="en-US" altLang="ko-KR" dirty="0"/>
              <a:t>0</a:t>
            </a:r>
            <a:r>
              <a:rPr lang="ko-KR" altLang="en-US" dirty="0"/>
              <a:t>보다 작기 때문에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788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019405"/>
              </p:ext>
            </p:extLst>
          </p:nvPr>
        </p:nvGraphicFramePr>
        <p:xfrm>
          <a:off x="838200" y="2354817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3722912" y="11418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10014858" y="1141859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4474030"/>
            <a:ext cx="10515600" cy="18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</a:t>
            </a:r>
            <a:r>
              <a:rPr lang="en-US" altLang="ko-KR" dirty="0"/>
              <a:t> = 1, j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-2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98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96</a:t>
            </a:r>
          </a:p>
          <a:p>
            <a:r>
              <a:rPr lang="en-US" altLang="ko-KR" dirty="0"/>
              <a:t>j </a:t>
            </a:r>
            <a:r>
              <a:rPr lang="ko-KR" altLang="en-US" dirty="0"/>
              <a:t>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464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11725"/>
              </p:ext>
            </p:extLst>
          </p:nvPr>
        </p:nvGraphicFramePr>
        <p:xfrm>
          <a:off x="838200" y="2354817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3722912" y="11418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7881261" y="114185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4474030"/>
            <a:ext cx="10515600" cy="18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</a:t>
            </a:r>
            <a:r>
              <a:rPr lang="en-US" altLang="ko-KR" dirty="0"/>
              <a:t> = 1, j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</a:p>
          <a:p>
            <a:r>
              <a:rPr lang="en-US" altLang="ko-KR" dirty="0"/>
              <a:t>-2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4 = 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555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773639"/>
              </p:ext>
            </p:extLst>
          </p:nvPr>
        </p:nvGraphicFramePr>
        <p:xfrm>
          <a:off x="838200" y="2354817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3722912" y="11418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5802085" y="114185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4474030"/>
            <a:ext cx="10515600" cy="18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</a:t>
            </a:r>
            <a:r>
              <a:rPr lang="en-US" altLang="ko-KR" dirty="0"/>
              <a:t> = 1, j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-2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(-1) = -3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7600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9FC765F2-613D-4A08-7B65-684EDCDB9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068679"/>
              </p:ext>
            </p:extLst>
          </p:nvPr>
        </p:nvGraphicFramePr>
        <p:xfrm>
          <a:off x="838200" y="2354817"/>
          <a:ext cx="10515600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8694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3747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96646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5419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97315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35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-99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87490"/>
                  </a:ext>
                </a:extLst>
              </a:tr>
            </a:tbl>
          </a:graphicData>
        </a:graphic>
      </p:graphicFrame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642CD3F-7BA4-C45D-7F79-EE18B7BE04F0}"/>
              </a:ext>
            </a:extLst>
          </p:cNvPr>
          <p:cNvSpPr/>
          <p:nvPr/>
        </p:nvSpPr>
        <p:spPr>
          <a:xfrm>
            <a:off x="5333999" y="114185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25F273C-DF21-18E2-00E4-56FE161A9445}"/>
              </a:ext>
            </a:extLst>
          </p:cNvPr>
          <p:cNvSpPr/>
          <p:nvPr/>
        </p:nvSpPr>
        <p:spPr>
          <a:xfrm>
            <a:off x="6204857" y="114185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C2D0126-D00A-5CBE-2C23-AA38888E9BEC}"/>
              </a:ext>
            </a:extLst>
          </p:cNvPr>
          <p:cNvSpPr txBox="1">
            <a:spLocks/>
          </p:cNvSpPr>
          <p:nvPr/>
        </p:nvSpPr>
        <p:spPr>
          <a:xfrm>
            <a:off x="990600" y="4474030"/>
            <a:ext cx="10515600" cy="185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j</a:t>
            </a:r>
          </a:p>
          <a:p>
            <a:r>
              <a:rPr lang="ko-KR" altLang="en-US" dirty="0"/>
              <a:t>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801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82B73-9C79-1DFE-68EA-E505301F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고민해볼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B2BAD-52E1-446C-4C2D-0AC333E7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합이 정확히 </a:t>
            </a:r>
            <a:r>
              <a:rPr lang="en-US" altLang="ko-KR" dirty="0"/>
              <a:t>0</a:t>
            </a:r>
            <a:r>
              <a:rPr lang="ko-KR" altLang="en-US" dirty="0"/>
              <a:t>이 나왔다면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끝내는 조건은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꼭 </a:t>
            </a:r>
            <a:r>
              <a:rPr lang="ko-KR" altLang="en-US" dirty="0" err="1"/>
              <a:t>투포인터를</a:t>
            </a:r>
            <a:r>
              <a:rPr lang="ko-KR" altLang="en-US" dirty="0"/>
              <a:t> 사용해야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2062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C9D16-D6EA-5BF2-68E6-98692DC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2473 </a:t>
            </a:r>
            <a:r>
              <a:rPr lang="ko-KR" altLang="en-US" dirty="0"/>
              <a:t>세 용액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EA7CD-1E65-72FE-F6D5-8002D4A6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3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3C9F0-A24F-14F9-DA93-7F1EFEF8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고등학교의 추억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209C3B-6D87-1290-C672-CD8FEBA70D39}"/>
                  </a:ext>
                </a:extLst>
              </p:cNvPr>
              <p:cNvSpPr txBox="1"/>
              <p:nvPr/>
            </p:nvSpPr>
            <p:spPr>
              <a:xfrm>
                <a:off x="838200" y="2057399"/>
                <a:ext cx="10515600" cy="1144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6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6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6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e>
                    </m:nary>
                  </m:oMath>
                </a14:m>
                <a:r>
                  <a:rPr lang="ko-KR" altLang="en-US" sz="6000" dirty="0"/>
                  <a:t> </a:t>
                </a:r>
                <a:r>
                  <a:rPr lang="en-US" altLang="ko-KR" sz="6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6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60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60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altLang="ko-KR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pt-BR" altLang="ko-KR" sz="6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altLang="ko-KR" sz="6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altLang="ko-KR" sz="60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p>
                          <m:e>
                            <m:r>
                              <a:rPr lang="en-US" altLang="ko-KR" sz="6000" b="0" i="1" smtClean="0">
                                <a:latin typeface="Cambria Math" panose="02040503050406030204" pitchFamily="18" charset="0"/>
                              </a:rPr>
                              <m:t>𝑎𝑛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209C3B-6D87-1290-C672-CD8FEBA7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399"/>
                <a:ext cx="10515600" cy="1144929"/>
              </a:xfrm>
              <a:prstGeom prst="rect">
                <a:avLst/>
              </a:prstGeom>
              <a:blipFill>
                <a:blip r:embed="rId2"/>
                <a:stretch>
                  <a:fillRect t="-7447" b="-32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64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5805E-CFE5-5C49-4C2E-4EC772B7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적절한 시간 복잡도는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D029B-831F-5CC2-B875-01BD5316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 &lt;= 5000</a:t>
            </a:r>
          </a:p>
          <a:p>
            <a:r>
              <a:rPr lang="en-US" altLang="ko-KR" dirty="0"/>
              <a:t>O(N^3) -&gt; </a:t>
            </a:r>
            <a:r>
              <a:rPr lang="ko-KR" altLang="en-US" dirty="0"/>
              <a:t>무조건 시간 초과</a:t>
            </a:r>
            <a:endParaRPr lang="en-US" altLang="ko-KR" dirty="0"/>
          </a:p>
          <a:p>
            <a:r>
              <a:rPr lang="en-US" altLang="ko-KR" dirty="0"/>
              <a:t>O(N^2) </a:t>
            </a:r>
            <a:r>
              <a:rPr lang="ko-KR" altLang="en-US" dirty="0"/>
              <a:t>또는 </a:t>
            </a:r>
            <a:r>
              <a:rPr lang="en-US" altLang="ko-KR" dirty="0"/>
              <a:t>O(N^2 * log(N)) </a:t>
            </a:r>
            <a:r>
              <a:rPr lang="ko-KR" altLang="en-US" dirty="0"/>
              <a:t>수준으로 낮춰야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1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1E606-9F0B-29C4-8F1E-637FE93B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</a:t>
            </a:r>
            <a:r>
              <a:rPr lang="ko-KR" altLang="en-US" dirty="0" err="1"/>
              <a:t>배운건</a:t>
            </a:r>
            <a:r>
              <a:rPr lang="ko-KR" altLang="en-US" dirty="0"/>
              <a:t> </a:t>
            </a:r>
            <a:r>
              <a:rPr lang="en-US" altLang="ko-KR" dirty="0"/>
              <a:t>O(N^2) -&gt; O(N)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1311A-6F94-FB81-E9A1-9793049C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/>
          <a:lstStyle/>
          <a:p>
            <a:r>
              <a:rPr lang="ko-KR" altLang="en-US" dirty="0"/>
              <a:t>이걸 투 포인터를 사용하여 </a:t>
            </a:r>
            <a:r>
              <a:rPr lang="en-US" altLang="ko-KR" dirty="0"/>
              <a:t>O(N)</a:t>
            </a:r>
            <a:r>
              <a:rPr lang="ko-KR" altLang="en-US" dirty="0"/>
              <a:t>으로 압축했음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053700-BBA2-4BBD-1E55-DD7E2A8CA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1" y="1832202"/>
            <a:ext cx="374384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16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989E2-F837-BBD3-77AB-EFB0880A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F75C8-3AE2-7411-9B71-D7C7CE93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915"/>
            <a:ext cx="10515600" cy="2454048"/>
          </a:xfrm>
        </p:spPr>
        <p:txBody>
          <a:bodyPr/>
          <a:lstStyle/>
          <a:p>
            <a:r>
              <a:rPr lang="ko-KR" altLang="en-US" dirty="0"/>
              <a:t>이 부분을 투 포인터로 압축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888BD-8803-1F5C-02E5-94A17C72E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644"/>
            <a:ext cx="4296375" cy="1705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A280D4-3AFD-66B3-1153-A0AE310352D0}"/>
              </a:ext>
            </a:extLst>
          </p:cNvPr>
          <p:cNvSpPr/>
          <p:nvPr/>
        </p:nvSpPr>
        <p:spPr>
          <a:xfrm>
            <a:off x="1240971" y="1915886"/>
            <a:ext cx="3810000" cy="11321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002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74169"/>
              </p:ext>
            </p:extLst>
          </p:nvPr>
        </p:nvGraphicFramePr>
        <p:xfrm>
          <a:off x="838204" y="2239282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4131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, 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로 투 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86520"/>
              </p:ext>
            </p:extLst>
          </p:nvPr>
        </p:nvGraphicFramePr>
        <p:xfrm>
          <a:off x="838204" y="3327854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7A9C39-1A29-FF0B-BCB4-4C43C5FEF009}"/>
              </a:ext>
            </a:extLst>
          </p:cNvPr>
          <p:cNvSpPr/>
          <p:nvPr/>
        </p:nvSpPr>
        <p:spPr>
          <a:xfrm>
            <a:off x="1251857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537458-5738-F73C-325D-F53E978C7A29}"/>
              </a:ext>
            </a:extLst>
          </p:cNvPr>
          <p:cNvSpPr/>
          <p:nvPr/>
        </p:nvSpPr>
        <p:spPr>
          <a:xfrm>
            <a:off x="2786742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89B4DB-6EFE-0875-A2D5-7C6BF9CC0AE6}"/>
              </a:ext>
            </a:extLst>
          </p:cNvPr>
          <p:cNvSpPr/>
          <p:nvPr/>
        </p:nvSpPr>
        <p:spPr>
          <a:xfrm>
            <a:off x="10352314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k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-24 + (-6) + 100 = 70</a:t>
            </a:r>
          </a:p>
        </p:txBody>
      </p:sp>
    </p:spTree>
    <p:extLst>
      <p:ext uri="{BB962C8B-B14F-4D97-AF65-F5344CB8AC3E}">
        <p14:creationId xmlns:p14="http://schemas.microsoft.com/office/powerpoint/2010/main" val="5633545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= 0, 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로 구간 </a:t>
            </a:r>
            <a:r>
              <a:rPr lang="en-US" altLang="ko-KR" dirty="0"/>
              <a:t>[1, 6]</a:t>
            </a:r>
            <a:r>
              <a:rPr lang="ko-KR" altLang="en-US" dirty="0"/>
              <a:t> 투 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291147"/>
              </p:ext>
            </p:extLst>
          </p:nvPr>
        </p:nvGraphicFramePr>
        <p:xfrm>
          <a:off x="838204" y="3327854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7A9C39-1A29-FF0B-BCB4-4C43C5FEF009}"/>
              </a:ext>
            </a:extLst>
          </p:cNvPr>
          <p:cNvSpPr/>
          <p:nvPr/>
        </p:nvSpPr>
        <p:spPr>
          <a:xfrm>
            <a:off x="1251857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537458-5738-F73C-325D-F53E978C7A29}"/>
              </a:ext>
            </a:extLst>
          </p:cNvPr>
          <p:cNvSpPr/>
          <p:nvPr/>
        </p:nvSpPr>
        <p:spPr>
          <a:xfrm>
            <a:off x="2786742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89B4DB-6EFE-0875-A2D5-7C6BF9CC0AE6}"/>
              </a:ext>
            </a:extLst>
          </p:cNvPr>
          <p:cNvSpPr/>
          <p:nvPr/>
        </p:nvSpPr>
        <p:spPr>
          <a:xfrm>
            <a:off x="8817431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k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-24 + (-6) + 98 = 68</a:t>
            </a:r>
          </a:p>
        </p:txBody>
      </p:sp>
    </p:spTree>
    <p:extLst>
      <p:ext uri="{BB962C8B-B14F-4D97-AF65-F5344CB8AC3E}">
        <p14:creationId xmlns:p14="http://schemas.microsoft.com/office/powerpoint/2010/main" val="2642476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= 0, 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로 구간 </a:t>
            </a:r>
            <a:r>
              <a:rPr lang="en-US" altLang="ko-KR" dirty="0"/>
              <a:t>[1, 6]</a:t>
            </a:r>
            <a:r>
              <a:rPr lang="ko-KR" altLang="en-US" dirty="0"/>
              <a:t> 투 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198153"/>
              </p:ext>
            </p:extLst>
          </p:nvPr>
        </p:nvGraphicFramePr>
        <p:xfrm>
          <a:off x="838204" y="3327854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7A9C39-1A29-FF0B-BCB4-4C43C5FEF009}"/>
              </a:ext>
            </a:extLst>
          </p:cNvPr>
          <p:cNvSpPr/>
          <p:nvPr/>
        </p:nvSpPr>
        <p:spPr>
          <a:xfrm>
            <a:off x="1251857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537458-5738-F73C-325D-F53E978C7A29}"/>
              </a:ext>
            </a:extLst>
          </p:cNvPr>
          <p:cNvSpPr/>
          <p:nvPr/>
        </p:nvSpPr>
        <p:spPr>
          <a:xfrm>
            <a:off x="2786742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89B4DB-6EFE-0875-A2D5-7C6BF9CC0AE6}"/>
              </a:ext>
            </a:extLst>
          </p:cNvPr>
          <p:cNvSpPr/>
          <p:nvPr/>
        </p:nvSpPr>
        <p:spPr>
          <a:xfrm>
            <a:off x="7315203" y="206397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k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-24 + (-6) + 61 = 31</a:t>
            </a:r>
          </a:p>
        </p:txBody>
      </p:sp>
    </p:spTree>
    <p:extLst>
      <p:ext uri="{BB962C8B-B14F-4D97-AF65-F5344CB8AC3E}">
        <p14:creationId xmlns:p14="http://schemas.microsoft.com/office/powerpoint/2010/main" val="7804576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= 0, 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로 구간 </a:t>
            </a:r>
            <a:r>
              <a:rPr lang="en-US" altLang="ko-KR" dirty="0"/>
              <a:t>[1, 6]</a:t>
            </a:r>
            <a:r>
              <a:rPr lang="ko-KR" altLang="en-US" dirty="0"/>
              <a:t> 투 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03642"/>
              </p:ext>
            </p:extLst>
          </p:nvPr>
        </p:nvGraphicFramePr>
        <p:xfrm>
          <a:off x="838204" y="3327854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7A9C39-1A29-FF0B-BCB4-4C43C5FEF009}"/>
              </a:ext>
            </a:extLst>
          </p:cNvPr>
          <p:cNvSpPr/>
          <p:nvPr/>
        </p:nvSpPr>
        <p:spPr>
          <a:xfrm>
            <a:off x="1251857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537458-5738-F73C-325D-F53E978C7A29}"/>
              </a:ext>
            </a:extLst>
          </p:cNvPr>
          <p:cNvSpPr/>
          <p:nvPr/>
        </p:nvSpPr>
        <p:spPr>
          <a:xfrm>
            <a:off x="2786742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89B4DB-6EFE-0875-A2D5-7C6BF9CC0AE6}"/>
              </a:ext>
            </a:extLst>
          </p:cNvPr>
          <p:cNvSpPr/>
          <p:nvPr/>
        </p:nvSpPr>
        <p:spPr>
          <a:xfrm>
            <a:off x="5802085" y="206397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k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-24 + (-6) + (-2) = -32</a:t>
            </a:r>
          </a:p>
        </p:txBody>
      </p:sp>
    </p:spTree>
    <p:extLst>
      <p:ext uri="{BB962C8B-B14F-4D97-AF65-F5344CB8AC3E}">
        <p14:creationId xmlns:p14="http://schemas.microsoft.com/office/powerpoint/2010/main" val="33333438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= 0, 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로 구간 </a:t>
            </a:r>
            <a:r>
              <a:rPr lang="en-US" altLang="ko-KR" dirty="0"/>
              <a:t>[1, 6]</a:t>
            </a:r>
            <a:r>
              <a:rPr lang="ko-KR" altLang="en-US" dirty="0"/>
              <a:t> 투 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06448"/>
              </p:ext>
            </p:extLst>
          </p:nvPr>
        </p:nvGraphicFramePr>
        <p:xfrm>
          <a:off x="838204" y="3327854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7A9C39-1A29-FF0B-BCB4-4C43C5FEF009}"/>
              </a:ext>
            </a:extLst>
          </p:cNvPr>
          <p:cNvSpPr/>
          <p:nvPr/>
        </p:nvSpPr>
        <p:spPr>
          <a:xfrm>
            <a:off x="1251857" y="20639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537458-5738-F73C-325D-F53E978C7A29}"/>
              </a:ext>
            </a:extLst>
          </p:cNvPr>
          <p:cNvSpPr/>
          <p:nvPr/>
        </p:nvSpPr>
        <p:spPr>
          <a:xfrm>
            <a:off x="4332514" y="2063975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89B4DB-6EFE-0875-A2D5-7C6BF9CC0AE6}"/>
              </a:ext>
            </a:extLst>
          </p:cNvPr>
          <p:cNvSpPr/>
          <p:nvPr/>
        </p:nvSpPr>
        <p:spPr>
          <a:xfrm>
            <a:off x="5802085" y="2063976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k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-24 + (-3) + (-2) = -29</a:t>
            </a:r>
          </a:p>
        </p:txBody>
      </p:sp>
    </p:spTree>
    <p:extLst>
      <p:ext uri="{BB962C8B-B14F-4D97-AF65-F5344CB8AC3E}">
        <p14:creationId xmlns:p14="http://schemas.microsoft.com/office/powerpoint/2010/main" val="5302499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59BE4-76EB-ABBE-A378-A9EDF10B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en-US" altLang="ko-KR" dirty="0"/>
              <a:t> = 1, j</a:t>
            </a:r>
            <a:r>
              <a:rPr lang="ko-KR" altLang="en-US" dirty="0"/>
              <a:t>와 </a:t>
            </a:r>
            <a:r>
              <a:rPr lang="en-US" altLang="ko-KR" dirty="0"/>
              <a:t>k</a:t>
            </a:r>
            <a:r>
              <a:rPr lang="ko-KR" altLang="en-US" dirty="0"/>
              <a:t>로 구간 </a:t>
            </a:r>
            <a:r>
              <a:rPr lang="en-US" altLang="ko-KR" dirty="0"/>
              <a:t>[2, 6]</a:t>
            </a:r>
            <a:r>
              <a:rPr lang="ko-KR" altLang="en-US" dirty="0"/>
              <a:t> 투 포인터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38A0E8-03F3-16C0-8BB4-5E4C4521F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310717"/>
              </p:ext>
            </p:extLst>
          </p:nvPr>
        </p:nvGraphicFramePr>
        <p:xfrm>
          <a:off x="838204" y="3327854"/>
          <a:ext cx="10515596" cy="12801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4968461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631508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574559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352067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2122930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9941229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63599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5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682119"/>
                  </a:ext>
                </a:extLst>
              </a:tr>
            </a:tbl>
          </a:graphicData>
        </a:graphic>
      </p:graphicFrame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A7A9C39-1A29-FF0B-BCB4-4C43C5FEF009}"/>
              </a:ext>
            </a:extLst>
          </p:cNvPr>
          <p:cNvSpPr/>
          <p:nvPr/>
        </p:nvSpPr>
        <p:spPr>
          <a:xfrm>
            <a:off x="2852057" y="2054678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i</a:t>
            </a:r>
            <a:endParaRPr lang="ko-KR" altLang="en-US" sz="36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D537458-5738-F73C-325D-F53E978C7A29}"/>
              </a:ext>
            </a:extLst>
          </p:cNvPr>
          <p:cNvSpPr/>
          <p:nvPr/>
        </p:nvSpPr>
        <p:spPr>
          <a:xfrm>
            <a:off x="4354284" y="2054677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j</a:t>
            </a:r>
            <a:endParaRPr lang="ko-KR" altLang="en-US" sz="36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D289B4DB-6EFE-0875-A2D5-7C6BF9CC0AE6}"/>
              </a:ext>
            </a:extLst>
          </p:cNvPr>
          <p:cNvSpPr/>
          <p:nvPr/>
        </p:nvSpPr>
        <p:spPr>
          <a:xfrm>
            <a:off x="10363200" y="1993900"/>
            <a:ext cx="587829" cy="103074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k</a:t>
            </a:r>
            <a:endParaRPr lang="ko-KR" altLang="en-US" sz="36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01620C4-5970-5797-4A88-7B820A974421}"/>
              </a:ext>
            </a:extLst>
          </p:cNvPr>
          <p:cNvSpPr txBox="1">
            <a:spLocks/>
          </p:cNvSpPr>
          <p:nvPr/>
        </p:nvSpPr>
        <p:spPr>
          <a:xfrm>
            <a:off x="990600" y="50037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-6 + (-3) + 100 = 91</a:t>
            </a:r>
          </a:p>
        </p:txBody>
      </p:sp>
    </p:spTree>
    <p:extLst>
      <p:ext uri="{BB962C8B-B14F-4D97-AF65-F5344CB8AC3E}">
        <p14:creationId xmlns:p14="http://schemas.microsoft.com/office/powerpoint/2010/main" val="27279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D16C-2F0F-4C8A-D0DD-CC60641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누적합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E15274F-215B-266C-793F-B6704038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557673"/>
              </p:ext>
            </p:extLst>
          </p:nvPr>
        </p:nvGraphicFramePr>
        <p:xfrm>
          <a:off x="838200" y="1890938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  <p:graphicFrame>
        <p:nvGraphicFramePr>
          <p:cNvPr id="3" name="내용 개체 틀 6">
            <a:extLst>
              <a:ext uri="{FF2B5EF4-FFF2-40B4-BE49-F238E27FC236}">
                <a16:creationId xmlns:a16="http://schemas.microsoft.com/office/drawing/2014/main" id="{0396B6C9-A38F-7494-1BB4-DA55BDC4C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006877"/>
              </p:ext>
            </p:extLst>
          </p:nvPr>
        </p:nvGraphicFramePr>
        <p:xfrm>
          <a:off x="838200" y="4187823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67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C51B4-CF51-1273-CB2C-42564760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쭉 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6B630-B756-2975-510A-14F0FA3B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4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D16C-2F0F-4C8A-D0DD-CC606418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구간 </a:t>
            </a:r>
            <a:r>
              <a:rPr lang="en-US" altLang="ko-KR" dirty="0"/>
              <a:t>[2, 6]</a:t>
            </a:r>
            <a:r>
              <a:rPr lang="ko-KR" altLang="en-US" dirty="0"/>
              <a:t>의 합은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CE15274F-215B-266C-793F-B6704038A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068626"/>
              </p:ext>
            </p:extLst>
          </p:nvPr>
        </p:nvGraphicFramePr>
        <p:xfrm>
          <a:off x="838200" y="1597024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  <p:graphicFrame>
        <p:nvGraphicFramePr>
          <p:cNvPr id="3" name="내용 개체 틀 6">
            <a:extLst>
              <a:ext uri="{FF2B5EF4-FFF2-40B4-BE49-F238E27FC236}">
                <a16:creationId xmlns:a16="http://schemas.microsoft.com/office/drawing/2014/main" id="{0396B6C9-A38F-7494-1BB4-DA55BDC4C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664127"/>
              </p:ext>
            </p:extLst>
          </p:nvPr>
        </p:nvGraphicFramePr>
        <p:xfrm>
          <a:off x="838200" y="3679597"/>
          <a:ext cx="10515600" cy="1701348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41379229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7417628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572613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902502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0328431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615827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6961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84760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12728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66923826"/>
                    </a:ext>
                  </a:extLst>
                </a:gridCol>
              </a:tblGrid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4317"/>
                  </a:ext>
                </a:extLst>
              </a:tr>
              <a:tr h="85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4937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F4B6C07-7EAC-1044-1081-F9C8E266BDE3}"/>
              </a:ext>
            </a:extLst>
          </p:cNvPr>
          <p:cNvSpPr/>
          <p:nvPr/>
        </p:nvSpPr>
        <p:spPr>
          <a:xfrm>
            <a:off x="3532638" y="5569545"/>
            <a:ext cx="5126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S[6] – S[1] = 24</a:t>
            </a:r>
          </a:p>
        </p:txBody>
      </p:sp>
    </p:spTree>
    <p:extLst>
      <p:ext uri="{BB962C8B-B14F-4D97-AF65-F5344CB8AC3E}">
        <p14:creationId xmlns:p14="http://schemas.microsoft.com/office/powerpoint/2010/main" val="90746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DB49A-9B38-1383-063B-A80FBC64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11659 </a:t>
            </a:r>
            <a:r>
              <a:rPr lang="ko-KR" altLang="en-US" dirty="0"/>
              <a:t>구간 합 구하기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E9514-B3AC-645F-0967-1982A9AA56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[1, 3] </a:t>
            </a:r>
          </a:p>
          <a:p>
            <a:pPr marL="0" indent="0">
              <a:buNone/>
            </a:pPr>
            <a:r>
              <a:rPr lang="en-US" altLang="ko-KR" dirty="0"/>
              <a:t>-&gt; 12 – 0 = 12</a:t>
            </a:r>
          </a:p>
          <a:p>
            <a:endParaRPr lang="en-US" altLang="ko-KR" dirty="0"/>
          </a:p>
          <a:p>
            <a:r>
              <a:rPr lang="en-US" altLang="ko-KR" dirty="0"/>
              <a:t>[2, 4] </a:t>
            </a:r>
          </a:p>
          <a:p>
            <a:pPr marL="0" indent="0">
              <a:buNone/>
            </a:pPr>
            <a:r>
              <a:rPr lang="en-US" altLang="ko-KR" dirty="0"/>
              <a:t>-&gt; 14 – 5 = 9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[5, 5]</a:t>
            </a:r>
          </a:p>
          <a:p>
            <a:pPr marL="0" indent="0">
              <a:buNone/>
            </a:pPr>
            <a:r>
              <a:rPr lang="en-US" altLang="ko-KR" dirty="0"/>
              <a:t>-&gt; 15 – 14 = 1 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906B0840-E423-CCE0-F295-ED763A4E78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1925429"/>
              </p:ext>
            </p:extLst>
          </p:nvPr>
        </p:nvGraphicFramePr>
        <p:xfrm>
          <a:off x="838200" y="1825625"/>
          <a:ext cx="4320000" cy="144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018096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63452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5563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2202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4094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79700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231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73460"/>
                  </a:ext>
                </a:extLst>
              </a:tr>
            </a:tbl>
          </a:graphicData>
        </a:graphic>
      </p:graphicFrame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B3EB313F-B89B-4AEE-D2A8-475D40F4D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725995"/>
              </p:ext>
            </p:extLst>
          </p:nvPr>
        </p:nvGraphicFramePr>
        <p:xfrm>
          <a:off x="838200" y="4133397"/>
          <a:ext cx="4320000" cy="1440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6018096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63452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55635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62202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4094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7797002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2231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7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94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2912</Words>
  <Application>Microsoft Office PowerPoint</Application>
  <PresentationFormat>와이드스크린</PresentationFormat>
  <Paragraphs>1964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Arial</vt:lpstr>
      <vt:lpstr>Cambria Math</vt:lpstr>
      <vt:lpstr>Office 테마</vt:lpstr>
      <vt:lpstr>투 포인터</vt:lpstr>
      <vt:lpstr>하기 전에 알면 좋은 누적합</vt:lpstr>
      <vt:lpstr>구간 [2, 6]의 합은?</vt:lpstr>
      <vt:lpstr>구간 [2, 6]의 합은?</vt:lpstr>
      <vt:lpstr>구간 합을 여러 번(M번) 구해야 한다면?</vt:lpstr>
      <vt:lpstr>고등학교의 추억</vt:lpstr>
      <vt:lpstr>누적합</vt:lpstr>
      <vt:lpstr>구간 [2, 6]의 합은?</vt:lpstr>
      <vt:lpstr>11659 구간 합 구하기 4</vt:lpstr>
      <vt:lpstr>이제부터 투 포인터</vt:lpstr>
      <vt:lpstr>1806 부분합</vt:lpstr>
      <vt:lpstr>주어진 수열과 그 누적합 </vt:lpstr>
      <vt:lpstr>단순하게 생각하면?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고민해볼 부분</vt:lpstr>
      <vt:lpstr>2470 두 용액</vt:lpstr>
      <vt:lpstr>단순하게 생각하면?</vt:lpstr>
      <vt:lpstr>이번엔 누적합 안씀</vt:lpstr>
      <vt:lpstr>정렬</vt:lpstr>
      <vt:lpstr>포인터 세팅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고민해볼 부분</vt:lpstr>
      <vt:lpstr>2473 세 용액</vt:lpstr>
      <vt:lpstr>적절한 시간 복잡도는?</vt:lpstr>
      <vt:lpstr>우리가 배운건 O(N^2) -&gt; O(N)</vt:lpstr>
      <vt:lpstr>응용</vt:lpstr>
      <vt:lpstr>정렬</vt:lpstr>
      <vt:lpstr>i 고정, j와 k로 투 포인터</vt:lpstr>
      <vt:lpstr>i = 0, j와 k로 구간 [1, 6] 투 포인터</vt:lpstr>
      <vt:lpstr>i = 0, j와 k로 구간 [1, 6] 투 포인터</vt:lpstr>
      <vt:lpstr>i = 0, j와 k로 구간 [1, 6] 투 포인터</vt:lpstr>
      <vt:lpstr>i = 0, j와 k로 구간 [1, 6] 투 포인터</vt:lpstr>
      <vt:lpstr>i = 1, j와 k로 구간 [2, 6] 투 포인터</vt:lpstr>
      <vt:lpstr>쭉 반복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9</cp:revision>
  <dcterms:created xsi:type="dcterms:W3CDTF">2024-09-22T10:57:44Z</dcterms:created>
  <dcterms:modified xsi:type="dcterms:W3CDTF">2024-09-24T09:56:20Z</dcterms:modified>
</cp:coreProperties>
</file>