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304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2" r:id="rId35"/>
    <p:sldId id="293" r:id="rId36"/>
    <p:sldId id="296" r:id="rId37"/>
    <p:sldId id="294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6T14:16:51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730 1794 24575,'527'40'0,"-367"-22"0,34 4 0,316 20 0,-496-42 0,0 0 0,-1-2 0,1 0 0,-1 0 0,0-1 0,0-1 0,0 0 0,0-1 0,0 0 0,-1-1 0,0-1 0,0 0 0,-1 0 0,0-1 0,10-10 0,12-7 0,142-128 0,-157 135 0,-1 0 0,-2-2 0,0 0 0,-1-1 0,0 0 0,-2-1 0,12-29 0,-4-8 0,-2-1 0,-2 0 0,-4-2 0,-2 1 0,-2-2 0,-2-85 0,-4 94 0,-3-1 0,-2 1 0,-3 0 0,-24-100 0,19 116 0,-3 1 0,-1 1 0,-1 0 0,-2 1 0,-1 1 0,-2 1 0,-2 1 0,0 0 0,-41-40 0,43 52 0,0 1 0,-1 1 0,-1 1 0,-1 1 0,0 1 0,-1 2 0,-1 0 0,0 1 0,0 2 0,-1 0 0,0 2 0,-1 1 0,-48-5 0,-44 5 0,-134 9 0,117 2 0,37-3 0,-227 7 0,228 0 0,-126 24 0,-89 40 0,247-53 0,0 3 0,-99 48 0,149-62 0,0 1 0,1 1 0,0 1 0,1 0 0,1 1 0,-18 17 0,23-18 0,1-1 0,0 1 0,0 1 0,1-1 0,1 1 0,0 0 0,0 1 0,1 0 0,-5 21 0,1 19 0,1 1 0,3 0 0,3 71 0,1-93 0,0 12 0,2 0 0,2 0 0,2 0 0,1-1 0,3 1 0,15 45 0,-9-48-85,3 0 0,1-2-1,2 0 1,2-1 0,1-1-1,2-1 1,1-2 0,2 0-1,1-2 1,2-2 0,1 0-1,1-2 1,2-2 0,0-1-1,77 38 1,-48-35-6741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6T14:16:53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1297 24575,'6'1'0,"0"0"0,0 0 0,0 1 0,0-1 0,0 1 0,0 1 0,-1-1 0,1 1 0,-1 0 0,0 0 0,7 6 0,18 8 0,99 48 0,112 61 0,-198-100 0,17 10 0,2-1 0,114 43 0,-160-73 0,0-1 0,0-1 0,1 0 0,29 0 0,68-7 0,-34 0 0,-60 3 0,-1-1 0,1-2 0,0 0 0,-1 0 0,0-2 0,0 0 0,-1-2 0,28-14 0,-1-4 0,0-2 0,42-35 0,-35 20 0,-1-2 0,-3-2 0,-2-2 0,-2-2 0,39-59 0,-41 47 0,-4-1 0,-2-2 0,-3-1 0,32-97 0,-52 128 0,-2-1 0,-2-1 0,-2 1 0,5-58 0,-11 79 0,-1 1 0,0 0 0,-1 0 0,-1 0 0,-1 0 0,0 0 0,0 0 0,-2 1 0,0 0 0,0 0 0,-2 0 0,1 0 0,-2 1 0,-11-16 0,2 9 0,-2 0 0,0 1 0,-1 1 0,-1 0 0,-1 2 0,0 1 0,-1 0 0,-1 2 0,-35-15 0,11 9 0,-1 2 0,0 2 0,-1 2 0,-54-6 0,-234-9 0,229 22 0,104 6 0,-102-2 0,95 2 0,-1 2 0,1 0 0,0 1 0,-1 0 0,1 0 0,-16 8 0,-4 5 0,0 2 0,2 1 0,-42 32 0,-76 78 0,106-91 0,-221 224 0,215-206 0,2 2 0,3 2 0,-36 65 0,65-100 0,2 1 0,1 0 0,1 1 0,1 0 0,1 1 0,2-1 0,1 2 0,0-1 0,3 0 0,0 1 0,4 42 0,13 72 0,-11-122 0,1 0 0,1 0 0,1 0 0,15 30 0,66 103 186,-45-83-1737,-16-25-5275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6T14:16:40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1400 24575,'606'0'0,"-591"0"0,0-1 0,0 0 0,-1-1 0,29-7 0,-34 6 0,0 0 0,-1-1 0,1 0 0,-1-1 0,0 1 0,-1-2 0,1 1 0,-1-1 0,8-7 0,2-4 0,34-32 0,56-71 0,-93 101 0,0 0 0,-1-1 0,-1 0 0,-1-1 0,-1-1 0,-1 1 0,11-44 0,-11 23 0,-3 0 0,3-84 0,-19-86 0,5 170 0,-1 1 0,-2-1 0,-2 1 0,-24-64 0,28 89 0,-1 1 0,-1 0 0,0 0 0,-1 0 0,0 1 0,-2 0 0,1 1 0,-2 0 0,1 1 0,-2 0 0,0 1 0,0 1 0,-1 0 0,-18-10 0,14 12 0,0 0 0,-1 2 0,-1 1 0,1 0 0,-1 1 0,1 1 0,-1 1 0,0 1 0,0 0 0,0 2 0,0 0 0,0 1 0,-25 7 0,20-2 0,1 1 0,1 0 0,-1 2 0,2 1 0,-1 1 0,2 1 0,-1 1 0,2 0 0,0 2 0,1 0 0,-34 38 0,18-13 0,1 2 0,3 1 0,2 1 0,-38 76 0,51-84 0,0 1 0,3 0 0,1 0 0,1 2 0,3-1 0,1 1 0,2 0 0,2 1 0,2 60 0,2-60 0,-1-15 0,0 0 0,2 1 0,1-1 0,1 0 0,13 42 0,-7-40 171,18 34 0,-23-52-415,0-1 0,1 1 0,1-2 0,-1 1 1,2-1-1,14 14 0,3-3-6582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6T14:16:42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1307 24575,'233'1'0,"268"-3"0,-159-24 0,-312 23 0,-1-2 0,1-1 0,48-16 0,-71 18 0,0 0 0,-1 0 0,0 0 0,0-1 0,0 0 0,0 0 0,-1-1 0,1 1 0,-2-1 0,8-11 0,15-16 0,-20 26 0,12-13 0,28-39 0,-41 50 0,-1 1 0,-1-1 0,1 0 0,-1-1 0,-1 1 0,0-1 0,0 1 0,2-15 0,-1-26 0,-2 0 0,-4-62 0,-1 34 0,3 51 0,-2-1 0,-1 1 0,-1 0 0,-8-29 0,7 40 0,-1 0 0,0 1 0,-1-1 0,-1 1 0,0 1 0,-1-1 0,-20-24 0,8 17 0,-1 0 0,0 1 0,-45-31 0,-85-44 0,78 51 0,46 28 0,-1 1 0,-1 1 0,-32-11 0,41 19 0,-1 1 0,1 1 0,-1 0 0,0 2 0,-35-1 0,-266 16 0,309-10 0,0 0 0,-1 1 0,1 0 0,-18 8 0,25-8 0,0 0 0,1 0 0,0 1 0,0 0 0,0 0 0,0 1 0,1 0 0,-1 0 0,1 0 0,-7 10 0,-14 26 0,2 0 0,2 1 0,-22 60 0,18-34 0,4 1 0,2 1 0,4 1 0,3 0 0,3 1 0,3 1 0,3-1 0,11 136 0,-4-172 0,2 0 0,2-1 0,1 1 0,2-1 0,1-1 0,21 44 0,-24-60 0,2 0 0,0-1 0,1 0 0,1-1 0,1 0 0,0-1 0,0-1 0,2 0 0,0 0 0,0-2 0,2 0 0,-1-1 0,21 10 0,43 16-1365,-1-5-5461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35CBA-AF60-697D-32FC-C593F3AC6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D08A5D-1446-8AAA-D30D-D611DDC59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D59E3-B38D-3F20-C7F8-15F427103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75A8-FC77-45B0-B7C7-DBCF8387BFE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95D61-B617-CBB2-77B4-B963642F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DAFB9E-E277-C5AA-45E1-A1B35AA7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50A8-6385-4D7C-9D3E-013FC8667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5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16EBB-1388-5D86-D062-7F7EDDD1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32A865-9E29-3F73-C5CA-12BA8B3A9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1684D5-38F7-965B-75A9-5BB96082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75A8-FC77-45B0-B7C7-DBCF8387BFE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3E2E6-4D90-F0E5-3FF0-4DDCC473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D29EE6-013C-C8C4-B48D-098B0E2E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50A8-6385-4D7C-9D3E-013FC8667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2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253953-91C1-ED00-688F-58189005B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5207DD-B11E-8BC4-6787-8E66331DA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B693CD-5EE4-1F1E-B9E9-418DB9B74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75A8-FC77-45B0-B7C7-DBCF8387BFE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3F632-0292-AFAA-C538-2CD54DE6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B079F-21CF-B197-46C3-61B762992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50A8-6385-4D7C-9D3E-013FC8667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89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E533B-8F22-4FB4-3138-4E0431D0E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652D49-F6B6-2296-FED5-ECAA3B114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71267B-257D-7C21-64C5-0D344C415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75A8-FC77-45B0-B7C7-DBCF8387BFE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51C78E-FD78-4FAD-61BA-8335D810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E24F9C-00AF-71D5-04E4-329BFE5E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50A8-6385-4D7C-9D3E-013FC8667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41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FEC8D-31F3-C007-C9BE-D7D5E670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215A86-3B70-A565-6035-DE5EB9D24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33672A-D5EB-094C-AAA0-52EE153D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75A8-FC77-45B0-B7C7-DBCF8387BFE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4D12BF-1D98-6B32-2B9E-1B2163A7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2C6C9B-5EC3-249B-2436-7539BE76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50A8-6385-4D7C-9D3E-013FC8667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65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2252A-F549-C5F9-A2DF-33F3D431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30C72-229F-51D8-35F2-AC69E9254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11A64E-15CA-F11C-2BDC-F70F65354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54556F-3CBC-A0EC-CD0A-7D781358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75A8-FC77-45B0-B7C7-DBCF8387BFE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8A68AA-A542-A342-4CDA-474EA32A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C24ACD-B760-3BF8-4119-B1200469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50A8-6385-4D7C-9D3E-013FC8667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95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1476E-F563-F7CC-11FC-D98235B40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8869ED-73B9-8757-B949-B55882883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FDB2A9-AFF9-9646-4A64-03FA026E9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9D3169-6160-6B37-19FB-AC12F95FE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CF1914-92A6-F0B4-78E9-C69A55A82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5192B9-58B8-C434-EF22-3576B4140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75A8-FC77-45B0-B7C7-DBCF8387BFE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D0E377-3B32-F8B9-AD79-12F12209A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BCD37D-7DD6-FD4E-F900-22B1D6DA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50A8-6385-4D7C-9D3E-013FC8667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25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CF263-5724-A2FC-F045-C6A771E9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8D8772-18F8-16B5-64DE-5CB23BF1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75A8-FC77-45B0-B7C7-DBCF8387BFE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B273C2-0B6D-916C-2984-7539D388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3C4DCE-4945-3343-BC22-77D82D20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50A8-6385-4D7C-9D3E-013FC8667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62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9666EB-9F84-61EA-4A92-578E6540F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75A8-FC77-45B0-B7C7-DBCF8387BFE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871862-93D4-99B8-F0F8-EAC58F519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CECB8D-B2CD-2CFB-6697-6EE27BC3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50A8-6385-4D7C-9D3E-013FC8667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62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B27CF-6382-45A3-C14D-8BF81A6AD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91B9D2-7C22-38F9-F188-39BEEA607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222C51-5113-E29E-04EB-CD518F8CF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F4C073-313E-3A5B-F61A-0D15AE6A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75A8-FC77-45B0-B7C7-DBCF8387BFE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AE844D-3727-A569-245A-231E48C4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06BEDA-CABA-7B6C-FEB2-93C70583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50A8-6385-4D7C-9D3E-013FC8667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24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11B25-CC5D-5A0A-2615-F806CABC0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5DC523-F7B7-518F-8D6B-C38D7645C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017D5B-2E32-F520-3D52-BF4C91000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6989AC-1A1F-EA93-BE96-D871FF63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75A8-FC77-45B0-B7C7-DBCF8387BFE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96B56-BE7E-3FF4-667E-7D241CBD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178059-AE21-309D-AD9A-4CF5CD69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50A8-6385-4D7C-9D3E-013FC8667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27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E30532-FE5C-3B9F-13CB-DF472B2D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B71FC9-FA06-CC0F-23B9-63DEF8788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10BBDD-03A3-6B64-B021-1886020B0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7075A8-FC77-45B0-B7C7-DBCF8387BFED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5FF60F-FD39-1413-4206-BFB16D613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1EE20E-20A8-88D5-43B2-BDECF9CB4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6750A8-6385-4D7C-9D3E-013FC8667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21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092A0-D27B-5EFD-D357-EAE2104EB0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 err="1"/>
              <a:t>힙</a:t>
            </a:r>
            <a:r>
              <a:rPr lang="en-US" altLang="ko-KR" dirty="0"/>
              <a:t>(</a:t>
            </a:r>
            <a:r>
              <a:rPr lang="ko-KR" altLang="en-US" dirty="0"/>
              <a:t>우선순위 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311B76-0FD4-2DEE-0404-2F1822AA7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t"/>
          <a:lstStyle/>
          <a:p>
            <a:pPr algn="r"/>
            <a:r>
              <a:rPr lang="en-US" altLang="ko-KR" dirty="0"/>
              <a:t>20212959 </a:t>
            </a:r>
            <a:r>
              <a:rPr lang="ko-KR" altLang="en-US" dirty="0"/>
              <a:t>권용재</a:t>
            </a:r>
          </a:p>
        </p:txBody>
      </p:sp>
    </p:spTree>
    <p:extLst>
      <p:ext uri="{BB962C8B-B14F-4D97-AF65-F5344CB8AC3E}">
        <p14:creationId xmlns:p14="http://schemas.microsoft.com/office/powerpoint/2010/main" val="1821587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A0865-C4C5-32D5-3C0E-F21263F20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11279 </a:t>
            </a:r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파이썬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내용 개체 틀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D99AFFE-605A-D687-349D-905952D26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51" y="1690687"/>
            <a:ext cx="5859105" cy="4814329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B8C28EFD-406A-FB18-B91E-A2624FF78969}"/>
                  </a:ext>
                </a:extLst>
              </p14:cNvPr>
              <p14:cNvContentPartPr/>
              <p14:nvPr/>
            </p14:nvContentPartPr>
            <p14:xfrm>
              <a:off x="2600297" y="4808211"/>
              <a:ext cx="994680" cy="6901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B8C28EFD-406A-FB18-B91E-A2624FF789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1297" y="4799571"/>
                <a:ext cx="1012320" cy="70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D63C320-E6CE-61A1-075B-4D618C022C35}"/>
                  </a:ext>
                </a:extLst>
              </p14:cNvPr>
              <p14:cNvContentPartPr/>
              <p14:nvPr/>
            </p14:nvContentPartPr>
            <p14:xfrm>
              <a:off x="3750857" y="5977491"/>
              <a:ext cx="789840" cy="639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D63C320-E6CE-61A1-075B-4D618C022C3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41857" y="5968851"/>
                <a:ext cx="807480" cy="65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6727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A81C878-BEDE-3391-7135-70356D18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1927 </a:t>
            </a:r>
            <a:r>
              <a:rPr lang="ko-KR" altLang="en-US" dirty="0"/>
              <a:t>최소 </a:t>
            </a:r>
            <a:r>
              <a:rPr lang="ko-KR" altLang="en-US" dirty="0" err="1"/>
              <a:t>힙</a:t>
            </a:r>
            <a:r>
              <a:rPr lang="ko-KR" altLang="en-US" dirty="0"/>
              <a:t> </a:t>
            </a:r>
            <a:r>
              <a:rPr lang="en-US" altLang="ko-KR" dirty="0"/>
              <a:t>(C++)</a:t>
            </a:r>
            <a:endParaRPr lang="ko-KR" altLang="en-US" dirty="0"/>
          </a:p>
        </p:txBody>
      </p:sp>
      <p:pic>
        <p:nvPicPr>
          <p:cNvPr id="5" name="내용 개체 틀 4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E43423E0-5870-5429-031A-165C3FECB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39" y="1357539"/>
            <a:ext cx="5891590" cy="5395972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F9EC069-0E06-CE43-07AC-FBEF921036B1}"/>
                  </a:ext>
                </a:extLst>
              </p14:cNvPr>
              <p14:cNvContentPartPr/>
              <p14:nvPr/>
            </p14:nvContentPartPr>
            <p14:xfrm>
              <a:off x="2861657" y="4765011"/>
              <a:ext cx="407520" cy="5040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F9EC069-0E06-CE43-07AC-FBEF921036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2657" y="4756011"/>
                <a:ext cx="42516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B70DAA7-2BA9-0623-B792-E17ECF5151B9}"/>
                  </a:ext>
                </a:extLst>
              </p14:cNvPr>
              <p14:cNvContentPartPr/>
              <p14:nvPr/>
            </p14:nvContentPartPr>
            <p14:xfrm>
              <a:off x="2468897" y="5777691"/>
              <a:ext cx="538200" cy="5986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B70DAA7-2BA9-0623-B792-E17ECF5151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59897" y="5768691"/>
                <a:ext cx="555840" cy="61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6123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3829B83-C5F7-0DED-6060-6981A16A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 기준 바꾸기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4113DF2-3E95-5FB0-E02D-345D24C0D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11286 </a:t>
            </a:r>
            <a:r>
              <a:rPr lang="ko-KR" altLang="en-US" dirty="0"/>
              <a:t>절댓값 </a:t>
            </a:r>
            <a:r>
              <a:rPr lang="ko-KR" altLang="en-US" dirty="0" err="1"/>
              <a:t>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5043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C66E5-B08C-4226-FDB2-91BDF1439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절댓값 </a:t>
            </a:r>
            <a:r>
              <a:rPr lang="ko-KR" altLang="en-US" dirty="0" err="1"/>
              <a:t>힙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파이썬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629F9A-2C23-8899-ACAE-270D09608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힙에</a:t>
            </a:r>
            <a:r>
              <a:rPr lang="ko-KR" altLang="en-US" dirty="0"/>
              <a:t> </a:t>
            </a:r>
            <a:r>
              <a:rPr lang="en-US" altLang="ko-KR" dirty="0"/>
              <a:t>[a,</a:t>
            </a:r>
            <a:r>
              <a:rPr lang="ko-KR" altLang="en-US" dirty="0"/>
              <a:t> </a:t>
            </a:r>
            <a:r>
              <a:rPr lang="en-US" altLang="ko-KR" dirty="0"/>
              <a:t>b,</a:t>
            </a:r>
            <a:r>
              <a:rPr lang="ko-KR" altLang="en-US" dirty="0"/>
              <a:t> </a:t>
            </a:r>
            <a:r>
              <a:rPr lang="en-US" altLang="ko-KR" dirty="0"/>
              <a:t>c] </a:t>
            </a:r>
            <a:r>
              <a:rPr lang="ko-KR" altLang="en-US" dirty="0"/>
              <a:t>이런 식으로 넣으면 앞부터 오름차순</a:t>
            </a:r>
            <a:endParaRPr lang="en-US" altLang="ko-KR" dirty="0"/>
          </a:p>
          <a:p>
            <a:r>
              <a:rPr lang="en-US" altLang="ko-KR" dirty="0"/>
              <a:t>[abs(x), x] </a:t>
            </a:r>
            <a:r>
              <a:rPr lang="ko-KR" altLang="en-US" dirty="0"/>
              <a:t>이렇게 넣으면 절댓값 순으로 오름차순</a:t>
            </a:r>
            <a:r>
              <a:rPr lang="en-US" altLang="ko-KR" dirty="0"/>
              <a:t>, </a:t>
            </a:r>
            <a:r>
              <a:rPr lang="ko-KR" altLang="en-US" dirty="0"/>
              <a:t>절댓값 같으면 </a:t>
            </a:r>
            <a:r>
              <a:rPr lang="en-US" altLang="ko-KR" dirty="0"/>
              <a:t>x </a:t>
            </a:r>
            <a:r>
              <a:rPr lang="ko-KR" altLang="en-US" dirty="0"/>
              <a:t>오름차순 </a:t>
            </a:r>
          </a:p>
        </p:txBody>
      </p:sp>
    </p:spTree>
    <p:extLst>
      <p:ext uri="{BB962C8B-B14F-4D97-AF65-F5344CB8AC3E}">
        <p14:creationId xmlns:p14="http://schemas.microsoft.com/office/powerpoint/2010/main" val="841901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0B45764D-0C0B-87E3-53C7-DF6083E65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564" y="643466"/>
            <a:ext cx="649687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82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81342-A791-4045-50EA-E9C9EDDB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절댓값 </a:t>
            </a:r>
            <a:r>
              <a:rPr lang="ko-KR" altLang="en-US" dirty="0" err="1"/>
              <a:t>힙</a:t>
            </a:r>
            <a:r>
              <a:rPr lang="ko-KR" altLang="en-US" dirty="0"/>
              <a:t> </a:t>
            </a:r>
            <a:r>
              <a:rPr lang="en-US" altLang="ko-KR" dirty="0"/>
              <a:t>(C++)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839084-FE8C-D175-8740-B2C9ED401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cmp</a:t>
            </a:r>
            <a:r>
              <a:rPr lang="en-US" altLang="ko-KR" dirty="0"/>
              <a:t> </a:t>
            </a:r>
            <a:r>
              <a:rPr lang="ko-KR" altLang="en-US" dirty="0"/>
              <a:t>새로 만들어서 비교 기준 재정의</a:t>
            </a:r>
          </a:p>
        </p:txBody>
      </p:sp>
    </p:spTree>
    <p:extLst>
      <p:ext uri="{BB962C8B-B14F-4D97-AF65-F5344CB8AC3E}">
        <p14:creationId xmlns:p14="http://schemas.microsoft.com/office/powerpoint/2010/main" val="3238904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35647F85-BE2A-DCE8-E701-371383A083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02" y="522514"/>
            <a:ext cx="5163271" cy="4267796"/>
          </a:xfrm>
        </p:spPr>
      </p:pic>
      <p:pic>
        <p:nvPicPr>
          <p:cNvPr id="10" name="내용 개체 틀 9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6062B25D-30B5-13D0-A559-1CA815188A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776" y="522514"/>
            <a:ext cx="6224122" cy="6041571"/>
          </a:xfrm>
        </p:spPr>
      </p:pic>
    </p:spTree>
    <p:extLst>
      <p:ext uri="{BB962C8B-B14F-4D97-AF65-F5344CB8AC3E}">
        <p14:creationId xmlns:p14="http://schemas.microsoft.com/office/powerpoint/2010/main" val="3035553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5A740DD-1325-CC08-CCC4-8E727F77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풀이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F9479E-C22D-40C9-EAFB-862778102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주의사항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문제 풀 때 그린 그림은 실제 </a:t>
            </a:r>
            <a:r>
              <a:rPr lang="ko-KR" altLang="en-US" dirty="0" err="1"/>
              <a:t>힙의</a:t>
            </a:r>
            <a:r>
              <a:rPr lang="ko-KR" altLang="en-US" dirty="0"/>
              <a:t> 내부 구조와 전혀 다릅니다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800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E1AE1-8769-3D86-27E1-F0351F1A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1715 </a:t>
            </a:r>
            <a:r>
              <a:rPr lang="ko-KR" altLang="en-US" dirty="0"/>
              <a:t>카드 정렬하기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C297E5-9D43-CE32-BCBA-9F5D7C6DE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B C</a:t>
            </a:r>
            <a:r>
              <a:rPr lang="ko-KR" altLang="en-US" dirty="0"/>
              <a:t>를 합친다고 가정</a:t>
            </a:r>
            <a:endParaRPr lang="en-US" altLang="ko-KR" dirty="0"/>
          </a:p>
          <a:p>
            <a:r>
              <a:rPr lang="ko-KR" altLang="en-US" dirty="0"/>
              <a:t>합치는 순서에 따른 최종 비교 횟수는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330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65673-B002-1193-BF32-4CDECC5F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B </a:t>
            </a:r>
            <a:r>
              <a:rPr lang="ko-KR" altLang="en-US" dirty="0"/>
              <a:t>먼저 합치면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EF0F7A-0F81-D346-1D32-1F731201D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          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</a:p>
          <a:p>
            <a:r>
              <a:rPr lang="en-US" altLang="ko-KR" dirty="0"/>
              <a:t>(A + B) C      -&gt; A + B</a:t>
            </a:r>
          </a:p>
          <a:p>
            <a:r>
              <a:rPr lang="en-US" altLang="ko-KR" dirty="0"/>
              <a:t>(A + B + C)   -&gt; (A + B) + (A + B) + C = 2A + 2B + C</a:t>
            </a:r>
          </a:p>
          <a:p>
            <a:endParaRPr lang="en-US" altLang="ko-KR" dirty="0"/>
          </a:p>
          <a:p>
            <a:r>
              <a:rPr lang="ko-KR" altLang="en-US" dirty="0"/>
              <a:t>먼저 합치는 값이 최종적 값에 여러 번 </a:t>
            </a:r>
            <a:r>
              <a:rPr lang="ko-KR" altLang="en-US" dirty="0" err="1"/>
              <a:t>더해짐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그때 그때 가장 작은 두개 </a:t>
            </a:r>
            <a:r>
              <a:rPr lang="ko-KR" altLang="en-US" dirty="0" err="1"/>
              <a:t>합쳐야함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63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0FD42-CD24-F300-3DEB-1FD35541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오늘 할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4482E5-0FBB-EAF1-E23B-02B53E062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내부 구조 </a:t>
            </a:r>
            <a:r>
              <a:rPr lang="en-US" altLang="ko-KR" dirty="0"/>
              <a:t>x</a:t>
            </a:r>
          </a:p>
          <a:p>
            <a:r>
              <a:rPr lang="ko-KR" altLang="en-US" dirty="0" err="1"/>
              <a:t>힙</a:t>
            </a:r>
            <a:r>
              <a:rPr lang="ko-KR" altLang="en-US" dirty="0"/>
              <a:t> 사용법 </a:t>
            </a:r>
            <a:r>
              <a:rPr lang="en-US" altLang="ko-KR" dirty="0"/>
              <a:t>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030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EEC8C-ED9E-8740-EB28-AD57351B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대충 예제 </a:t>
            </a:r>
            <a:r>
              <a:rPr lang="ko-KR" altLang="en-US" dirty="0" err="1"/>
              <a:t>만들어봄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C95D90-4BB1-3041-78F5-94A66CC14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2 3 6 8 10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481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7140B-4659-3DA3-5E1D-AFC1AE31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전부 </a:t>
            </a:r>
            <a:r>
              <a:rPr lang="ko-KR" altLang="en-US" dirty="0" err="1"/>
              <a:t>힙에</a:t>
            </a:r>
            <a:r>
              <a:rPr lang="ko-KR" altLang="en-US" dirty="0"/>
              <a:t> 삽입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0EF68-259F-F4D5-B97F-82FD5119D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4355"/>
            <a:ext cx="10515600" cy="2542607"/>
          </a:xfrm>
        </p:spPr>
        <p:txBody>
          <a:bodyPr/>
          <a:lstStyle/>
          <a:p>
            <a:r>
              <a:rPr lang="ko-KR" altLang="en-US" dirty="0"/>
              <a:t>현재 비교 횟수 </a:t>
            </a:r>
            <a:r>
              <a:rPr lang="en-US" altLang="ko-KR" dirty="0"/>
              <a:t>: 0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192A3B-AAF3-BF1F-DB8E-11A258460812}"/>
              </a:ext>
            </a:extLst>
          </p:cNvPr>
          <p:cNvSpPr/>
          <p:nvPr/>
        </p:nvSpPr>
        <p:spPr>
          <a:xfrm>
            <a:off x="838200" y="1825625"/>
            <a:ext cx="1611085" cy="1398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2</a:t>
            </a:r>
            <a:endParaRPr lang="ko-KR" altLang="en-US" sz="7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417DE2-EFF0-6755-DD77-61AF2CE1266A}"/>
              </a:ext>
            </a:extLst>
          </p:cNvPr>
          <p:cNvSpPr/>
          <p:nvPr/>
        </p:nvSpPr>
        <p:spPr>
          <a:xfrm>
            <a:off x="2988128" y="1825625"/>
            <a:ext cx="1611085" cy="1398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3</a:t>
            </a:r>
            <a:endParaRPr lang="ko-KR" altLang="en-US" sz="7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0E6ADA-E2AD-28DD-CBB7-444E6C2CE0DD}"/>
              </a:ext>
            </a:extLst>
          </p:cNvPr>
          <p:cNvSpPr/>
          <p:nvPr/>
        </p:nvSpPr>
        <p:spPr>
          <a:xfrm>
            <a:off x="5138056" y="1825625"/>
            <a:ext cx="1611085" cy="1398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6</a:t>
            </a:r>
            <a:endParaRPr lang="ko-KR" altLang="en-US" sz="7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335AD5-DFD6-0148-C57D-190BD07C1A86}"/>
              </a:ext>
            </a:extLst>
          </p:cNvPr>
          <p:cNvSpPr/>
          <p:nvPr/>
        </p:nvSpPr>
        <p:spPr>
          <a:xfrm>
            <a:off x="7282544" y="1825625"/>
            <a:ext cx="1611085" cy="1398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8</a:t>
            </a:r>
            <a:endParaRPr lang="ko-KR" altLang="en-US" sz="7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6164B2-AF59-F467-BAC1-4DA802325E37}"/>
              </a:ext>
            </a:extLst>
          </p:cNvPr>
          <p:cNvSpPr/>
          <p:nvPr/>
        </p:nvSpPr>
        <p:spPr>
          <a:xfrm>
            <a:off x="9318172" y="1825625"/>
            <a:ext cx="1611085" cy="1398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10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0615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7140B-4659-3DA3-5E1D-AFC1AE31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가장 </a:t>
            </a:r>
            <a:r>
              <a:rPr lang="ko-KR" altLang="en-US" dirty="0" err="1"/>
              <a:t>작은거</a:t>
            </a:r>
            <a:r>
              <a:rPr lang="ko-KR" altLang="en-US" dirty="0"/>
              <a:t> 두개 합침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0EF68-259F-F4D5-B97F-82FD5119D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4355"/>
            <a:ext cx="10515600" cy="2542607"/>
          </a:xfrm>
        </p:spPr>
        <p:txBody>
          <a:bodyPr/>
          <a:lstStyle/>
          <a:p>
            <a:r>
              <a:rPr lang="ko-KR" altLang="en-US" dirty="0"/>
              <a:t>현재 비교 횟수 </a:t>
            </a:r>
            <a:r>
              <a:rPr lang="en-US" altLang="ko-KR" dirty="0"/>
              <a:t>: 2 + 3 = 5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192A3B-AAF3-BF1F-DB8E-11A258460812}"/>
              </a:ext>
            </a:extLst>
          </p:cNvPr>
          <p:cNvSpPr/>
          <p:nvPr/>
        </p:nvSpPr>
        <p:spPr>
          <a:xfrm>
            <a:off x="838200" y="1825625"/>
            <a:ext cx="1611085" cy="13980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2</a:t>
            </a:r>
            <a:endParaRPr lang="ko-KR" altLang="en-US" sz="7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417DE2-EFF0-6755-DD77-61AF2CE1266A}"/>
              </a:ext>
            </a:extLst>
          </p:cNvPr>
          <p:cNvSpPr/>
          <p:nvPr/>
        </p:nvSpPr>
        <p:spPr>
          <a:xfrm>
            <a:off x="2988128" y="1825625"/>
            <a:ext cx="1611085" cy="13980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3</a:t>
            </a:r>
            <a:endParaRPr lang="ko-KR" altLang="en-US" sz="7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0E6ADA-E2AD-28DD-CBB7-444E6C2CE0DD}"/>
              </a:ext>
            </a:extLst>
          </p:cNvPr>
          <p:cNvSpPr/>
          <p:nvPr/>
        </p:nvSpPr>
        <p:spPr>
          <a:xfrm>
            <a:off x="5138056" y="1825625"/>
            <a:ext cx="1611085" cy="1398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6</a:t>
            </a:r>
            <a:endParaRPr lang="ko-KR" altLang="en-US" sz="7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335AD5-DFD6-0148-C57D-190BD07C1A86}"/>
              </a:ext>
            </a:extLst>
          </p:cNvPr>
          <p:cNvSpPr/>
          <p:nvPr/>
        </p:nvSpPr>
        <p:spPr>
          <a:xfrm>
            <a:off x="7282544" y="1825625"/>
            <a:ext cx="1611085" cy="1398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8</a:t>
            </a:r>
            <a:endParaRPr lang="ko-KR" altLang="en-US" sz="7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6164B2-AF59-F467-BAC1-4DA802325E37}"/>
              </a:ext>
            </a:extLst>
          </p:cNvPr>
          <p:cNvSpPr/>
          <p:nvPr/>
        </p:nvSpPr>
        <p:spPr>
          <a:xfrm>
            <a:off x="9318172" y="1825625"/>
            <a:ext cx="1611085" cy="1398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10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552352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7140B-4659-3DA3-5E1D-AFC1AE31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 </a:t>
            </a:r>
            <a:r>
              <a:rPr lang="ko-KR" altLang="en-US" dirty="0" err="1"/>
              <a:t>만든거</a:t>
            </a:r>
            <a:r>
              <a:rPr lang="ko-KR" altLang="en-US" dirty="0"/>
              <a:t> </a:t>
            </a:r>
            <a:r>
              <a:rPr lang="ko-KR" altLang="en-US" dirty="0" err="1"/>
              <a:t>힙에</a:t>
            </a:r>
            <a:r>
              <a:rPr lang="ko-KR" altLang="en-US" dirty="0"/>
              <a:t> 삽입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0EF68-259F-F4D5-B97F-82FD5119D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4355"/>
            <a:ext cx="10515600" cy="2542607"/>
          </a:xfrm>
        </p:spPr>
        <p:txBody>
          <a:bodyPr/>
          <a:lstStyle/>
          <a:p>
            <a:r>
              <a:rPr lang="ko-KR" altLang="en-US" dirty="0"/>
              <a:t>현재 비교 횟수 </a:t>
            </a:r>
            <a:r>
              <a:rPr lang="en-US" altLang="ko-KR" dirty="0"/>
              <a:t>: 5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192A3B-AAF3-BF1F-DB8E-11A258460812}"/>
              </a:ext>
            </a:extLst>
          </p:cNvPr>
          <p:cNvSpPr/>
          <p:nvPr/>
        </p:nvSpPr>
        <p:spPr>
          <a:xfrm>
            <a:off x="838200" y="1825625"/>
            <a:ext cx="1611085" cy="13980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5</a:t>
            </a:r>
            <a:endParaRPr lang="ko-KR" altLang="en-US" sz="7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0E6ADA-E2AD-28DD-CBB7-444E6C2CE0DD}"/>
              </a:ext>
            </a:extLst>
          </p:cNvPr>
          <p:cNvSpPr/>
          <p:nvPr/>
        </p:nvSpPr>
        <p:spPr>
          <a:xfrm>
            <a:off x="5138056" y="1825625"/>
            <a:ext cx="1611085" cy="1398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6</a:t>
            </a:r>
            <a:endParaRPr lang="ko-KR" altLang="en-US" sz="7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335AD5-DFD6-0148-C57D-190BD07C1A86}"/>
              </a:ext>
            </a:extLst>
          </p:cNvPr>
          <p:cNvSpPr/>
          <p:nvPr/>
        </p:nvSpPr>
        <p:spPr>
          <a:xfrm>
            <a:off x="7282544" y="1825625"/>
            <a:ext cx="1611085" cy="1398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8</a:t>
            </a:r>
            <a:endParaRPr lang="ko-KR" altLang="en-US" sz="7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6164B2-AF59-F467-BAC1-4DA802325E37}"/>
              </a:ext>
            </a:extLst>
          </p:cNvPr>
          <p:cNvSpPr/>
          <p:nvPr/>
        </p:nvSpPr>
        <p:spPr>
          <a:xfrm>
            <a:off x="9318172" y="1825625"/>
            <a:ext cx="1611085" cy="1398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10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094241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7140B-4659-3DA3-5E1D-AFC1AE31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가장 </a:t>
            </a:r>
            <a:r>
              <a:rPr lang="ko-KR" altLang="en-US" dirty="0" err="1"/>
              <a:t>작은거</a:t>
            </a:r>
            <a:r>
              <a:rPr lang="ko-KR" altLang="en-US" dirty="0"/>
              <a:t> 두개 합침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0EF68-259F-F4D5-B97F-82FD5119D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4355"/>
            <a:ext cx="10515600" cy="2542607"/>
          </a:xfrm>
        </p:spPr>
        <p:txBody>
          <a:bodyPr/>
          <a:lstStyle/>
          <a:p>
            <a:r>
              <a:rPr lang="ko-KR" altLang="en-US" dirty="0"/>
              <a:t>현재 비교 횟수 </a:t>
            </a:r>
            <a:r>
              <a:rPr lang="en-US" altLang="ko-KR" dirty="0"/>
              <a:t>: 5 + 5 + 6 = 16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192A3B-AAF3-BF1F-DB8E-11A258460812}"/>
              </a:ext>
            </a:extLst>
          </p:cNvPr>
          <p:cNvSpPr/>
          <p:nvPr/>
        </p:nvSpPr>
        <p:spPr>
          <a:xfrm>
            <a:off x="838200" y="1825625"/>
            <a:ext cx="1611085" cy="13980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5</a:t>
            </a:r>
            <a:endParaRPr lang="ko-KR" altLang="en-US" sz="7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0E6ADA-E2AD-28DD-CBB7-444E6C2CE0DD}"/>
              </a:ext>
            </a:extLst>
          </p:cNvPr>
          <p:cNvSpPr/>
          <p:nvPr/>
        </p:nvSpPr>
        <p:spPr>
          <a:xfrm>
            <a:off x="5138056" y="1825625"/>
            <a:ext cx="1611085" cy="13980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6</a:t>
            </a:r>
            <a:endParaRPr lang="ko-KR" altLang="en-US" sz="7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335AD5-DFD6-0148-C57D-190BD07C1A86}"/>
              </a:ext>
            </a:extLst>
          </p:cNvPr>
          <p:cNvSpPr/>
          <p:nvPr/>
        </p:nvSpPr>
        <p:spPr>
          <a:xfrm>
            <a:off x="7282544" y="1825625"/>
            <a:ext cx="1611085" cy="1398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8</a:t>
            </a:r>
            <a:endParaRPr lang="ko-KR" altLang="en-US" sz="7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6164B2-AF59-F467-BAC1-4DA802325E37}"/>
              </a:ext>
            </a:extLst>
          </p:cNvPr>
          <p:cNvSpPr/>
          <p:nvPr/>
        </p:nvSpPr>
        <p:spPr>
          <a:xfrm>
            <a:off x="9318172" y="1825625"/>
            <a:ext cx="1611085" cy="1398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10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514456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7140B-4659-3DA3-5E1D-AFC1AE31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 </a:t>
            </a:r>
            <a:r>
              <a:rPr lang="ko-KR" altLang="en-US" dirty="0" err="1"/>
              <a:t>만든거</a:t>
            </a:r>
            <a:r>
              <a:rPr lang="ko-KR" altLang="en-US" dirty="0"/>
              <a:t> 삽입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0EF68-259F-F4D5-B97F-82FD5119D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4355"/>
            <a:ext cx="10515600" cy="2542607"/>
          </a:xfrm>
        </p:spPr>
        <p:txBody>
          <a:bodyPr/>
          <a:lstStyle/>
          <a:p>
            <a:r>
              <a:rPr lang="ko-KR" altLang="en-US" dirty="0"/>
              <a:t>현재 비교 횟수 </a:t>
            </a:r>
            <a:r>
              <a:rPr lang="en-US" altLang="ko-KR" dirty="0"/>
              <a:t>: 16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192A3B-AAF3-BF1F-DB8E-11A258460812}"/>
              </a:ext>
            </a:extLst>
          </p:cNvPr>
          <p:cNvSpPr/>
          <p:nvPr/>
        </p:nvSpPr>
        <p:spPr>
          <a:xfrm>
            <a:off x="838200" y="1825625"/>
            <a:ext cx="1611085" cy="13980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11</a:t>
            </a:r>
            <a:endParaRPr lang="ko-KR" altLang="en-US" sz="7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335AD5-DFD6-0148-C57D-190BD07C1A86}"/>
              </a:ext>
            </a:extLst>
          </p:cNvPr>
          <p:cNvSpPr/>
          <p:nvPr/>
        </p:nvSpPr>
        <p:spPr>
          <a:xfrm>
            <a:off x="7282544" y="1825625"/>
            <a:ext cx="1611085" cy="1398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8</a:t>
            </a:r>
            <a:endParaRPr lang="ko-KR" altLang="en-US" sz="7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6164B2-AF59-F467-BAC1-4DA802325E37}"/>
              </a:ext>
            </a:extLst>
          </p:cNvPr>
          <p:cNvSpPr/>
          <p:nvPr/>
        </p:nvSpPr>
        <p:spPr>
          <a:xfrm>
            <a:off x="9318172" y="1825625"/>
            <a:ext cx="1611085" cy="1398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10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314906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7140B-4659-3DA3-5E1D-AFC1AE31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가장 </a:t>
            </a:r>
            <a:r>
              <a:rPr lang="ko-KR" altLang="en-US" dirty="0" err="1"/>
              <a:t>작은거</a:t>
            </a:r>
            <a:r>
              <a:rPr lang="ko-KR" altLang="en-US" dirty="0"/>
              <a:t> 두개 합침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0EF68-259F-F4D5-B97F-82FD5119D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4355"/>
            <a:ext cx="10515600" cy="2542607"/>
          </a:xfrm>
        </p:spPr>
        <p:txBody>
          <a:bodyPr/>
          <a:lstStyle/>
          <a:p>
            <a:r>
              <a:rPr lang="ko-KR" altLang="en-US" dirty="0"/>
              <a:t>현재 비교 횟수 </a:t>
            </a:r>
            <a:r>
              <a:rPr lang="en-US" altLang="ko-KR" dirty="0"/>
              <a:t>: 16 + 8 + 10 = 34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192A3B-AAF3-BF1F-DB8E-11A258460812}"/>
              </a:ext>
            </a:extLst>
          </p:cNvPr>
          <p:cNvSpPr/>
          <p:nvPr/>
        </p:nvSpPr>
        <p:spPr>
          <a:xfrm>
            <a:off x="838200" y="1825625"/>
            <a:ext cx="1611085" cy="139802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11</a:t>
            </a:r>
            <a:endParaRPr lang="ko-KR" altLang="en-US" sz="7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335AD5-DFD6-0148-C57D-190BD07C1A86}"/>
              </a:ext>
            </a:extLst>
          </p:cNvPr>
          <p:cNvSpPr/>
          <p:nvPr/>
        </p:nvSpPr>
        <p:spPr>
          <a:xfrm>
            <a:off x="7282544" y="1825625"/>
            <a:ext cx="1611085" cy="13980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8</a:t>
            </a:r>
            <a:endParaRPr lang="ko-KR" altLang="en-US" sz="7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6164B2-AF59-F467-BAC1-4DA802325E37}"/>
              </a:ext>
            </a:extLst>
          </p:cNvPr>
          <p:cNvSpPr/>
          <p:nvPr/>
        </p:nvSpPr>
        <p:spPr>
          <a:xfrm>
            <a:off x="9318172" y="1825625"/>
            <a:ext cx="1611085" cy="13980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10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577621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7140B-4659-3DA3-5E1D-AFC1AE31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 </a:t>
            </a:r>
            <a:r>
              <a:rPr lang="ko-KR" altLang="en-US" dirty="0" err="1"/>
              <a:t>만든거</a:t>
            </a:r>
            <a:r>
              <a:rPr lang="ko-KR" altLang="en-US" dirty="0"/>
              <a:t> 삽입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0EF68-259F-F4D5-B97F-82FD5119D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4355"/>
            <a:ext cx="10515600" cy="2542607"/>
          </a:xfrm>
        </p:spPr>
        <p:txBody>
          <a:bodyPr/>
          <a:lstStyle/>
          <a:p>
            <a:r>
              <a:rPr lang="ko-KR" altLang="en-US" dirty="0"/>
              <a:t>현재 비교 횟수 </a:t>
            </a:r>
            <a:r>
              <a:rPr lang="en-US" altLang="ko-KR" dirty="0"/>
              <a:t>: 34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192A3B-AAF3-BF1F-DB8E-11A258460812}"/>
              </a:ext>
            </a:extLst>
          </p:cNvPr>
          <p:cNvSpPr/>
          <p:nvPr/>
        </p:nvSpPr>
        <p:spPr>
          <a:xfrm>
            <a:off x="838200" y="1825625"/>
            <a:ext cx="1611085" cy="139802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11</a:t>
            </a:r>
            <a:endParaRPr lang="ko-KR" altLang="en-US" sz="7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335AD5-DFD6-0148-C57D-190BD07C1A86}"/>
              </a:ext>
            </a:extLst>
          </p:cNvPr>
          <p:cNvSpPr/>
          <p:nvPr/>
        </p:nvSpPr>
        <p:spPr>
          <a:xfrm>
            <a:off x="7282544" y="1825625"/>
            <a:ext cx="1611085" cy="13980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18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053880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7140B-4659-3DA3-5E1D-AFC1AE31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가장 </a:t>
            </a:r>
            <a:r>
              <a:rPr lang="ko-KR" altLang="en-US" dirty="0" err="1"/>
              <a:t>작은거</a:t>
            </a:r>
            <a:r>
              <a:rPr lang="ko-KR" altLang="en-US" dirty="0"/>
              <a:t> 두개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0EF68-259F-F4D5-B97F-82FD5119D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4355"/>
            <a:ext cx="10515600" cy="2542607"/>
          </a:xfrm>
        </p:spPr>
        <p:txBody>
          <a:bodyPr/>
          <a:lstStyle/>
          <a:p>
            <a:r>
              <a:rPr lang="ko-KR" altLang="en-US" dirty="0"/>
              <a:t>현재 비교 횟수 </a:t>
            </a:r>
            <a:r>
              <a:rPr lang="en-US" altLang="ko-KR" dirty="0"/>
              <a:t>: 34 + 11 + 18 = 63</a:t>
            </a:r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192A3B-AAF3-BF1F-DB8E-11A258460812}"/>
              </a:ext>
            </a:extLst>
          </p:cNvPr>
          <p:cNvSpPr/>
          <p:nvPr/>
        </p:nvSpPr>
        <p:spPr>
          <a:xfrm>
            <a:off x="838200" y="1825625"/>
            <a:ext cx="1611085" cy="13980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11</a:t>
            </a:r>
            <a:endParaRPr lang="ko-KR" altLang="en-US" sz="7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335AD5-DFD6-0148-C57D-190BD07C1A86}"/>
              </a:ext>
            </a:extLst>
          </p:cNvPr>
          <p:cNvSpPr/>
          <p:nvPr/>
        </p:nvSpPr>
        <p:spPr>
          <a:xfrm>
            <a:off x="7282544" y="1825625"/>
            <a:ext cx="1611085" cy="13980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18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414290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7140B-4659-3DA3-5E1D-AFC1AE31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0EF68-259F-F4D5-B97F-82FD5119D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34355"/>
            <a:ext cx="10515600" cy="2542607"/>
          </a:xfrm>
        </p:spPr>
        <p:txBody>
          <a:bodyPr/>
          <a:lstStyle/>
          <a:p>
            <a:r>
              <a:rPr lang="ko-KR" altLang="en-US" dirty="0"/>
              <a:t>현재 비교 횟수 </a:t>
            </a:r>
            <a:r>
              <a:rPr lang="en-US" altLang="ko-KR" dirty="0"/>
              <a:t>: 63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192A3B-AAF3-BF1F-DB8E-11A258460812}"/>
              </a:ext>
            </a:extLst>
          </p:cNvPr>
          <p:cNvSpPr/>
          <p:nvPr/>
        </p:nvSpPr>
        <p:spPr>
          <a:xfrm>
            <a:off x="838200" y="1825625"/>
            <a:ext cx="1611085" cy="13980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29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064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EF9A5-5A8A-BC29-D1CC-5C1D4101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사용법 </a:t>
            </a:r>
            <a:r>
              <a:rPr lang="en-US" altLang="ko-KR" dirty="0"/>
              <a:t>(</a:t>
            </a:r>
            <a:r>
              <a:rPr lang="ko-KR" altLang="en-US" dirty="0"/>
              <a:t>파이썬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F6F1B86-941B-36F6-78AC-5719CC44A7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65" y="1692049"/>
            <a:ext cx="4326480" cy="4484914"/>
          </a:xfr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CA0E4F-0FE1-5453-3EE7-0893AEFBA7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기본적으로 오름차순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3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955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87BA6-8306-9CFC-0728-F3061937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ko-KR" altLang="en-US" dirty="0" err="1"/>
              <a:t>힙을</a:t>
            </a:r>
            <a:r>
              <a:rPr lang="ko-KR" altLang="en-US" dirty="0"/>
              <a:t> 사용해야 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9F7B05-2AD9-6DD1-68BF-11666543B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236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84A5D-1595-6760-448A-BA2547C9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11000 </a:t>
            </a:r>
            <a:r>
              <a:rPr lang="ko-KR" altLang="en-US" dirty="0"/>
              <a:t>강의실 배정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6DE260-CCB2-99EF-96CC-01737990E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어딘가 익숙한 이름</a:t>
            </a:r>
            <a:endParaRPr lang="en-US" altLang="ko-KR" dirty="0"/>
          </a:p>
          <a:p>
            <a:r>
              <a:rPr lang="ko-KR" altLang="en-US" dirty="0"/>
              <a:t>끝나는 시간으로 정렬했던 그 친구는 회의실 배정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6533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20B40-B64B-F32B-225F-FE80A9F0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회의실 배정과의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2A8E48-5E94-4630-0337-8BCB72E1E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회의실 배정 </a:t>
            </a:r>
            <a:r>
              <a:rPr lang="en-US" altLang="ko-KR" dirty="0"/>
              <a:t>: </a:t>
            </a:r>
            <a:r>
              <a:rPr lang="ko-KR" altLang="en-US" dirty="0"/>
              <a:t>하나의 공간에서 할 수 있는 회의의 최대 개수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강의실 배정 </a:t>
            </a:r>
            <a:r>
              <a:rPr lang="en-US" altLang="ko-KR" dirty="0"/>
              <a:t>: </a:t>
            </a:r>
            <a:r>
              <a:rPr lang="ko-KR" altLang="en-US" dirty="0"/>
              <a:t>주어진 강의를 전부 하기 위해 필요한 강의실의 최소 개수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1009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88C2D-DA22-C824-F661-D0C153659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CEBAE3-FE48-3D4B-A7D9-F99F3C888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시작 시간이 빠른 강의 먼저 배정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이미 사용했던 강의실 중 강의가 끝난 강의실이 있을 경우 그 강의실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이전에 사용했던 강의실이 전부 </a:t>
            </a:r>
            <a:r>
              <a:rPr lang="ko-KR" altLang="en-US" dirty="0" err="1"/>
              <a:t>사용중이면</a:t>
            </a:r>
            <a:r>
              <a:rPr lang="ko-KR" altLang="en-US" dirty="0"/>
              <a:t> 새로운 강의실 추가</a:t>
            </a:r>
          </a:p>
        </p:txBody>
      </p:sp>
    </p:spTree>
    <p:extLst>
      <p:ext uri="{BB962C8B-B14F-4D97-AF65-F5344CB8AC3E}">
        <p14:creationId xmlns:p14="http://schemas.microsoft.com/office/powerpoint/2010/main" val="7199345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8AD6B-D8B3-2A7E-2501-DABF6925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 시간 순으로 정렬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77ABC26-D5B8-06B2-7AD6-679F0D3C52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9260454"/>
              </p:ext>
            </p:extLst>
          </p:nvPr>
        </p:nvGraphicFramePr>
        <p:xfrm>
          <a:off x="838200" y="1869167"/>
          <a:ext cx="7946571" cy="16904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48857">
                  <a:extLst>
                    <a:ext uri="{9D8B030D-6E8A-4147-A177-3AD203B41FA5}">
                      <a16:colId xmlns:a16="http://schemas.microsoft.com/office/drawing/2014/main" val="3869470880"/>
                    </a:ext>
                  </a:extLst>
                </a:gridCol>
                <a:gridCol w="2648857">
                  <a:extLst>
                    <a:ext uri="{9D8B030D-6E8A-4147-A177-3AD203B41FA5}">
                      <a16:colId xmlns:a16="http://schemas.microsoft.com/office/drawing/2014/main" val="2226121596"/>
                    </a:ext>
                  </a:extLst>
                </a:gridCol>
                <a:gridCol w="2648857">
                  <a:extLst>
                    <a:ext uri="{9D8B030D-6E8A-4147-A177-3AD203B41FA5}">
                      <a16:colId xmlns:a16="http://schemas.microsoft.com/office/drawing/2014/main" val="1257869748"/>
                    </a:ext>
                  </a:extLst>
                </a:gridCol>
              </a:tblGrid>
              <a:tr h="1690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200" dirty="0"/>
                        <a:t>[1,3]</a:t>
                      </a:r>
                      <a:endParaRPr lang="ko-KR" altLang="en-US" sz="7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200" dirty="0"/>
                        <a:t>[2,4]</a:t>
                      </a:r>
                      <a:endParaRPr lang="ko-KR" altLang="en-US" sz="7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200" dirty="0"/>
                        <a:t>[3,5]</a:t>
                      </a:r>
                      <a:endParaRPr lang="ko-KR" altLang="en-US" sz="7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6610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B13D1AA-9633-FAC7-6541-FBA7B05936DB}"/>
              </a:ext>
            </a:extLst>
          </p:cNvPr>
          <p:cNvSpPr txBox="1"/>
          <p:nvPr/>
        </p:nvSpPr>
        <p:spPr>
          <a:xfrm>
            <a:off x="1730829" y="13787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소프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170D2-6E9A-02D8-0FEC-219CE4B19CD7}"/>
              </a:ext>
            </a:extLst>
          </p:cNvPr>
          <p:cNvSpPr txBox="1"/>
          <p:nvPr/>
        </p:nvSpPr>
        <p:spPr>
          <a:xfrm>
            <a:off x="4321629" y="13787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알고리즘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07667-0921-330A-092D-FE3BBA0DD3D1}"/>
              </a:ext>
            </a:extLst>
          </p:cNvPr>
          <p:cNvSpPr txBox="1"/>
          <p:nvPr/>
        </p:nvSpPr>
        <p:spPr>
          <a:xfrm>
            <a:off x="7141029" y="13787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인공지능</a:t>
            </a:r>
          </a:p>
        </p:txBody>
      </p:sp>
    </p:spTree>
    <p:extLst>
      <p:ext uri="{BB962C8B-B14F-4D97-AF65-F5344CB8AC3E}">
        <p14:creationId xmlns:p14="http://schemas.microsoft.com/office/powerpoint/2010/main" val="3328373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8AD6B-D8B3-2A7E-2501-DABF6925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가능한 강의실 확인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77ABC26-D5B8-06B2-7AD6-679F0D3C52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69167"/>
          <a:ext cx="7946571" cy="16904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48857">
                  <a:extLst>
                    <a:ext uri="{9D8B030D-6E8A-4147-A177-3AD203B41FA5}">
                      <a16:colId xmlns:a16="http://schemas.microsoft.com/office/drawing/2014/main" val="3869470880"/>
                    </a:ext>
                  </a:extLst>
                </a:gridCol>
                <a:gridCol w="2648857">
                  <a:extLst>
                    <a:ext uri="{9D8B030D-6E8A-4147-A177-3AD203B41FA5}">
                      <a16:colId xmlns:a16="http://schemas.microsoft.com/office/drawing/2014/main" val="2226121596"/>
                    </a:ext>
                  </a:extLst>
                </a:gridCol>
                <a:gridCol w="2648857">
                  <a:extLst>
                    <a:ext uri="{9D8B030D-6E8A-4147-A177-3AD203B41FA5}">
                      <a16:colId xmlns:a16="http://schemas.microsoft.com/office/drawing/2014/main" val="1257869748"/>
                    </a:ext>
                  </a:extLst>
                </a:gridCol>
              </a:tblGrid>
              <a:tr h="1690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200" dirty="0"/>
                        <a:t>[1,3]</a:t>
                      </a:r>
                      <a:endParaRPr lang="ko-KR" altLang="en-US" sz="7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200" dirty="0"/>
                        <a:t>[2,4]</a:t>
                      </a:r>
                      <a:endParaRPr lang="ko-KR" altLang="en-US" sz="7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200" dirty="0"/>
                        <a:t>[3,5]</a:t>
                      </a:r>
                      <a:endParaRPr lang="ko-KR" altLang="en-US" sz="7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6610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D9D6AD1-95A4-E3AA-8FEA-0D0C0CE718BC}"/>
              </a:ext>
            </a:extLst>
          </p:cNvPr>
          <p:cNvSpPr txBox="1"/>
          <p:nvPr/>
        </p:nvSpPr>
        <p:spPr>
          <a:xfrm>
            <a:off x="1730829" y="13787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소프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5174B-5BC1-C704-5042-26420BBCB94D}"/>
              </a:ext>
            </a:extLst>
          </p:cNvPr>
          <p:cNvSpPr txBox="1"/>
          <p:nvPr/>
        </p:nvSpPr>
        <p:spPr>
          <a:xfrm>
            <a:off x="4321629" y="13787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알고리즘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AFE863-E0AF-89A7-D476-D9DA06E975ED}"/>
              </a:ext>
            </a:extLst>
          </p:cNvPr>
          <p:cNvSpPr txBox="1"/>
          <p:nvPr/>
        </p:nvSpPr>
        <p:spPr>
          <a:xfrm>
            <a:off x="7141029" y="13787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인공지능</a:t>
            </a:r>
          </a:p>
        </p:txBody>
      </p:sp>
    </p:spTree>
    <p:extLst>
      <p:ext uri="{BB962C8B-B14F-4D97-AF65-F5344CB8AC3E}">
        <p14:creationId xmlns:p14="http://schemas.microsoft.com/office/powerpoint/2010/main" val="163827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8AD6B-D8B3-2A7E-2501-DABF6925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가능한 강의실 없음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77ABC26-D5B8-06B2-7AD6-679F0D3C52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69167"/>
          <a:ext cx="7946571" cy="16904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48857">
                  <a:extLst>
                    <a:ext uri="{9D8B030D-6E8A-4147-A177-3AD203B41FA5}">
                      <a16:colId xmlns:a16="http://schemas.microsoft.com/office/drawing/2014/main" val="3869470880"/>
                    </a:ext>
                  </a:extLst>
                </a:gridCol>
                <a:gridCol w="2648857">
                  <a:extLst>
                    <a:ext uri="{9D8B030D-6E8A-4147-A177-3AD203B41FA5}">
                      <a16:colId xmlns:a16="http://schemas.microsoft.com/office/drawing/2014/main" val="2226121596"/>
                    </a:ext>
                  </a:extLst>
                </a:gridCol>
                <a:gridCol w="2648857">
                  <a:extLst>
                    <a:ext uri="{9D8B030D-6E8A-4147-A177-3AD203B41FA5}">
                      <a16:colId xmlns:a16="http://schemas.microsoft.com/office/drawing/2014/main" val="1257869748"/>
                    </a:ext>
                  </a:extLst>
                </a:gridCol>
              </a:tblGrid>
              <a:tr h="1690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200" dirty="0"/>
                        <a:t>[1,3]</a:t>
                      </a:r>
                      <a:endParaRPr lang="ko-KR" altLang="en-US" sz="7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200" dirty="0"/>
                        <a:t>[2,4]</a:t>
                      </a:r>
                      <a:endParaRPr lang="ko-KR" altLang="en-US" sz="7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200" dirty="0"/>
                        <a:t>[3,5]</a:t>
                      </a:r>
                      <a:endParaRPr lang="ko-KR" altLang="en-US" sz="7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6610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D9D6AD1-95A4-E3AA-8FEA-0D0C0CE718BC}"/>
              </a:ext>
            </a:extLst>
          </p:cNvPr>
          <p:cNvSpPr txBox="1"/>
          <p:nvPr/>
        </p:nvSpPr>
        <p:spPr>
          <a:xfrm>
            <a:off x="1730829" y="13787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소프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5174B-5BC1-C704-5042-26420BBCB94D}"/>
              </a:ext>
            </a:extLst>
          </p:cNvPr>
          <p:cNvSpPr txBox="1"/>
          <p:nvPr/>
        </p:nvSpPr>
        <p:spPr>
          <a:xfrm>
            <a:off x="4321629" y="13787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알고리즘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AFE863-E0AF-89A7-D476-D9DA06E975ED}"/>
              </a:ext>
            </a:extLst>
          </p:cNvPr>
          <p:cNvSpPr txBox="1"/>
          <p:nvPr/>
        </p:nvSpPr>
        <p:spPr>
          <a:xfrm>
            <a:off x="7141029" y="13787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인공지능</a:t>
            </a:r>
          </a:p>
        </p:txBody>
      </p:sp>
    </p:spTree>
    <p:extLst>
      <p:ext uri="{BB962C8B-B14F-4D97-AF65-F5344CB8AC3E}">
        <p14:creationId xmlns:p14="http://schemas.microsoft.com/office/powerpoint/2010/main" val="255848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8AD6B-D8B3-2A7E-2501-DABF6925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강의실 추가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77ABC26-D5B8-06B2-7AD6-679F0D3C52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802385"/>
              </p:ext>
            </p:extLst>
          </p:nvPr>
        </p:nvGraphicFramePr>
        <p:xfrm>
          <a:off x="838200" y="1869167"/>
          <a:ext cx="7946571" cy="16904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48857">
                  <a:extLst>
                    <a:ext uri="{9D8B030D-6E8A-4147-A177-3AD203B41FA5}">
                      <a16:colId xmlns:a16="http://schemas.microsoft.com/office/drawing/2014/main" val="3869470880"/>
                    </a:ext>
                  </a:extLst>
                </a:gridCol>
                <a:gridCol w="2648857">
                  <a:extLst>
                    <a:ext uri="{9D8B030D-6E8A-4147-A177-3AD203B41FA5}">
                      <a16:colId xmlns:a16="http://schemas.microsoft.com/office/drawing/2014/main" val="2226121596"/>
                    </a:ext>
                  </a:extLst>
                </a:gridCol>
                <a:gridCol w="2648857">
                  <a:extLst>
                    <a:ext uri="{9D8B030D-6E8A-4147-A177-3AD203B41FA5}">
                      <a16:colId xmlns:a16="http://schemas.microsoft.com/office/drawing/2014/main" val="1257869748"/>
                    </a:ext>
                  </a:extLst>
                </a:gridCol>
              </a:tblGrid>
              <a:tr h="1690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200" dirty="0"/>
                        <a:t>[1,3]</a:t>
                      </a:r>
                      <a:endParaRPr lang="ko-KR" altLang="en-US" sz="7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200" dirty="0"/>
                        <a:t>[2,4]</a:t>
                      </a:r>
                      <a:endParaRPr lang="ko-KR" altLang="en-US" sz="7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200" dirty="0"/>
                        <a:t>[3,5]</a:t>
                      </a:r>
                      <a:endParaRPr lang="ko-KR" altLang="en-US" sz="7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661021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A4D1AB5E-6390-1C0E-1B3C-95F382169514}"/>
              </a:ext>
            </a:extLst>
          </p:cNvPr>
          <p:cNvSpPr/>
          <p:nvPr/>
        </p:nvSpPr>
        <p:spPr>
          <a:xfrm>
            <a:off x="1328057" y="4470853"/>
            <a:ext cx="1611085" cy="13980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3</a:t>
            </a:r>
            <a:endParaRPr lang="ko-KR" altLang="en-US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886B6-DFD1-5ACF-8497-668CC7B05C7E}"/>
              </a:ext>
            </a:extLst>
          </p:cNvPr>
          <p:cNvSpPr txBox="1"/>
          <p:nvPr/>
        </p:nvSpPr>
        <p:spPr>
          <a:xfrm>
            <a:off x="1768929" y="13787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소프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30F20-32F7-839B-A06B-2F4B00F125E8}"/>
              </a:ext>
            </a:extLst>
          </p:cNvPr>
          <p:cNvSpPr txBox="1"/>
          <p:nvPr/>
        </p:nvSpPr>
        <p:spPr>
          <a:xfrm>
            <a:off x="4239985" y="13787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알고리즘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9EC0F-5D85-A8E4-6BFB-0F55791506EE}"/>
              </a:ext>
            </a:extLst>
          </p:cNvPr>
          <p:cNvSpPr txBox="1"/>
          <p:nvPr/>
        </p:nvSpPr>
        <p:spPr>
          <a:xfrm>
            <a:off x="7119258" y="13787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인공지능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33E556-A91A-0AD8-FEDC-6D1B6D8CC088}"/>
              </a:ext>
            </a:extLst>
          </p:cNvPr>
          <p:cNvSpPr txBox="1"/>
          <p:nvPr/>
        </p:nvSpPr>
        <p:spPr>
          <a:xfrm>
            <a:off x="1730829" y="39695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424</a:t>
            </a:r>
            <a:r>
              <a:rPr lang="ko-KR" altLang="en-US" dirty="0"/>
              <a:t>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46461-7A1C-7268-AA9B-7591239671B9}"/>
              </a:ext>
            </a:extLst>
          </p:cNvPr>
          <p:cNvSpPr txBox="1"/>
          <p:nvPr/>
        </p:nvSpPr>
        <p:spPr>
          <a:xfrm>
            <a:off x="1281793" y="6123543"/>
            <a:ext cx="204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시까지 </a:t>
            </a:r>
            <a:r>
              <a:rPr lang="ko-KR" altLang="en-US" dirty="0" err="1"/>
              <a:t>사용중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153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8AD6B-D8B3-2A7E-2501-DABF6925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가능한 강의실 확인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77ABC26-D5B8-06B2-7AD6-679F0D3C52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69167"/>
          <a:ext cx="7946571" cy="16904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48857">
                  <a:extLst>
                    <a:ext uri="{9D8B030D-6E8A-4147-A177-3AD203B41FA5}">
                      <a16:colId xmlns:a16="http://schemas.microsoft.com/office/drawing/2014/main" val="3869470880"/>
                    </a:ext>
                  </a:extLst>
                </a:gridCol>
                <a:gridCol w="2648857">
                  <a:extLst>
                    <a:ext uri="{9D8B030D-6E8A-4147-A177-3AD203B41FA5}">
                      <a16:colId xmlns:a16="http://schemas.microsoft.com/office/drawing/2014/main" val="2226121596"/>
                    </a:ext>
                  </a:extLst>
                </a:gridCol>
                <a:gridCol w="2648857">
                  <a:extLst>
                    <a:ext uri="{9D8B030D-6E8A-4147-A177-3AD203B41FA5}">
                      <a16:colId xmlns:a16="http://schemas.microsoft.com/office/drawing/2014/main" val="1257869748"/>
                    </a:ext>
                  </a:extLst>
                </a:gridCol>
              </a:tblGrid>
              <a:tr h="1690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200" dirty="0"/>
                        <a:t>[1,3]</a:t>
                      </a:r>
                      <a:endParaRPr lang="ko-KR" altLang="en-US" sz="7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200" dirty="0"/>
                        <a:t>[2,4]</a:t>
                      </a:r>
                      <a:endParaRPr lang="ko-KR" altLang="en-US" sz="7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200" dirty="0"/>
                        <a:t>[3,5]</a:t>
                      </a:r>
                      <a:endParaRPr lang="ko-KR" altLang="en-US" sz="7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661021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A4D1AB5E-6390-1C0E-1B3C-95F382169514}"/>
              </a:ext>
            </a:extLst>
          </p:cNvPr>
          <p:cNvSpPr/>
          <p:nvPr/>
        </p:nvSpPr>
        <p:spPr>
          <a:xfrm>
            <a:off x="1328057" y="4470853"/>
            <a:ext cx="1611085" cy="13980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3</a:t>
            </a:r>
            <a:endParaRPr lang="ko-KR" altLang="en-US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886B6-DFD1-5ACF-8497-668CC7B05C7E}"/>
              </a:ext>
            </a:extLst>
          </p:cNvPr>
          <p:cNvSpPr txBox="1"/>
          <p:nvPr/>
        </p:nvSpPr>
        <p:spPr>
          <a:xfrm>
            <a:off x="1768929" y="13787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소프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30F20-32F7-839B-A06B-2F4B00F125E8}"/>
              </a:ext>
            </a:extLst>
          </p:cNvPr>
          <p:cNvSpPr txBox="1"/>
          <p:nvPr/>
        </p:nvSpPr>
        <p:spPr>
          <a:xfrm>
            <a:off x="4239985" y="13787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알고리즘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9EC0F-5D85-A8E4-6BFB-0F55791506EE}"/>
              </a:ext>
            </a:extLst>
          </p:cNvPr>
          <p:cNvSpPr txBox="1"/>
          <p:nvPr/>
        </p:nvSpPr>
        <p:spPr>
          <a:xfrm>
            <a:off x="7119258" y="13787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인공지능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33E556-A91A-0AD8-FEDC-6D1B6D8CC088}"/>
              </a:ext>
            </a:extLst>
          </p:cNvPr>
          <p:cNvSpPr txBox="1"/>
          <p:nvPr/>
        </p:nvSpPr>
        <p:spPr>
          <a:xfrm>
            <a:off x="1730829" y="39695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424</a:t>
            </a:r>
            <a:r>
              <a:rPr lang="ko-KR" altLang="en-US" dirty="0"/>
              <a:t>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46461-7A1C-7268-AA9B-7591239671B9}"/>
              </a:ext>
            </a:extLst>
          </p:cNvPr>
          <p:cNvSpPr txBox="1"/>
          <p:nvPr/>
        </p:nvSpPr>
        <p:spPr>
          <a:xfrm>
            <a:off x="1281793" y="6123543"/>
            <a:ext cx="204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시까지 </a:t>
            </a:r>
            <a:r>
              <a:rPr lang="ko-KR" altLang="en-US" dirty="0" err="1"/>
              <a:t>사용중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17128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8AD6B-D8B3-2A7E-2501-DABF6925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가능한 강의실 없음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77ABC26-D5B8-06B2-7AD6-679F0D3C52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69167"/>
          <a:ext cx="7946571" cy="16904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48857">
                  <a:extLst>
                    <a:ext uri="{9D8B030D-6E8A-4147-A177-3AD203B41FA5}">
                      <a16:colId xmlns:a16="http://schemas.microsoft.com/office/drawing/2014/main" val="3869470880"/>
                    </a:ext>
                  </a:extLst>
                </a:gridCol>
                <a:gridCol w="2648857">
                  <a:extLst>
                    <a:ext uri="{9D8B030D-6E8A-4147-A177-3AD203B41FA5}">
                      <a16:colId xmlns:a16="http://schemas.microsoft.com/office/drawing/2014/main" val="2226121596"/>
                    </a:ext>
                  </a:extLst>
                </a:gridCol>
                <a:gridCol w="2648857">
                  <a:extLst>
                    <a:ext uri="{9D8B030D-6E8A-4147-A177-3AD203B41FA5}">
                      <a16:colId xmlns:a16="http://schemas.microsoft.com/office/drawing/2014/main" val="1257869748"/>
                    </a:ext>
                  </a:extLst>
                </a:gridCol>
              </a:tblGrid>
              <a:tr h="1690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200" dirty="0"/>
                        <a:t>[1,3]</a:t>
                      </a:r>
                      <a:endParaRPr lang="ko-KR" altLang="en-US" sz="7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200" dirty="0"/>
                        <a:t>[2,4]</a:t>
                      </a:r>
                      <a:endParaRPr lang="ko-KR" altLang="en-US" sz="7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200" dirty="0"/>
                        <a:t>[3,5]</a:t>
                      </a:r>
                      <a:endParaRPr lang="ko-KR" altLang="en-US" sz="7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661021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A4D1AB5E-6390-1C0E-1B3C-95F382169514}"/>
              </a:ext>
            </a:extLst>
          </p:cNvPr>
          <p:cNvSpPr/>
          <p:nvPr/>
        </p:nvSpPr>
        <p:spPr>
          <a:xfrm>
            <a:off x="1328057" y="4470853"/>
            <a:ext cx="1611085" cy="13980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3</a:t>
            </a:r>
            <a:endParaRPr lang="ko-KR" altLang="en-US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886B6-DFD1-5ACF-8497-668CC7B05C7E}"/>
              </a:ext>
            </a:extLst>
          </p:cNvPr>
          <p:cNvSpPr txBox="1"/>
          <p:nvPr/>
        </p:nvSpPr>
        <p:spPr>
          <a:xfrm>
            <a:off x="1768929" y="13787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소프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30F20-32F7-839B-A06B-2F4B00F125E8}"/>
              </a:ext>
            </a:extLst>
          </p:cNvPr>
          <p:cNvSpPr txBox="1"/>
          <p:nvPr/>
        </p:nvSpPr>
        <p:spPr>
          <a:xfrm>
            <a:off x="4239985" y="13787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알고리즘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9EC0F-5D85-A8E4-6BFB-0F55791506EE}"/>
              </a:ext>
            </a:extLst>
          </p:cNvPr>
          <p:cNvSpPr txBox="1"/>
          <p:nvPr/>
        </p:nvSpPr>
        <p:spPr>
          <a:xfrm>
            <a:off x="7119258" y="13787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인공지능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33E556-A91A-0AD8-FEDC-6D1B6D8CC088}"/>
              </a:ext>
            </a:extLst>
          </p:cNvPr>
          <p:cNvSpPr txBox="1"/>
          <p:nvPr/>
        </p:nvSpPr>
        <p:spPr>
          <a:xfrm>
            <a:off x="1730829" y="39695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424</a:t>
            </a:r>
            <a:r>
              <a:rPr lang="ko-KR" altLang="en-US" dirty="0"/>
              <a:t>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46461-7A1C-7268-AA9B-7591239671B9}"/>
              </a:ext>
            </a:extLst>
          </p:cNvPr>
          <p:cNvSpPr txBox="1"/>
          <p:nvPr/>
        </p:nvSpPr>
        <p:spPr>
          <a:xfrm>
            <a:off x="1281793" y="6123543"/>
            <a:ext cx="204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시까지 </a:t>
            </a:r>
            <a:r>
              <a:rPr lang="ko-KR" altLang="en-US" dirty="0" err="1"/>
              <a:t>사용중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8928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B65D3-BB4C-378F-DC81-08181BE4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사용법 </a:t>
            </a:r>
            <a:r>
              <a:rPr lang="en-US" altLang="ko-KR" dirty="0"/>
              <a:t>(C++)</a:t>
            </a:r>
            <a:endParaRPr lang="ko-KR" altLang="en-US" dirty="0"/>
          </a:p>
        </p:txBody>
      </p:sp>
      <p:pic>
        <p:nvPicPr>
          <p:cNvPr id="6" name="내용 개체 틀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D5256BC-C8E2-C008-6220-ADB9AF2FD1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58" y="1690688"/>
            <a:ext cx="4507128" cy="4560153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40C073-DB01-A957-3CC7-60F21097A1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기본적으로 내림차순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</a:p>
          <a:p>
            <a:r>
              <a:rPr lang="en-US" altLang="ko-KR" dirty="0"/>
              <a:t>2</a:t>
            </a:r>
          </a:p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885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8AD6B-D8B3-2A7E-2501-DABF6925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강의실 추가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77ABC26-D5B8-06B2-7AD6-679F0D3C52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911788"/>
              </p:ext>
            </p:extLst>
          </p:nvPr>
        </p:nvGraphicFramePr>
        <p:xfrm>
          <a:off x="838200" y="1869167"/>
          <a:ext cx="7946571" cy="16904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48857">
                  <a:extLst>
                    <a:ext uri="{9D8B030D-6E8A-4147-A177-3AD203B41FA5}">
                      <a16:colId xmlns:a16="http://schemas.microsoft.com/office/drawing/2014/main" val="3869470880"/>
                    </a:ext>
                  </a:extLst>
                </a:gridCol>
                <a:gridCol w="2648857">
                  <a:extLst>
                    <a:ext uri="{9D8B030D-6E8A-4147-A177-3AD203B41FA5}">
                      <a16:colId xmlns:a16="http://schemas.microsoft.com/office/drawing/2014/main" val="2226121596"/>
                    </a:ext>
                  </a:extLst>
                </a:gridCol>
                <a:gridCol w="2648857">
                  <a:extLst>
                    <a:ext uri="{9D8B030D-6E8A-4147-A177-3AD203B41FA5}">
                      <a16:colId xmlns:a16="http://schemas.microsoft.com/office/drawing/2014/main" val="1257869748"/>
                    </a:ext>
                  </a:extLst>
                </a:gridCol>
              </a:tblGrid>
              <a:tr h="1690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200" dirty="0"/>
                        <a:t>[1,3]</a:t>
                      </a:r>
                      <a:endParaRPr lang="ko-KR" altLang="en-US" sz="7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200" dirty="0"/>
                        <a:t>[2,4]</a:t>
                      </a:r>
                      <a:endParaRPr lang="ko-KR" altLang="en-US" sz="7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200" dirty="0"/>
                        <a:t>[3,5]</a:t>
                      </a:r>
                      <a:endParaRPr lang="ko-KR" altLang="en-US" sz="7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661021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A4D1AB5E-6390-1C0E-1B3C-95F382169514}"/>
              </a:ext>
            </a:extLst>
          </p:cNvPr>
          <p:cNvSpPr/>
          <p:nvPr/>
        </p:nvSpPr>
        <p:spPr>
          <a:xfrm>
            <a:off x="1328057" y="4470853"/>
            <a:ext cx="1611085" cy="13980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3</a:t>
            </a:r>
            <a:endParaRPr lang="ko-KR" altLang="en-US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886B6-DFD1-5ACF-8497-668CC7B05C7E}"/>
              </a:ext>
            </a:extLst>
          </p:cNvPr>
          <p:cNvSpPr txBox="1"/>
          <p:nvPr/>
        </p:nvSpPr>
        <p:spPr>
          <a:xfrm>
            <a:off x="1768929" y="13787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소프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30F20-32F7-839B-A06B-2F4B00F125E8}"/>
              </a:ext>
            </a:extLst>
          </p:cNvPr>
          <p:cNvSpPr txBox="1"/>
          <p:nvPr/>
        </p:nvSpPr>
        <p:spPr>
          <a:xfrm>
            <a:off x="4239985" y="13787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알고리즘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9EC0F-5D85-A8E4-6BFB-0F55791506EE}"/>
              </a:ext>
            </a:extLst>
          </p:cNvPr>
          <p:cNvSpPr txBox="1"/>
          <p:nvPr/>
        </p:nvSpPr>
        <p:spPr>
          <a:xfrm>
            <a:off x="7119258" y="13787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인공지능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33E556-A91A-0AD8-FEDC-6D1B6D8CC088}"/>
              </a:ext>
            </a:extLst>
          </p:cNvPr>
          <p:cNvSpPr txBox="1"/>
          <p:nvPr/>
        </p:nvSpPr>
        <p:spPr>
          <a:xfrm>
            <a:off x="1730829" y="39695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424</a:t>
            </a:r>
            <a:r>
              <a:rPr lang="ko-KR" altLang="en-US" dirty="0"/>
              <a:t>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46461-7A1C-7268-AA9B-7591239671B9}"/>
              </a:ext>
            </a:extLst>
          </p:cNvPr>
          <p:cNvSpPr txBox="1"/>
          <p:nvPr/>
        </p:nvSpPr>
        <p:spPr>
          <a:xfrm>
            <a:off x="1281793" y="6123543"/>
            <a:ext cx="204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시까지 </a:t>
            </a:r>
            <a:r>
              <a:rPr lang="ko-KR" altLang="en-US" dirty="0" err="1"/>
              <a:t>사용중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913387-1957-4009-BAC7-3D217A0B2D63}"/>
              </a:ext>
            </a:extLst>
          </p:cNvPr>
          <p:cNvSpPr/>
          <p:nvPr/>
        </p:nvSpPr>
        <p:spPr>
          <a:xfrm>
            <a:off x="4005942" y="4470853"/>
            <a:ext cx="1611085" cy="13980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4</a:t>
            </a:r>
            <a:endParaRPr lang="ko-KR" altLang="en-US" sz="7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5E78BC-9AEF-CD64-92EB-613320B0BEAA}"/>
              </a:ext>
            </a:extLst>
          </p:cNvPr>
          <p:cNvSpPr txBox="1"/>
          <p:nvPr/>
        </p:nvSpPr>
        <p:spPr>
          <a:xfrm>
            <a:off x="4386941" y="39695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232</a:t>
            </a:r>
            <a:r>
              <a:rPr lang="ko-KR" altLang="en-US" dirty="0"/>
              <a:t>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A0D353-7FF0-9595-0B5A-1D3DE1DF3618}"/>
              </a:ext>
            </a:extLst>
          </p:cNvPr>
          <p:cNvSpPr txBox="1"/>
          <p:nvPr/>
        </p:nvSpPr>
        <p:spPr>
          <a:xfrm>
            <a:off x="3937905" y="6123543"/>
            <a:ext cx="204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시까지 </a:t>
            </a:r>
            <a:r>
              <a:rPr lang="ko-KR" altLang="en-US" dirty="0" err="1"/>
              <a:t>사용중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3892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8AD6B-D8B3-2A7E-2501-DABF6925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가능한 강의실 확인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77ABC26-D5B8-06B2-7AD6-679F0D3C52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69167"/>
          <a:ext cx="7946571" cy="16904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48857">
                  <a:extLst>
                    <a:ext uri="{9D8B030D-6E8A-4147-A177-3AD203B41FA5}">
                      <a16:colId xmlns:a16="http://schemas.microsoft.com/office/drawing/2014/main" val="3869470880"/>
                    </a:ext>
                  </a:extLst>
                </a:gridCol>
                <a:gridCol w="2648857">
                  <a:extLst>
                    <a:ext uri="{9D8B030D-6E8A-4147-A177-3AD203B41FA5}">
                      <a16:colId xmlns:a16="http://schemas.microsoft.com/office/drawing/2014/main" val="2226121596"/>
                    </a:ext>
                  </a:extLst>
                </a:gridCol>
                <a:gridCol w="2648857">
                  <a:extLst>
                    <a:ext uri="{9D8B030D-6E8A-4147-A177-3AD203B41FA5}">
                      <a16:colId xmlns:a16="http://schemas.microsoft.com/office/drawing/2014/main" val="1257869748"/>
                    </a:ext>
                  </a:extLst>
                </a:gridCol>
              </a:tblGrid>
              <a:tr h="1690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200" dirty="0"/>
                        <a:t>[1,3]</a:t>
                      </a:r>
                      <a:endParaRPr lang="ko-KR" altLang="en-US" sz="7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200" dirty="0"/>
                        <a:t>[2,4]</a:t>
                      </a:r>
                      <a:endParaRPr lang="ko-KR" altLang="en-US" sz="7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200" dirty="0"/>
                        <a:t>[3,5]</a:t>
                      </a:r>
                      <a:endParaRPr lang="ko-KR" altLang="en-US" sz="7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661021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A4D1AB5E-6390-1C0E-1B3C-95F382169514}"/>
              </a:ext>
            </a:extLst>
          </p:cNvPr>
          <p:cNvSpPr/>
          <p:nvPr/>
        </p:nvSpPr>
        <p:spPr>
          <a:xfrm>
            <a:off x="1328057" y="4470853"/>
            <a:ext cx="1611085" cy="13980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3</a:t>
            </a:r>
            <a:endParaRPr lang="ko-KR" altLang="en-US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886B6-DFD1-5ACF-8497-668CC7B05C7E}"/>
              </a:ext>
            </a:extLst>
          </p:cNvPr>
          <p:cNvSpPr txBox="1"/>
          <p:nvPr/>
        </p:nvSpPr>
        <p:spPr>
          <a:xfrm>
            <a:off x="1768929" y="13787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소프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30F20-32F7-839B-A06B-2F4B00F125E8}"/>
              </a:ext>
            </a:extLst>
          </p:cNvPr>
          <p:cNvSpPr txBox="1"/>
          <p:nvPr/>
        </p:nvSpPr>
        <p:spPr>
          <a:xfrm>
            <a:off x="4239985" y="13787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알고리즘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9EC0F-5D85-A8E4-6BFB-0F55791506EE}"/>
              </a:ext>
            </a:extLst>
          </p:cNvPr>
          <p:cNvSpPr txBox="1"/>
          <p:nvPr/>
        </p:nvSpPr>
        <p:spPr>
          <a:xfrm>
            <a:off x="7119258" y="13787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인공지능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33E556-A91A-0AD8-FEDC-6D1B6D8CC088}"/>
              </a:ext>
            </a:extLst>
          </p:cNvPr>
          <p:cNvSpPr txBox="1"/>
          <p:nvPr/>
        </p:nvSpPr>
        <p:spPr>
          <a:xfrm>
            <a:off x="1730829" y="39695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424</a:t>
            </a:r>
            <a:r>
              <a:rPr lang="ko-KR" altLang="en-US" dirty="0"/>
              <a:t>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46461-7A1C-7268-AA9B-7591239671B9}"/>
              </a:ext>
            </a:extLst>
          </p:cNvPr>
          <p:cNvSpPr txBox="1"/>
          <p:nvPr/>
        </p:nvSpPr>
        <p:spPr>
          <a:xfrm>
            <a:off x="1281793" y="6123543"/>
            <a:ext cx="204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시까지 </a:t>
            </a:r>
            <a:r>
              <a:rPr lang="ko-KR" altLang="en-US" dirty="0" err="1"/>
              <a:t>사용중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913387-1957-4009-BAC7-3D217A0B2D63}"/>
              </a:ext>
            </a:extLst>
          </p:cNvPr>
          <p:cNvSpPr/>
          <p:nvPr/>
        </p:nvSpPr>
        <p:spPr>
          <a:xfrm>
            <a:off x="4005942" y="4470853"/>
            <a:ext cx="1611085" cy="13980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4</a:t>
            </a:r>
            <a:endParaRPr lang="ko-KR" altLang="en-US" sz="7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5E78BC-9AEF-CD64-92EB-613320B0BEAA}"/>
              </a:ext>
            </a:extLst>
          </p:cNvPr>
          <p:cNvSpPr txBox="1"/>
          <p:nvPr/>
        </p:nvSpPr>
        <p:spPr>
          <a:xfrm>
            <a:off x="4386941" y="39695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232</a:t>
            </a:r>
            <a:r>
              <a:rPr lang="ko-KR" altLang="en-US" dirty="0"/>
              <a:t>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A0D353-7FF0-9595-0B5A-1D3DE1DF3618}"/>
              </a:ext>
            </a:extLst>
          </p:cNvPr>
          <p:cNvSpPr txBox="1"/>
          <p:nvPr/>
        </p:nvSpPr>
        <p:spPr>
          <a:xfrm>
            <a:off x="3937905" y="6123543"/>
            <a:ext cx="204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시까지 </a:t>
            </a:r>
            <a:r>
              <a:rPr lang="ko-KR" altLang="en-US" dirty="0" err="1"/>
              <a:t>사용중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78603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8AD6B-D8B3-2A7E-2501-DABF6925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시까지 사용하는 강의실이 있음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77ABC26-D5B8-06B2-7AD6-679F0D3C52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69167"/>
          <a:ext cx="7946571" cy="16904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48857">
                  <a:extLst>
                    <a:ext uri="{9D8B030D-6E8A-4147-A177-3AD203B41FA5}">
                      <a16:colId xmlns:a16="http://schemas.microsoft.com/office/drawing/2014/main" val="3869470880"/>
                    </a:ext>
                  </a:extLst>
                </a:gridCol>
                <a:gridCol w="2648857">
                  <a:extLst>
                    <a:ext uri="{9D8B030D-6E8A-4147-A177-3AD203B41FA5}">
                      <a16:colId xmlns:a16="http://schemas.microsoft.com/office/drawing/2014/main" val="2226121596"/>
                    </a:ext>
                  </a:extLst>
                </a:gridCol>
                <a:gridCol w="2648857">
                  <a:extLst>
                    <a:ext uri="{9D8B030D-6E8A-4147-A177-3AD203B41FA5}">
                      <a16:colId xmlns:a16="http://schemas.microsoft.com/office/drawing/2014/main" val="1257869748"/>
                    </a:ext>
                  </a:extLst>
                </a:gridCol>
              </a:tblGrid>
              <a:tr h="1690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200" dirty="0"/>
                        <a:t>[1,3]</a:t>
                      </a:r>
                      <a:endParaRPr lang="ko-KR" altLang="en-US" sz="7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200" dirty="0"/>
                        <a:t>[2,4]</a:t>
                      </a:r>
                      <a:endParaRPr lang="ko-KR" altLang="en-US" sz="7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200" dirty="0"/>
                        <a:t>[3,5]</a:t>
                      </a:r>
                      <a:endParaRPr lang="ko-KR" altLang="en-US" sz="7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661021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A4D1AB5E-6390-1C0E-1B3C-95F382169514}"/>
              </a:ext>
            </a:extLst>
          </p:cNvPr>
          <p:cNvSpPr/>
          <p:nvPr/>
        </p:nvSpPr>
        <p:spPr>
          <a:xfrm>
            <a:off x="1328057" y="4470853"/>
            <a:ext cx="1611085" cy="13980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3</a:t>
            </a:r>
            <a:endParaRPr lang="ko-KR" altLang="en-US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886B6-DFD1-5ACF-8497-668CC7B05C7E}"/>
              </a:ext>
            </a:extLst>
          </p:cNvPr>
          <p:cNvSpPr txBox="1"/>
          <p:nvPr/>
        </p:nvSpPr>
        <p:spPr>
          <a:xfrm>
            <a:off x="1768929" y="13787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소프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30F20-32F7-839B-A06B-2F4B00F125E8}"/>
              </a:ext>
            </a:extLst>
          </p:cNvPr>
          <p:cNvSpPr txBox="1"/>
          <p:nvPr/>
        </p:nvSpPr>
        <p:spPr>
          <a:xfrm>
            <a:off x="4239985" y="13787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알고리즘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9EC0F-5D85-A8E4-6BFB-0F55791506EE}"/>
              </a:ext>
            </a:extLst>
          </p:cNvPr>
          <p:cNvSpPr txBox="1"/>
          <p:nvPr/>
        </p:nvSpPr>
        <p:spPr>
          <a:xfrm>
            <a:off x="7119258" y="13787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인공지능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33E556-A91A-0AD8-FEDC-6D1B6D8CC088}"/>
              </a:ext>
            </a:extLst>
          </p:cNvPr>
          <p:cNvSpPr txBox="1"/>
          <p:nvPr/>
        </p:nvSpPr>
        <p:spPr>
          <a:xfrm>
            <a:off x="1730829" y="39695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424</a:t>
            </a:r>
            <a:r>
              <a:rPr lang="ko-KR" altLang="en-US" dirty="0"/>
              <a:t>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46461-7A1C-7268-AA9B-7591239671B9}"/>
              </a:ext>
            </a:extLst>
          </p:cNvPr>
          <p:cNvSpPr txBox="1"/>
          <p:nvPr/>
        </p:nvSpPr>
        <p:spPr>
          <a:xfrm>
            <a:off x="1281793" y="6123543"/>
            <a:ext cx="204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시까지 </a:t>
            </a:r>
            <a:r>
              <a:rPr lang="ko-KR" altLang="en-US" dirty="0" err="1"/>
              <a:t>사용중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913387-1957-4009-BAC7-3D217A0B2D63}"/>
              </a:ext>
            </a:extLst>
          </p:cNvPr>
          <p:cNvSpPr/>
          <p:nvPr/>
        </p:nvSpPr>
        <p:spPr>
          <a:xfrm>
            <a:off x="4005942" y="4470853"/>
            <a:ext cx="1611085" cy="13980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4</a:t>
            </a:r>
            <a:endParaRPr lang="ko-KR" altLang="en-US" sz="7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5E78BC-9AEF-CD64-92EB-613320B0BEAA}"/>
              </a:ext>
            </a:extLst>
          </p:cNvPr>
          <p:cNvSpPr txBox="1"/>
          <p:nvPr/>
        </p:nvSpPr>
        <p:spPr>
          <a:xfrm>
            <a:off x="4386941" y="39695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232</a:t>
            </a:r>
            <a:r>
              <a:rPr lang="ko-KR" altLang="en-US" dirty="0"/>
              <a:t>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A0D353-7FF0-9595-0B5A-1D3DE1DF3618}"/>
              </a:ext>
            </a:extLst>
          </p:cNvPr>
          <p:cNvSpPr txBox="1"/>
          <p:nvPr/>
        </p:nvSpPr>
        <p:spPr>
          <a:xfrm>
            <a:off x="3937905" y="6123543"/>
            <a:ext cx="204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시까지 </a:t>
            </a:r>
            <a:r>
              <a:rPr lang="ko-KR" altLang="en-US" dirty="0" err="1"/>
              <a:t>사용중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41296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8AD6B-D8B3-2A7E-2501-DABF6925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강의실 배정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77ABC26-D5B8-06B2-7AD6-679F0D3C52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0986641"/>
              </p:ext>
            </p:extLst>
          </p:nvPr>
        </p:nvGraphicFramePr>
        <p:xfrm>
          <a:off x="838200" y="1869167"/>
          <a:ext cx="7946571" cy="16904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48857">
                  <a:extLst>
                    <a:ext uri="{9D8B030D-6E8A-4147-A177-3AD203B41FA5}">
                      <a16:colId xmlns:a16="http://schemas.microsoft.com/office/drawing/2014/main" val="3869470880"/>
                    </a:ext>
                  </a:extLst>
                </a:gridCol>
                <a:gridCol w="2648857">
                  <a:extLst>
                    <a:ext uri="{9D8B030D-6E8A-4147-A177-3AD203B41FA5}">
                      <a16:colId xmlns:a16="http://schemas.microsoft.com/office/drawing/2014/main" val="2226121596"/>
                    </a:ext>
                  </a:extLst>
                </a:gridCol>
                <a:gridCol w="2648857">
                  <a:extLst>
                    <a:ext uri="{9D8B030D-6E8A-4147-A177-3AD203B41FA5}">
                      <a16:colId xmlns:a16="http://schemas.microsoft.com/office/drawing/2014/main" val="1257869748"/>
                    </a:ext>
                  </a:extLst>
                </a:gridCol>
              </a:tblGrid>
              <a:tr h="1690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200" dirty="0"/>
                        <a:t>[1,3]</a:t>
                      </a:r>
                      <a:endParaRPr lang="ko-KR" altLang="en-US" sz="7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200" dirty="0"/>
                        <a:t>[2,4]</a:t>
                      </a:r>
                      <a:endParaRPr lang="ko-KR" altLang="en-US" sz="7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200" dirty="0"/>
                        <a:t>[3,5]</a:t>
                      </a:r>
                      <a:endParaRPr lang="ko-KR" altLang="en-US" sz="7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661021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A4D1AB5E-6390-1C0E-1B3C-95F382169514}"/>
              </a:ext>
            </a:extLst>
          </p:cNvPr>
          <p:cNvSpPr/>
          <p:nvPr/>
        </p:nvSpPr>
        <p:spPr>
          <a:xfrm>
            <a:off x="1328057" y="4470853"/>
            <a:ext cx="1611085" cy="13980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5</a:t>
            </a:r>
            <a:endParaRPr lang="ko-KR" altLang="en-US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886B6-DFD1-5ACF-8497-668CC7B05C7E}"/>
              </a:ext>
            </a:extLst>
          </p:cNvPr>
          <p:cNvSpPr txBox="1"/>
          <p:nvPr/>
        </p:nvSpPr>
        <p:spPr>
          <a:xfrm>
            <a:off x="1768929" y="13787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소프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30F20-32F7-839B-A06B-2F4B00F125E8}"/>
              </a:ext>
            </a:extLst>
          </p:cNvPr>
          <p:cNvSpPr txBox="1"/>
          <p:nvPr/>
        </p:nvSpPr>
        <p:spPr>
          <a:xfrm>
            <a:off x="4239985" y="13787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알고리즘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9EC0F-5D85-A8E4-6BFB-0F55791506EE}"/>
              </a:ext>
            </a:extLst>
          </p:cNvPr>
          <p:cNvSpPr txBox="1"/>
          <p:nvPr/>
        </p:nvSpPr>
        <p:spPr>
          <a:xfrm>
            <a:off x="7119258" y="13787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인공지능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33E556-A91A-0AD8-FEDC-6D1B6D8CC088}"/>
              </a:ext>
            </a:extLst>
          </p:cNvPr>
          <p:cNvSpPr txBox="1"/>
          <p:nvPr/>
        </p:nvSpPr>
        <p:spPr>
          <a:xfrm>
            <a:off x="1730829" y="39695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424</a:t>
            </a:r>
            <a:r>
              <a:rPr lang="ko-KR" altLang="en-US" dirty="0"/>
              <a:t>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46461-7A1C-7268-AA9B-7591239671B9}"/>
              </a:ext>
            </a:extLst>
          </p:cNvPr>
          <p:cNvSpPr txBox="1"/>
          <p:nvPr/>
        </p:nvSpPr>
        <p:spPr>
          <a:xfrm>
            <a:off x="1281793" y="6123543"/>
            <a:ext cx="204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시까지 </a:t>
            </a:r>
            <a:r>
              <a:rPr lang="ko-KR" altLang="en-US" dirty="0" err="1"/>
              <a:t>사용중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913387-1957-4009-BAC7-3D217A0B2D63}"/>
              </a:ext>
            </a:extLst>
          </p:cNvPr>
          <p:cNvSpPr/>
          <p:nvPr/>
        </p:nvSpPr>
        <p:spPr>
          <a:xfrm>
            <a:off x="4005942" y="4470853"/>
            <a:ext cx="1611085" cy="13980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4</a:t>
            </a:r>
            <a:endParaRPr lang="ko-KR" altLang="en-US" sz="7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5E78BC-9AEF-CD64-92EB-613320B0BEAA}"/>
              </a:ext>
            </a:extLst>
          </p:cNvPr>
          <p:cNvSpPr txBox="1"/>
          <p:nvPr/>
        </p:nvSpPr>
        <p:spPr>
          <a:xfrm>
            <a:off x="4386941" y="39695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232</a:t>
            </a:r>
            <a:r>
              <a:rPr lang="ko-KR" altLang="en-US" dirty="0"/>
              <a:t>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A0D353-7FF0-9595-0B5A-1D3DE1DF3618}"/>
              </a:ext>
            </a:extLst>
          </p:cNvPr>
          <p:cNvSpPr txBox="1"/>
          <p:nvPr/>
        </p:nvSpPr>
        <p:spPr>
          <a:xfrm>
            <a:off x="3937905" y="6123543"/>
            <a:ext cx="204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시까지 </a:t>
            </a:r>
            <a:r>
              <a:rPr lang="ko-KR" altLang="en-US" dirty="0" err="1"/>
              <a:t>사용중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4048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8AD6B-D8B3-2A7E-2501-DABF6925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필요한 강의실</a:t>
            </a:r>
            <a:r>
              <a:rPr lang="en-US" altLang="ko-KR" dirty="0"/>
              <a:t>: 2</a:t>
            </a:r>
            <a:r>
              <a:rPr lang="ko-KR" altLang="en-US" dirty="0"/>
              <a:t>개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77ABC26-D5B8-06B2-7AD6-679F0D3C52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69167"/>
          <a:ext cx="7946571" cy="16904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48857">
                  <a:extLst>
                    <a:ext uri="{9D8B030D-6E8A-4147-A177-3AD203B41FA5}">
                      <a16:colId xmlns:a16="http://schemas.microsoft.com/office/drawing/2014/main" val="3869470880"/>
                    </a:ext>
                  </a:extLst>
                </a:gridCol>
                <a:gridCol w="2648857">
                  <a:extLst>
                    <a:ext uri="{9D8B030D-6E8A-4147-A177-3AD203B41FA5}">
                      <a16:colId xmlns:a16="http://schemas.microsoft.com/office/drawing/2014/main" val="2226121596"/>
                    </a:ext>
                  </a:extLst>
                </a:gridCol>
                <a:gridCol w="2648857">
                  <a:extLst>
                    <a:ext uri="{9D8B030D-6E8A-4147-A177-3AD203B41FA5}">
                      <a16:colId xmlns:a16="http://schemas.microsoft.com/office/drawing/2014/main" val="1257869748"/>
                    </a:ext>
                  </a:extLst>
                </a:gridCol>
              </a:tblGrid>
              <a:tr h="16904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200" dirty="0"/>
                        <a:t>[1,3]</a:t>
                      </a:r>
                      <a:endParaRPr lang="ko-KR" altLang="en-US" sz="7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200" dirty="0"/>
                        <a:t>[2,4]</a:t>
                      </a:r>
                      <a:endParaRPr lang="ko-KR" altLang="en-US" sz="7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200" dirty="0"/>
                        <a:t>[3,5]</a:t>
                      </a:r>
                      <a:endParaRPr lang="ko-KR" altLang="en-US" sz="7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661021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A4D1AB5E-6390-1C0E-1B3C-95F382169514}"/>
              </a:ext>
            </a:extLst>
          </p:cNvPr>
          <p:cNvSpPr/>
          <p:nvPr/>
        </p:nvSpPr>
        <p:spPr>
          <a:xfrm>
            <a:off x="1328057" y="4470853"/>
            <a:ext cx="1611085" cy="13980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5</a:t>
            </a:r>
            <a:endParaRPr lang="ko-KR" altLang="en-US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886B6-DFD1-5ACF-8497-668CC7B05C7E}"/>
              </a:ext>
            </a:extLst>
          </p:cNvPr>
          <p:cNvSpPr txBox="1"/>
          <p:nvPr/>
        </p:nvSpPr>
        <p:spPr>
          <a:xfrm>
            <a:off x="1768929" y="13787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소프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30F20-32F7-839B-A06B-2F4B00F125E8}"/>
              </a:ext>
            </a:extLst>
          </p:cNvPr>
          <p:cNvSpPr txBox="1"/>
          <p:nvPr/>
        </p:nvSpPr>
        <p:spPr>
          <a:xfrm>
            <a:off x="4239985" y="13787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알고리즘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9EC0F-5D85-A8E4-6BFB-0F55791506EE}"/>
              </a:ext>
            </a:extLst>
          </p:cNvPr>
          <p:cNvSpPr txBox="1"/>
          <p:nvPr/>
        </p:nvSpPr>
        <p:spPr>
          <a:xfrm>
            <a:off x="7119258" y="13787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인공지능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33E556-A91A-0AD8-FEDC-6D1B6D8CC088}"/>
              </a:ext>
            </a:extLst>
          </p:cNvPr>
          <p:cNvSpPr txBox="1"/>
          <p:nvPr/>
        </p:nvSpPr>
        <p:spPr>
          <a:xfrm>
            <a:off x="1730829" y="39695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424</a:t>
            </a:r>
            <a:r>
              <a:rPr lang="ko-KR" altLang="en-US" dirty="0"/>
              <a:t>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46461-7A1C-7268-AA9B-7591239671B9}"/>
              </a:ext>
            </a:extLst>
          </p:cNvPr>
          <p:cNvSpPr txBox="1"/>
          <p:nvPr/>
        </p:nvSpPr>
        <p:spPr>
          <a:xfrm>
            <a:off x="1281793" y="6123543"/>
            <a:ext cx="204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시까지 </a:t>
            </a:r>
            <a:r>
              <a:rPr lang="ko-KR" altLang="en-US" dirty="0" err="1"/>
              <a:t>사용중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913387-1957-4009-BAC7-3D217A0B2D63}"/>
              </a:ext>
            </a:extLst>
          </p:cNvPr>
          <p:cNvSpPr/>
          <p:nvPr/>
        </p:nvSpPr>
        <p:spPr>
          <a:xfrm>
            <a:off x="4005942" y="4470853"/>
            <a:ext cx="1611085" cy="13980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200" dirty="0"/>
              <a:t>4</a:t>
            </a:r>
            <a:endParaRPr lang="ko-KR" altLang="en-US" sz="7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5E78BC-9AEF-CD64-92EB-613320B0BEAA}"/>
              </a:ext>
            </a:extLst>
          </p:cNvPr>
          <p:cNvSpPr txBox="1"/>
          <p:nvPr/>
        </p:nvSpPr>
        <p:spPr>
          <a:xfrm>
            <a:off x="4386941" y="396954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232</a:t>
            </a:r>
            <a:r>
              <a:rPr lang="ko-KR" altLang="en-US" dirty="0"/>
              <a:t>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A0D353-7FF0-9595-0B5A-1D3DE1DF3618}"/>
              </a:ext>
            </a:extLst>
          </p:cNvPr>
          <p:cNvSpPr txBox="1"/>
          <p:nvPr/>
        </p:nvSpPr>
        <p:spPr>
          <a:xfrm>
            <a:off x="3937905" y="6123543"/>
            <a:ext cx="204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시까지 </a:t>
            </a:r>
            <a:r>
              <a:rPr lang="ko-KR" altLang="en-US" dirty="0" err="1"/>
              <a:t>사용중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85501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1C422-6A6B-8B26-B04F-70B72968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13904 </a:t>
            </a:r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6BC4AB-A07D-8DCA-AB3B-99272D09E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5188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F59419C-DCBF-94E5-8B35-043845CE12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497650"/>
              </p:ext>
            </p:extLst>
          </p:nvPr>
        </p:nvGraphicFramePr>
        <p:xfrm>
          <a:off x="838202" y="443137"/>
          <a:ext cx="10515596" cy="599032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2618186663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423624667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12733307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79145253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40504281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876566755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932156390"/>
                    </a:ext>
                  </a:extLst>
                </a:gridCol>
              </a:tblGrid>
              <a:tr h="748790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5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7471794"/>
                  </a:ext>
                </a:extLst>
              </a:tr>
              <a:tr h="748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[4, 60]</a:t>
                      </a:r>
                      <a:endParaRPr lang="ko-KR" altLang="en-US" sz="28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948567"/>
                  </a:ext>
                </a:extLst>
              </a:tr>
              <a:tr h="748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[4, 40]</a:t>
                      </a:r>
                      <a:endParaRPr lang="ko-KR" altLang="en-US" sz="28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918564"/>
                  </a:ext>
                </a:extLst>
              </a:tr>
              <a:tr h="748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[1, 20]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592844"/>
                  </a:ext>
                </a:extLst>
              </a:tr>
              <a:tr h="748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[2, 50]</a:t>
                      </a:r>
                      <a:endParaRPr lang="ko-KR" altLang="en-US" sz="2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3591705"/>
                  </a:ext>
                </a:extLst>
              </a:tr>
              <a:tr h="748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[3, 30]</a:t>
                      </a:r>
                      <a:endParaRPr lang="ko-KR" altLang="en-US" sz="28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022310"/>
                  </a:ext>
                </a:extLst>
              </a:tr>
              <a:tr h="748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[4, 10]</a:t>
                      </a:r>
                      <a:endParaRPr lang="ko-KR" altLang="en-US" sz="28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629180"/>
                  </a:ext>
                </a:extLst>
              </a:tr>
              <a:tr h="748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[6, 5]</a:t>
                      </a:r>
                      <a:endParaRPr lang="ko-KR" altLang="en-US" sz="2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999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3809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EFE58-071D-2934-AF62-63703F2F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과제를 먼저 </a:t>
            </a:r>
            <a:r>
              <a:rPr lang="ko-KR" altLang="en-US" dirty="0" err="1"/>
              <a:t>해야할까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0CB1D-224E-51C2-AF35-497F5D40F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6734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E370-ECB0-4C86-6145-7B969453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선택지가 적은 쪽을 먼저 보자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A134D1A-99D8-8111-2E17-BCF96629CD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946082"/>
              </p:ext>
            </p:extLst>
          </p:nvPr>
        </p:nvGraphicFramePr>
        <p:xfrm>
          <a:off x="925285" y="1436336"/>
          <a:ext cx="9013368" cy="505653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287624">
                  <a:extLst>
                    <a:ext uri="{9D8B030D-6E8A-4147-A177-3AD203B41FA5}">
                      <a16:colId xmlns:a16="http://schemas.microsoft.com/office/drawing/2014/main" val="2618186663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4236246672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2127333079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3791452538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2405042812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876566755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2932156390"/>
                    </a:ext>
                  </a:extLst>
                </a:gridCol>
              </a:tblGrid>
              <a:tr h="575979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5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7471794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[4, 60]</a:t>
                      </a:r>
                      <a:endParaRPr lang="ko-KR" altLang="en-US" sz="28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948567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[4, 40]</a:t>
                      </a:r>
                      <a:endParaRPr lang="ko-KR" altLang="en-US" sz="28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918564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[1, 20]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592844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[2, 50]</a:t>
                      </a:r>
                      <a:endParaRPr lang="ko-KR" altLang="en-US" sz="2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3591705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[3, 30]</a:t>
                      </a:r>
                      <a:endParaRPr lang="ko-KR" altLang="en-US" sz="28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022310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[4, 10]</a:t>
                      </a:r>
                      <a:endParaRPr lang="ko-KR" altLang="en-US" sz="28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629180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[6, 5]</a:t>
                      </a:r>
                      <a:endParaRPr lang="ko-KR" altLang="en-US" sz="2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999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7807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E370-ECB0-4C86-6145-7B969453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일차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A134D1A-99D8-8111-2E17-BCF96629CD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5631633"/>
              </p:ext>
            </p:extLst>
          </p:nvPr>
        </p:nvGraphicFramePr>
        <p:xfrm>
          <a:off x="925285" y="1436336"/>
          <a:ext cx="9013368" cy="505653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287624">
                  <a:extLst>
                    <a:ext uri="{9D8B030D-6E8A-4147-A177-3AD203B41FA5}">
                      <a16:colId xmlns:a16="http://schemas.microsoft.com/office/drawing/2014/main" val="2618186663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4236246672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2127333079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3791452538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2405042812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876566755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2932156390"/>
                    </a:ext>
                  </a:extLst>
                </a:gridCol>
              </a:tblGrid>
              <a:tr h="575979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5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7471794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[4, 60]</a:t>
                      </a:r>
                      <a:endParaRPr lang="ko-KR" altLang="en-US" sz="28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948567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[4, 40]</a:t>
                      </a:r>
                      <a:endParaRPr lang="ko-KR" altLang="en-US" sz="28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918564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[1, 20]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592844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[2, 50]</a:t>
                      </a:r>
                      <a:endParaRPr lang="ko-KR" altLang="en-US" sz="2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3591705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[3, 30]</a:t>
                      </a:r>
                      <a:endParaRPr lang="ko-KR" altLang="en-US" sz="28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022310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[4, 10]</a:t>
                      </a:r>
                      <a:endParaRPr lang="ko-KR" altLang="en-US" sz="28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629180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[6, 5]</a:t>
                      </a:r>
                      <a:endParaRPr lang="ko-KR" altLang="en-US" sz="2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999494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115E5DF-8FE5-AD78-831A-D77701FCA882}"/>
              </a:ext>
            </a:extLst>
          </p:cNvPr>
          <p:cNvCxnSpPr/>
          <p:nvPr/>
        </p:nvCxnSpPr>
        <p:spPr>
          <a:xfrm>
            <a:off x="9296400" y="1132114"/>
            <a:ext cx="0" cy="56279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456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3829B83-C5F7-0DED-6060-6981A16A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문제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BD57018-7EDB-C3BB-FFD5-F4630EDCF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파이썬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4113DF2-3E95-5FB0-E02D-345D24C0D5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US" altLang="ko-KR" dirty="0"/>
              <a:t>1927 </a:t>
            </a:r>
            <a:r>
              <a:rPr lang="ko-KR" altLang="en-US" dirty="0"/>
              <a:t>최소 </a:t>
            </a:r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58EA15C-2077-2A4B-D4AD-C96E2E6B4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C++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F16F4E75-4915-9640-8F78-955A7ADD159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ctr"/>
            <a:r>
              <a:rPr lang="en-US" altLang="ko-KR" dirty="0"/>
              <a:t>11279 </a:t>
            </a:r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21576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E370-ECB0-4C86-6145-7B969453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일차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A134D1A-99D8-8111-2E17-BCF96629CD83}"/>
              </a:ext>
            </a:extLst>
          </p:cNvPr>
          <p:cNvGraphicFramePr>
            <a:graphicFrameLocks/>
          </p:cNvGraphicFramePr>
          <p:nvPr/>
        </p:nvGraphicFramePr>
        <p:xfrm>
          <a:off x="925285" y="1436336"/>
          <a:ext cx="9013368" cy="505653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287624">
                  <a:extLst>
                    <a:ext uri="{9D8B030D-6E8A-4147-A177-3AD203B41FA5}">
                      <a16:colId xmlns:a16="http://schemas.microsoft.com/office/drawing/2014/main" val="2618186663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4236246672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2127333079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3791452538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2405042812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876566755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2932156390"/>
                    </a:ext>
                  </a:extLst>
                </a:gridCol>
              </a:tblGrid>
              <a:tr h="575979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5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7471794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[4, 60]</a:t>
                      </a:r>
                      <a:endParaRPr lang="ko-KR" altLang="en-US" sz="28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948567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[4, 40]</a:t>
                      </a:r>
                      <a:endParaRPr lang="ko-KR" altLang="en-US" sz="28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918564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[1, 20]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592844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[2, 50]</a:t>
                      </a:r>
                      <a:endParaRPr lang="ko-KR" altLang="en-US" sz="2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3591705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[3, 30]</a:t>
                      </a:r>
                      <a:endParaRPr lang="ko-KR" altLang="en-US" sz="28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022310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[4, 10]</a:t>
                      </a:r>
                      <a:endParaRPr lang="ko-KR" altLang="en-US" sz="28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629180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[6, 5]</a:t>
                      </a:r>
                      <a:endParaRPr lang="ko-KR" altLang="en-US" sz="2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999494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115E5DF-8FE5-AD78-831A-D77701FCA882}"/>
              </a:ext>
            </a:extLst>
          </p:cNvPr>
          <p:cNvCxnSpPr/>
          <p:nvPr/>
        </p:nvCxnSpPr>
        <p:spPr>
          <a:xfrm>
            <a:off x="7979228" y="1143000"/>
            <a:ext cx="0" cy="56279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3286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E370-ECB0-4C86-6145-7B969453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일차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A134D1A-99D8-8111-2E17-BCF96629CD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6184351"/>
              </p:ext>
            </p:extLst>
          </p:nvPr>
        </p:nvGraphicFramePr>
        <p:xfrm>
          <a:off x="925285" y="1436336"/>
          <a:ext cx="9013368" cy="505653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287624">
                  <a:extLst>
                    <a:ext uri="{9D8B030D-6E8A-4147-A177-3AD203B41FA5}">
                      <a16:colId xmlns:a16="http://schemas.microsoft.com/office/drawing/2014/main" val="2618186663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4236246672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2127333079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3791452538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2405042812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876566755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2932156390"/>
                    </a:ext>
                  </a:extLst>
                </a:gridCol>
              </a:tblGrid>
              <a:tr h="575979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5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7471794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[4, 60]</a:t>
                      </a:r>
                      <a:endParaRPr lang="ko-KR" altLang="en-US" sz="28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948567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[4, 40]</a:t>
                      </a:r>
                      <a:endParaRPr lang="ko-KR" altLang="en-US" sz="28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918564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[1, 20]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592844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[2, 50]</a:t>
                      </a:r>
                      <a:endParaRPr lang="ko-KR" altLang="en-US" sz="2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3591705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[3, 30]</a:t>
                      </a:r>
                      <a:endParaRPr lang="ko-KR" altLang="en-US" sz="28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022310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[4, 10]</a:t>
                      </a:r>
                      <a:endParaRPr lang="ko-KR" altLang="en-US" sz="28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629180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[6, 5]</a:t>
                      </a:r>
                      <a:endParaRPr lang="ko-KR" altLang="en-US" sz="2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999494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115E5DF-8FE5-AD78-831A-D77701FCA882}"/>
              </a:ext>
            </a:extLst>
          </p:cNvPr>
          <p:cNvCxnSpPr/>
          <p:nvPr/>
        </p:nvCxnSpPr>
        <p:spPr>
          <a:xfrm>
            <a:off x="6738257" y="1230085"/>
            <a:ext cx="0" cy="56279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4256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E370-ECB0-4C86-6145-7B969453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일차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A134D1A-99D8-8111-2E17-BCF96629CD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5051870"/>
              </p:ext>
            </p:extLst>
          </p:nvPr>
        </p:nvGraphicFramePr>
        <p:xfrm>
          <a:off x="925285" y="1436336"/>
          <a:ext cx="9013368" cy="505653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287624">
                  <a:extLst>
                    <a:ext uri="{9D8B030D-6E8A-4147-A177-3AD203B41FA5}">
                      <a16:colId xmlns:a16="http://schemas.microsoft.com/office/drawing/2014/main" val="2618186663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4236246672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2127333079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3791452538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2405042812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876566755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2932156390"/>
                    </a:ext>
                  </a:extLst>
                </a:gridCol>
              </a:tblGrid>
              <a:tr h="575979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5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7471794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[4, 60]</a:t>
                      </a:r>
                      <a:endParaRPr lang="ko-KR" altLang="en-US" sz="28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948567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[4, 40]</a:t>
                      </a:r>
                      <a:endParaRPr lang="ko-KR" altLang="en-US" sz="28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918564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[1, 20]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592844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[2, 50]</a:t>
                      </a:r>
                      <a:endParaRPr lang="ko-KR" altLang="en-US" sz="2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3591705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[3, 30]</a:t>
                      </a:r>
                      <a:endParaRPr lang="ko-KR" altLang="en-US" sz="28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022310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[4, 10]</a:t>
                      </a:r>
                      <a:endParaRPr lang="ko-KR" altLang="en-US" sz="28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629180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[6, 5]</a:t>
                      </a:r>
                      <a:endParaRPr lang="ko-KR" altLang="en-US" sz="2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999494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115E5DF-8FE5-AD78-831A-D77701FCA882}"/>
              </a:ext>
            </a:extLst>
          </p:cNvPr>
          <p:cNvCxnSpPr/>
          <p:nvPr/>
        </p:nvCxnSpPr>
        <p:spPr>
          <a:xfrm>
            <a:off x="5410200" y="1230085"/>
            <a:ext cx="0" cy="56279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6359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E370-ECB0-4C86-6145-7B969453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일차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A134D1A-99D8-8111-2E17-BCF96629CD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3537901"/>
              </p:ext>
            </p:extLst>
          </p:nvPr>
        </p:nvGraphicFramePr>
        <p:xfrm>
          <a:off x="925285" y="1436336"/>
          <a:ext cx="9013368" cy="505653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287624">
                  <a:extLst>
                    <a:ext uri="{9D8B030D-6E8A-4147-A177-3AD203B41FA5}">
                      <a16:colId xmlns:a16="http://schemas.microsoft.com/office/drawing/2014/main" val="2618186663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4236246672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2127333079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3791452538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2405042812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876566755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2932156390"/>
                    </a:ext>
                  </a:extLst>
                </a:gridCol>
              </a:tblGrid>
              <a:tr h="575979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5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7471794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[4, 60]</a:t>
                      </a:r>
                      <a:endParaRPr lang="ko-KR" altLang="en-US" sz="28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948567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[4, 40]</a:t>
                      </a:r>
                      <a:endParaRPr lang="ko-KR" altLang="en-US" sz="28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918564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[1, 20]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592844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[2, 50]</a:t>
                      </a:r>
                      <a:endParaRPr lang="ko-KR" altLang="en-US" sz="2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3591705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[3, 30]</a:t>
                      </a:r>
                      <a:endParaRPr lang="ko-KR" altLang="en-US" sz="28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022310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[4, 10]</a:t>
                      </a:r>
                      <a:endParaRPr lang="ko-KR" altLang="en-US" sz="28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629180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[6, 5]</a:t>
                      </a:r>
                      <a:endParaRPr lang="ko-KR" altLang="en-US" sz="2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999494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115E5DF-8FE5-AD78-831A-D77701FCA882}"/>
              </a:ext>
            </a:extLst>
          </p:cNvPr>
          <p:cNvCxnSpPr/>
          <p:nvPr/>
        </p:nvCxnSpPr>
        <p:spPr>
          <a:xfrm>
            <a:off x="4136571" y="1338942"/>
            <a:ext cx="0" cy="56279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7012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E370-ECB0-4C86-6145-7B969453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(</a:t>
            </a:r>
            <a:r>
              <a:rPr lang="ko-KR" altLang="en-US" dirty="0"/>
              <a:t>오늘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A134D1A-99D8-8111-2E17-BCF96629CD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2766884"/>
              </p:ext>
            </p:extLst>
          </p:nvPr>
        </p:nvGraphicFramePr>
        <p:xfrm>
          <a:off x="925285" y="1436336"/>
          <a:ext cx="9013368" cy="505653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287624">
                  <a:extLst>
                    <a:ext uri="{9D8B030D-6E8A-4147-A177-3AD203B41FA5}">
                      <a16:colId xmlns:a16="http://schemas.microsoft.com/office/drawing/2014/main" val="2618186663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4236246672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2127333079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3791452538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2405042812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876566755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2932156390"/>
                    </a:ext>
                  </a:extLst>
                </a:gridCol>
              </a:tblGrid>
              <a:tr h="575979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5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7471794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[4, 60]</a:t>
                      </a:r>
                      <a:endParaRPr lang="ko-KR" altLang="en-US" sz="28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948567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[4, 40]</a:t>
                      </a:r>
                      <a:endParaRPr lang="ko-KR" altLang="en-US" sz="28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918564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[1, 20]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592844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[2, 50]</a:t>
                      </a:r>
                      <a:endParaRPr lang="ko-KR" altLang="en-US" sz="2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3591705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[3, 30]</a:t>
                      </a:r>
                      <a:endParaRPr lang="ko-KR" altLang="en-US" sz="28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022310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[4, 10]</a:t>
                      </a:r>
                      <a:endParaRPr lang="ko-KR" altLang="en-US" sz="28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629180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[6, 5]</a:t>
                      </a:r>
                      <a:endParaRPr lang="ko-KR" altLang="en-US" sz="2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999494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115E5DF-8FE5-AD78-831A-D77701FCA882}"/>
              </a:ext>
            </a:extLst>
          </p:cNvPr>
          <p:cNvCxnSpPr/>
          <p:nvPr/>
        </p:nvCxnSpPr>
        <p:spPr>
          <a:xfrm>
            <a:off x="2841171" y="1338942"/>
            <a:ext cx="0" cy="56279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3882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3DB95-40E2-CD21-44B6-8E6FCF98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얻은 점수</a:t>
            </a:r>
            <a:r>
              <a:rPr lang="en-US" altLang="ko-KR" dirty="0"/>
              <a:t>: 185</a:t>
            </a:r>
            <a:r>
              <a:rPr lang="ko-KR" altLang="en-US" dirty="0"/>
              <a:t>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7DD26-42B1-10C2-BE89-4D329B05E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C1E019C-AD7A-FC13-6879-3FEC87C9E8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1233527"/>
              </p:ext>
            </p:extLst>
          </p:nvPr>
        </p:nvGraphicFramePr>
        <p:xfrm>
          <a:off x="925285" y="1436336"/>
          <a:ext cx="9013368" cy="505653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287624">
                  <a:extLst>
                    <a:ext uri="{9D8B030D-6E8A-4147-A177-3AD203B41FA5}">
                      <a16:colId xmlns:a16="http://schemas.microsoft.com/office/drawing/2014/main" val="2618186663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4236246672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2127333079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3791452538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2405042812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876566755"/>
                    </a:ext>
                  </a:extLst>
                </a:gridCol>
                <a:gridCol w="1287624">
                  <a:extLst>
                    <a:ext uri="{9D8B030D-6E8A-4147-A177-3AD203B41FA5}">
                      <a16:colId xmlns:a16="http://schemas.microsoft.com/office/drawing/2014/main" val="2932156390"/>
                    </a:ext>
                  </a:extLst>
                </a:gridCol>
              </a:tblGrid>
              <a:tr h="575979">
                <a:tc>
                  <a:txBody>
                    <a:bodyPr/>
                    <a:lstStyle/>
                    <a:p>
                      <a:pPr algn="ctr" latinLnBrk="1"/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1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2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3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4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5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6</a:t>
                      </a:r>
                      <a:r>
                        <a:rPr lang="ko-KR" altLang="en-US" sz="2800" dirty="0"/>
                        <a:t>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7471794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[4, 60]</a:t>
                      </a:r>
                      <a:endParaRPr lang="ko-KR" altLang="en-US" sz="28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60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4948567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[4, 40]</a:t>
                      </a:r>
                      <a:endParaRPr lang="ko-KR" altLang="en-US" sz="28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40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918564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[1, 20]</a:t>
                      </a:r>
                      <a:endParaRPr lang="ko-KR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20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592844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[2, 50]</a:t>
                      </a:r>
                      <a:endParaRPr lang="ko-KR" altLang="en-US" sz="2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3591705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[3, 30]</a:t>
                      </a:r>
                      <a:endParaRPr lang="ko-KR" altLang="en-US" sz="28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30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022310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[4, 10]</a:t>
                      </a:r>
                      <a:endParaRPr lang="ko-KR" altLang="en-US" sz="28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10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629180"/>
                  </a:ext>
                </a:extLst>
              </a:tr>
              <a:tr h="575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[6, 5]</a:t>
                      </a:r>
                      <a:endParaRPr lang="ko-KR" altLang="en-US" sz="28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3600" dirty="0"/>
                        <a:t>5</a:t>
                      </a:r>
                      <a:endParaRPr lang="ko-KR" altLang="en-US" sz="3600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999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55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A81C878-BEDE-3391-7135-70356D18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1927 </a:t>
            </a:r>
            <a:r>
              <a:rPr lang="ko-KR" altLang="en-US" dirty="0"/>
              <a:t>최소 </a:t>
            </a:r>
            <a:r>
              <a:rPr lang="ko-KR" altLang="en-US" dirty="0" err="1"/>
              <a:t>힙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파이썬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" name="내용 개체 틀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EEBEC83-0AFD-C360-6813-F202E0B37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25" y="1483859"/>
            <a:ext cx="4239975" cy="5151528"/>
          </a:xfrm>
        </p:spPr>
      </p:pic>
    </p:spTree>
    <p:extLst>
      <p:ext uri="{BB962C8B-B14F-4D97-AF65-F5344CB8AC3E}">
        <p14:creationId xmlns:p14="http://schemas.microsoft.com/office/powerpoint/2010/main" val="763835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A0865-C4C5-32D5-3C0E-F21263F20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11279 </a:t>
            </a:r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r>
              <a:rPr lang="ko-KR" altLang="en-US" dirty="0"/>
              <a:t> </a:t>
            </a:r>
            <a:r>
              <a:rPr lang="en-US" altLang="ko-KR" dirty="0"/>
              <a:t>(C++)</a:t>
            </a:r>
            <a:endParaRPr lang="ko-KR" altLang="en-US" dirty="0"/>
          </a:p>
        </p:txBody>
      </p:sp>
      <p:pic>
        <p:nvPicPr>
          <p:cNvPr id="5" name="내용 개체 틀 4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BBE0DB9C-9A47-B89B-2642-4A37C2920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70" y="1433740"/>
            <a:ext cx="5732172" cy="5241428"/>
          </a:xfrm>
        </p:spPr>
      </p:pic>
    </p:spTree>
    <p:extLst>
      <p:ext uri="{BB962C8B-B14F-4D97-AF65-F5344CB8AC3E}">
        <p14:creationId xmlns:p14="http://schemas.microsoft.com/office/powerpoint/2010/main" val="204669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FE72C-44D9-3A45-1C8E-5495B5C6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오름차순 </a:t>
            </a:r>
            <a:r>
              <a:rPr lang="en-US" altLang="ko-KR" dirty="0"/>
              <a:t>&lt;-&gt; </a:t>
            </a:r>
            <a:r>
              <a:rPr lang="ko-KR" altLang="en-US" dirty="0"/>
              <a:t>내림차순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F6D1FE-51A3-2FAE-0C0E-94014AE8B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1 2 3 4 5</a:t>
            </a:r>
            <a:r>
              <a:rPr lang="ko-KR" altLang="en-US" dirty="0"/>
              <a:t>를 내림차순으로 바꾸는 방법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정렬 기준을 바꿀 수도 있지만 가장 쉬운 방법은 </a:t>
            </a:r>
            <a:r>
              <a:rPr lang="en-US" altLang="ko-KR" dirty="0"/>
              <a:t>(-)</a:t>
            </a:r>
            <a:r>
              <a:rPr lang="ko-KR" altLang="en-US" dirty="0"/>
              <a:t>를 붙이는 것</a:t>
            </a:r>
            <a:endParaRPr lang="en-US" altLang="ko-KR" dirty="0"/>
          </a:p>
          <a:p>
            <a:r>
              <a:rPr lang="en-US" altLang="ko-KR" dirty="0"/>
              <a:t>1 2 3 4 5</a:t>
            </a:r>
          </a:p>
          <a:p>
            <a:r>
              <a:rPr lang="en-US" altLang="ko-KR" dirty="0"/>
              <a:t>-&gt; (-) </a:t>
            </a:r>
            <a:r>
              <a:rPr lang="ko-KR" altLang="en-US" dirty="0"/>
              <a:t>붙여서 </a:t>
            </a:r>
            <a:r>
              <a:rPr lang="ko-KR" altLang="en-US" dirty="0" err="1"/>
              <a:t>힙에</a:t>
            </a:r>
            <a:r>
              <a:rPr lang="ko-KR" altLang="en-US" dirty="0"/>
              <a:t> 넣으면</a:t>
            </a:r>
            <a:endParaRPr lang="en-US" altLang="ko-KR" dirty="0"/>
          </a:p>
          <a:p>
            <a:r>
              <a:rPr lang="en-US" altLang="ko-KR" dirty="0"/>
              <a:t>-5 -4 -3 -2 -1</a:t>
            </a:r>
          </a:p>
          <a:p>
            <a:r>
              <a:rPr lang="ko-KR" altLang="en-US" dirty="0"/>
              <a:t>꺼낼 때 </a:t>
            </a:r>
            <a:r>
              <a:rPr lang="en-US" altLang="ko-KR" dirty="0"/>
              <a:t>(-) </a:t>
            </a:r>
            <a:r>
              <a:rPr lang="ko-KR" altLang="en-US" dirty="0"/>
              <a:t>붙여서 꺼내면</a:t>
            </a:r>
            <a:endParaRPr lang="en-US" altLang="ko-KR" dirty="0"/>
          </a:p>
          <a:p>
            <a:r>
              <a:rPr lang="en-US" altLang="ko-KR" dirty="0"/>
              <a:t>5 4 3 2 1 </a:t>
            </a:r>
            <a:r>
              <a:rPr lang="ko-KR" altLang="en-US" dirty="0"/>
              <a:t>순서대로 꺼낼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918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3829B83-C5F7-0DED-6060-6981A16A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 뒤집기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BD57018-7EDB-C3BB-FFD5-F4630EDCF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ko-KR" altLang="en-US" dirty="0"/>
              <a:t>파이썬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4113DF2-3E95-5FB0-E02D-345D24C0D5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US" altLang="ko-KR" dirty="0"/>
              <a:t>11279 </a:t>
            </a:r>
            <a:r>
              <a:rPr lang="ko-KR" altLang="en-US" dirty="0"/>
              <a:t>최대 </a:t>
            </a:r>
            <a:r>
              <a:rPr lang="ko-KR" altLang="en-US" dirty="0" err="1"/>
              <a:t>힙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58EA15C-2077-2A4B-D4AD-C96E2E6B4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altLang="ko-KR" dirty="0"/>
              <a:t>C++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F16F4E75-4915-9640-8F78-955A7ADD159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ctr"/>
            <a:r>
              <a:rPr lang="en-US" altLang="ko-KR" dirty="0"/>
              <a:t>1927 </a:t>
            </a:r>
            <a:r>
              <a:rPr lang="ko-KR" altLang="en-US" dirty="0"/>
              <a:t>최소 </a:t>
            </a:r>
            <a:r>
              <a:rPr lang="ko-KR" altLang="en-US" dirty="0" err="1"/>
              <a:t>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90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1273</Words>
  <Application>Microsoft Office PowerPoint</Application>
  <PresentationFormat>와이드스크린</PresentationFormat>
  <Paragraphs>428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58" baseType="lpstr">
      <vt:lpstr>맑은 고딕</vt:lpstr>
      <vt:lpstr>Arial</vt:lpstr>
      <vt:lpstr>Office 테마</vt:lpstr>
      <vt:lpstr>힙(우선순위 큐)</vt:lpstr>
      <vt:lpstr>오늘 할 내용</vt:lpstr>
      <vt:lpstr>기본 사용법 (파이썬)</vt:lpstr>
      <vt:lpstr>기본 사용법 (C++)</vt:lpstr>
      <vt:lpstr>기본 문제</vt:lpstr>
      <vt:lpstr>1927 최소 힙 (파이썬)</vt:lpstr>
      <vt:lpstr>11279 최대 힙 (C++)</vt:lpstr>
      <vt:lpstr>오름차순 &lt;-&gt; 내림차순</vt:lpstr>
      <vt:lpstr>순서 뒤집기</vt:lpstr>
      <vt:lpstr>11279 최대 힙 (파이썬)</vt:lpstr>
      <vt:lpstr>1927 최소 힙 (C++)</vt:lpstr>
      <vt:lpstr>정렬 기준 바꾸기</vt:lpstr>
      <vt:lpstr>절댓값 힙 (파이썬)</vt:lpstr>
      <vt:lpstr>PowerPoint 프레젠테이션</vt:lpstr>
      <vt:lpstr>절댓값 힙 (C++)</vt:lpstr>
      <vt:lpstr>PowerPoint 프레젠테이션</vt:lpstr>
      <vt:lpstr>문제 풀이</vt:lpstr>
      <vt:lpstr>1715 카드 정렬하기</vt:lpstr>
      <vt:lpstr>A B 먼저 합치면?</vt:lpstr>
      <vt:lpstr>대충 예제 만들어봄</vt:lpstr>
      <vt:lpstr>전부 힙에 삽입</vt:lpstr>
      <vt:lpstr>가장 작은거 두개 합침</vt:lpstr>
      <vt:lpstr>새로 만든거 힙에 삽입</vt:lpstr>
      <vt:lpstr>가장 작은거 두개 합침</vt:lpstr>
      <vt:lpstr>새로 만든거 삽입</vt:lpstr>
      <vt:lpstr>가장 작은거 두개 합침</vt:lpstr>
      <vt:lpstr>새로 만든거 삽입</vt:lpstr>
      <vt:lpstr>가장 작은거 두개 선택</vt:lpstr>
      <vt:lpstr>끝</vt:lpstr>
      <vt:lpstr>왜 힙을 사용해야 하는가?</vt:lpstr>
      <vt:lpstr>11000 강의실 배정</vt:lpstr>
      <vt:lpstr>회의실 배정과의 차이</vt:lpstr>
      <vt:lpstr>핵심 아이디어</vt:lpstr>
      <vt:lpstr>시작 시간 순으로 정렬</vt:lpstr>
      <vt:lpstr>사용 가능한 강의실 확인</vt:lpstr>
      <vt:lpstr>사용 가능한 강의실 없음</vt:lpstr>
      <vt:lpstr>강의실 추가</vt:lpstr>
      <vt:lpstr>사용 가능한 강의실 확인</vt:lpstr>
      <vt:lpstr>사용 가능한 강의실 없음</vt:lpstr>
      <vt:lpstr>강의실 추가</vt:lpstr>
      <vt:lpstr>사용 가능한 강의실 확인</vt:lpstr>
      <vt:lpstr>3시까지 사용하는 강의실이 있음!</vt:lpstr>
      <vt:lpstr>강의실 배정</vt:lpstr>
      <vt:lpstr>필요한 강의실: 2개</vt:lpstr>
      <vt:lpstr>13904 과제</vt:lpstr>
      <vt:lpstr>PowerPoint 프레젠테이션</vt:lpstr>
      <vt:lpstr>어떤 과제를 먼저 해야할까?</vt:lpstr>
      <vt:lpstr>선택지가 적은 쪽을 먼저 보자</vt:lpstr>
      <vt:lpstr>6일차</vt:lpstr>
      <vt:lpstr>5일차</vt:lpstr>
      <vt:lpstr>4일차</vt:lpstr>
      <vt:lpstr>3일차</vt:lpstr>
      <vt:lpstr>2일차</vt:lpstr>
      <vt:lpstr>1일차 (오늘)</vt:lpstr>
      <vt:lpstr>얻은 점수: 185점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권용재(학부생-소프트웨어전공)</dc:creator>
  <cp:lastModifiedBy>권용재(학부생-소프트웨어전공)</cp:lastModifiedBy>
  <cp:revision>11</cp:revision>
  <dcterms:created xsi:type="dcterms:W3CDTF">2024-10-03T12:58:31Z</dcterms:created>
  <dcterms:modified xsi:type="dcterms:W3CDTF">2024-10-08T06:02:39Z</dcterms:modified>
</cp:coreProperties>
</file>