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Good evening everyone! My name is ______ and today I will be sharing our product, the Braille printer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a74565138_5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we will now go over the main idea and method behind our Arduino Code</a:t>
            </a:r>
            <a:endParaRPr/>
          </a:p>
        </p:txBody>
      </p:sp>
      <p:sp>
        <p:nvSpPr>
          <p:cNvPr id="176" name="Google Shape;176;g4a74565138_5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a74565138_5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a74565138_5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a74565138_5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we have our concept, design, and code ideas ready we began to assemble</a:t>
            </a:r>
            <a:endParaRPr/>
          </a:p>
        </p:txBody>
      </p:sp>
      <p:sp>
        <p:nvSpPr>
          <p:cNvPr id="203" name="Google Shape;203;g4a74565138_5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a6df5852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a6df5852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for our final assembly we ran into the problem of the base being too big to print for the 3D printer. Instead, we used a wooden block to act as a base since it can keep the assembly bolted and weighed down while also being able to have the paper to move smoothly on the surface. Other aspects of the assembly follow our design and concept well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a74565138_5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a74565138_5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that the stepper motors are used to move the push solenoid along the metal rods through a track system by following our design. And having the paper move along the y axis using the shaft and the rubber grips.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a74565138_5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look at how the our braille printer performs!</a:t>
            </a:r>
            <a:endParaRPr/>
          </a:p>
          <a:p>
            <a:pPr indent="0" lvl="0" marL="0" rtl="0" algn="l">
              <a:spcBef>
                <a:spcPts val="0"/>
              </a:spcBef>
              <a:spcAft>
                <a:spcPts val="0"/>
              </a:spcAft>
              <a:buNone/>
            </a:pPr>
            <a:r>
              <a:t/>
            </a:r>
            <a:endParaRPr/>
          </a:p>
        </p:txBody>
      </p:sp>
      <p:sp>
        <p:nvSpPr>
          <p:cNvPr id="241" name="Google Shape;241;g4a74565138_5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a74565138_5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a74565138_5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 video of braille printer performance)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a74565138_5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a74565138_5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found the following results based on the performance of our braille printer design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a74565138_5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there are many ideas that we’ve learned from this project and room more improvement</a:t>
            </a:r>
            <a:endParaRPr/>
          </a:p>
        </p:txBody>
      </p:sp>
      <p:sp>
        <p:nvSpPr>
          <p:cNvPr id="274" name="Google Shape;274;g4a74565138_5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a74565138_5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a74565138_5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feel that we can decrease printing time even more by implementing another push solenoid actuator. We can also focus on improving the housing of the printer to be more safe for the user and make it accessible to home wall plug-in or battery-powered to make it more portable.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a74565138_5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 is an overview of our presentation and what will be covered today. First, we will discuss the main problems with the current commercial braille printers</a:t>
            </a:r>
            <a:endParaRPr/>
          </a:p>
          <a:p>
            <a:pPr indent="0" lvl="0" marL="0" rtl="0" algn="l">
              <a:spcBef>
                <a:spcPts val="0"/>
              </a:spcBef>
              <a:spcAft>
                <a:spcPts val="0"/>
              </a:spcAft>
              <a:buNone/>
            </a:pPr>
            <a:r>
              <a:t/>
            </a:r>
            <a:endParaRPr/>
          </a:p>
        </p:txBody>
      </p:sp>
      <p:sp>
        <p:nvSpPr>
          <p:cNvPr id="57" name="Google Shape;57;g4a74565138_5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a74565138_5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a74565138_5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things that we’ve learned from this project such as having to be able to change a plan when something doesn’t completely follow. As well as many mechatronics practices like: stepper motor control and utilization of Wifi/Bluetooth communication.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a74565138_5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4a74565138_5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2 biggest problems for the braille printers on the market today are that they are very bulky and very expensive. Some of them having a price of $10,000 just for the base model! This high price keeps the blind from being able to comfortably purchase and use the product even though it is a common item that can be used daily.</a:t>
            </a:r>
            <a:endParaRPr>
              <a:solidFill>
                <a:schemeClr val="dk1"/>
              </a:solidFill>
            </a:endParaRPr>
          </a:p>
          <a:p>
            <a:pPr indent="0" lvl="0" marL="0" rtl="0" algn="l">
              <a:spcBef>
                <a:spcPts val="0"/>
              </a:spcBef>
              <a:spcAft>
                <a:spcPts val="0"/>
              </a:spcAft>
              <a:buNone/>
            </a:pPr>
            <a:r>
              <a:rPr lang="en">
                <a:solidFill>
                  <a:schemeClr val="dk1"/>
                </a:solidFill>
              </a:rPr>
              <a:t>Therefore, for our design we decided to focus and keep these issues in mind as we brainstormed a way to improve on these problems.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79" name="Google Shape;79;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 is an example of a braille printer product used today.</a:t>
            </a:r>
            <a:endParaRPr/>
          </a:p>
          <a:p>
            <a:pPr indent="0" lvl="0" marL="0" rtl="0" algn="l">
              <a:spcBef>
                <a:spcPts val="0"/>
              </a:spcBef>
              <a:spcAft>
                <a:spcPts val="0"/>
              </a:spcAft>
              <a:buClr>
                <a:schemeClr val="dk1"/>
              </a:buClr>
              <a:buSzPts val="1100"/>
              <a:buFont typeface="Arial"/>
              <a:buNone/>
            </a:pPr>
            <a:r>
              <a:rPr lang="en"/>
              <a:t>(Plays video)</a:t>
            </a:r>
            <a:endParaRPr/>
          </a:p>
          <a:p>
            <a:pPr indent="0" lvl="0" marL="0" rtl="0" algn="l">
              <a:spcBef>
                <a:spcPts val="0"/>
              </a:spcBef>
              <a:spcAft>
                <a:spcPts val="0"/>
              </a:spcAft>
              <a:buClr>
                <a:schemeClr val="dk1"/>
              </a:buClr>
              <a:buSzPts val="1100"/>
              <a:buFont typeface="Arial"/>
              <a:buNone/>
            </a:pPr>
            <a:r>
              <a:rPr lang="en"/>
              <a:t>The braille printer is shown to be noisy and one can see the amount of space the printer makes up when placed on a desk</a:t>
            </a:r>
            <a:endParaRPr/>
          </a:p>
          <a:p>
            <a:pPr indent="0" lvl="0" marL="0" rtl="0" algn="l">
              <a:spcBef>
                <a:spcPts val="0"/>
              </a:spcBef>
              <a:spcAft>
                <a:spcPts val="0"/>
              </a:spcAft>
              <a:buNone/>
            </a:pPr>
            <a:r>
              <a:t/>
            </a:r>
            <a:endParaRPr/>
          </a:p>
        </p:txBody>
      </p:sp>
      <p:sp>
        <p:nvSpPr>
          <p:cNvPr id="89" name="Google Shape;89;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a74565138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a74565138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Based on these problems introduced, our group has decided to implement the following in the new design of our braille printer. Having these ideas incorporated in our product, we can be confident that our design is more practical and useful for the user.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a74565138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Next, I will go over our concept and design for our braille printer redesign</a:t>
            </a:r>
            <a:endParaRPr/>
          </a:p>
          <a:p>
            <a:pPr indent="0" lvl="0" marL="0" rtl="0" algn="l">
              <a:spcBef>
                <a:spcPts val="0"/>
              </a:spcBef>
              <a:spcAft>
                <a:spcPts val="0"/>
              </a:spcAft>
              <a:buNone/>
            </a:pPr>
            <a:r>
              <a:t/>
            </a:r>
            <a:endParaRPr/>
          </a:p>
        </p:txBody>
      </p:sp>
      <p:sp>
        <p:nvSpPr>
          <p:cNvPr id="104" name="Google Shape;104;g4a74565138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a74565138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a74565138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 we have a 3D cad model diagram showing our first concept. The idea we have to consider is that the dot placement onto the paper has to be accurately placed and directed while also being able to change position quickly to the next dot placement in order to make the print as fast as possible. We chose to have a push solenoid to punch the hole and have 2 stepper motors to have the puncher move in the x direction and have the paper move in the y direction. The base and support structures are planned to be 3D printed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a74565138_5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a74565138_5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the components more clearly in the exploded view of the same CAD model. The metal rods are going to act as a constrained track where the push solenoid will move along. There is also a shaft with rubber grips used to move the paper along the y axis for dot placement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a74565138_5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a74565138_5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specifically chose stepper motors since it is able to hold a desired angle when specified. And unlike a servo motor, the stepper motor is able to rotate more than 360 degrees which is needed for the puncher to be able to travel across the length of the paper. Now, the push solenoid was chosen since it is a quick linear actuator that is easy to control. You just need to connect the solenoid to a voltage source and the solenoid pushed outward to a new position. All of this will be controlled with a motor driver arduino shield since the stepper motor requires a control circuit to function properly.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3C78D8"/>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Clr>
                <a:srgbClr val="FFFFFF"/>
              </a:buClr>
              <a:buSzPts val="5200"/>
              <a:buNone/>
              <a:defRPr b="1" sz="5200">
                <a:solidFill>
                  <a:srgbClr val="FFFFFF"/>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Clr>
                <a:srgbClr val="FFFFFF"/>
              </a:buClr>
              <a:buSzPts val="2800"/>
              <a:buNone/>
              <a:defRPr sz="28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6" name="Shape 46"/>
        <p:cNvGrpSpPr/>
        <p:nvPr/>
      </p:nvGrpSpPr>
      <p:grpSpPr>
        <a:xfrm>
          <a:off x="0" y="0"/>
          <a:ext cx="0" cy="0"/>
          <a:chOff x="0" y="0"/>
          <a:chExt cx="0" cy="0"/>
        </a:xfrm>
      </p:grpSpPr>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3C78D8"/>
        </a:solidFill>
      </p:bgPr>
    </p:bg>
    <p:spTree>
      <p:nvGrpSpPr>
        <p:cNvPr id="13" name="Shape 13"/>
        <p:cNvGrpSpPr/>
        <p:nvPr/>
      </p:nvGrpSpPr>
      <p:grpSpPr>
        <a:xfrm>
          <a:off x="0" y="0"/>
          <a:ext cx="0" cy="0"/>
          <a:chOff x="0" y="0"/>
          <a:chExt cx="0" cy="0"/>
        </a:xfrm>
      </p:grpSpPr>
      <p:sp>
        <p:nvSpPr>
          <p:cNvPr id="14" name="Google Shape;14;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Clr>
                <a:srgbClr val="FFFFFF"/>
              </a:buClr>
              <a:buSzPts val="1800"/>
              <a:buChar char="●"/>
              <a:defRPr>
                <a:solidFill>
                  <a:srgbClr val="FFFFFF"/>
                </a:solidFill>
              </a:defRPr>
            </a:lvl1pPr>
            <a:lvl2pPr indent="-317500" lvl="1" marL="914400" algn="l">
              <a:lnSpc>
                <a:spcPct val="115000"/>
              </a:lnSpc>
              <a:spcBef>
                <a:spcPts val="1600"/>
              </a:spcBef>
              <a:spcAft>
                <a:spcPts val="0"/>
              </a:spcAft>
              <a:buClr>
                <a:srgbClr val="FFFFFF"/>
              </a:buClr>
              <a:buSzPts val="1400"/>
              <a:buChar char="○"/>
              <a:defRPr>
                <a:solidFill>
                  <a:srgbClr val="FFFFFF"/>
                </a:solidFill>
              </a:defRPr>
            </a:lvl2pPr>
            <a:lvl3pPr indent="-317500" lvl="2" marL="1371600" algn="l">
              <a:lnSpc>
                <a:spcPct val="115000"/>
              </a:lnSpc>
              <a:spcBef>
                <a:spcPts val="1600"/>
              </a:spcBef>
              <a:spcAft>
                <a:spcPts val="0"/>
              </a:spcAft>
              <a:buClr>
                <a:srgbClr val="FFFFFF"/>
              </a:buClr>
              <a:buSzPts val="1400"/>
              <a:buChar char="■"/>
              <a:defRPr>
                <a:solidFill>
                  <a:srgbClr val="FFFFFF"/>
                </a:solidFill>
              </a:defRPr>
            </a:lvl3pPr>
            <a:lvl4pPr indent="-317500" lvl="3" marL="1828800" algn="l">
              <a:lnSpc>
                <a:spcPct val="115000"/>
              </a:lnSpc>
              <a:spcBef>
                <a:spcPts val="1600"/>
              </a:spcBef>
              <a:spcAft>
                <a:spcPts val="0"/>
              </a:spcAft>
              <a:buClr>
                <a:srgbClr val="FFFFFF"/>
              </a:buClr>
              <a:buSzPts val="1400"/>
              <a:buChar char="●"/>
              <a:defRPr>
                <a:solidFill>
                  <a:srgbClr val="FFFFFF"/>
                </a:solidFill>
              </a:defRPr>
            </a:lvl4pPr>
            <a:lvl5pPr indent="-317500" lvl="4" marL="2286000" algn="l">
              <a:lnSpc>
                <a:spcPct val="115000"/>
              </a:lnSpc>
              <a:spcBef>
                <a:spcPts val="1600"/>
              </a:spcBef>
              <a:spcAft>
                <a:spcPts val="0"/>
              </a:spcAft>
              <a:buClr>
                <a:srgbClr val="FFFFFF"/>
              </a:buClr>
              <a:buSzPts val="1400"/>
              <a:buChar char="○"/>
              <a:defRPr>
                <a:solidFill>
                  <a:srgbClr val="FFFFFF"/>
                </a:solidFill>
              </a:defRPr>
            </a:lvl5pPr>
            <a:lvl6pPr indent="-317500" lvl="5" marL="2743200" algn="l">
              <a:lnSpc>
                <a:spcPct val="115000"/>
              </a:lnSpc>
              <a:spcBef>
                <a:spcPts val="1600"/>
              </a:spcBef>
              <a:spcAft>
                <a:spcPts val="0"/>
              </a:spcAft>
              <a:buClr>
                <a:srgbClr val="FFFFFF"/>
              </a:buClr>
              <a:buSzPts val="1400"/>
              <a:buChar char="■"/>
              <a:defRPr>
                <a:solidFill>
                  <a:srgbClr val="FFFFFF"/>
                </a:solidFill>
              </a:defRPr>
            </a:lvl6pPr>
            <a:lvl7pPr indent="-317500" lvl="6" marL="3200400" algn="l">
              <a:lnSpc>
                <a:spcPct val="115000"/>
              </a:lnSpc>
              <a:spcBef>
                <a:spcPts val="1600"/>
              </a:spcBef>
              <a:spcAft>
                <a:spcPts val="0"/>
              </a:spcAft>
              <a:buClr>
                <a:srgbClr val="FFFFFF"/>
              </a:buClr>
              <a:buSzPts val="1400"/>
              <a:buChar char="●"/>
              <a:defRPr>
                <a:solidFill>
                  <a:srgbClr val="FFFFFF"/>
                </a:solidFill>
              </a:defRPr>
            </a:lvl7pPr>
            <a:lvl8pPr indent="-317500" lvl="7" marL="3657600" algn="l">
              <a:lnSpc>
                <a:spcPct val="115000"/>
              </a:lnSpc>
              <a:spcBef>
                <a:spcPts val="1600"/>
              </a:spcBef>
              <a:spcAft>
                <a:spcPts val="0"/>
              </a:spcAft>
              <a:buClr>
                <a:srgbClr val="FFFFFF"/>
              </a:buClr>
              <a:buSzPts val="1400"/>
              <a:buChar char="○"/>
              <a:defRPr>
                <a:solidFill>
                  <a:srgbClr val="FFFFFF"/>
                </a:solidFill>
              </a:defRPr>
            </a:lvl8pPr>
            <a:lvl9pPr indent="-317500" lvl="8" marL="4114800" algn="l">
              <a:lnSpc>
                <a:spcPct val="115000"/>
              </a:lnSpc>
              <a:spcBef>
                <a:spcPts val="1600"/>
              </a:spcBef>
              <a:spcAft>
                <a:spcPts val="1600"/>
              </a:spcAft>
              <a:buClr>
                <a:srgbClr val="FFFFFF"/>
              </a:buClr>
              <a:buSzPts val="1400"/>
              <a:buChar char="■"/>
              <a:defRPr>
                <a:solidFill>
                  <a:srgbClr val="FFFFFF"/>
                </a:solidFill>
              </a:defRPr>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 name="Google Shape;16;p3"/>
          <p:cNvPicPr preferRelativeResize="0"/>
          <p:nvPr/>
        </p:nvPicPr>
        <p:blipFill rotWithShape="1">
          <a:blip r:embed="rId2">
            <a:alphaModFix/>
          </a:blip>
          <a:srcRect b="0" l="0" r="0" t="0"/>
          <a:stretch/>
        </p:blipFill>
        <p:spPr>
          <a:xfrm>
            <a:off x="7954526" y="126900"/>
            <a:ext cx="963012" cy="895450"/>
          </a:xfrm>
          <a:prstGeom prst="rect">
            <a:avLst/>
          </a:prstGeom>
          <a:noFill/>
          <a:ln>
            <a:noFill/>
          </a:ln>
        </p:spPr>
      </p:pic>
      <p:cxnSp>
        <p:nvCxnSpPr>
          <p:cNvPr id="17" name="Google Shape;17;p3"/>
          <p:cNvCxnSpPr/>
          <p:nvPr/>
        </p:nvCxnSpPr>
        <p:spPr>
          <a:xfrm>
            <a:off x="226462" y="1022350"/>
            <a:ext cx="8691076" cy="0"/>
          </a:xfrm>
          <a:prstGeom prst="straightConnector1">
            <a:avLst/>
          </a:prstGeom>
          <a:noFill/>
          <a:ln cap="flat" cmpd="sng" w="50800">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6" name="Shape 26"/>
        <p:cNvGrpSpPr/>
        <p:nvPr/>
      </p:nvGrpSpPr>
      <p:grpSpPr>
        <a:xfrm>
          <a:off x="0" y="0"/>
          <a:ext cx="0" cy="0"/>
          <a:chOff x="0" y="0"/>
          <a:chExt cx="0" cy="0"/>
        </a:xfrm>
      </p:grpSpPr>
      <p:sp>
        <p:nvSpPr>
          <p:cNvPr id="27" name="Google Shape;27;p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8" name="Google Shape;28;p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0" name="Shape 30"/>
        <p:cNvGrpSpPr/>
        <p:nvPr/>
      </p:nvGrpSpPr>
      <p:grpSpPr>
        <a:xfrm>
          <a:off x="0" y="0"/>
          <a:ext cx="0" cy="0"/>
          <a:chOff x="0" y="0"/>
          <a:chExt cx="0" cy="0"/>
        </a:xfrm>
      </p:grpSpPr>
      <p:sp>
        <p:nvSpPr>
          <p:cNvPr id="31" name="Google Shape;31;p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 name="Google Shape;36;p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 name="Google Shape;3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9" name="Shape 39"/>
        <p:cNvGrpSpPr/>
        <p:nvPr/>
      </p:nvGrpSpPr>
      <p:grpSpPr>
        <a:xfrm>
          <a:off x="0" y="0"/>
          <a:ext cx="0" cy="0"/>
          <a:chOff x="0" y="0"/>
          <a:chExt cx="0" cy="0"/>
        </a:xfrm>
      </p:grpSpPr>
      <p:sp>
        <p:nvSpPr>
          <p:cNvPr id="40" name="Google Shape;40;p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2" name="Shape 42"/>
        <p:cNvGrpSpPr/>
        <p:nvPr/>
      </p:nvGrpSpPr>
      <p:grpSpPr>
        <a:xfrm>
          <a:off x="0" y="0"/>
          <a:ext cx="0" cy="0"/>
          <a:chOff x="0" y="0"/>
          <a:chExt cx="0" cy="0"/>
        </a:xfrm>
      </p:grpSpPr>
      <p:sp>
        <p:nvSpPr>
          <p:cNvPr id="43" name="Google Shape;43;p1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4" name="Google Shape;44;p1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youtube.com/watch?v=6gWWl3f278s"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2"/>
          <p:cNvSpPr txBox="1"/>
          <p:nvPr>
            <p:ph type="ctrTitle"/>
          </p:nvPr>
        </p:nvSpPr>
        <p:spPr>
          <a:xfrm>
            <a:off x="311708" y="189592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400"/>
              <a:t>Printer</a:t>
            </a:r>
            <a:endParaRPr sz="4400"/>
          </a:p>
          <a:p>
            <a:pPr indent="0" lvl="0" marL="0" rtl="0" algn="ctr">
              <a:lnSpc>
                <a:spcPct val="100000"/>
              </a:lnSpc>
              <a:spcBef>
                <a:spcPts val="0"/>
              </a:spcBef>
              <a:spcAft>
                <a:spcPts val="0"/>
              </a:spcAft>
              <a:buSzPts val="5200"/>
              <a:buNone/>
            </a:pPr>
            <a:r>
              <a:rPr lang="en" sz="2400"/>
              <a:t>Team 3</a:t>
            </a:r>
            <a:endParaRPr sz="2400"/>
          </a:p>
        </p:txBody>
      </p:sp>
      <p:sp>
        <p:nvSpPr>
          <p:cNvPr id="53" name="Google Shape;53;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1828800" rtl="0" algn="r">
              <a:lnSpc>
                <a:spcPct val="100000"/>
              </a:lnSpc>
              <a:spcBef>
                <a:spcPts val="0"/>
              </a:spcBef>
              <a:spcAft>
                <a:spcPts val="0"/>
              </a:spcAft>
              <a:buClr>
                <a:schemeClr val="dk1"/>
              </a:buClr>
              <a:buSzPts val="1100"/>
              <a:buFont typeface="Arial"/>
              <a:buNone/>
            </a:pPr>
            <a:r>
              <a:rPr lang="en" sz="2600"/>
              <a:t>Song Yong Jae</a:t>
            </a:r>
            <a:endParaRPr sz="2600"/>
          </a:p>
          <a:p>
            <a:pPr indent="0" lvl="0" marL="1828800" rtl="0" algn="r">
              <a:lnSpc>
                <a:spcPct val="100000"/>
              </a:lnSpc>
              <a:spcBef>
                <a:spcPts val="0"/>
              </a:spcBef>
              <a:spcAft>
                <a:spcPts val="0"/>
              </a:spcAft>
              <a:buClr>
                <a:schemeClr val="dk1"/>
              </a:buClr>
              <a:buSzPts val="1100"/>
              <a:buFont typeface="Arial"/>
              <a:buNone/>
            </a:pPr>
            <a:r>
              <a:rPr lang="en" sz="2600"/>
              <a:t>Choi Soo Won</a:t>
            </a:r>
            <a:endParaRPr sz="2600"/>
          </a:p>
          <a:p>
            <a:pPr indent="0" lvl="0" marL="1828800" rtl="0" algn="r">
              <a:lnSpc>
                <a:spcPct val="100000"/>
              </a:lnSpc>
              <a:spcBef>
                <a:spcPts val="0"/>
              </a:spcBef>
              <a:spcAft>
                <a:spcPts val="0"/>
              </a:spcAft>
              <a:buClr>
                <a:schemeClr val="dk1"/>
              </a:buClr>
              <a:buSzPts val="1100"/>
              <a:buFont typeface="Arial"/>
              <a:buNone/>
            </a:pPr>
            <a:r>
              <a:rPr lang="en" sz="2600"/>
              <a:t>Tae Kyun Kim </a:t>
            </a:r>
            <a:endParaRPr sz="2600"/>
          </a:p>
          <a:p>
            <a:pPr indent="0" lvl="0" marL="1828800" rtl="0" algn="r">
              <a:lnSpc>
                <a:spcPct val="100000"/>
              </a:lnSpc>
              <a:spcBef>
                <a:spcPts val="0"/>
              </a:spcBef>
              <a:spcAft>
                <a:spcPts val="0"/>
              </a:spcAft>
              <a:buClr>
                <a:schemeClr val="dk1"/>
              </a:buClr>
              <a:buSzPts val="1100"/>
              <a:buFont typeface="Arial"/>
              <a:buNone/>
            </a:pPr>
            <a:r>
              <a:rPr lang="en" sz="2600"/>
              <a:t>Jinwoo Shimizu</a:t>
            </a:r>
            <a:endParaRPr sz="2600"/>
          </a:p>
        </p:txBody>
      </p:sp>
      <p:pic>
        <p:nvPicPr>
          <p:cNvPr id="54" name="Google Shape;54;p12"/>
          <p:cNvPicPr preferRelativeResize="0"/>
          <p:nvPr/>
        </p:nvPicPr>
        <p:blipFill rotWithShape="1">
          <a:blip r:embed="rId3">
            <a:alphaModFix/>
          </a:blip>
          <a:srcRect b="28233" l="0" r="15987" t="0"/>
          <a:stretch/>
        </p:blipFill>
        <p:spPr>
          <a:xfrm>
            <a:off x="2975463" y="-110225"/>
            <a:ext cx="3055924" cy="36912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p:nvPr/>
        </p:nvSpPr>
        <p:spPr>
          <a:xfrm>
            <a:off x="864099" y="423563"/>
            <a:ext cx="4800900" cy="5610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179" name="Google Shape;179;p21"/>
          <p:cNvSpPr/>
          <p:nvPr/>
        </p:nvSpPr>
        <p:spPr>
          <a:xfrm>
            <a:off x="714160" y="394838"/>
            <a:ext cx="7266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2700" u="none" cap="none" strike="noStrike">
                <a:solidFill>
                  <a:schemeClr val="lt1"/>
                </a:solidFill>
                <a:latin typeface="Arial"/>
                <a:ea typeface="Arial"/>
                <a:cs typeface="Arial"/>
                <a:sym typeface="Arial"/>
              </a:rPr>
              <a:t>1</a:t>
            </a:r>
            <a:endParaRPr sz="2700"/>
          </a:p>
        </p:txBody>
      </p:sp>
      <p:sp>
        <p:nvSpPr>
          <p:cNvPr id="180" name="Google Shape;180;p21"/>
          <p:cNvSpPr txBox="1"/>
          <p:nvPr/>
        </p:nvSpPr>
        <p:spPr>
          <a:xfrm>
            <a:off x="1580200" y="466763"/>
            <a:ext cx="29688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700" u="none" cap="none" strike="noStrike">
                <a:solidFill>
                  <a:schemeClr val="lt1"/>
                </a:solidFill>
                <a:latin typeface="Arial"/>
                <a:ea typeface="Arial"/>
                <a:cs typeface="Arial"/>
                <a:sym typeface="Arial"/>
              </a:rPr>
              <a:t>Introduction</a:t>
            </a:r>
            <a:endParaRPr sz="2700"/>
          </a:p>
        </p:txBody>
      </p:sp>
      <p:sp>
        <p:nvSpPr>
          <p:cNvPr id="181" name="Google Shape;181;p21"/>
          <p:cNvSpPr/>
          <p:nvPr/>
        </p:nvSpPr>
        <p:spPr>
          <a:xfrm>
            <a:off x="871911" y="1167282"/>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182" name="Google Shape;182;p21"/>
          <p:cNvSpPr/>
          <p:nvPr/>
        </p:nvSpPr>
        <p:spPr>
          <a:xfrm>
            <a:off x="714160" y="1135982"/>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2</a:t>
            </a:r>
            <a:endParaRPr sz="2700"/>
          </a:p>
        </p:txBody>
      </p:sp>
      <p:sp>
        <p:nvSpPr>
          <p:cNvPr id="183" name="Google Shape;183;p21"/>
          <p:cNvSpPr txBox="1"/>
          <p:nvPr/>
        </p:nvSpPr>
        <p:spPr>
          <a:xfrm>
            <a:off x="1580204" y="1249298"/>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Concept &amp; Design</a:t>
            </a:r>
            <a:endParaRPr sz="2700"/>
          </a:p>
        </p:txBody>
      </p:sp>
      <p:sp>
        <p:nvSpPr>
          <p:cNvPr id="184" name="Google Shape;184;p21"/>
          <p:cNvSpPr/>
          <p:nvPr/>
        </p:nvSpPr>
        <p:spPr>
          <a:xfrm>
            <a:off x="1598501" y="1908434"/>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185" name="Google Shape;185;p21"/>
          <p:cNvSpPr/>
          <p:nvPr/>
        </p:nvSpPr>
        <p:spPr>
          <a:xfrm>
            <a:off x="1440750" y="1877135"/>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3</a:t>
            </a:r>
            <a:endParaRPr sz="2700"/>
          </a:p>
        </p:txBody>
      </p:sp>
      <p:sp>
        <p:nvSpPr>
          <p:cNvPr id="186" name="Google Shape;186;p21"/>
          <p:cNvSpPr txBox="1"/>
          <p:nvPr/>
        </p:nvSpPr>
        <p:spPr>
          <a:xfrm>
            <a:off x="2306793" y="1990450"/>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Arduino Code</a:t>
            </a:r>
            <a:endParaRPr sz="2700"/>
          </a:p>
        </p:txBody>
      </p:sp>
      <p:sp>
        <p:nvSpPr>
          <p:cNvPr id="187" name="Google Shape;187;p21"/>
          <p:cNvSpPr/>
          <p:nvPr/>
        </p:nvSpPr>
        <p:spPr>
          <a:xfrm>
            <a:off x="871901" y="2664018"/>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188" name="Google Shape;188;p21"/>
          <p:cNvSpPr/>
          <p:nvPr/>
        </p:nvSpPr>
        <p:spPr>
          <a:xfrm>
            <a:off x="714150" y="2632718"/>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4</a:t>
            </a:r>
            <a:endParaRPr sz="2700"/>
          </a:p>
        </p:txBody>
      </p:sp>
      <p:sp>
        <p:nvSpPr>
          <p:cNvPr id="189" name="Google Shape;189;p21"/>
          <p:cNvSpPr txBox="1"/>
          <p:nvPr/>
        </p:nvSpPr>
        <p:spPr>
          <a:xfrm>
            <a:off x="1580193" y="2744671"/>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Assembly</a:t>
            </a:r>
            <a:endParaRPr sz="2700"/>
          </a:p>
        </p:txBody>
      </p:sp>
      <p:sp>
        <p:nvSpPr>
          <p:cNvPr id="190" name="Google Shape;190;p21"/>
          <p:cNvSpPr/>
          <p:nvPr/>
        </p:nvSpPr>
        <p:spPr>
          <a:xfrm>
            <a:off x="871901" y="3371639"/>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191" name="Google Shape;191;p21"/>
          <p:cNvSpPr/>
          <p:nvPr/>
        </p:nvSpPr>
        <p:spPr>
          <a:xfrm>
            <a:off x="714150" y="3340339"/>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5</a:t>
            </a:r>
            <a:endParaRPr sz="2700"/>
          </a:p>
        </p:txBody>
      </p:sp>
      <p:sp>
        <p:nvSpPr>
          <p:cNvPr id="192" name="Google Shape;192;p21"/>
          <p:cNvSpPr txBox="1"/>
          <p:nvPr/>
        </p:nvSpPr>
        <p:spPr>
          <a:xfrm>
            <a:off x="1580193" y="3453654"/>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Performance</a:t>
            </a:r>
            <a:endParaRPr sz="2700"/>
          </a:p>
        </p:txBody>
      </p:sp>
      <p:sp>
        <p:nvSpPr>
          <p:cNvPr id="193" name="Google Shape;193;p21"/>
          <p:cNvSpPr/>
          <p:nvPr/>
        </p:nvSpPr>
        <p:spPr>
          <a:xfrm>
            <a:off x="871901" y="4108264"/>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194" name="Google Shape;194;p21"/>
          <p:cNvSpPr/>
          <p:nvPr/>
        </p:nvSpPr>
        <p:spPr>
          <a:xfrm>
            <a:off x="714150" y="4076964"/>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6</a:t>
            </a:r>
            <a:endParaRPr sz="2700"/>
          </a:p>
        </p:txBody>
      </p:sp>
      <p:sp>
        <p:nvSpPr>
          <p:cNvPr id="195" name="Google Shape;195;p21"/>
          <p:cNvSpPr txBox="1"/>
          <p:nvPr/>
        </p:nvSpPr>
        <p:spPr>
          <a:xfrm>
            <a:off x="1580193" y="4190279"/>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Conclusion</a:t>
            </a:r>
            <a:endParaRPr sz="2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2"/>
          <p:cNvSpPr txBox="1"/>
          <p:nvPr/>
        </p:nvSpPr>
        <p:spPr>
          <a:xfrm>
            <a:off x="311700" y="276175"/>
            <a:ext cx="75945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FFFFFF"/>
                </a:solidFill>
              </a:rPr>
              <a:t>Arduino Code: Concept</a:t>
            </a:r>
            <a:endParaRPr b="1" sz="37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3"/>
          <p:cNvSpPr/>
          <p:nvPr/>
        </p:nvSpPr>
        <p:spPr>
          <a:xfrm>
            <a:off x="864099" y="423563"/>
            <a:ext cx="4800900" cy="5610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206" name="Google Shape;206;p23"/>
          <p:cNvSpPr/>
          <p:nvPr/>
        </p:nvSpPr>
        <p:spPr>
          <a:xfrm>
            <a:off x="714160" y="394838"/>
            <a:ext cx="7266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2700" u="none" cap="none" strike="noStrike">
                <a:solidFill>
                  <a:schemeClr val="lt1"/>
                </a:solidFill>
                <a:latin typeface="Arial"/>
                <a:ea typeface="Arial"/>
                <a:cs typeface="Arial"/>
                <a:sym typeface="Arial"/>
              </a:rPr>
              <a:t>1</a:t>
            </a:r>
            <a:endParaRPr sz="2700"/>
          </a:p>
        </p:txBody>
      </p:sp>
      <p:sp>
        <p:nvSpPr>
          <p:cNvPr id="207" name="Google Shape;207;p23"/>
          <p:cNvSpPr txBox="1"/>
          <p:nvPr/>
        </p:nvSpPr>
        <p:spPr>
          <a:xfrm>
            <a:off x="1580200" y="466763"/>
            <a:ext cx="29688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700" u="none" cap="none" strike="noStrike">
                <a:solidFill>
                  <a:schemeClr val="lt1"/>
                </a:solidFill>
                <a:latin typeface="Arial"/>
                <a:ea typeface="Arial"/>
                <a:cs typeface="Arial"/>
                <a:sym typeface="Arial"/>
              </a:rPr>
              <a:t>Introduction</a:t>
            </a:r>
            <a:endParaRPr sz="2700"/>
          </a:p>
        </p:txBody>
      </p:sp>
      <p:sp>
        <p:nvSpPr>
          <p:cNvPr id="208" name="Google Shape;208;p23"/>
          <p:cNvSpPr/>
          <p:nvPr/>
        </p:nvSpPr>
        <p:spPr>
          <a:xfrm>
            <a:off x="871911" y="1167282"/>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209" name="Google Shape;209;p23"/>
          <p:cNvSpPr/>
          <p:nvPr/>
        </p:nvSpPr>
        <p:spPr>
          <a:xfrm>
            <a:off x="714160" y="1135982"/>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2</a:t>
            </a:r>
            <a:endParaRPr sz="2700"/>
          </a:p>
        </p:txBody>
      </p:sp>
      <p:sp>
        <p:nvSpPr>
          <p:cNvPr id="210" name="Google Shape;210;p23"/>
          <p:cNvSpPr txBox="1"/>
          <p:nvPr/>
        </p:nvSpPr>
        <p:spPr>
          <a:xfrm>
            <a:off x="1580204" y="1249298"/>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Concept &amp; Design</a:t>
            </a:r>
            <a:endParaRPr sz="2700"/>
          </a:p>
        </p:txBody>
      </p:sp>
      <p:sp>
        <p:nvSpPr>
          <p:cNvPr id="211" name="Google Shape;211;p23"/>
          <p:cNvSpPr/>
          <p:nvPr/>
        </p:nvSpPr>
        <p:spPr>
          <a:xfrm>
            <a:off x="871901" y="1927147"/>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212" name="Google Shape;212;p23"/>
          <p:cNvSpPr/>
          <p:nvPr/>
        </p:nvSpPr>
        <p:spPr>
          <a:xfrm>
            <a:off x="714150" y="1895847"/>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3</a:t>
            </a:r>
            <a:endParaRPr sz="2700"/>
          </a:p>
        </p:txBody>
      </p:sp>
      <p:sp>
        <p:nvSpPr>
          <p:cNvPr id="213" name="Google Shape;213;p23"/>
          <p:cNvSpPr txBox="1"/>
          <p:nvPr/>
        </p:nvSpPr>
        <p:spPr>
          <a:xfrm>
            <a:off x="1580193" y="2009162"/>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Arduino Code</a:t>
            </a:r>
            <a:endParaRPr sz="2700"/>
          </a:p>
        </p:txBody>
      </p:sp>
      <p:sp>
        <p:nvSpPr>
          <p:cNvPr id="214" name="Google Shape;214;p23"/>
          <p:cNvSpPr/>
          <p:nvPr/>
        </p:nvSpPr>
        <p:spPr>
          <a:xfrm>
            <a:off x="1598801" y="2655693"/>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215" name="Google Shape;215;p23"/>
          <p:cNvSpPr/>
          <p:nvPr/>
        </p:nvSpPr>
        <p:spPr>
          <a:xfrm>
            <a:off x="1441050" y="2624393"/>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4</a:t>
            </a:r>
            <a:endParaRPr sz="2700"/>
          </a:p>
        </p:txBody>
      </p:sp>
      <p:sp>
        <p:nvSpPr>
          <p:cNvPr id="216" name="Google Shape;216;p23"/>
          <p:cNvSpPr txBox="1"/>
          <p:nvPr/>
        </p:nvSpPr>
        <p:spPr>
          <a:xfrm>
            <a:off x="2307093" y="2736346"/>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Assembly</a:t>
            </a:r>
            <a:endParaRPr sz="2700"/>
          </a:p>
        </p:txBody>
      </p:sp>
      <p:sp>
        <p:nvSpPr>
          <p:cNvPr id="217" name="Google Shape;217;p23"/>
          <p:cNvSpPr/>
          <p:nvPr/>
        </p:nvSpPr>
        <p:spPr>
          <a:xfrm>
            <a:off x="871901" y="3371639"/>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218" name="Google Shape;218;p23"/>
          <p:cNvSpPr/>
          <p:nvPr/>
        </p:nvSpPr>
        <p:spPr>
          <a:xfrm>
            <a:off x="714150" y="3340339"/>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5</a:t>
            </a:r>
            <a:endParaRPr sz="2700"/>
          </a:p>
        </p:txBody>
      </p:sp>
      <p:sp>
        <p:nvSpPr>
          <p:cNvPr id="219" name="Google Shape;219;p23"/>
          <p:cNvSpPr txBox="1"/>
          <p:nvPr/>
        </p:nvSpPr>
        <p:spPr>
          <a:xfrm>
            <a:off x="1580193" y="3453654"/>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Performance</a:t>
            </a:r>
            <a:endParaRPr sz="2700"/>
          </a:p>
        </p:txBody>
      </p:sp>
      <p:sp>
        <p:nvSpPr>
          <p:cNvPr id="220" name="Google Shape;220;p23"/>
          <p:cNvSpPr/>
          <p:nvPr/>
        </p:nvSpPr>
        <p:spPr>
          <a:xfrm>
            <a:off x="871901" y="4108264"/>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221" name="Google Shape;221;p23"/>
          <p:cNvSpPr/>
          <p:nvPr/>
        </p:nvSpPr>
        <p:spPr>
          <a:xfrm>
            <a:off x="714150" y="4076964"/>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6</a:t>
            </a:r>
            <a:endParaRPr sz="2700"/>
          </a:p>
        </p:txBody>
      </p:sp>
      <p:sp>
        <p:nvSpPr>
          <p:cNvPr id="222" name="Google Shape;222;p23"/>
          <p:cNvSpPr txBox="1"/>
          <p:nvPr/>
        </p:nvSpPr>
        <p:spPr>
          <a:xfrm>
            <a:off x="1580193" y="4190279"/>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Conclusion</a:t>
            </a:r>
            <a:endParaRPr sz="2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4"/>
          <p:cNvSpPr txBox="1"/>
          <p:nvPr/>
        </p:nvSpPr>
        <p:spPr>
          <a:xfrm>
            <a:off x="311700" y="276175"/>
            <a:ext cx="75945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FFFFFF"/>
                </a:solidFill>
              </a:rPr>
              <a:t>Final Assembly</a:t>
            </a:r>
            <a:endParaRPr b="1" sz="3700">
              <a:solidFill>
                <a:srgbClr val="FFFFFF"/>
              </a:solidFill>
            </a:endParaRPr>
          </a:p>
        </p:txBody>
      </p:sp>
      <p:sp>
        <p:nvSpPr>
          <p:cNvPr id="228" name="Google Shape;228;p24"/>
          <p:cNvSpPr/>
          <p:nvPr/>
        </p:nvSpPr>
        <p:spPr>
          <a:xfrm>
            <a:off x="1881450" y="1113750"/>
            <a:ext cx="5381100" cy="3972300"/>
          </a:xfrm>
          <a:prstGeom prst="roundRect">
            <a:avLst>
              <a:gd fmla="val 16667" name="adj"/>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pic>
        <p:nvPicPr>
          <p:cNvPr id="229" name="Google Shape;229;p24"/>
          <p:cNvPicPr preferRelativeResize="0"/>
          <p:nvPr/>
        </p:nvPicPr>
        <p:blipFill rotWithShape="1">
          <a:blip r:embed="rId3">
            <a:alphaModFix/>
          </a:blip>
          <a:srcRect b="0" l="7808" r="0" t="0"/>
          <a:stretch/>
        </p:blipFill>
        <p:spPr>
          <a:xfrm>
            <a:off x="2393175" y="1326700"/>
            <a:ext cx="4357651" cy="3546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5"/>
          <p:cNvSpPr/>
          <p:nvPr/>
        </p:nvSpPr>
        <p:spPr>
          <a:xfrm>
            <a:off x="213000" y="1378400"/>
            <a:ext cx="4585200" cy="3512100"/>
          </a:xfrm>
          <a:prstGeom prst="roundRect">
            <a:avLst>
              <a:gd fmla="val 16667" name="adj"/>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pic>
        <p:nvPicPr>
          <p:cNvPr id="235" name="Google Shape;235;p25"/>
          <p:cNvPicPr preferRelativeResize="0"/>
          <p:nvPr/>
        </p:nvPicPr>
        <p:blipFill>
          <a:blip r:embed="rId3">
            <a:alphaModFix/>
          </a:blip>
          <a:stretch>
            <a:fillRect/>
          </a:stretch>
        </p:blipFill>
        <p:spPr>
          <a:xfrm>
            <a:off x="589751" y="1642937"/>
            <a:ext cx="3831799" cy="2982877"/>
          </a:xfrm>
          <a:prstGeom prst="rect">
            <a:avLst/>
          </a:prstGeom>
          <a:noFill/>
          <a:ln>
            <a:noFill/>
          </a:ln>
        </p:spPr>
      </p:pic>
      <p:sp>
        <p:nvSpPr>
          <p:cNvPr id="236" name="Google Shape;236;p25"/>
          <p:cNvSpPr/>
          <p:nvPr/>
        </p:nvSpPr>
        <p:spPr>
          <a:xfrm>
            <a:off x="4844325" y="1288750"/>
            <a:ext cx="4188600" cy="3659400"/>
          </a:xfrm>
          <a:prstGeom prst="roundRect">
            <a:avLst>
              <a:gd fmla="val 16667" name="adj"/>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pic>
        <p:nvPicPr>
          <p:cNvPr id="237" name="Google Shape;237;p25"/>
          <p:cNvPicPr preferRelativeResize="0"/>
          <p:nvPr/>
        </p:nvPicPr>
        <p:blipFill rotWithShape="1">
          <a:blip r:embed="rId4">
            <a:alphaModFix/>
          </a:blip>
          <a:srcRect b="0" l="13911" r="0" t="0"/>
          <a:stretch/>
        </p:blipFill>
        <p:spPr>
          <a:xfrm>
            <a:off x="5301550" y="1642925"/>
            <a:ext cx="3274165" cy="2982901"/>
          </a:xfrm>
          <a:prstGeom prst="rect">
            <a:avLst/>
          </a:prstGeom>
          <a:noFill/>
          <a:ln>
            <a:noFill/>
          </a:ln>
        </p:spPr>
      </p:pic>
      <p:sp>
        <p:nvSpPr>
          <p:cNvPr id="238" name="Google Shape;238;p25"/>
          <p:cNvSpPr txBox="1"/>
          <p:nvPr/>
        </p:nvSpPr>
        <p:spPr>
          <a:xfrm>
            <a:off x="311700" y="276175"/>
            <a:ext cx="75945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FFFFFF"/>
                </a:solidFill>
              </a:rPr>
              <a:t>Final Assembly</a:t>
            </a:r>
            <a:endParaRPr b="1" sz="37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6"/>
          <p:cNvSpPr/>
          <p:nvPr/>
        </p:nvSpPr>
        <p:spPr>
          <a:xfrm>
            <a:off x="864099" y="423563"/>
            <a:ext cx="4800900" cy="5610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244" name="Google Shape;244;p26"/>
          <p:cNvSpPr/>
          <p:nvPr/>
        </p:nvSpPr>
        <p:spPr>
          <a:xfrm>
            <a:off x="714160" y="394838"/>
            <a:ext cx="7266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2700" u="none" cap="none" strike="noStrike">
                <a:solidFill>
                  <a:schemeClr val="lt1"/>
                </a:solidFill>
                <a:latin typeface="Arial"/>
                <a:ea typeface="Arial"/>
                <a:cs typeface="Arial"/>
                <a:sym typeface="Arial"/>
              </a:rPr>
              <a:t>1</a:t>
            </a:r>
            <a:endParaRPr sz="2700"/>
          </a:p>
        </p:txBody>
      </p:sp>
      <p:sp>
        <p:nvSpPr>
          <p:cNvPr id="245" name="Google Shape;245;p26"/>
          <p:cNvSpPr txBox="1"/>
          <p:nvPr/>
        </p:nvSpPr>
        <p:spPr>
          <a:xfrm>
            <a:off x="1580200" y="466763"/>
            <a:ext cx="29688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700" u="none" cap="none" strike="noStrike">
                <a:solidFill>
                  <a:schemeClr val="lt1"/>
                </a:solidFill>
                <a:latin typeface="Arial"/>
                <a:ea typeface="Arial"/>
                <a:cs typeface="Arial"/>
                <a:sym typeface="Arial"/>
              </a:rPr>
              <a:t>Introduction</a:t>
            </a:r>
            <a:endParaRPr sz="2700"/>
          </a:p>
        </p:txBody>
      </p:sp>
      <p:sp>
        <p:nvSpPr>
          <p:cNvPr id="246" name="Google Shape;246;p26"/>
          <p:cNvSpPr/>
          <p:nvPr/>
        </p:nvSpPr>
        <p:spPr>
          <a:xfrm>
            <a:off x="871911" y="1167282"/>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247" name="Google Shape;247;p26"/>
          <p:cNvSpPr/>
          <p:nvPr/>
        </p:nvSpPr>
        <p:spPr>
          <a:xfrm>
            <a:off x="714160" y="1135982"/>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2</a:t>
            </a:r>
            <a:endParaRPr sz="2700"/>
          </a:p>
        </p:txBody>
      </p:sp>
      <p:sp>
        <p:nvSpPr>
          <p:cNvPr id="248" name="Google Shape;248;p26"/>
          <p:cNvSpPr txBox="1"/>
          <p:nvPr/>
        </p:nvSpPr>
        <p:spPr>
          <a:xfrm>
            <a:off x="1580204" y="1249298"/>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Concept &amp; Design</a:t>
            </a:r>
            <a:endParaRPr sz="2700"/>
          </a:p>
        </p:txBody>
      </p:sp>
      <p:sp>
        <p:nvSpPr>
          <p:cNvPr id="249" name="Google Shape;249;p26"/>
          <p:cNvSpPr/>
          <p:nvPr/>
        </p:nvSpPr>
        <p:spPr>
          <a:xfrm>
            <a:off x="871901" y="1927147"/>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250" name="Google Shape;250;p26"/>
          <p:cNvSpPr/>
          <p:nvPr/>
        </p:nvSpPr>
        <p:spPr>
          <a:xfrm>
            <a:off x="714150" y="1895847"/>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3</a:t>
            </a:r>
            <a:endParaRPr sz="2700"/>
          </a:p>
        </p:txBody>
      </p:sp>
      <p:sp>
        <p:nvSpPr>
          <p:cNvPr id="251" name="Google Shape;251;p26"/>
          <p:cNvSpPr txBox="1"/>
          <p:nvPr/>
        </p:nvSpPr>
        <p:spPr>
          <a:xfrm>
            <a:off x="1580193" y="2009162"/>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Arduino Code</a:t>
            </a:r>
            <a:endParaRPr sz="2700"/>
          </a:p>
        </p:txBody>
      </p:sp>
      <p:sp>
        <p:nvSpPr>
          <p:cNvPr id="252" name="Google Shape;252;p26"/>
          <p:cNvSpPr/>
          <p:nvPr/>
        </p:nvSpPr>
        <p:spPr>
          <a:xfrm>
            <a:off x="871901" y="2662393"/>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253" name="Google Shape;253;p26"/>
          <p:cNvSpPr/>
          <p:nvPr/>
        </p:nvSpPr>
        <p:spPr>
          <a:xfrm>
            <a:off x="714150" y="2631093"/>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4</a:t>
            </a:r>
            <a:endParaRPr sz="2700"/>
          </a:p>
        </p:txBody>
      </p:sp>
      <p:sp>
        <p:nvSpPr>
          <p:cNvPr id="254" name="Google Shape;254;p26"/>
          <p:cNvSpPr txBox="1"/>
          <p:nvPr/>
        </p:nvSpPr>
        <p:spPr>
          <a:xfrm>
            <a:off x="1580193" y="2743046"/>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Assembly</a:t>
            </a:r>
            <a:endParaRPr sz="2700"/>
          </a:p>
        </p:txBody>
      </p:sp>
      <p:sp>
        <p:nvSpPr>
          <p:cNvPr id="255" name="Google Shape;255;p26"/>
          <p:cNvSpPr/>
          <p:nvPr/>
        </p:nvSpPr>
        <p:spPr>
          <a:xfrm>
            <a:off x="1598801" y="3397639"/>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256" name="Google Shape;256;p26"/>
          <p:cNvSpPr/>
          <p:nvPr/>
        </p:nvSpPr>
        <p:spPr>
          <a:xfrm>
            <a:off x="1441050" y="3366339"/>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5</a:t>
            </a:r>
            <a:endParaRPr sz="2700"/>
          </a:p>
        </p:txBody>
      </p:sp>
      <p:sp>
        <p:nvSpPr>
          <p:cNvPr id="257" name="Google Shape;257;p26"/>
          <p:cNvSpPr txBox="1"/>
          <p:nvPr/>
        </p:nvSpPr>
        <p:spPr>
          <a:xfrm>
            <a:off x="2307093" y="3479654"/>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Performance</a:t>
            </a:r>
            <a:endParaRPr sz="2700"/>
          </a:p>
        </p:txBody>
      </p:sp>
      <p:sp>
        <p:nvSpPr>
          <p:cNvPr id="258" name="Google Shape;258;p26"/>
          <p:cNvSpPr/>
          <p:nvPr/>
        </p:nvSpPr>
        <p:spPr>
          <a:xfrm>
            <a:off x="871901" y="4108264"/>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259" name="Google Shape;259;p26"/>
          <p:cNvSpPr/>
          <p:nvPr/>
        </p:nvSpPr>
        <p:spPr>
          <a:xfrm>
            <a:off x="714150" y="4076964"/>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6</a:t>
            </a:r>
            <a:endParaRPr sz="2700"/>
          </a:p>
        </p:txBody>
      </p:sp>
      <p:sp>
        <p:nvSpPr>
          <p:cNvPr id="260" name="Google Shape;260;p26"/>
          <p:cNvSpPr txBox="1"/>
          <p:nvPr/>
        </p:nvSpPr>
        <p:spPr>
          <a:xfrm>
            <a:off x="1580193" y="4190279"/>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Conclusion</a:t>
            </a:r>
            <a:endParaRPr sz="2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7"/>
          <p:cNvSpPr txBox="1"/>
          <p:nvPr/>
        </p:nvSpPr>
        <p:spPr>
          <a:xfrm>
            <a:off x="311700" y="276175"/>
            <a:ext cx="75945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FFFFFF"/>
                </a:solidFill>
              </a:rPr>
              <a:t>Performance Video</a:t>
            </a:r>
            <a:endParaRPr b="1" sz="37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8"/>
          <p:cNvSpPr txBox="1"/>
          <p:nvPr/>
        </p:nvSpPr>
        <p:spPr>
          <a:xfrm>
            <a:off x="311700" y="276175"/>
            <a:ext cx="75945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FFFFFF"/>
                </a:solidFill>
              </a:rPr>
              <a:t>Performance Stats</a:t>
            </a:r>
            <a:endParaRPr b="1" sz="3700">
              <a:solidFill>
                <a:srgbClr val="FFFFFF"/>
              </a:solidFill>
            </a:endParaRPr>
          </a:p>
        </p:txBody>
      </p:sp>
      <p:sp>
        <p:nvSpPr>
          <p:cNvPr id="271" name="Google Shape;271;p28"/>
          <p:cNvSpPr txBox="1"/>
          <p:nvPr/>
        </p:nvSpPr>
        <p:spPr>
          <a:xfrm>
            <a:off x="575325" y="1449850"/>
            <a:ext cx="5408100" cy="2151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State the number of punches per minute/second</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Words per minute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Other information</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9"/>
          <p:cNvSpPr/>
          <p:nvPr/>
        </p:nvSpPr>
        <p:spPr>
          <a:xfrm>
            <a:off x="864099" y="423563"/>
            <a:ext cx="4800900" cy="5610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277" name="Google Shape;277;p29"/>
          <p:cNvSpPr/>
          <p:nvPr/>
        </p:nvSpPr>
        <p:spPr>
          <a:xfrm>
            <a:off x="714160" y="394838"/>
            <a:ext cx="7266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2700" u="none" cap="none" strike="noStrike">
                <a:solidFill>
                  <a:schemeClr val="lt1"/>
                </a:solidFill>
                <a:latin typeface="Arial"/>
                <a:ea typeface="Arial"/>
                <a:cs typeface="Arial"/>
                <a:sym typeface="Arial"/>
              </a:rPr>
              <a:t>1</a:t>
            </a:r>
            <a:endParaRPr sz="2700"/>
          </a:p>
        </p:txBody>
      </p:sp>
      <p:sp>
        <p:nvSpPr>
          <p:cNvPr id="278" name="Google Shape;278;p29"/>
          <p:cNvSpPr txBox="1"/>
          <p:nvPr/>
        </p:nvSpPr>
        <p:spPr>
          <a:xfrm>
            <a:off x="1580200" y="466763"/>
            <a:ext cx="29688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700" u="none" cap="none" strike="noStrike">
                <a:solidFill>
                  <a:schemeClr val="lt1"/>
                </a:solidFill>
                <a:latin typeface="Arial"/>
                <a:ea typeface="Arial"/>
                <a:cs typeface="Arial"/>
                <a:sym typeface="Arial"/>
              </a:rPr>
              <a:t>Introduction</a:t>
            </a:r>
            <a:endParaRPr sz="2700"/>
          </a:p>
        </p:txBody>
      </p:sp>
      <p:sp>
        <p:nvSpPr>
          <p:cNvPr id="279" name="Google Shape;279;p29"/>
          <p:cNvSpPr/>
          <p:nvPr/>
        </p:nvSpPr>
        <p:spPr>
          <a:xfrm>
            <a:off x="871911" y="1167282"/>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280" name="Google Shape;280;p29"/>
          <p:cNvSpPr/>
          <p:nvPr/>
        </p:nvSpPr>
        <p:spPr>
          <a:xfrm>
            <a:off x="714160" y="1135982"/>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2</a:t>
            </a:r>
            <a:endParaRPr sz="2700"/>
          </a:p>
        </p:txBody>
      </p:sp>
      <p:sp>
        <p:nvSpPr>
          <p:cNvPr id="281" name="Google Shape;281;p29"/>
          <p:cNvSpPr txBox="1"/>
          <p:nvPr/>
        </p:nvSpPr>
        <p:spPr>
          <a:xfrm>
            <a:off x="1580204" y="1249298"/>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Concept &amp; Design</a:t>
            </a:r>
            <a:endParaRPr sz="2700"/>
          </a:p>
        </p:txBody>
      </p:sp>
      <p:sp>
        <p:nvSpPr>
          <p:cNvPr id="282" name="Google Shape;282;p29"/>
          <p:cNvSpPr/>
          <p:nvPr/>
        </p:nvSpPr>
        <p:spPr>
          <a:xfrm>
            <a:off x="871901" y="1927147"/>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283" name="Google Shape;283;p29"/>
          <p:cNvSpPr/>
          <p:nvPr/>
        </p:nvSpPr>
        <p:spPr>
          <a:xfrm>
            <a:off x="714150" y="1895847"/>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3</a:t>
            </a:r>
            <a:endParaRPr sz="2700"/>
          </a:p>
        </p:txBody>
      </p:sp>
      <p:sp>
        <p:nvSpPr>
          <p:cNvPr id="284" name="Google Shape;284;p29"/>
          <p:cNvSpPr txBox="1"/>
          <p:nvPr/>
        </p:nvSpPr>
        <p:spPr>
          <a:xfrm>
            <a:off x="1580193" y="2009162"/>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Arduino Code</a:t>
            </a:r>
            <a:endParaRPr sz="2700"/>
          </a:p>
        </p:txBody>
      </p:sp>
      <p:sp>
        <p:nvSpPr>
          <p:cNvPr id="285" name="Google Shape;285;p29"/>
          <p:cNvSpPr/>
          <p:nvPr/>
        </p:nvSpPr>
        <p:spPr>
          <a:xfrm>
            <a:off x="871901" y="2662393"/>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286" name="Google Shape;286;p29"/>
          <p:cNvSpPr/>
          <p:nvPr/>
        </p:nvSpPr>
        <p:spPr>
          <a:xfrm>
            <a:off x="714150" y="2631093"/>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4</a:t>
            </a:r>
            <a:endParaRPr sz="2700"/>
          </a:p>
        </p:txBody>
      </p:sp>
      <p:sp>
        <p:nvSpPr>
          <p:cNvPr id="287" name="Google Shape;287;p29"/>
          <p:cNvSpPr txBox="1"/>
          <p:nvPr/>
        </p:nvSpPr>
        <p:spPr>
          <a:xfrm>
            <a:off x="1580193" y="2743046"/>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Assembly</a:t>
            </a:r>
            <a:endParaRPr sz="2700"/>
          </a:p>
        </p:txBody>
      </p:sp>
      <p:sp>
        <p:nvSpPr>
          <p:cNvPr id="288" name="Google Shape;288;p29"/>
          <p:cNvSpPr/>
          <p:nvPr/>
        </p:nvSpPr>
        <p:spPr>
          <a:xfrm>
            <a:off x="871901" y="3413289"/>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289" name="Google Shape;289;p29"/>
          <p:cNvSpPr/>
          <p:nvPr/>
        </p:nvSpPr>
        <p:spPr>
          <a:xfrm>
            <a:off x="714150" y="3381989"/>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5</a:t>
            </a:r>
            <a:endParaRPr sz="2700"/>
          </a:p>
        </p:txBody>
      </p:sp>
      <p:sp>
        <p:nvSpPr>
          <p:cNvPr id="290" name="Google Shape;290;p29"/>
          <p:cNvSpPr txBox="1"/>
          <p:nvPr/>
        </p:nvSpPr>
        <p:spPr>
          <a:xfrm>
            <a:off x="1580193" y="3495304"/>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Performance</a:t>
            </a:r>
            <a:endParaRPr sz="2700"/>
          </a:p>
        </p:txBody>
      </p:sp>
      <p:sp>
        <p:nvSpPr>
          <p:cNvPr id="291" name="Google Shape;291;p29"/>
          <p:cNvSpPr/>
          <p:nvPr/>
        </p:nvSpPr>
        <p:spPr>
          <a:xfrm>
            <a:off x="1598501" y="4132889"/>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292" name="Google Shape;292;p29"/>
          <p:cNvSpPr/>
          <p:nvPr/>
        </p:nvSpPr>
        <p:spPr>
          <a:xfrm>
            <a:off x="1440750" y="4101589"/>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6</a:t>
            </a:r>
            <a:endParaRPr sz="2700"/>
          </a:p>
        </p:txBody>
      </p:sp>
      <p:sp>
        <p:nvSpPr>
          <p:cNvPr id="293" name="Google Shape;293;p29"/>
          <p:cNvSpPr txBox="1"/>
          <p:nvPr/>
        </p:nvSpPr>
        <p:spPr>
          <a:xfrm>
            <a:off x="2306793" y="4214904"/>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Conclusion</a:t>
            </a:r>
            <a:endParaRPr sz="2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0"/>
          <p:cNvSpPr txBox="1"/>
          <p:nvPr/>
        </p:nvSpPr>
        <p:spPr>
          <a:xfrm>
            <a:off x="311700" y="276175"/>
            <a:ext cx="75945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FFFFFF"/>
                </a:solidFill>
              </a:rPr>
              <a:t>Possible Improvements</a:t>
            </a:r>
            <a:endParaRPr b="1" sz="3700">
              <a:solidFill>
                <a:srgbClr val="FFFFFF"/>
              </a:solidFill>
            </a:endParaRPr>
          </a:p>
        </p:txBody>
      </p:sp>
      <p:sp>
        <p:nvSpPr>
          <p:cNvPr id="299" name="Google Shape;299;p30"/>
          <p:cNvSpPr txBox="1"/>
          <p:nvPr/>
        </p:nvSpPr>
        <p:spPr>
          <a:xfrm>
            <a:off x="355750" y="1185825"/>
            <a:ext cx="8211900" cy="37353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FFFFFF"/>
              </a:buClr>
              <a:buSzPts val="3000"/>
              <a:buChar char="●"/>
            </a:pPr>
            <a:r>
              <a:rPr lang="en" sz="3000">
                <a:solidFill>
                  <a:srgbClr val="FFFFFF"/>
                </a:solidFill>
              </a:rPr>
              <a:t>Implement more than one push solenoid actuator to decrease printing time</a:t>
            </a:r>
            <a:endParaRPr sz="3000">
              <a:solidFill>
                <a:srgbClr val="FFFFFF"/>
              </a:solidFill>
            </a:endParaRPr>
          </a:p>
          <a:p>
            <a:pPr indent="-419100" lvl="0" marL="457200" rtl="0" algn="l">
              <a:spcBef>
                <a:spcPts val="0"/>
              </a:spcBef>
              <a:spcAft>
                <a:spcPts val="0"/>
              </a:spcAft>
              <a:buClr>
                <a:srgbClr val="FFFFFF"/>
              </a:buClr>
              <a:buSzPts val="3000"/>
              <a:buChar char="●"/>
            </a:pPr>
            <a:r>
              <a:rPr lang="en" sz="3000">
                <a:solidFill>
                  <a:srgbClr val="FFFFFF"/>
                </a:solidFill>
              </a:rPr>
              <a:t>Incorporate better housing material for printer</a:t>
            </a:r>
            <a:endParaRPr sz="3000">
              <a:solidFill>
                <a:srgbClr val="FFFFFF"/>
              </a:solidFill>
            </a:endParaRPr>
          </a:p>
          <a:p>
            <a:pPr indent="-419100" lvl="0" marL="457200" rtl="0" algn="l">
              <a:spcBef>
                <a:spcPts val="0"/>
              </a:spcBef>
              <a:spcAft>
                <a:spcPts val="0"/>
              </a:spcAft>
              <a:buClr>
                <a:srgbClr val="FFFFFF"/>
              </a:buClr>
              <a:buSzPts val="3000"/>
              <a:buChar char="●"/>
            </a:pPr>
            <a:r>
              <a:rPr lang="en" sz="3000">
                <a:solidFill>
                  <a:srgbClr val="FFFFFF"/>
                </a:solidFill>
              </a:rPr>
              <a:t>Make powered by battery/wall plug-in </a:t>
            </a:r>
            <a:endParaRPr sz="3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p:nvPr/>
        </p:nvSpPr>
        <p:spPr>
          <a:xfrm>
            <a:off x="1590999" y="394513"/>
            <a:ext cx="4800900" cy="5610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60" name="Google Shape;60;p13"/>
          <p:cNvSpPr/>
          <p:nvPr/>
        </p:nvSpPr>
        <p:spPr>
          <a:xfrm>
            <a:off x="1441060" y="365788"/>
            <a:ext cx="7266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2700" u="none" cap="none" strike="noStrike">
                <a:solidFill>
                  <a:schemeClr val="lt1"/>
                </a:solidFill>
                <a:latin typeface="Arial"/>
                <a:ea typeface="Arial"/>
                <a:cs typeface="Arial"/>
                <a:sym typeface="Arial"/>
              </a:rPr>
              <a:t>1</a:t>
            </a:r>
            <a:endParaRPr sz="2700"/>
          </a:p>
        </p:txBody>
      </p:sp>
      <p:sp>
        <p:nvSpPr>
          <p:cNvPr id="61" name="Google Shape;61;p13"/>
          <p:cNvSpPr txBox="1"/>
          <p:nvPr/>
        </p:nvSpPr>
        <p:spPr>
          <a:xfrm>
            <a:off x="2307100" y="437713"/>
            <a:ext cx="29688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700" u="none" cap="none" strike="noStrike">
                <a:solidFill>
                  <a:schemeClr val="lt1"/>
                </a:solidFill>
                <a:latin typeface="Arial"/>
                <a:ea typeface="Arial"/>
                <a:cs typeface="Arial"/>
                <a:sym typeface="Arial"/>
              </a:rPr>
              <a:t>Introduction</a:t>
            </a:r>
            <a:endParaRPr sz="2700"/>
          </a:p>
        </p:txBody>
      </p:sp>
      <p:sp>
        <p:nvSpPr>
          <p:cNvPr id="62" name="Google Shape;62;p13"/>
          <p:cNvSpPr/>
          <p:nvPr/>
        </p:nvSpPr>
        <p:spPr>
          <a:xfrm>
            <a:off x="871911" y="1147982"/>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63" name="Google Shape;63;p13"/>
          <p:cNvSpPr/>
          <p:nvPr/>
        </p:nvSpPr>
        <p:spPr>
          <a:xfrm>
            <a:off x="714160" y="1116682"/>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2</a:t>
            </a:r>
            <a:endParaRPr sz="2700"/>
          </a:p>
        </p:txBody>
      </p:sp>
      <p:sp>
        <p:nvSpPr>
          <p:cNvPr id="64" name="Google Shape;64;p13"/>
          <p:cNvSpPr txBox="1"/>
          <p:nvPr/>
        </p:nvSpPr>
        <p:spPr>
          <a:xfrm>
            <a:off x="1580204" y="1229998"/>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Concept &amp; Design</a:t>
            </a:r>
            <a:endParaRPr sz="2700"/>
          </a:p>
        </p:txBody>
      </p:sp>
      <p:sp>
        <p:nvSpPr>
          <p:cNvPr id="65" name="Google Shape;65;p13"/>
          <p:cNvSpPr/>
          <p:nvPr/>
        </p:nvSpPr>
        <p:spPr>
          <a:xfrm>
            <a:off x="871901" y="1898884"/>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66" name="Google Shape;66;p13"/>
          <p:cNvSpPr/>
          <p:nvPr/>
        </p:nvSpPr>
        <p:spPr>
          <a:xfrm>
            <a:off x="714150" y="1867585"/>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3</a:t>
            </a:r>
            <a:endParaRPr sz="2700"/>
          </a:p>
        </p:txBody>
      </p:sp>
      <p:sp>
        <p:nvSpPr>
          <p:cNvPr id="67" name="Google Shape;67;p13"/>
          <p:cNvSpPr txBox="1"/>
          <p:nvPr/>
        </p:nvSpPr>
        <p:spPr>
          <a:xfrm>
            <a:off x="1580193" y="1980900"/>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Arduino Code</a:t>
            </a:r>
            <a:endParaRPr sz="2700"/>
          </a:p>
        </p:txBody>
      </p:sp>
      <p:sp>
        <p:nvSpPr>
          <p:cNvPr id="68" name="Google Shape;68;p13"/>
          <p:cNvSpPr/>
          <p:nvPr/>
        </p:nvSpPr>
        <p:spPr>
          <a:xfrm>
            <a:off x="871901" y="2664018"/>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69" name="Google Shape;69;p13"/>
          <p:cNvSpPr/>
          <p:nvPr/>
        </p:nvSpPr>
        <p:spPr>
          <a:xfrm>
            <a:off x="714150" y="2632718"/>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4</a:t>
            </a:r>
            <a:endParaRPr sz="2700"/>
          </a:p>
        </p:txBody>
      </p:sp>
      <p:sp>
        <p:nvSpPr>
          <p:cNvPr id="70" name="Google Shape;70;p13"/>
          <p:cNvSpPr txBox="1"/>
          <p:nvPr/>
        </p:nvSpPr>
        <p:spPr>
          <a:xfrm>
            <a:off x="1580193" y="2744671"/>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Assembly</a:t>
            </a:r>
            <a:endParaRPr sz="2700"/>
          </a:p>
        </p:txBody>
      </p:sp>
      <p:sp>
        <p:nvSpPr>
          <p:cNvPr id="71" name="Google Shape;71;p13"/>
          <p:cNvSpPr/>
          <p:nvPr/>
        </p:nvSpPr>
        <p:spPr>
          <a:xfrm>
            <a:off x="871901" y="3371639"/>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72" name="Google Shape;72;p13"/>
          <p:cNvSpPr/>
          <p:nvPr/>
        </p:nvSpPr>
        <p:spPr>
          <a:xfrm>
            <a:off x="714150" y="3340339"/>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5</a:t>
            </a:r>
            <a:endParaRPr sz="2700"/>
          </a:p>
        </p:txBody>
      </p:sp>
      <p:sp>
        <p:nvSpPr>
          <p:cNvPr id="73" name="Google Shape;73;p13"/>
          <p:cNvSpPr txBox="1"/>
          <p:nvPr/>
        </p:nvSpPr>
        <p:spPr>
          <a:xfrm>
            <a:off x="1580193" y="3453654"/>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Performance</a:t>
            </a:r>
            <a:endParaRPr sz="2700"/>
          </a:p>
        </p:txBody>
      </p:sp>
      <p:sp>
        <p:nvSpPr>
          <p:cNvPr id="74" name="Google Shape;74;p13"/>
          <p:cNvSpPr/>
          <p:nvPr/>
        </p:nvSpPr>
        <p:spPr>
          <a:xfrm>
            <a:off x="871901" y="4108264"/>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75" name="Google Shape;75;p13"/>
          <p:cNvSpPr/>
          <p:nvPr/>
        </p:nvSpPr>
        <p:spPr>
          <a:xfrm>
            <a:off x="714150" y="4076964"/>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6</a:t>
            </a:r>
            <a:endParaRPr sz="2700"/>
          </a:p>
        </p:txBody>
      </p:sp>
      <p:sp>
        <p:nvSpPr>
          <p:cNvPr id="76" name="Google Shape;76;p13"/>
          <p:cNvSpPr txBox="1"/>
          <p:nvPr/>
        </p:nvSpPr>
        <p:spPr>
          <a:xfrm>
            <a:off x="1580193" y="4190279"/>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Conclusion</a:t>
            </a:r>
            <a:endParaRPr sz="2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1"/>
          <p:cNvSpPr txBox="1"/>
          <p:nvPr/>
        </p:nvSpPr>
        <p:spPr>
          <a:xfrm>
            <a:off x="311700" y="276175"/>
            <a:ext cx="75945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FFFFFF"/>
                </a:solidFill>
              </a:rPr>
              <a:t>What We’ve Learned</a:t>
            </a:r>
            <a:endParaRPr b="1" sz="3700">
              <a:solidFill>
                <a:srgbClr val="FFFFFF"/>
              </a:solidFill>
            </a:endParaRPr>
          </a:p>
        </p:txBody>
      </p:sp>
      <p:sp>
        <p:nvSpPr>
          <p:cNvPr id="305" name="Google Shape;305;p31"/>
          <p:cNvSpPr txBox="1"/>
          <p:nvPr/>
        </p:nvSpPr>
        <p:spPr>
          <a:xfrm>
            <a:off x="355750" y="1185825"/>
            <a:ext cx="8211900" cy="37353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FFFFFF"/>
              </a:buClr>
              <a:buSzPts val="3000"/>
              <a:buChar char="●"/>
            </a:pPr>
            <a:r>
              <a:rPr lang="en" sz="3000">
                <a:solidFill>
                  <a:srgbClr val="FFFFFF"/>
                </a:solidFill>
              </a:rPr>
              <a:t>Not everything goes according plan when designing and assembling</a:t>
            </a:r>
            <a:endParaRPr sz="3000">
              <a:solidFill>
                <a:srgbClr val="FFFFFF"/>
              </a:solidFill>
            </a:endParaRPr>
          </a:p>
          <a:p>
            <a:pPr indent="-419100" lvl="0" marL="457200" rtl="0" algn="l">
              <a:spcBef>
                <a:spcPts val="0"/>
              </a:spcBef>
              <a:spcAft>
                <a:spcPts val="0"/>
              </a:spcAft>
              <a:buClr>
                <a:srgbClr val="FFFFFF"/>
              </a:buClr>
              <a:buSzPts val="3000"/>
              <a:buChar char="●"/>
            </a:pPr>
            <a:r>
              <a:rPr lang="en" sz="3000">
                <a:solidFill>
                  <a:srgbClr val="FFFFFF"/>
                </a:solidFill>
              </a:rPr>
              <a:t>Utilization of Wifi/Bluetooth communication</a:t>
            </a:r>
            <a:endParaRPr sz="3000">
              <a:solidFill>
                <a:srgbClr val="FFFFFF"/>
              </a:solidFill>
            </a:endParaRPr>
          </a:p>
          <a:p>
            <a:pPr indent="-419100" lvl="0" marL="457200" rtl="0" algn="l">
              <a:spcBef>
                <a:spcPts val="0"/>
              </a:spcBef>
              <a:spcAft>
                <a:spcPts val="0"/>
              </a:spcAft>
              <a:buClr>
                <a:srgbClr val="FFFFFF"/>
              </a:buClr>
              <a:buSzPts val="3000"/>
              <a:buChar char="●"/>
            </a:pPr>
            <a:r>
              <a:rPr lang="en" sz="3000">
                <a:solidFill>
                  <a:srgbClr val="FFFFFF"/>
                </a:solidFill>
              </a:rPr>
              <a:t>Stepper motor control</a:t>
            </a:r>
            <a:endParaRPr sz="3000">
              <a:solidFill>
                <a:srgbClr val="FFFFFF"/>
              </a:solidFill>
            </a:endParaRPr>
          </a:p>
          <a:p>
            <a:pPr indent="-419100" lvl="0" marL="457200" rtl="0" algn="l">
              <a:spcBef>
                <a:spcPts val="0"/>
              </a:spcBef>
              <a:spcAft>
                <a:spcPts val="0"/>
              </a:spcAft>
              <a:buClr>
                <a:srgbClr val="FFFFFF"/>
              </a:buClr>
              <a:buSzPts val="3000"/>
              <a:buChar char="●"/>
            </a:pPr>
            <a:r>
              <a:rPr lang="en" sz="3000">
                <a:solidFill>
                  <a:srgbClr val="FFFFFF"/>
                </a:solidFill>
              </a:rPr>
              <a:t>Braille Language</a:t>
            </a:r>
            <a:endParaRPr sz="30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id="310" name="Google Shape;310;p32"/>
          <p:cNvPicPr preferRelativeResize="0"/>
          <p:nvPr/>
        </p:nvPicPr>
        <p:blipFill>
          <a:blip r:embed="rId3">
            <a:alphaModFix/>
          </a:blip>
          <a:stretch>
            <a:fillRect/>
          </a:stretch>
        </p:blipFill>
        <p:spPr>
          <a:xfrm>
            <a:off x="2736172" y="1254300"/>
            <a:ext cx="3671650" cy="3746600"/>
          </a:xfrm>
          <a:prstGeom prst="rect">
            <a:avLst/>
          </a:prstGeom>
          <a:noFill/>
          <a:ln>
            <a:noFill/>
          </a:ln>
        </p:spPr>
      </p:pic>
      <p:sp>
        <p:nvSpPr>
          <p:cNvPr id="311" name="Google Shape;311;p32"/>
          <p:cNvSpPr txBox="1"/>
          <p:nvPr/>
        </p:nvSpPr>
        <p:spPr>
          <a:xfrm>
            <a:off x="1033650" y="161100"/>
            <a:ext cx="7076700" cy="93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lt1"/>
                </a:solidFill>
              </a:rPr>
              <a:t>Thank You!</a:t>
            </a:r>
            <a:endParaRPr b="1" sz="6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4"/>
          <p:cNvSpPr txBox="1"/>
          <p:nvPr/>
        </p:nvSpPr>
        <p:spPr>
          <a:xfrm>
            <a:off x="311700" y="276175"/>
            <a:ext cx="75945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FFFFFF"/>
                </a:solidFill>
              </a:rPr>
              <a:t>Problem Statement</a:t>
            </a:r>
            <a:endParaRPr b="1" sz="3700">
              <a:solidFill>
                <a:srgbClr val="FFFFFF"/>
              </a:solidFill>
            </a:endParaRPr>
          </a:p>
        </p:txBody>
      </p:sp>
      <p:sp>
        <p:nvSpPr>
          <p:cNvPr id="82" name="Google Shape;82;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 Commercial braille printers are heavy and expensive</a:t>
            </a:r>
            <a:endParaRPr sz="1800">
              <a:solidFill>
                <a:srgbClr val="FFFFFF"/>
              </a:solidFill>
            </a:endParaRPr>
          </a:p>
          <a:p>
            <a:pPr indent="0" lvl="0" marL="457200" rtl="0" algn="l">
              <a:lnSpc>
                <a:spcPct val="115000"/>
              </a:lnSpc>
              <a:spcBef>
                <a:spcPts val="1600"/>
              </a:spcBef>
              <a:spcAft>
                <a:spcPts val="1600"/>
              </a:spcAft>
              <a:buNone/>
            </a:pPr>
            <a:r>
              <a:t/>
            </a:r>
            <a:endParaRPr sz="1800">
              <a:solidFill>
                <a:srgbClr val="595959"/>
              </a:solidFill>
            </a:endParaRPr>
          </a:p>
        </p:txBody>
      </p:sp>
      <p:sp>
        <p:nvSpPr>
          <p:cNvPr id="83" name="Google Shape;83;p14"/>
          <p:cNvSpPr txBox="1"/>
          <p:nvPr/>
        </p:nvSpPr>
        <p:spPr>
          <a:xfrm>
            <a:off x="357300" y="1681900"/>
            <a:ext cx="4214700" cy="10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Cost on the Market</a:t>
            </a:r>
            <a:endParaRPr b="1" sz="1800">
              <a:solidFill>
                <a:srgbClr val="FFFFFF"/>
              </a:solidFill>
            </a:endParaRPr>
          </a:p>
          <a:p>
            <a:pPr indent="0" lvl="0" marL="0" rtl="0" algn="l">
              <a:spcBef>
                <a:spcPts val="0"/>
              </a:spcBef>
              <a:spcAft>
                <a:spcPts val="0"/>
              </a:spcAft>
              <a:buNone/>
            </a:pPr>
            <a:r>
              <a:rPr lang="en" sz="1800">
                <a:solidFill>
                  <a:srgbClr val="FFFFFF"/>
                </a:solidFill>
              </a:rPr>
              <a:t>Small-volume  : $1,800 ~ $5,000          </a:t>
            </a:r>
            <a:endParaRPr sz="1800">
              <a:solidFill>
                <a:srgbClr val="FFFFFF"/>
              </a:solidFill>
            </a:endParaRPr>
          </a:p>
          <a:p>
            <a:pPr indent="0" lvl="0" marL="0" rtl="0" algn="l">
              <a:spcBef>
                <a:spcPts val="0"/>
              </a:spcBef>
              <a:spcAft>
                <a:spcPts val="0"/>
              </a:spcAft>
              <a:buNone/>
            </a:pPr>
            <a:r>
              <a:rPr lang="en" sz="1800">
                <a:solidFill>
                  <a:srgbClr val="FFFFFF"/>
                </a:solidFill>
              </a:rPr>
              <a:t>Larger-volume : $10,000 ~ $80,000 </a:t>
            </a:r>
            <a:r>
              <a:rPr lang="en"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84" name="Google Shape;84;p14"/>
          <p:cNvSpPr txBox="1"/>
          <p:nvPr/>
        </p:nvSpPr>
        <p:spPr>
          <a:xfrm>
            <a:off x="357300" y="2828875"/>
            <a:ext cx="5843400" cy="18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Projected Cost of Our Braille Printer </a:t>
            </a:r>
            <a:endParaRPr b="1" sz="1800">
              <a:solidFill>
                <a:srgbClr val="FFFFFF"/>
              </a:solidFill>
            </a:endParaRPr>
          </a:p>
          <a:p>
            <a:pPr indent="0" lvl="0" marL="0" rtl="0" algn="l">
              <a:spcBef>
                <a:spcPts val="0"/>
              </a:spcBef>
              <a:spcAft>
                <a:spcPts val="0"/>
              </a:spcAft>
              <a:buNone/>
            </a:pPr>
            <a:r>
              <a:rPr lang="en" sz="1800">
                <a:solidFill>
                  <a:srgbClr val="FFFFFF"/>
                </a:solidFill>
              </a:rPr>
              <a:t>$100 ~ $200</a:t>
            </a:r>
            <a:endParaRPr sz="1800">
              <a:solidFill>
                <a:srgbClr val="FFFFFF"/>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Clr>
                <a:srgbClr val="000000"/>
              </a:buClr>
              <a:buSzPts val="1100"/>
              <a:buFont typeface="Arial"/>
              <a:buNone/>
            </a:pPr>
            <a:r>
              <a:t/>
            </a:r>
            <a:endParaRPr sz="1800"/>
          </a:p>
        </p:txBody>
      </p:sp>
      <p:sp>
        <p:nvSpPr>
          <p:cNvPr id="85" name="Google Shape;85;p14"/>
          <p:cNvSpPr/>
          <p:nvPr/>
        </p:nvSpPr>
        <p:spPr>
          <a:xfrm>
            <a:off x="4936375" y="1814575"/>
            <a:ext cx="3624600" cy="2754300"/>
          </a:xfrm>
          <a:prstGeom prst="roundRect">
            <a:avLst>
              <a:gd fmla="val 16667" name="adj"/>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pic>
        <p:nvPicPr>
          <p:cNvPr descr="Image result for braille printer" id="86" name="Google Shape;86;p14"/>
          <p:cNvPicPr preferRelativeResize="0"/>
          <p:nvPr/>
        </p:nvPicPr>
        <p:blipFill>
          <a:blip r:embed="rId3">
            <a:alphaModFix/>
          </a:blip>
          <a:stretch>
            <a:fillRect/>
          </a:stretch>
        </p:blipFill>
        <p:spPr>
          <a:xfrm>
            <a:off x="5248650" y="2096200"/>
            <a:ext cx="3000050" cy="2191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5"/>
          <p:cNvSpPr/>
          <p:nvPr/>
        </p:nvSpPr>
        <p:spPr>
          <a:xfrm>
            <a:off x="1804650" y="1185175"/>
            <a:ext cx="5534700" cy="3808800"/>
          </a:xfrm>
          <a:prstGeom prst="roundRect">
            <a:avLst>
              <a:gd fmla="val 16667" name="adj"/>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pic>
        <p:nvPicPr>
          <p:cNvPr descr="This is the Blista BTEC10 personal embosser working on a page of braille. As you can hear it makes quite bit of noise. It takes approximately 1 to 1.5 minutes to print a page. More if the sheet feeder chews up your paper ;)" id="92" name="Google Shape;92;p15" title="Braille Printer/Embosser in action">
            <a:hlinkClick r:id="rId3"/>
          </p:cNvPr>
          <p:cNvPicPr preferRelativeResize="0"/>
          <p:nvPr/>
        </p:nvPicPr>
        <p:blipFill>
          <a:blip r:embed="rId4">
            <a:alphaModFix/>
          </a:blip>
          <a:stretch>
            <a:fillRect/>
          </a:stretch>
        </p:blipFill>
        <p:spPr>
          <a:xfrm>
            <a:off x="2286000" y="1375075"/>
            <a:ext cx="4572000" cy="3429000"/>
          </a:xfrm>
          <a:prstGeom prst="rect">
            <a:avLst/>
          </a:prstGeom>
          <a:noFill/>
          <a:ln>
            <a:noFill/>
          </a:ln>
        </p:spPr>
      </p:pic>
      <p:sp>
        <p:nvSpPr>
          <p:cNvPr id="93" name="Google Shape;93;p15"/>
          <p:cNvSpPr txBox="1"/>
          <p:nvPr/>
        </p:nvSpPr>
        <p:spPr>
          <a:xfrm>
            <a:off x="311700" y="276175"/>
            <a:ext cx="75945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FFFFFF"/>
                </a:solidFill>
              </a:rPr>
              <a:t>Commercial Printer Video</a:t>
            </a:r>
            <a:endParaRPr b="1" sz="37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nvSpPr>
        <p:spPr>
          <a:xfrm>
            <a:off x="311700" y="276175"/>
            <a:ext cx="75945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FFFFFF"/>
                </a:solidFill>
              </a:rPr>
              <a:t>Our Project Goals</a:t>
            </a:r>
            <a:endParaRPr b="1" sz="3700">
              <a:solidFill>
                <a:srgbClr val="FFFFFF"/>
              </a:solidFill>
            </a:endParaRPr>
          </a:p>
        </p:txBody>
      </p:sp>
      <p:sp>
        <p:nvSpPr>
          <p:cNvPr id="99" name="Google Shape;99;p16"/>
          <p:cNvSpPr/>
          <p:nvPr/>
        </p:nvSpPr>
        <p:spPr>
          <a:xfrm>
            <a:off x="4418575" y="2214875"/>
            <a:ext cx="4483800" cy="2215200"/>
          </a:xfrm>
          <a:prstGeom prst="roundRect">
            <a:avLst>
              <a:gd fmla="val 16667" name="adj"/>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pic>
        <p:nvPicPr>
          <p:cNvPr id="100" name="Google Shape;100;p16"/>
          <p:cNvPicPr preferRelativeResize="0"/>
          <p:nvPr/>
        </p:nvPicPr>
        <p:blipFill>
          <a:blip r:embed="rId3">
            <a:alphaModFix/>
          </a:blip>
          <a:stretch>
            <a:fillRect/>
          </a:stretch>
        </p:blipFill>
        <p:spPr>
          <a:xfrm>
            <a:off x="4671548" y="2503246"/>
            <a:ext cx="3977775" cy="1638482"/>
          </a:xfrm>
          <a:prstGeom prst="rect">
            <a:avLst/>
          </a:prstGeom>
          <a:noFill/>
          <a:ln>
            <a:noFill/>
          </a:ln>
        </p:spPr>
      </p:pic>
      <p:sp>
        <p:nvSpPr>
          <p:cNvPr id="101" name="Google Shape;101;p16"/>
          <p:cNvSpPr txBox="1"/>
          <p:nvPr/>
        </p:nvSpPr>
        <p:spPr>
          <a:xfrm>
            <a:off x="254175" y="1264900"/>
            <a:ext cx="7243800" cy="21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rPr>
              <a:t>Criteria of our designed braille printer:</a:t>
            </a:r>
            <a:endParaRPr b="1" sz="2200">
              <a:solidFill>
                <a:srgbClr val="FFFFFF"/>
              </a:solidFill>
            </a:endParaRPr>
          </a:p>
          <a:p>
            <a:pPr indent="0" lvl="0" marL="0" rtl="0" algn="l">
              <a:spcBef>
                <a:spcPts val="0"/>
              </a:spcBef>
              <a:spcAft>
                <a:spcPts val="0"/>
              </a:spcAft>
              <a:buNone/>
            </a:pPr>
            <a:r>
              <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Lightweight </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Cost-friendly (~$100)</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Compatible (Wifi/Bluetooth)</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Multiple settings to print</a:t>
            </a:r>
            <a:endParaRPr sz="2200">
              <a:solidFill>
                <a:srgbClr val="FFFFFF"/>
              </a:solidFill>
            </a:endParaRPr>
          </a:p>
          <a:p>
            <a:pPr indent="-368300" lvl="0" marL="457200" rtl="0" algn="l">
              <a:spcBef>
                <a:spcPts val="0"/>
              </a:spcBef>
              <a:spcAft>
                <a:spcPts val="0"/>
              </a:spcAft>
              <a:buClr>
                <a:srgbClr val="FFFFFF"/>
              </a:buClr>
              <a:buSzPts val="2200"/>
              <a:buChar char="●"/>
            </a:pPr>
            <a:r>
              <a:rPr lang="en" sz="2200">
                <a:solidFill>
                  <a:srgbClr val="FFFFFF"/>
                </a:solidFill>
              </a:rPr>
              <a:t>Durable (Case)</a:t>
            </a:r>
            <a:endParaRPr sz="2200">
              <a:solidFill>
                <a:srgbClr val="FFFFFF"/>
              </a:solidFill>
            </a:endParaRPr>
          </a:p>
          <a:p>
            <a:pPr indent="0" lvl="0" marL="457200" rtl="0" algn="l">
              <a:spcBef>
                <a:spcPts val="0"/>
              </a:spcBef>
              <a:spcAft>
                <a:spcPts val="0"/>
              </a:spcAft>
              <a:buNone/>
            </a:pPr>
            <a:r>
              <a:t/>
            </a:r>
            <a:endParaRPr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p:nvPr/>
        </p:nvSpPr>
        <p:spPr>
          <a:xfrm>
            <a:off x="864099" y="423563"/>
            <a:ext cx="4800900" cy="5610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107" name="Google Shape;107;p17"/>
          <p:cNvSpPr/>
          <p:nvPr/>
        </p:nvSpPr>
        <p:spPr>
          <a:xfrm>
            <a:off x="714160" y="394838"/>
            <a:ext cx="7266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2700" u="none" cap="none" strike="noStrike">
                <a:solidFill>
                  <a:schemeClr val="lt1"/>
                </a:solidFill>
                <a:latin typeface="Arial"/>
                <a:ea typeface="Arial"/>
                <a:cs typeface="Arial"/>
                <a:sym typeface="Arial"/>
              </a:rPr>
              <a:t>1</a:t>
            </a:r>
            <a:endParaRPr sz="2700"/>
          </a:p>
        </p:txBody>
      </p:sp>
      <p:sp>
        <p:nvSpPr>
          <p:cNvPr id="108" name="Google Shape;108;p17"/>
          <p:cNvSpPr txBox="1"/>
          <p:nvPr/>
        </p:nvSpPr>
        <p:spPr>
          <a:xfrm>
            <a:off x="1580200" y="466763"/>
            <a:ext cx="29688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700" u="none" cap="none" strike="noStrike">
                <a:solidFill>
                  <a:schemeClr val="lt1"/>
                </a:solidFill>
                <a:latin typeface="Arial"/>
                <a:ea typeface="Arial"/>
                <a:cs typeface="Arial"/>
                <a:sym typeface="Arial"/>
              </a:rPr>
              <a:t>Introduction</a:t>
            </a:r>
            <a:endParaRPr sz="2700"/>
          </a:p>
        </p:txBody>
      </p:sp>
      <p:sp>
        <p:nvSpPr>
          <p:cNvPr id="109" name="Google Shape;109;p17"/>
          <p:cNvSpPr/>
          <p:nvPr/>
        </p:nvSpPr>
        <p:spPr>
          <a:xfrm>
            <a:off x="1598511" y="1121520"/>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110" name="Google Shape;110;p17"/>
          <p:cNvSpPr/>
          <p:nvPr/>
        </p:nvSpPr>
        <p:spPr>
          <a:xfrm>
            <a:off x="1440760" y="1090220"/>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2</a:t>
            </a:r>
            <a:endParaRPr sz="2700"/>
          </a:p>
        </p:txBody>
      </p:sp>
      <p:sp>
        <p:nvSpPr>
          <p:cNvPr id="111" name="Google Shape;111;p17"/>
          <p:cNvSpPr txBox="1"/>
          <p:nvPr/>
        </p:nvSpPr>
        <p:spPr>
          <a:xfrm>
            <a:off x="2306804" y="1203535"/>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Concept &amp; Design</a:t>
            </a:r>
            <a:endParaRPr sz="2700"/>
          </a:p>
        </p:txBody>
      </p:sp>
      <p:sp>
        <p:nvSpPr>
          <p:cNvPr id="112" name="Google Shape;112;p17"/>
          <p:cNvSpPr/>
          <p:nvPr/>
        </p:nvSpPr>
        <p:spPr>
          <a:xfrm>
            <a:off x="871901" y="1898884"/>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113" name="Google Shape;113;p17"/>
          <p:cNvSpPr/>
          <p:nvPr/>
        </p:nvSpPr>
        <p:spPr>
          <a:xfrm>
            <a:off x="714150" y="1867585"/>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3</a:t>
            </a:r>
            <a:endParaRPr sz="2700"/>
          </a:p>
        </p:txBody>
      </p:sp>
      <p:sp>
        <p:nvSpPr>
          <p:cNvPr id="114" name="Google Shape;114;p17"/>
          <p:cNvSpPr txBox="1"/>
          <p:nvPr/>
        </p:nvSpPr>
        <p:spPr>
          <a:xfrm>
            <a:off x="1580193" y="1980900"/>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Arduino Code</a:t>
            </a:r>
            <a:endParaRPr sz="2700"/>
          </a:p>
        </p:txBody>
      </p:sp>
      <p:sp>
        <p:nvSpPr>
          <p:cNvPr id="115" name="Google Shape;115;p17"/>
          <p:cNvSpPr/>
          <p:nvPr/>
        </p:nvSpPr>
        <p:spPr>
          <a:xfrm>
            <a:off x="871901" y="2664018"/>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116" name="Google Shape;116;p17"/>
          <p:cNvSpPr/>
          <p:nvPr/>
        </p:nvSpPr>
        <p:spPr>
          <a:xfrm>
            <a:off x="714150" y="2632718"/>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4</a:t>
            </a:r>
            <a:endParaRPr sz="2700"/>
          </a:p>
        </p:txBody>
      </p:sp>
      <p:sp>
        <p:nvSpPr>
          <p:cNvPr id="117" name="Google Shape;117;p17"/>
          <p:cNvSpPr txBox="1"/>
          <p:nvPr/>
        </p:nvSpPr>
        <p:spPr>
          <a:xfrm>
            <a:off x="1580193" y="2744671"/>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Assembly</a:t>
            </a:r>
            <a:endParaRPr sz="2700"/>
          </a:p>
        </p:txBody>
      </p:sp>
      <p:sp>
        <p:nvSpPr>
          <p:cNvPr id="118" name="Google Shape;118;p17"/>
          <p:cNvSpPr/>
          <p:nvPr/>
        </p:nvSpPr>
        <p:spPr>
          <a:xfrm>
            <a:off x="871901" y="3371639"/>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119" name="Google Shape;119;p17"/>
          <p:cNvSpPr/>
          <p:nvPr/>
        </p:nvSpPr>
        <p:spPr>
          <a:xfrm>
            <a:off x="714150" y="3340339"/>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5</a:t>
            </a:r>
            <a:endParaRPr sz="2700"/>
          </a:p>
        </p:txBody>
      </p:sp>
      <p:sp>
        <p:nvSpPr>
          <p:cNvPr id="120" name="Google Shape;120;p17"/>
          <p:cNvSpPr txBox="1"/>
          <p:nvPr/>
        </p:nvSpPr>
        <p:spPr>
          <a:xfrm>
            <a:off x="1580193" y="3453654"/>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Performance</a:t>
            </a:r>
            <a:endParaRPr sz="2700"/>
          </a:p>
        </p:txBody>
      </p:sp>
      <p:sp>
        <p:nvSpPr>
          <p:cNvPr id="121" name="Google Shape;121;p17"/>
          <p:cNvSpPr/>
          <p:nvPr/>
        </p:nvSpPr>
        <p:spPr>
          <a:xfrm>
            <a:off x="871901" y="4108264"/>
            <a:ext cx="4800900" cy="611400"/>
          </a:xfrm>
          <a:prstGeom prst="roundRect">
            <a:avLst>
              <a:gd fmla="val 16667" name="adj"/>
            </a:avLst>
          </a:prstGeom>
          <a:solidFill>
            <a:srgbClr val="26262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sp>
        <p:nvSpPr>
          <p:cNvPr id="122" name="Google Shape;122;p17"/>
          <p:cNvSpPr/>
          <p:nvPr/>
        </p:nvSpPr>
        <p:spPr>
          <a:xfrm>
            <a:off x="714150" y="4076964"/>
            <a:ext cx="726900" cy="671700"/>
          </a:xfrm>
          <a:prstGeom prst="ellipse">
            <a:avLst/>
          </a:prstGeom>
          <a:solidFill>
            <a:srgbClr val="2C2C2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700">
                <a:solidFill>
                  <a:schemeClr val="lt1"/>
                </a:solidFill>
              </a:rPr>
              <a:t>6</a:t>
            </a:r>
            <a:endParaRPr sz="2700"/>
          </a:p>
        </p:txBody>
      </p:sp>
      <p:sp>
        <p:nvSpPr>
          <p:cNvPr id="123" name="Google Shape;123;p17"/>
          <p:cNvSpPr txBox="1"/>
          <p:nvPr/>
        </p:nvSpPr>
        <p:spPr>
          <a:xfrm>
            <a:off x="1580193" y="4190279"/>
            <a:ext cx="3784200" cy="4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700">
                <a:solidFill>
                  <a:schemeClr val="lt1"/>
                </a:solidFill>
              </a:rPr>
              <a:t>Conclusion</a:t>
            </a:r>
            <a:endParaRPr sz="2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8"/>
          <p:cNvSpPr/>
          <p:nvPr/>
        </p:nvSpPr>
        <p:spPr>
          <a:xfrm>
            <a:off x="1818800" y="1093150"/>
            <a:ext cx="5833200" cy="4004400"/>
          </a:xfrm>
          <a:prstGeom prst="roundRect">
            <a:avLst>
              <a:gd fmla="val 16667" name="adj"/>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pic>
        <p:nvPicPr>
          <p:cNvPr id="129" name="Google Shape;129;p18"/>
          <p:cNvPicPr preferRelativeResize="0"/>
          <p:nvPr/>
        </p:nvPicPr>
        <p:blipFill rotWithShape="1">
          <a:blip r:embed="rId3">
            <a:alphaModFix/>
          </a:blip>
          <a:srcRect b="12509" l="19079" r="27507" t="9108"/>
          <a:stretch/>
        </p:blipFill>
        <p:spPr>
          <a:xfrm>
            <a:off x="2433863" y="1276663"/>
            <a:ext cx="4603076" cy="3637375"/>
          </a:xfrm>
          <a:prstGeom prst="rect">
            <a:avLst/>
          </a:prstGeom>
          <a:noFill/>
          <a:ln>
            <a:noFill/>
          </a:ln>
        </p:spPr>
      </p:pic>
      <p:cxnSp>
        <p:nvCxnSpPr>
          <p:cNvPr id="130" name="Google Shape;130;p18"/>
          <p:cNvCxnSpPr/>
          <p:nvPr/>
        </p:nvCxnSpPr>
        <p:spPr>
          <a:xfrm rot="10800000">
            <a:off x="3049150" y="2025050"/>
            <a:ext cx="794100" cy="794100"/>
          </a:xfrm>
          <a:prstGeom prst="straightConnector1">
            <a:avLst/>
          </a:prstGeom>
          <a:noFill/>
          <a:ln cap="flat" cmpd="sng" w="19050">
            <a:solidFill>
              <a:srgbClr val="000000"/>
            </a:solidFill>
            <a:prstDash val="solid"/>
            <a:round/>
            <a:headEnd len="med" w="med" type="none"/>
            <a:tailEnd len="med" w="med" type="none"/>
          </a:ln>
        </p:spPr>
      </p:cxnSp>
      <p:sp>
        <p:nvSpPr>
          <p:cNvPr id="131" name="Google Shape;131;p18"/>
          <p:cNvSpPr txBox="1"/>
          <p:nvPr/>
        </p:nvSpPr>
        <p:spPr>
          <a:xfrm>
            <a:off x="2588950" y="1576425"/>
            <a:ext cx="1254300" cy="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Push-Pull Solenoid</a:t>
            </a:r>
            <a:endParaRPr b="1" sz="1200"/>
          </a:p>
        </p:txBody>
      </p:sp>
      <p:cxnSp>
        <p:nvCxnSpPr>
          <p:cNvPr id="132" name="Google Shape;132;p18"/>
          <p:cNvCxnSpPr/>
          <p:nvPr/>
        </p:nvCxnSpPr>
        <p:spPr>
          <a:xfrm flipH="1" rot="10800000">
            <a:off x="4084875" y="1772000"/>
            <a:ext cx="1714500" cy="644400"/>
          </a:xfrm>
          <a:prstGeom prst="straightConnector1">
            <a:avLst/>
          </a:prstGeom>
          <a:noFill/>
          <a:ln cap="flat" cmpd="sng" w="19050">
            <a:solidFill>
              <a:srgbClr val="000000"/>
            </a:solidFill>
            <a:prstDash val="solid"/>
            <a:round/>
            <a:headEnd len="med" w="med" type="none"/>
            <a:tailEnd len="med" w="med" type="none"/>
          </a:ln>
        </p:spPr>
      </p:cxnSp>
      <p:cxnSp>
        <p:nvCxnSpPr>
          <p:cNvPr id="133" name="Google Shape;133;p18"/>
          <p:cNvCxnSpPr/>
          <p:nvPr/>
        </p:nvCxnSpPr>
        <p:spPr>
          <a:xfrm flipH="1" rot="10800000">
            <a:off x="5615275" y="1760675"/>
            <a:ext cx="184200" cy="1472700"/>
          </a:xfrm>
          <a:prstGeom prst="straightConnector1">
            <a:avLst/>
          </a:prstGeom>
          <a:noFill/>
          <a:ln cap="flat" cmpd="sng" w="19050">
            <a:solidFill>
              <a:srgbClr val="000000"/>
            </a:solidFill>
            <a:prstDash val="solid"/>
            <a:round/>
            <a:headEnd len="med" w="med" type="none"/>
            <a:tailEnd len="med" w="med" type="none"/>
          </a:ln>
        </p:spPr>
      </p:cxnSp>
      <p:sp>
        <p:nvSpPr>
          <p:cNvPr id="134" name="Google Shape;134;p18"/>
          <p:cNvSpPr txBox="1"/>
          <p:nvPr/>
        </p:nvSpPr>
        <p:spPr>
          <a:xfrm>
            <a:off x="5799475" y="1357675"/>
            <a:ext cx="1162200" cy="4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Stepper Motors</a:t>
            </a:r>
            <a:endParaRPr b="1" sz="1200"/>
          </a:p>
        </p:txBody>
      </p:sp>
      <p:cxnSp>
        <p:nvCxnSpPr>
          <p:cNvPr id="135" name="Google Shape;135;p18"/>
          <p:cNvCxnSpPr/>
          <p:nvPr/>
        </p:nvCxnSpPr>
        <p:spPr>
          <a:xfrm>
            <a:off x="5005425" y="4245975"/>
            <a:ext cx="564000" cy="241800"/>
          </a:xfrm>
          <a:prstGeom prst="straightConnector1">
            <a:avLst/>
          </a:prstGeom>
          <a:noFill/>
          <a:ln cap="flat" cmpd="sng" w="19050">
            <a:solidFill>
              <a:srgbClr val="000000"/>
            </a:solidFill>
            <a:prstDash val="solid"/>
            <a:round/>
            <a:headEnd len="med" w="med" type="none"/>
            <a:tailEnd len="med" w="med" type="none"/>
          </a:ln>
        </p:spPr>
      </p:cxnSp>
      <p:sp>
        <p:nvSpPr>
          <p:cNvPr id="136" name="Google Shape;136;p18"/>
          <p:cNvSpPr txBox="1"/>
          <p:nvPr/>
        </p:nvSpPr>
        <p:spPr>
          <a:xfrm>
            <a:off x="5569300" y="4315000"/>
            <a:ext cx="633000" cy="4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Base</a:t>
            </a:r>
            <a:endParaRPr b="1" sz="1200"/>
          </a:p>
        </p:txBody>
      </p:sp>
      <p:cxnSp>
        <p:nvCxnSpPr>
          <p:cNvPr id="137" name="Google Shape;137;p18"/>
          <p:cNvCxnSpPr/>
          <p:nvPr/>
        </p:nvCxnSpPr>
        <p:spPr>
          <a:xfrm>
            <a:off x="3210375" y="2738600"/>
            <a:ext cx="1197000" cy="322500"/>
          </a:xfrm>
          <a:prstGeom prst="straightConnector1">
            <a:avLst/>
          </a:prstGeom>
          <a:noFill/>
          <a:ln cap="flat" cmpd="sng" w="19050">
            <a:solidFill>
              <a:srgbClr val="000000"/>
            </a:solidFill>
            <a:prstDash val="solid"/>
            <a:round/>
            <a:headEnd len="med" w="med" type="none"/>
            <a:tailEnd len="med" w="med" type="none"/>
          </a:ln>
        </p:spPr>
      </p:cxnSp>
      <p:sp>
        <p:nvSpPr>
          <p:cNvPr id="138" name="Google Shape;138;p18"/>
          <p:cNvSpPr txBox="1"/>
          <p:nvPr/>
        </p:nvSpPr>
        <p:spPr>
          <a:xfrm>
            <a:off x="2646450" y="2416400"/>
            <a:ext cx="7941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Metal Rods</a:t>
            </a:r>
            <a:endParaRPr b="1" sz="1200"/>
          </a:p>
        </p:txBody>
      </p:sp>
      <p:sp>
        <p:nvSpPr>
          <p:cNvPr id="139" name="Google Shape;139;p18"/>
          <p:cNvSpPr txBox="1"/>
          <p:nvPr/>
        </p:nvSpPr>
        <p:spPr>
          <a:xfrm>
            <a:off x="311700" y="276175"/>
            <a:ext cx="75945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FFFFFF"/>
                </a:solidFill>
              </a:rPr>
              <a:t>3D Modeling Design</a:t>
            </a:r>
            <a:endParaRPr b="1" sz="37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9"/>
          <p:cNvSpPr/>
          <p:nvPr/>
        </p:nvSpPr>
        <p:spPr>
          <a:xfrm>
            <a:off x="1726000" y="1093150"/>
            <a:ext cx="6018000" cy="4004400"/>
          </a:xfrm>
          <a:prstGeom prst="roundRect">
            <a:avLst>
              <a:gd fmla="val 16667" name="adj"/>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pic>
        <p:nvPicPr>
          <p:cNvPr id="145" name="Google Shape;145;p19"/>
          <p:cNvPicPr preferRelativeResize="0"/>
          <p:nvPr/>
        </p:nvPicPr>
        <p:blipFill rotWithShape="1">
          <a:blip r:embed="rId3">
            <a:alphaModFix/>
          </a:blip>
          <a:srcRect b="10304" l="14568" r="19179" t="8559"/>
          <a:stretch/>
        </p:blipFill>
        <p:spPr>
          <a:xfrm>
            <a:off x="2115550" y="1345250"/>
            <a:ext cx="5239702" cy="3500201"/>
          </a:xfrm>
          <a:prstGeom prst="rect">
            <a:avLst/>
          </a:prstGeom>
          <a:noFill/>
          <a:ln>
            <a:noFill/>
          </a:ln>
        </p:spPr>
      </p:pic>
      <p:sp>
        <p:nvSpPr>
          <p:cNvPr id="146" name="Google Shape;146;p19"/>
          <p:cNvSpPr txBox="1"/>
          <p:nvPr/>
        </p:nvSpPr>
        <p:spPr>
          <a:xfrm>
            <a:off x="5879826" y="1696192"/>
            <a:ext cx="1161600" cy="1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Stepper Motors</a:t>
            </a:r>
            <a:endParaRPr b="1" sz="1200"/>
          </a:p>
        </p:txBody>
      </p:sp>
      <p:sp>
        <p:nvSpPr>
          <p:cNvPr id="147" name="Google Shape;147;p19"/>
          <p:cNvSpPr txBox="1"/>
          <p:nvPr/>
        </p:nvSpPr>
        <p:spPr>
          <a:xfrm>
            <a:off x="2404226" y="1639650"/>
            <a:ext cx="13701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Push Solenoid Actuator</a:t>
            </a:r>
            <a:endParaRPr b="1" sz="1200"/>
          </a:p>
        </p:txBody>
      </p:sp>
      <p:sp>
        <p:nvSpPr>
          <p:cNvPr id="148" name="Google Shape;148;p19"/>
          <p:cNvSpPr txBox="1"/>
          <p:nvPr/>
        </p:nvSpPr>
        <p:spPr>
          <a:xfrm>
            <a:off x="6307076" y="3008650"/>
            <a:ext cx="1161600" cy="1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Shaft w/ rubber grips</a:t>
            </a:r>
            <a:endParaRPr b="1" sz="1200"/>
          </a:p>
        </p:txBody>
      </p:sp>
      <p:sp>
        <p:nvSpPr>
          <p:cNvPr id="149" name="Google Shape;149;p19"/>
          <p:cNvSpPr txBox="1"/>
          <p:nvPr/>
        </p:nvSpPr>
        <p:spPr>
          <a:xfrm>
            <a:off x="4783503" y="4167279"/>
            <a:ext cx="774300" cy="2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Metal Rods</a:t>
            </a:r>
            <a:endParaRPr b="1" sz="1200"/>
          </a:p>
        </p:txBody>
      </p:sp>
      <p:sp>
        <p:nvSpPr>
          <p:cNvPr id="150" name="Google Shape;150;p19"/>
          <p:cNvSpPr txBox="1"/>
          <p:nvPr/>
        </p:nvSpPr>
        <p:spPr>
          <a:xfrm>
            <a:off x="2246441" y="2714595"/>
            <a:ext cx="603000" cy="2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Base</a:t>
            </a:r>
            <a:endParaRPr b="1" sz="1200"/>
          </a:p>
        </p:txBody>
      </p:sp>
      <p:cxnSp>
        <p:nvCxnSpPr>
          <p:cNvPr id="151" name="Google Shape;151;p19"/>
          <p:cNvCxnSpPr/>
          <p:nvPr/>
        </p:nvCxnSpPr>
        <p:spPr>
          <a:xfrm rot="10800000">
            <a:off x="3313822" y="1990792"/>
            <a:ext cx="460500" cy="80400"/>
          </a:xfrm>
          <a:prstGeom prst="straightConnector1">
            <a:avLst/>
          </a:prstGeom>
          <a:noFill/>
          <a:ln cap="flat" cmpd="sng" w="19050">
            <a:solidFill>
              <a:srgbClr val="000000"/>
            </a:solidFill>
            <a:prstDash val="solid"/>
            <a:round/>
            <a:headEnd len="med" w="med" type="none"/>
            <a:tailEnd len="med" w="med" type="none"/>
          </a:ln>
        </p:spPr>
      </p:cxnSp>
      <p:cxnSp>
        <p:nvCxnSpPr>
          <p:cNvPr id="152" name="Google Shape;152;p19"/>
          <p:cNvCxnSpPr/>
          <p:nvPr/>
        </p:nvCxnSpPr>
        <p:spPr>
          <a:xfrm flipH="1" rot="10800000">
            <a:off x="5350625" y="2013725"/>
            <a:ext cx="529200" cy="264600"/>
          </a:xfrm>
          <a:prstGeom prst="straightConnector1">
            <a:avLst/>
          </a:prstGeom>
          <a:noFill/>
          <a:ln cap="flat" cmpd="sng" w="19050">
            <a:solidFill>
              <a:srgbClr val="000000"/>
            </a:solidFill>
            <a:prstDash val="solid"/>
            <a:round/>
            <a:headEnd len="med" w="med" type="none"/>
            <a:tailEnd len="med" w="med" type="none"/>
          </a:ln>
        </p:spPr>
      </p:cxnSp>
      <p:cxnSp>
        <p:nvCxnSpPr>
          <p:cNvPr id="153" name="Google Shape;153;p19"/>
          <p:cNvCxnSpPr/>
          <p:nvPr/>
        </p:nvCxnSpPr>
        <p:spPr>
          <a:xfrm rot="10800000">
            <a:off x="4384025" y="1737675"/>
            <a:ext cx="1484400" cy="276000"/>
          </a:xfrm>
          <a:prstGeom prst="straightConnector1">
            <a:avLst/>
          </a:prstGeom>
          <a:noFill/>
          <a:ln cap="flat" cmpd="sng" w="19050">
            <a:solidFill>
              <a:srgbClr val="000000"/>
            </a:solidFill>
            <a:prstDash val="solid"/>
            <a:round/>
            <a:headEnd len="med" w="med" type="none"/>
            <a:tailEnd len="med" w="med" type="none"/>
          </a:ln>
        </p:spPr>
      </p:cxnSp>
      <p:cxnSp>
        <p:nvCxnSpPr>
          <p:cNvPr id="154" name="Google Shape;154;p19"/>
          <p:cNvCxnSpPr/>
          <p:nvPr/>
        </p:nvCxnSpPr>
        <p:spPr>
          <a:xfrm flipH="1" rot="10800000">
            <a:off x="6248150" y="3498100"/>
            <a:ext cx="195600" cy="264600"/>
          </a:xfrm>
          <a:prstGeom prst="straightConnector1">
            <a:avLst/>
          </a:prstGeom>
          <a:noFill/>
          <a:ln cap="flat" cmpd="sng" w="19050">
            <a:solidFill>
              <a:srgbClr val="000000"/>
            </a:solidFill>
            <a:prstDash val="solid"/>
            <a:round/>
            <a:headEnd len="med" w="med" type="none"/>
            <a:tailEnd len="med" w="med" type="none"/>
          </a:ln>
        </p:spPr>
      </p:cxnSp>
      <p:cxnSp>
        <p:nvCxnSpPr>
          <p:cNvPr id="155" name="Google Shape;155;p19"/>
          <p:cNvCxnSpPr/>
          <p:nvPr/>
        </p:nvCxnSpPr>
        <p:spPr>
          <a:xfrm flipH="1" rot="10800000">
            <a:off x="5261400" y="3958300"/>
            <a:ext cx="296400" cy="279000"/>
          </a:xfrm>
          <a:prstGeom prst="straightConnector1">
            <a:avLst/>
          </a:prstGeom>
          <a:noFill/>
          <a:ln cap="flat" cmpd="sng" w="19050">
            <a:solidFill>
              <a:srgbClr val="000000"/>
            </a:solidFill>
            <a:prstDash val="solid"/>
            <a:round/>
            <a:headEnd len="med" w="med" type="none"/>
            <a:tailEnd len="med" w="med" type="none"/>
          </a:ln>
        </p:spPr>
      </p:cxnSp>
      <p:cxnSp>
        <p:nvCxnSpPr>
          <p:cNvPr id="156" name="Google Shape;156;p19"/>
          <p:cNvCxnSpPr/>
          <p:nvPr/>
        </p:nvCxnSpPr>
        <p:spPr>
          <a:xfrm>
            <a:off x="2559441" y="3032795"/>
            <a:ext cx="340200" cy="465300"/>
          </a:xfrm>
          <a:prstGeom prst="straightConnector1">
            <a:avLst/>
          </a:prstGeom>
          <a:noFill/>
          <a:ln cap="flat" cmpd="sng" w="19050">
            <a:solidFill>
              <a:srgbClr val="000000"/>
            </a:solidFill>
            <a:prstDash val="solid"/>
            <a:round/>
            <a:headEnd len="med" w="med" type="none"/>
            <a:tailEnd len="med" w="med" type="none"/>
          </a:ln>
        </p:spPr>
      </p:cxnSp>
      <p:sp>
        <p:nvSpPr>
          <p:cNvPr id="157" name="Google Shape;157;p19"/>
          <p:cNvSpPr txBox="1"/>
          <p:nvPr/>
        </p:nvSpPr>
        <p:spPr>
          <a:xfrm>
            <a:off x="311700" y="276175"/>
            <a:ext cx="75945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FFFFFF"/>
                </a:solidFill>
              </a:rPr>
              <a:t>3D Modeling Design </a:t>
            </a:r>
            <a:endParaRPr b="1" sz="37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0"/>
          <p:cNvSpPr txBox="1"/>
          <p:nvPr/>
        </p:nvSpPr>
        <p:spPr>
          <a:xfrm>
            <a:off x="311700" y="276175"/>
            <a:ext cx="75945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FFFFFF"/>
                </a:solidFill>
              </a:rPr>
              <a:t>Components</a:t>
            </a:r>
            <a:endParaRPr b="1" sz="3700">
              <a:solidFill>
                <a:srgbClr val="FFFFFF"/>
              </a:solidFill>
            </a:endParaRPr>
          </a:p>
        </p:txBody>
      </p:sp>
      <p:sp>
        <p:nvSpPr>
          <p:cNvPr id="163" name="Google Shape;163;p20"/>
          <p:cNvSpPr/>
          <p:nvPr/>
        </p:nvSpPr>
        <p:spPr>
          <a:xfrm>
            <a:off x="3612340" y="1471325"/>
            <a:ext cx="2193300" cy="3245700"/>
          </a:xfrm>
          <a:prstGeom prst="roundRect">
            <a:avLst>
              <a:gd fmla="val 16667" name="adj"/>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pic>
        <p:nvPicPr>
          <p:cNvPr id="164" name="Google Shape;164;p20"/>
          <p:cNvPicPr preferRelativeResize="0"/>
          <p:nvPr/>
        </p:nvPicPr>
        <p:blipFill rotWithShape="1">
          <a:blip r:embed="rId3">
            <a:alphaModFix/>
          </a:blip>
          <a:srcRect b="1157" l="0" r="0" t="18456"/>
          <a:stretch/>
        </p:blipFill>
        <p:spPr>
          <a:xfrm rot="5400000">
            <a:off x="3668761" y="2044303"/>
            <a:ext cx="2080533" cy="1616357"/>
          </a:xfrm>
          <a:prstGeom prst="rect">
            <a:avLst/>
          </a:prstGeom>
          <a:noFill/>
          <a:ln>
            <a:noFill/>
          </a:ln>
        </p:spPr>
      </p:pic>
      <p:sp>
        <p:nvSpPr>
          <p:cNvPr id="165" name="Google Shape;165;p20"/>
          <p:cNvSpPr/>
          <p:nvPr/>
        </p:nvSpPr>
        <p:spPr>
          <a:xfrm>
            <a:off x="4199078" y="2602490"/>
            <a:ext cx="153900" cy="704400"/>
          </a:xfrm>
          <a:prstGeom prst="upDown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187950" y="1724225"/>
            <a:ext cx="3102900" cy="2739900"/>
          </a:xfrm>
          <a:prstGeom prst="roundRect">
            <a:avLst>
              <a:gd fmla="val 16667" name="adj"/>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2700" u="none" cap="none" strike="noStrike">
              <a:solidFill>
                <a:schemeClr val="lt1"/>
              </a:solidFill>
              <a:latin typeface="Arial"/>
              <a:ea typeface="Arial"/>
              <a:cs typeface="Arial"/>
              <a:sym typeface="Arial"/>
            </a:endParaRPr>
          </a:p>
        </p:txBody>
      </p:sp>
      <p:pic>
        <p:nvPicPr>
          <p:cNvPr id="167" name="Google Shape;167;p20"/>
          <p:cNvPicPr preferRelativeResize="0"/>
          <p:nvPr/>
        </p:nvPicPr>
        <p:blipFill rotWithShape="1">
          <a:blip r:embed="rId4">
            <a:alphaModFix/>
          </a:blip>
          <a:srcRect b="0" l="7326" r="10260" t="0"/>
          <a:stretch/>
        </p:blipFill>
        <p:spPr>
          <a:xfrm>
            <a:off x="625526" y="1968819"/>
            <a:ext cx="2227797" cy="2043983"/>
          </a:xfrm>
          <a:prstGeom prst="rect">
            <a:avLst/>
          </a:prstGeom>
          <a:noFill/>
          <a:ln>
            <a:noFill/>
          </a:ln>
        </p:spPr>
      </p:pic>
      <p:sp>
        <p:nvSpPr>
          <p:cNvPr id="168" name="Google Shape;168;p20"/>
          <p:cNvSpPr/>
          <p:nvPr/>
        </p:nvSpPr>
        <p:spPr>
          <a:xfrm rot="3132106">
            <a:off x="2143034" y="2998804"/>
            <a:ext cx="451799" cy="393946"/>
          </a:xfrm>
          <a:prstGeom prst="curvedDownArrow">
            <a:avLst>
              <a:gd fmla="val 25000" name="adj1"/>
              <a:gd fmla="val 50000" name="adj2"/>
              <a:gd fmla="val 25000" name="adj3"/>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txBox="1"/>
          <p:nvPr/>
        </p:nvSpPr>
        <p:spPr>
          <a:xfrm>
            <a:off x="3549650" y="3957389"/>
            <a:ext cx="2318700" cy="2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Push Solenoid Actuator</a:t>
            </a:r>
            <a:endParaRPr b="1" sz="1800">
              <a:solidFill>
                <a:srgbClr val="FFFFFF"/>
              </a:solidFill>
            </a:endParaRPr>
          </a:p>
        </p:txBody>
      </p:sp>
      <p:sp>
        <p:nvSpPr>
          <p:cNvPr id="170" name="Google Shape;170;p20"/>
          <p:cNvSpPr txBox="1"/>
          <p:nvPr/>
        </p:nvSpPr>
        <p:spPr>
          <a:xfrm>
            <a:off x="544529" y="3965338"/>
            <a:ext cx="2526600" cy="23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Stepper Motor</a:t>
            </a:r>
            <a:endParaRPr b="1" sz="1800">
              <a:solidFill>
                <a:srgbClr val="FFFFFF"/>
              </a:solidFill>
            </a:endParaRPr>
          </a:p>
        </p:txBody>
      </p:sp>
      <p:sp>
        <p:nvSpPr>
          <p:cNvPr id="171" name="Google Shape;171;p20"/>
          <p:cNvSpPr/>
          <p:nvPr/>
        </p:nvSpPr>
        <p:spPr>
          <a:xfrm>
            <a:off x="6127152" y="1322525"/>
            <a:ext cx="2621400" cy="3543300"/>
          </a:xfrm>
          <a:prstGeom prst="roundRect">
            <a:avLst>
              <a:gd fmla="val 16667" name="adj"/>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700" u="none" cap="none" strike="noStrike">
              <a:solidFill>
                <a:schemeClr val="lt1"/>
              </a:solidFill>
              <a:latin typeface="Arial"/>
              <a:ea typeface="Arial"/>
              <a:cs typeface="Arial"/>
              <a:sym typeface="Arial"/>
            </a:endParaRPr>
          </a:p>
        </p:txBody>
      </p:sp>
      <p:pic>
        <p:nvPicPr>
          <p:cNvPr id="172" name="Google Shape;172;p20"/>
          <p:cNvPicPr preferRelativeResize="0"/>
          <p:nvPr/>
        </p:nvPicPr>
        <p:blipFill rotWithShape="1">
          <a:blip r:embed="rId5">
            <a:alphaModFix/>
          </a:blip>
          <a:srcRect b="14879" l="35563" r="15591" t="0"/>
          <a:stretch/>
        </p:blipFill>
        <p:spPr>
          <a:xfrm>
            <a:off x="6460475" y="1676738"/>
            <a:ext cx="1954738" cy="2555924"/>
          </a:xfrm>
          <a:prstGeom prst="rect">
            <a:avLst/>
          </a:prstGeom>
          <a:noFill/>
          <a:ln>
            <a:noFill/>
          </a:ln>
        </p:spPr>
      </p:pic>
      <p:sp>
        <p:nvSpPr>
          <p:cNvPr id="173" name="Google Shape;173;p20"/>
          <p:cNvSpPr txBox="1"/>
          <p:nvPr/>
        </p:nvSpPr>
        <p:spPr>
          <a:xfrm>
            <a:off x="6278500" y="4303039"/>
            <a:ext cx="2318700" cy="2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Motor Driver</a:t>
            </a:r>
            <a:endParaRPr b="1" sz="1800">
              <a:solidFill>
                <a:srgbClr val="FFFFFF"/>
              </a:solidFill>
            </a:endParaRPr>
          </a:p>
          <a:p>
            <a:pPr indent="0" lvl="0" marL="0" rtl="0" algn="ctr">
              <a:spcBef>
                <a:spcPts val="0"/>
              </a:spcBef>
              <a:spcAft>
                <a:spcPts val="0"/>
              </a:spcAft>
              <a:buNone/>
            </a:pPr>
            <a:r>
              <a:t/>
            </a:r>
            <a:endParaRPr b="1" sz="1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