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8"/>
  </p:normalViewPr>
  <p:slideViewPr>
    <p:cSldViewPr snapToGrid="0">
      <p:cViewPr>
        <p:scale>
          <a:sx n="130" d="100"/>
          <a:sy n="130" d="100"/>
        </p:scale>
        <p:origin x="144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2EA23-47CF-4B87-BC37-0C5120073B4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F26FD1-6277-4CE5-8A32-D47D47322888}">
      <dgm:prSet/>
      <dgm:spPr/>
      <dgm:t>
        <a:bodyPr/>
        <a:lstStyle/>
        <a:p>
          <a:pPr>
            <a:lnSpc>
              <a:spcPct val="100000"/>
            </a:lnSpc>
          </a:pPr>
          <a:r>
            <a:rPr lang="en-CH" dirty="0"/>
            <a:t>In total, in the cleaned data set, there are 1543865 casual rider trips,  and 2822689 trips of member riders.</a:t>
          </a:r>
          <a:endParaRPr lang="en-US" dirty="0"/>
        </a:p>
      </dgm:t>
    </dgm:pt>
    <dgm:pt modelId="{668D5A30-BB6E-4F6F-B6AA-295789E91F54}" type="parTrans" cxnId="{2A121539-98C0-41DA-85ED-2E6B62822924}">
      <dgm:prSet/>
      <dgm:spPr/>
      <dgm:t>
        <a:bodyPr/>
        <a:lstStyle/>
        <a:p>
          <a:endParaRPr lang="en-US"/>
        </a:p>
      </dgm:t>
    </dgm:pt>
    <dgm:pt modelId="{E9806312-90BE-4388-8DB1-0445070D8E66}" type="sibTrans" cxnId="{2A121539-98C0-41DA-85ED-2E6B62822924}">
      <dgm:prSet/>
      <dgm:spPr/>
      <dgm:t>
        <a:bodyPr/>
        <a:lstStyle/>
        <a:p>
          <a:endParaRPr lang="en-US"/>
        </a:p>
      </dgm:t>
    </dgm:pt>
    <dgm:pt modelId="{0857D48A-9191-4952-AAF0-5E7F77A77D6B}">
      <dgm:prSet/>
      <dgm:spPr/>
      <dgm:t>
        <a:bodyPr/>
        <a:lstStyle/>
        <a:p>
          <a:pPr>
            <a:lnSpc>
              <a:spcPct val="100000"/>
            </a:lnSpc>
          </a:pPr>
          <a:r>
            <a:rPr lang="en-CH"/>
            <a:t>Casual riders ride longer time and distances:															</a:t>
          </a:r>
          <a:endParaRPr lang="en-US"/>
        </a:p>
      </dgm:t>
    </dgm:pt>
    <dgm:pt modelId="{5559D97F-30BC-4F2D-B062-B3663B687BB5}" type="parTrans" cxnId="{F000E8A7-83FA-45D2-8731-5E0052F1EFCB}">
      <dgm:prSet/>
      <dgm:spPr/>
      <dgm:t>
        <a:bodyPr/>
        <a:lstStyle/>
        <a:p>
          <a:endParaRPr lang="en-US"/>
        </a:p>
      </dgm:t>
    </dgm:pt>
    <dgm:pt modelId="{7F32C38A-51FD-48AF-A881-D194AC250816}" type="sibTrans" cxnId="{F000E8A7-83FA-45D2-8731-5E0052F1EFCB}">
      <dgm:prSet/>
      <dgm:spPr/>
      <dgm:t>
        <a:bodyPr/>
        <a:lstStyle/>
        <a:p>
          <a:endParaRPr lang="en-US"/>
        </a:p>
      </dgm:t>
    </dgm:pt>
    <dgm:pt modelId="{3869129B-A914-460F-9E22-B9ED018D3BE9}">
      <dgm:prSet/>
      <dgm:spPr/>
      <dgm:t>
        <a:bodyPr/>
        <a:lstStyle/>
        <a:p>
          <a:pPr>
            <a:lnSpc>
              <a:spcPct val="100000"/>
            </a:lnSpc>
          </a:pPr>
          <a:r>
            <a:rPr lang="en-CH"/>
            <a:t>Both groups ride more after 12p.m. </a:t>
          </a:r>
          <a:r>
            <a:rPr lang="en-GB"/>
            <a:t>Probably it is because more people don't want to start physical activities in the morning.</a:t>
          </a:r>
          <a:endParaRPr lang="en-US"/>
        </a:p>
      </dgm:t>
    </dgm:pt>
    <dgm:pt modelId="{76B46699-1DA7-44D6-89F7-624842725A3E}" type="parTrans" cxnId="{6E1947F7-194B-4F6C-99C2-F214330450A8}">
      <dgm:prSet/>
      <dgm:spPr/>
      <dgm:t>
        <a:bodyPr/>
        <a:lstStyle/>
        <a:p>
          <a:endParaRPr lang="en-US"/>
        </a:p>
      </dgm:t>
    </dgm:pt>
    <dgm:pt modelId="{19C5A82F-0B95-4AAF-B551-1C87D27F6FBC}" type="sibTrans" cxnId="{6E1947F7-194B-4F6C-99C2-F214330450A8}">
      <dgm:prSet/>
      <dgm:spPr/>
      <dgm:t>
        <a:bodyPr/>
        <a:lstStyle/>
        <a:p>
          <a:endParaRPr lang="en-US"/>
        </a:p>
      </dgm:t>
    </dgm:pt>
    <dgm:pt modelId="{1A28C64A-DA86-464B-9687-05037A4EA4EC}" type="pres">
      <dgm:prSet presAssocID="{E702EA23-47CF-4B87-BC37-0C5120073B4C}" presName="root" presStyleCnt="0">
        <dgm:presLayoutVars>
          <dgm:dir/>
          <dgm:resizeHandles val="exact"/>
        </dgm:presLayoutVars>
      </dgm:prSet>
      <dgm:spPr/>
    </dgm:pt>
    <dgm:pt modelId="{4713D40B-2830-42F1-8038-13AEE2C1FF19}" type="pres">
      <dgm:prSet presAssocID="{29F26FD1-6277-4CE5-8A32-D47D47322888}" presName="compNode" presStyleCnt="0"/>
      <dgm:spPr/>
    </dgm:pt>
    <dgm:pt modelId="{18AC6D7F-D2C8-4CAA-A4FD-383C8A106949}" type="pres">
      <dgm:prSet presAssocID="{29F26FD1-6277-4CE5-8A32-D47D47322888}" presName="bgRect" presStyleLbl="bgShp" presStyleIdx="0" presStyleCnt="3"/>
      <dgm:spPr/>
    </dgm:pt>
    <dgm:pt modelId="{274E8A90-5B8C-495C-A9EE-795E2FC309D2}" type="pres">
      <dgm:prSet presAssocID="{29F26FD1-6277-4CE5-8A32-D47D473228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ycling"/>
        </a:ext>
      </dgm:extLst>
    </dgm:pt>
    <dgm:pt modelId="{EB5585D7-E2E2-4B1A-8D7C-F34139AC9C62}" type="pres">
      <dgm:prSet presAssocID="{29F26FD1-6277-4CE5-8A32-D47D47322888}" presName="spaceRect" presStyleCnt="0"/>
      <dgm:spPr/>
    </dgm:pt>
    <dgm:pt modelId="{D6A2F201-1AC4-46BB-BE4A-69DD94B98A0D}" type="pres">
      <dgm:prSet presAssocID="{29F26FD1-6277-4CE5-8A32-D47D47322888}" presName="parTx" presStyleLbl="revTx" presStyleIdx="0" presStyleCnt="3">
        <dgm:presLayoutVars>
          <dgm:chMax val="0"/>
          <dgm:chPref val="0"/>
        </dgm:presLayoutVars>
      </dgm:prSet>
      <dgm:spPr/>
    </dgm:pt>
    <dgm:pt modelId="{2F722CD8-F623-4257-AAB6-301943A1CCA9}" type="pres">
      <dgm:prSet presAssocID="{E9806312-90BE-4388-8DB1-0445070D8E66}" presName="sibTrans" presStyleCnt="0"/>
      <dgm:spPr/>
    </dgm:pt>
    <dgm:pt modelId="{2E8CD921-9CEC-4B6B-BAD7-E0E1F782619A}" type="pres">
      <dgm:prSet presAssocID="{0857D48A-9191-4952-AAF0-5E7F77A77D6B}" presName="compNode" presStyleCnt="0"/>
      <dgm:spPr/>
    </dgm:pt>
    <dgm:pt modelId="{9E729632-4AF8-4596-91C4-DBF961B69B2B}" type="pres">
      <dgm:prSet presAssocID="{0857D48A-9191-4952-AAF0-5E7F77A77D6B}" presName="bgRect" presStyleLbl="bgShp" presStyleIdx="1" presStyleCnt="3"/>
      <dgm:spPr/>
    </dgm:pt>
    <dgm:pt modelId="{9B140E8F-7F90-45E9-ACE6-B7B6982E26CF}" type="pres">
      <dgm:prSet presAssocID="{0857D48A-9191-4952-AAF0-5E7F77A77D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E4F6B757-E67C-4FE5-B85F-C3EF0DF26DAF}" type="pres">
      <dgm:prSet presAssocID="{0857D48A-9191-4952-AAF0-5E7F77A77D6B}" presName="spaceRect" presStyleCnt="0"/>
      <dgm:spPr/>
    </dgm:pt>
    <dgm:pt modelId="{7A33F093-C75F-4098-8BC3-28D43A2C83F3}" type="pres">
      <dgm:prSet presAssocID="{0857D48A-9191-4952-AAF0-5E7F77A77D6B}" presName="parTx" presStyleLbl="revTx" presStyleIdx="1" presStyleCnt="3">
        <dgm:presLayoutVars>
          <dgm:chMax val="0"/>
          <dgm:chPref val="0"/>
        </dgm:presLayoutVars>
      </dgm:prSet>
      <dgm:spPr/>
    </dgm:pt>
    <dgm:pt modelId="{C120F1D8-7075-40BD-A132-BD4A79D86332}" type="pres">
      <dgm:prSet presAssocID="{7F32C38A-51FD-48AF-A881-D194AC250816}" presName="sibTrans" presStyleCnt="0"/>
      <dgm:spPr/>
    </dgm:pt>
    <dgm:pt modelId="{95044C3C-B3CE-4E24-A513-F41DE47F6EEF}" type="pres">
      <dgm:prSet presAssocID="{3869129B-A914-460F-9E22-B9ED018D3BE9}" presName="compNode" presStyleCnt="0"/>
      <dgm:spPr/>
    </dgm:pt>
    <dgm:pt modelId="{1F7BDB9C-69B8-4D14-8C5B-FA1AC65D33F8}" type="pres">
      <dgm:prSet presAssocID="{3869129B-A914-460F-9E22-B9ED018D3BE9}" presName="bgRect" presStyleLbl="bgShp" presStyleIdx="2" presStyleCnt="3"/>
      <dgm:spPr/>
    </dgm:pt>
    <dgm:pt modelId="{E063C774-508E-4196-B5FE-1281CF6380FB}" type="pres">
      <dgm:prSet presAssocID="{3869129B-A914-460F-9E22-B9ED018D3B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7C60960E-9839-45BB-A51C-387F44DA33D7}" type="pres">
      <dgm:prSet presAssocID="{3869129B-A914-460F-9E22-B9ED018D3BE9}" presName="spaceRect" presStyleCnt="0"/>
      <dgm:spPr/>
    </dgm:pt>
    <dgm:pt modelId="{A824FF24-31BE-4E69-BB58-1AECCC794AD1}" type="pres">
      <dgm:prSet presAssocID="{3869129B-A914-460F-9E22-B9ED018D3BE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D345C05-C481-4C8B-A631-45D340DF7924}" type="presOf" srcId="{E702EA23-47CF-4B87-BC37-0C5120073B4C}" destId="{1A28C64A-DA86-464B-9687-05037A4EA4EC}" srcOrd="0" destOrd="0" presId="urn:microsoft.com/office/officeart/2018/2/layout/IconVerticalSolidList"/>
    <dgm:cxn modelId="{2A121539-98C0-41DA-85ED-2E6B62822924}" srcId="{E702EA23-47CF-4B87-BC37-0C5120073B4C}" destId="{29F26FD1-6277-4CE5-8A32-D47D47322888}" srcOrd="0" destOrd="0" parTransId="{668D5A30-BB6E-4F6F-B6AA-295789E91F54}" sibTransId="{E9806312-90BE-4388-8DB1-0445070D8E66}"/>
    <dgm:cxn modelId="{7031994C-5043-4FE3-BB3F-49B49258796E}" type="presOf" srcId="{29F26FD1-6277-4CE5-8A32-D47D47322888}" destId="{D6A2F201-1AC4-46BB-BE4A-69DD94B98A0D}" srcOrd="0" destOrd="0" presId="urn:microsoft.com/office/officeart/2018/2/layout/IconVerticalSolidList"/>
    <dgm:cxn modelId="{F000E8A7-83FA-45D2-8731-5E0052F1EFCB}" srcId="{E702EA23-47CF-4B87-BC37-0C5120073B4C}" destId="{0857D48A-9191-4952-AAF0-5E7F77A77D6B}" srcOrd="1" destOrd="0" parTransId="{5559D97F-30BC-4F2D-B062-B3663B687BB5}" sibTransId="{7F32C38A-51FD-48AF-A881-D194AC250816}"/>
    <dgm:cxn modelId="{DAE9ABB6-5A1A-42EC-80E6-0587D38EBD53}" type="presOf" srcId="{0857D48A-9191-4952-AAF0-5E7F77A77D6B}" destId="{7A33F093-C75F-4098-8BC3-28D43A2C83F3}" srcOrd="0" destOrd="0" presId="urn:microsoft.com/office/officeart/2018/2/layout/IconVerticalSolidList"/>
    <dgm:cxn modelId="{DD760AB7-2DFC-48C3-8BA1-4D6068BFA164}" type="presOf" srcId="{3869129B-A914-460F-9E22-B9ED018D3BE9}" destId="{A824FF24-31BE-4E69-BB58-1AECCC794AD1}" srcOrd="0" destOrd="0" presId="urn:microsoft.com/office/officeart/2018/2/layout/IconVerticalSolidList"/>
    <dgm:cxn modelId="{6E1947F7-194B-4F6C-99C2-F214330450A8}" srcId="{E702EA23-47CF-4B87-BC37-0C5120073B4C}" destId="{3869129B-A914-460F-9E22-B9ED018D3BE9}" srcOrd="2" destOrd="0" parTransId="{76B46699-1DA7-44D6-89F7-624842725A3E}" sibTransId="{19C5A82F-0B95-4AAF-B551-1C87D27F6FBC}"/>
    <dgm:cxn modelId="{264BE2C3-6C38-4474-9305-65C7BFB64636}" type="presParOf" srcId="{1A28C64A-DA86-464B-9687-05037A4EA4EC}" destId="{4713D40B-2830-42F1-8038-13AEE2C1FF19}" srcOrd="0" destOrd="0" presId="urn:microsoft.com/office/officeart/2018/2/layout/IconVerticalSolidList"/>
    <dgm:cxn modelId="{4D9F4B5C-8EC7-418E-9A8F-98EB7B913392}" type="presParOf" srcId="{4713D40B-2830-42F1-8038-13AEE2C1FF19}" destId="{18AC6D7F-D2C8-4CAA-A4FD-383C8A106949}" srcOrd="0" destOrd="0" presId="urn:microsoft.com/office/officeart/2018/2/layout/IconVerticalSolidList"/>
    <dgm:cxn modelId="{DFCE39A9-4692-4721-AD99-E211F4CEFA56}" type="presParOf" srcId="{4713D40B-2830-42F1-8038-13AEE2C1FF19}" destId="{274E8A90-5B8C-495C-A9EE-795E2FC309D2}" srcOrd="1" destOrd="0" presId="urn:microsoft.com/office/officeart/2018/2/layout/IconVerticalSolidList"/>
    <dgm:cxn modelId="{928292FD-ECD5-4D07-B1BD-19433CC5900E}" type="presParOf" srcId="{4713D40B-2830-42F1-8038-13AEE2C1FF19}" destId="{EB5585D7-E2E2-4B1A-8D7C-F34139AC9C62}" srcOrd="2" destOrd="0" presId="urn:microsoft.com/office/officeart/2018/2/layout/IconVerticalSolidList"/>
    <dgm:cxn modelId="{3250A0BD-C77F-4DE2-AFBF-E16D192224B9}" type="presParOf" srcId="{4713D40B-2830-42F1-8038-13AEE2C1FF19}" destId="{D6A2F201-1AC4-46BB-BE4A-69DD94B98A0D}" srcOrd="3" destOrd="0" presId="urn:microsoft.com/office/officeart/2018/2/layout/IconVerticalSolidList"/>
    <dgm:cxn modelId="{3B7C7A66-7D5C-4030-9DD1-61C3301999DA}" type="presParOf" srcId="{1A28C64A-DA86-464B-9687-05037A4EA4EC}" destId="{2F722CD8-F623-4257-AAB6-301943A1CCA9}" srcOrd="1" destOrd="0" presId="urn:microsoft.com/office/officeart/2018/2/layout/IconVerticalSolidList"/>
    <dgm:cxn modelId="{96880064-BAEA-41CD-A9F8-D2CE6DED4A58}" type="presParOf" srcId="{1A28C64A-DA86-464B-9687-05037A4EA4EC}" destId="{2E8CD921-9CEC-4B6B-BAD7-E0E1F782619A}" srcOrd="2" destOrd="0" presId="urn:microsoft.com/office/officeart/2018/2/layout/IconVerticalSolidList"/>
    <dgm:cxn modelId="{FA1D3E4F-DC57-40D5-98B5-85550A76AF81}" type="presParOf" srcId="{2E8CD921-9CEC-4B6B-BAD7-E0E1F782619A}" destId="{9E729632-4AF8-4596-91C4-DBF961B69B2B}" srcOrd="0" destOrd="0" presId="urn:microsoft.com/office/officeart/2018/2/layout/IconVerticalSolidList"/>
    <dgm:cxn modelId="{991FDD95-AC30-4862-A828-7DBCCAC66CEF}" type="presParOf" srcId="{2E8CD921-9CEC-4B6B-BAD7-E0E1F782619A}" destId="{9B140E8F-7F90-45E9-ACE6-B7B6982E26CF}" srcOrd="1" destOrd="0" presId="urn:microsoft.com/office/officeart/2018/2/layout/IconVerticalSolidList"/>
    <dgm:cxn modelId="{9B17C428-721C-4A28-A5B8-D6064CC1522B}" type="presParOf" srcId="{2E8CD921-9CEC-4B6B-BAD7-E0E1F782619A}" destId="{E4F6B757-E67C-4FE5-B85F-C3EF0DF26DAF}" srcOrd="2" destOrd="0" presId="urn:microsoft.com/office/officeart/2018/2/layout/IconVerticalSolidList"/>
    <dgm:cxn modelId="{EA4B5991-6753-45C0-BB83-8E66DABF0AE8}" type="presParOf" srcId="{2E8CD921-9CEC-4B6B-BAD7-E0E1F782619A}" destId="{7A33F093-C75F-4098-8BC3-28D43A2C83F3}" srcOrd="3" destOrd="0" presId="urn:microsoft.com/office/officeart/2018/2/layout/IconVerticalSolidList"/>
    <dgm:cxn modelId="{7919AAFC-6B41-462F-A17E-433DB74F61B8}" type="presParOf" srcId="{1A28C64A-DA86-464B-9687-05037A4EA4EC}" destId="{C120F1D8-7075-40BD-A132-BD4A79D86332}" srcOrd="3" destOrd="0" presId="urn:microsoft.com/office/officeart/2018/2/layout/IconVerticalSolidList"/>
    <dgm:cxn modelId="{4E33B00A-92F5-4254-8A24-3767EF12E3B9}" type="presParOf" srcId="{1A28C64A-DA86-464B-9687-05037A4EA4EC}" destId="{95044C3C-B3CE-4E24-A513-F41DE47F6EEF}" srcOrd="4" destOrd="0" presId="urn:microsoft.com/office/officeart/2018/2/layout/IconVerticalSolidList"/>
    <dgm:cxn modelId="{624DB1B3-479C-40F3-A8C8-A47EFB07B2F3}" type="presParOf" srcId="{95044C3C-B3CE-4E24-A513-F41DE47F6EEF}" destId="{1F7BDB9C-69B8-4D14-8C5B-FA1AC65D33F8}" srcOrd="0" destOrd="0" presId="urn:microsoft.com/office/officeart/2018/2/layout/IconVerticalSolidList"/>
    <dgm:cxn modelId="{4A823030-D46E-42A5-8B6A-F4102EA37988}" type="presParOf" srcId="{95044C3C-B3CE-4E24-A513-F41DE47F6EEF}" destId="{E063C774-508E-4196-B5FE-1281CF6380FB}" srcOrd="1" destOrd="0" presId="urn:microsoft.com/office/officeart/2018/2/layout/IconVerticalSolidList"/>
    <dgm:cxn modelId="{BC389E26-66ED-495F-8672-17A8E2EBF637}" type="presParOf" srcId="{95044C3C-B3CE-4E24-A513-F41DE47F6EEF}" destId="{7C60960E-9839-45BB-A51C-387F44DA33D7}" srcOrd="2" destOrd="0" presId="urn:microsoft.com/office/officeart/2018/2/layout/IconVerticalSolidList"/>
    <dgm:cxn modelId="{5FE81ABE-0B52-4DA1-87AC-546FD07F2460}" type="presParOf" srcId="{95044C3C-B3CE-4E24-A513-F41DE47F6EEF}" destId="{A824FF24-31BE-4E69-BB58-1AECCC794A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C6D7F-D2C8-4CAA-A4FD-383C8A106949}">
      <dsp:nvSpPr>
        <dsp:cNvPr id="0" name=""/>
        <dsp:cNvSpPr/>
      </dsp:nvSpPr>
      <dsp:spPr>
        <a:xfrm>
          <a:off x="0" y="3748"/>
          <a:ext cx="4596788" cy="12839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E8A90-5B8C-495C-A9EE-795E2FC309D2}">
      <dsp:nvSpPr>
        <dsp:cNvPr id="0" name=""/>
        <dsp:cNvSpPr/>
      </dsp:nvSpPr>
      <dsp:spPr>
        <a:xfrm>
          <a:off x="388391" y="292634"/>
          <a:ext cx="706856" cy="706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2F201-1AC4-46BB-BE4A-69DD94B98A0D}">
      <dsp:nvSpPr>
        <dsp:cNvPr id="0" name=""/>
        <dsp:cNvSpPr/>
      </dsp:nvSpPr>
      <dsp:spPr>
        <a:xfrm>
          <a:off x="1483639" y="3748"/>
          <a:ext cx="3035211" cy="1285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16" tIns="136016" rIns="136016" bIns="13601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400" kern="1200" dirty="0"/>
            <a:t>In total, in the cleaned data set, there are 1543865 casual rider trips,  and 2822689 trips of member riders.</a:t>
          </a:r>
          <a:endParaRPr lang="en-US" sz="1400" kern="1200" dirty="0"/>
        </a:p>
      </dsp:txBody>
      <dsp:txXfrm>
        <a:off x="1483639" y="3748"/>
        <a:ext cx="3035211" cy="1285193"/>
      </dsp:txXfrm>
    </dsp:sp>
    <dsp:sp modelId="{9E729632-4AF8-4596-91C4-DBF961B69B2B}">
      <dsp:nvSpPr>
        <dsp:cNvPr id="0" name=""/>
        <dsp:cNvSpPr/>
      </dsp:nvSpPr>
      <dsp:spPr>
        <a:xfrm>
          <a:off x="0" y="1591340"/>
          <a:ext cx="4596788" cy="12839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40E8F-7F90-45E9-ACE6-B7B6982E26CF}">
      <dsp:nvSpPr>
        <dsp:cNvPr id="0" name=""/>
        <dsp:cNvSpPr/>
      </dsp:nvSpPr>
      <dsp:spPr>
        <a:xfrm>
          <a:off x="388391" y="1880226"/>
          <a:ext cx="706856" cy="706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3F093-C75F-4098-8BC3-28D43A2C83F3}">
      <dsp:nvSpPr>
        <dsp:cNvPr id="0" name=""/>
        <dsp:cNvSpPr/>
      </dsp:nvSpPr>
      <dsp:spPr>
        <a:xfrm>
          <a:off x="1483639" y="1591340"/>
          <a:ext cx="3035211" cy="1285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16" tIns="136016" rIns="136016" bIns="13601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400" kern="1200"/>
            <a:t>Casual riders ride longer time and distances:															</a:t>
          </a:r>
          <a:endParaRPr lang="en-US" sz="1400" kern="1200"/>
        </a:p>
      </dsp:txBody>
      <dsp:txXfrm>
        <a:off x="1483639" y="1591340"/>
        <a:ext cx="3035211" cy="1285193"/>
      </dsp:txXfrm>
    </dsp:sp>
    <dsp:sp modelId="{1F7BDB9C-69B8-4D14-8C5B-FA1AC65D33F8}">
      <dsp:nvSpPr>
        <dsp:cNvPr id="0" name=""/>
        <dsp:cNvSpPr/>
      </dsp:nvSpPr>
      <dsp:spPr>
        <a:xfrm>
          <a:off x="0" y="3178933"/>
          <a:ext cx="4596788" cy="12839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3C774-508E-4196-B5FE-1281CF6380FB}">
      <dsp:nvSpPr>
        <dsp:cNvPr id="0" name=""/>
        <dsp:cNvSpPr/>
      </dsp:nvSpPr>
      <dsp:spPr>
        <a:xfrm>
          <a:off x="388391" y="3467819"/>
          <a:ext cx="706856" cy="7061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4FF24-31BE-4E69-BB58-1AECCC794AD1}">
      <dsp:nvSpPr>
        <dsp:cNvPr id="0" name=""/>
        <dsp:cNvSpPr/>
      </dsp:nvSpPr>
      <dsp:spPr>
        <a:xfrm>
          <a:off x="1483639" y="3178933"/>
          <a:ext cx="3035211" cy="1285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16" tIns="136016" rIns="136016" bIns="13601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400" kern="1200"/>
            <a:t>Both groups ride more after 12p.m. </a:t>
          </a:r>
          <a:r>
            <a:rPr lang="en-GB" sz="1400" kern="1200"/>
            <a:t>Probably it is because more people don't want to start physical activities in the morning.</a:t>
          </a:r>
          <a:endParaRPr lang="en-US" sz="1400" kern="1200"/>
        </a:p>
      </dsp:txBody>
      <dsp:txXfrm>
        <a:off x="1483639" y="3178933"/>
        <a:ext cx="3035211" cy="1285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6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6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1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0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0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4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4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5" r:id="rId6"/>
    <p:sldLayoutId id="2147483770" r:id="rId7"/>
    <p:sldLayoutId id="2147483771" r:id="rId8"/>
    <p:sldLayoutId id="2147483772" r:id="rId9"/>
    <p:sldLayoutId id="2147483774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CAA89-2EAC-179E-0EC4-44C4024B8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1" y="2724282"/>
            <a:ext cx="3528060" cy="3333618"/>
          </a:xfrm>
        </p:spPr>
        <p:txBody>
          <a:bodyPr anchor="b">
            <a:normAutofit/>
          </a:bodyPr>
          <a:lstStyle/>
          <a:p>
            <a:r>
              <a:rPr lang="en-CH" sz="3600" dirty="0"/>
              <a:t>Capstone Project of Google Data Analyst Certificate</a:t>
            </a:r>
            <a:br>
              <a:rPr lang="en-CH" sz="3600" dirty="0"/>
            </a:br>
            <a:r>
              <a:rPr lang="en-CH" sz="1100" dirty="0"/>
              <a:t>-</a:t>
            </a:r>
            <a:r>
              <a:rPr lang="en-GB" sz="1100" dirty="0"/>
              <a:t>Case study: </a:t>
            </a:r>
            <a:br>
              <a:rPr lang="en-GB" sz="1100" dirty="0"/>
            </a:br>
            <a:r>
              <a:rPr lang="en-GB" sz="1100" dirty="0"/>
              <a:t> How does a bike-share navigate speedy success?</a:t>
            </a:r>
            <a:endParaRPr lang="en-CH" sz="1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32E78-2CFC-0CF9-65A5-75D744FED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7" y="952505"/>
            <a:ext cx="3509513" cy="1676390"/>
          </a:xfrm>
        </p:spPr>
        <p:txBody>
          <a:bodyPr anchor="t">
            <a:normAutofit/>
          </a:bodyPr>
          <a:lstStyle/>
          <a:p>
            <a:r>
              <a:rPr lang="en-CH" dirty="0"/>
              <a:t>Dongyuan Gao</a:t>
            </a:r>
          </a:p>
          <a:p>
            <a:r>
              <a:rPr lang="en-CH" dirty="0"/>
              <a:t>22.08.2024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3D spheres connected with a red line">
            <a:extLst>
              <a:ext uri="{FF2B5EF4-FFF2-40B4-BE49-F238E27FC236}">
                <a16:creationId xmlns:a16="http://schemas.microsoft.com/office/drawing/2014/main" id="{8B122BE9-8161-67AB-0083-2364BF98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25" r="2" b="2"/>
          <a:stretch/>
        </p:blipFill>
        <p:spPr>
          <a:xfrm>
            <a:off x="4625342" y="958983"/>
            <a:ext cx="6923191" cy="5092438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0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CDAC-0EE3-9259-A727-D664B52B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45" y="730270"/>
            <a:ext cx="2072784" cy="1123243"/>
          </a:xfrm>
        </p:spPr>
        <p:txBody>
          <a:bodyPr>
            <a:normAutofit fontScale="90000"/>
          </a:bodyPr>
          <a:lstStyle/>
          <a:p>
            <a:r>
              <a:rPr lang="en-CH" dirty="0"/>
              <a:t>Analyze, </a:t>
            </a:r>
            <a:br>
              <a:rPr lang="en-CH" dirty="0"/>
            </a:br>
            <a:r>
              <a:rPr lang="en-CH" dirty="0"/>
              <a:t>key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BD6D-6E26-9FB7-EF60-DD9280819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7" y="730270"/>
            <a:ext cx="8864882" cy="5701689"/>
          </a:xfrm>
        </p:spPr>
        <p:txBody>
          <a:bodyPr>
            <a:noAutofit/>
          </a:bodyPr>
          <a:lstStyle/>
          <a:p>
            <a:r>
              <a:rPr lang="en-GB" sz="1400" dirty="0"/>
              <a:t>How should you organize your data to perform analysis on it?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/>
                </a:solidFill>
                <a:highlight>
                  <a:srgbClr val="808080"/>
                </a:highlight>
              </a:rPr>
              <a:t>--I should categorize trips with different groups so that I could makes some observations. </a:t>
            </a:r>
          </a:p>
          <a:p>
            <a:pPr marL="0" indent="0">
              <a:buNone/>
            </a:pPr>
            <a:r>
              <a:rPr lang="en-GB" sz="1400" dirty="0"/>
              <a:t>●  Has your data been properly </a:t>
            </a:r>
            <a:r>
              <a:rPr lang="en-GB" sz="1400" dirty="0" err="1"/>
              <a:t>formated</a:t>
            </a:r>
            <a:r>
              <a:rPr lang="en-GB" sz="1400" dirty="0"/>
              <a:t>?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/>
                </a:solidFill>
                <a:highlight>
                  <a:srgbClr val="808080"/>
                </a:highlight>
              </a:rPr>
              <a:t> --yes, we made sure the format are consistent.</a:t>
            </a:r>
          </a:p>
          <a:p>
            <a:r>
              <a:rPr lang="en-GB" sz="1400" dirty="0"/>
              <a:t>  What surprises did you discover in the data?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/>
                </a:solidFill>
                <a:highlight>
                  <a:srgbClr val="808080"/>
                </a:highlight>
              </a:rPr>
              <a:t>     --We found out that casual users ride much more on weekends,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/>
                </a:solidFill>
                <a:highlight>
                  <a:srgbClr val="808080"/>
                </a:highlight>
              </a:rPr>
              <a:t>     and members on weekdays, which makes sense, but was surprising and no obvious before </a:t>
            </a:r>
            <a:r>
              <a:rPr lang="en-GB" sz="1400" dirty="0" err="1">
                <a:solidFill>
                  <a:schemeClr val="bg1"/>
                </a:solidFill>
                <a:highlight>
                  <a:srgbClr val="808080"/>
                </a:highlight>
              </a:rPr>
              <a:t>analyzing</a:t>
            </a:r>
            <a:r>
              <a:rPr lang="en-GB" sz="1400" dirty="0">
                <a:solidFill>
                  <a:schemeClr val="bg1"/>
                </a:solidFill>
                <a:highlight>
                  <a:srgbClr val="808080"/>
                </a:highlight>
              </a:rPr>
              <a:t>.</a:t>
            </a:r>
          </a:p>
          <a:p>
            <a:r>
              <a:rPr lang="en-GB" sz="1400" dirty="0"/>
              <a:t> What trends or relationships did you find in the data?-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/>
                </a:solidFill>
                <a:highlight>
                  <a:srgbClr val="808080"/>
                </a:highlight>
              </a:rPr>
              <a:t>     --From a behaviour point of view, casual riders ride longer, and prefer weekends.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/>
                </a:solidFill>
                <a:highlight>
                  <a:srgbClr val="808080"/>
                </a:highlight>
              </a:rPr>
              <a:t>      Member riders ride more on weekdays, and probably use the bikes for commute.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/>
                </a:solidFill>
                <a:highlight>
                  <a:srgbClr val="808080"/>
                </a:highlight>
              </a:rPr>
              <a:t>      Both groups prefer riding after 12 pm.</a:t>
            </a:r>
          </a:p>
          <a:p>
            <a:r>
              <a:rPr lang="en-GB" sz="1400" dirty="0"/>
              <a:t>How will these insights help answer your business questions?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/>
                </a:solidFill>
                <a:highlight>
                  <a:srgbClr val="808080"/>
                </a:highlight>
              </a:rPr>
              <a:t>     --These insights show some clear behaviour </a:t>
            </a:r>
            <a:r>
              <a:rPr lang="en-GB" sz="1400" dirty="0" err="1">
                <a:solidFill>
                  <a:schemeClr val="bg1"/>
                </a:solidFill>
                <a:highlight>
                  <a:srgbClr val="808080"/>
                </a:highlight>
              </a:rPr>
              <a:t>diffrences</a:t>
            </a:r>
            <a:r>
              <a:rPr lang="en-GB" sz="1400" dirty="0">
                <a:solidFill>
                  <a:schemeClr val="bg1"/>
                </a:solidFill>
                <a:highlight>
                  <a:srgbClr val="808080"/>
                </a:highlight>
              </a:rPr>
              <a:t>. Maybe we could find some good practices to convert more casual riders to member riders.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bg1"/>
                </a:solidFill>
                <a:highlight>
                  <a:srgbClr val="808080"/>
                </a:highlight>
              </a:rPr>
              <a:t>And we can also target those users better according to their preferences.</a:t>
            </a:r>
          </a:p>
        </p:txBody>
      </p:sp>
    </p:spTree>
    <p:extLst>
      <p:ext uri="{BB962C8B-B14F-4D97-AF65-F5344CB8AC3E}">
        <p14:creationId xmlns:p14="http://schemas.microsoft.com/office/powerpoint/2010/main" val="383184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B9B1F2-665B-4FBB-ACC6-BEE3112B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62DF0-E0D1-4312-6B1E-CFA065F3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59" cy="1766587"/>
          </a:xfrm>
        </p:spPr>
        <p:txBody>
          <a:bodyPr>
            <a:normAutofit/>
          </a:bodyPr>
          <a:lstStyle/>
          <a:p>
            <a:r>
              <a:rPr lang="en-CH" dirty="0"/>
              <a:t>Summary of the analysis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F20DFB-5301-4092-ACCB-8FB5CBDE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7">
            <a:extLst>
              <a:ext uri="{FF2B5EF4-FFF2-40B4-BE49-F238E27FC236}">
                <a16:creationId xmlns:a16="http://schemas.microsoft.com/office/drawing/2014/main" id="{7A8CC290-D24C-DB62-32A1-7932ADDFE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372672"/>
              </p:ext>
            </p:extLst>
          </p:nvPr>
        </p:nvGraphicFramePr>
        <p:xfrm>
          <a:off x="535951" y="1629696"/>
          <a:ext cx="4596788" cy="446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A computer code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978D6193-FEDF-45AE-34D4-6AD0AD8B3B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8690" y="3176377"/>
            <a:ext cx="5393564" cy="984324"/>
          </a:xfrm>
          <a:prstGeom prst="rect">
            <a:avLst/>
          </a:prstGeom>
        </p:spPr>
      </p:pic>
      <p:pic>
        <p:nvPicPr>
          <p:cNvPr id="15" name="Picture 14" descr="A computer code with numbers and symbols&#10;&#10;Description automatically generated">
            <a:extLst>
              <a:ext uri="{FF2B5EF4-FFF2-40B4-BE49-F238E27FC236}">
                <a16:creationId xmlns:a16="http://schemas.microsoft.com/office/drawing/2014/main" id="{3FA6FD84-708F-35B6-10AD-001C9583A3D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3156"/>
          <a:stretch/>
        </p:blipFill>
        <p:spPr>
          <a:xfrm>
            <a:off x="5668690" y="4611887"/>
            <a:ext cx="4802730" cy="176658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269EEA-1BDB-4A4E-A4F0-C1250954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146C4A7-7798-DEBF-A3D3-75DE3FA361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8690" y="1599383"/>
            <a:ext cx="38989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8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F2D5967-D287-4BDA-8914-854D6EC8A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14FA6-D2E5-685C-7DDE-F48062C5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245737"/>
          </a:xfrm>
        </p:spPr>
        <p:txBody>
          <a:bodyPr>
            <a:normAutofit/>
          </a:bodyPr>
          <a:lstStyle/>
          <a:p>
            <a:r>
              <a:rPr lang="en-CH" dirty="0"/>
              <a:t>Summary of the analysis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538056-4BE2-4156-9522-75617E95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298D-AA79-8BD0-129D-3AC45128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7" y="3429000"/>
            <a:ext cx="3521564" cy="2636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There is a greater concentration on several stations for both groups(start station):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6702E8F-D7CC-90D9-F477-67C129FF5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75" y="1578288"/>
            <a:ext cx="7300785" cy="442682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0FC25-B92B-49CA-9B3B-580CCD12F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80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2D5967-D287-4BDA-8914-854D6EC8A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14FA6-D2E5-685C-7DDE-F48062C5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245737"/>
          </a:xfrm>
        </p:spPr>
        <p:txBody>
          <a:bodyPr>
            <a:normAutofit/>
          </a:bodyPr>
          <a:lstStyle/>
          <a:p>
            <a:r>
              <a:rPr lang="en-CH" dirty="0"/>
              <a:t>Summary of the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538056-4BE2-4156-9522-75617E95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298D-AA79-8BD0-129D-3AC45128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7" y="3429000"/>
            <a:ext cx="3521564" cy="2636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There is a greater concentration on several stations for both groups(end station):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1F3614-DFD1-8BA9-1D5A-DAD490931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006" y="1260390"/>
            <a:ext cx="7152504" cy="468320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40FC25-B92B-49CA-9B3B-580CCD12F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17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4AFF2-F0A2-1394-14AB-D00E8ED0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Summary of the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83DF7C-6185-5FC8-A5E1-BD43435FF62F}"/>
              </a:ext>
            </a:extLst>
          </p:cNvPr>
          <p:cNvSpPr txBox="1"/>
          <p:nvPr/>
        </p:nvSpPr>
        <p:spPr>
          <a:xfrm>
            <a:off x="548641" y="2247091"/>
            <a:ext cx="3528060" cy="382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Casual riders ride much more on the weekend and members on the weekdays.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might mean that casual riders are using the service more for weekend trips and the members using it for the daily commute to work.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9DB2625-046C-6599-8A08-E66396730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5732"/>
          <a:stretch/>
        </p:blipFill>
        <p:spPr>
          <a:xfrm>
            <a:off x="6341330" y="2266027"/>
            <a:ext cx="3528889" cy="380646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53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22AC-E089-DA4D-9759-B24C8929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Top 3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430B-F31C-0AF9-DB1D-030492DCA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Make a membership plan that suits the casual users, for example, for weekends, and it might be slightly cheaper than normal membership. So that we can convert more casual users to members.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Promote the offer around very densely used areas and stations. For example, Streeter </a:t>
            </a:r>
            <a:r>
              <a:rPr lang="en-GB" dirty="0" err="1"/>
              <a:t>Dr.</a:t>
            </a:r>
            <a:r>
              <a:rPr lang="en-GB" dirty="0"/>
              <a:t> Grand Ave.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focus of the promotion should be </a:t>
            </a:r>
            <a:r>
              <a:rPr lang="en-GB" dirty="0" err="1"/>
              <a:t>centered</a:t>
            </a:r>
            <a:r>
              <a:rPr lang="en-GB" dirty="0"/>
              <a:t> around weekend trip, city tour and leisure ridings in the summer. Detailed areas and stations can be found in </a:t>
            </a:r>
            <a:r>
              <a:rPr lang="en-GB" dirty="0" err="1"/>
              <a:t>interative</a:t>
            </a:r>
            <a:r>
              <a:rPr lang="en-GB" dirty="0"/>
              <a:t> map file: </a:t>
            </a:r>
            <a:r>
              <a:rPr lang="en-GB" dirty="0" err="1"/>
              <a:t>map.html</a:t>
            </a:r>
            <a:r>
              <a:rPr lang="en-GB" dirty="0"/>
              <a:t>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3980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F60C-B262-447C-3C9A-FF645790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Visualization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3343B-7155-3ABF-8E6E-4FBB3DC65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6830782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481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Amasis MT Pro Medium</vt:lpstr>
      <vt:lpstr>Arial</vt:lpstr>
      <vt:lpstr>Univers Light</vt:lpstr>
      <vt:lpstr>TribuneVTI</vt:lpstr>
      <vt:lpstr>Capstone Project of Google Data Analyst Certificate -Case study:   How does a bike-share navigate speedy success?</vt:lpstr>
      <vt:lpstr>Analyze,  key tasks</vt:lpstr>
      <vt:lpstr>Summary of the analysis</vt:lpstr>
      <vt:lpstr>Summary of the analysis</vt:lpstr>
      <vt:lpstr>Summary of the analysis</vt:lpstr>
      <vt:lpstr>Summary of the analysis</vt:lpstr>
      <vt:lpstr>Top 3 recommendations</vt:lpstr>
      <vt:lpstr>Visualization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Dongyuan Gao</dc:creator>
  <cp:lastModifiedBy>Dongyuan Gao</cp:lastModifiedBy>
  <cp:revision>3</cp:revision>
  <dcterms:created xsi:type="dcterms:W3CDTF">2024-08-22T17:37:33Z</dcterms:created>
  <dcterms:modified xsi:type="dcterms:W3CDTF">2024-08-23T18:11:27Z</dcterms:modified>
</cp:coreProperties>
</file>