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13" r:id="rId2"/>
    <p:sldId id="268" r:id="rId3"/>
    <p:sldId id="319" r:id="rId4"/>
    <p:sldId id="356" r:id="rId5"/>
    <p:sldId id="360" r:id="rId6"/>
    <p:sldId id="361" r:id="rId7"/>
    <p:sldId id="362" r:id="rId8"/>
    <p:sldId id="341" r:id="rId9"/>
    <p:sldId id="358" r:id="rId10"/>
    <p:sldId id="359" r:id="rId11"/>
    <p:sldId id="363" r:id="rId12"/>
    <p:sldId id="364" r:id="rId13"/>
    <p:sldId id="3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319" cy="7631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C3CAE-CF8C-42BA-9062-07300F0A9A53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22327-477B-4D9B-BF08-5A02233D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/>
          <p:cNvSpPr txBox="1"/>
          <p:nvPr/>
        </p:nvSpPr>
        <p:spPr>
          <a:xfrm>
            <a:off x="504231" y="4198460"/>
            <a:ext cx="3259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</a:t>
            </a:r>
            <a:r>
              <a:rPr lang="en-US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ảng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viên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hướng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dẫn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ThS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Phan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Thị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Phương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BA53B5-802A-B965-C1C6-EEAB3F966653}"/>
              </a:ext>
            </a:extLst>
          </p:cNvPr>
          <p:cNvSpPr txBox="1"/>
          <p:nvPr/>
        </p:nvSpPr>
        <p:spPr>
          <a:xfrm>
            <a:off x="639192" y="2859470"/>
            <a:ext cx="10913616" cy="1177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XÂY DỰNG CƠ SỞ DỮ LIỆU VỀ CÔNG TÁC TỔ CHỨC HỘI THẢO KHOA HỌC TẠI TRƯỜNG ĐẠI HỌC</a:t>
            </a:r>
            <a:r>
              <a:rPr lang="en-US" sz="2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TRÀ VINH</a:t>
            </a:r>
            <a:endParaRPr lang="en-US" sz="25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F16600-F0DC-4D60-CADE-9A666D98B6A6}"/>
              </a:ext>
            </a:extLst>
          </p:cNvPr>
          <p:cNvSpPr txBox="1"/>
          <p:nvPr/>
        </p:nvSpPr>
        <p:spPr>
          <a:xfrm>
            <a:off x="3164989" y="199553"/>
            <a:ext cx="6014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KHOA KỸ THUẬT VÀ CÔNG NGHỆ</a:t>
            </a:r>
          </a:p>
          <a:p>
            <a:pPr algn="ctr"/>
            <a:r>
              <a:rPr lang="en-US" sz="2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BỘ MÔN CÔNG NGHỆ THÔNG TIN</a:t>
            </a:r>
          </a:p>
        </p:txBody>
      </p:sp>
      <p:pic>
        <p:nvPicPr>
          <p:cNvPr id="2" name="Picture 1" descr="A blue and white logo&#10;&#10;Description automatically generated">
            <a:extLst>
              <a:ext uri="{FF2B5EF4-FFF2-40B4-BE49-F238E27FC236}">
                <a16:creationId xmlns:a16="http://schemas.microsoft.com/office/drawing/2014/main" id="{D6C12104-1B4A-0B3E-43F5-1EC011AFA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86" y="1003449"/>
            <a:ext cx="915828" cy="9158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5A794B-C035-1650-CC65-331A82266E99}"/>
              </a:ext>
            </a:extLst>
          </p:cNvPr>
          <p:cNvSpPr txBox="1"/>
          <p:nvPr/>
        </p:nvSpPr>
        <p:spPr>
          <a:xfrm>
            <a:off x="3088670" y="1955192"/>
            <a:ext cx="6014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THỰC TẬP ĐỒ ÁN CƠ SỞ NGÀNH</a:t>
            </a:r>
          </a:p>
          <a:p>
            <a:pPr algn="ctr"/>
            <a:r>
              <a:rPr lang="en-US" sz="2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HỌC KỲ </a:t>
            </a:r>
            <a:r>
              <a:rPr lang="vi-VN" sz="2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NĂM HỌC </a:t>
            </a:r>
            <a:r>
              <a:rPr lang="vi-VN" sz="2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2023 – 2024</a:t>
            </a:r>
            <a:endParaRPr lang="en-US" sz="23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18B5F6BF-ADE1-B3C4-F6DE-4733474E6C71}"/>
              </a:ext>
            </a:extLst>
          </p:cNvPr>
          <p:cNvSpPr txBox="1"/>
          <p:nvPr/>
        </p:nvSpPr>
        <p:spPr>
          <a:xfrm>
            <a:off x="8309252" y="4192190"/>
            <a:ext cx="3378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Sinh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viên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thực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hiện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tên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Nguyễn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Phan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Duy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MSSV: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110121191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Lớp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vi-V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DA21TTC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7BEBF-0DD1-2960-E7EB-002230C8AF4C}"/>
              </a:ext>
            </a:extLst>
          </p:cNvPr>
          <p:cNvSpPr txBox="1"/>
          <p:nvPr/>
        </p:nvSpPr>
        <p:spPr>
          <a:xfrm>
            <a:off x="4035387" y="6196782"/>
            <a:ext cx="4155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Vinh,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AC6ECB3-E5DE-52B3-31CB-10CA4D06FC90}"/>
              </a:ext>
            </a:extLst>
          </p:cNvPr>
          <p:cNvSpPr/>
          <p:nvPr/>
        </p:nvSpPr>
        <p:spPr>
          <a:xfrm>
            <a:off x="4247" y="5108018"/>
            <a:ext cx="12192000" cy="1749982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1DBC9D0A-0ABA-487A-EDFF-A2BC822B3D20}"/>
              </a:ext>
            </a:extLst>
          </p:cNvPr>
          <p:cNvSpPr/>
          <p:nvPr/>
        </p:nvSpPr>
        <p:spPr>
          <a:xfrm>
            <a:off x="0" y="111794"/>
            <a:ext cx="6935509" cy="663120"/>
          </a:xfrm>
          <a:prstGeom prst="homePlate">
            <a:avLst/>
          </a:prstGeom>
          <a:solidFill>
            <a:schemeClr val="tx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HIỆN THỰC HÓA NGHIÊN CỨU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3C1E79-7217-3DE6-5803-CA92E8EEC870}"/>
              </a:ext>
            </a:extLst>
          </p:cNvPr>
          <p:cNvSpPr/>
          <p:nvPr/>
        </p:nvSpPr>
        <p:spPr>
          <a:xfrm>
            <a:off x="219438" y="182473"/>
            <a:ext cx="457914" cy="499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B0C5C3-D4B1-FC64-0B8C-A3CC0C07312C}"/>
              </a:ext>
            </a:extLst>
          </p:cNvPr>
          <p:cNvSpPr txBox="1"/>
          <p:nvPr/>
        </p:nvSpPr>
        <p:spPr>
          <a:xfrm>
            <a:off x="4798577" y="5983009"/>
            <a:ext cx="329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7F7CEA-559A-4B20-542C-93B148C88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166" y="1368387"/>
            <a:ext cx="7097667" cy="435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87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AC6ECB3-E5DE-52B3-31CB-10CA4D06FC90}"/>
              </a:ext>
            </a:extLst>
          </p:cNvPr>
          <p:cNvSpPr/>
          <p:nvPr/>
        </p:nvSpPr>
        <p:spPr>
          <a:xfrm>
            <a:off x="0" y="5108018"/>
            <a:ext cx="12192000" cy="1749982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1DBC9D0A-0ABA-487A-EDFF-A2BC822B3D20}"/>
              </a:ext>
            </a:extLst>
          </p:cNvPr>
          <p:cNvSpPr/>
          <p:nvPr/>
        </p:nvSpPr>
        <p:spPr>
          <a:xfrm>
            <a:off x="0" y="33837"/>
            <a:ext cx="6935509" cy="663120"/>
          </a:xfrm>
          <a:prstGeom prst="homePlate">
            <a:avLst/>
          </a:prstGeom>
          <a:solidFill>
            <a:schemeClr val="tx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KẾT QUẢ NGHIÊN CỨU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3C1E79-7217-3DE6-5803-CA92E8EEC870}"/>
              </a:ext>
            </a:extLst>
          </p:cNvPr>
          <p:cNvSpPr/>
          <p:nvPr/>
        </p:nvSpPr>
        <p:spPr>
          <a:xfrm>
            <a:off x="143118" y="115875"/>
            <a:ext cx="457914" cy="499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8FDF77-EE2F-D0F6-18F1-81C11671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1" y="1528278"/>
            <a:ext cx="51212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5AA4EA3E-AC85-7990-17F4-72118F022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19" y="3429000"/>
            <a:ext cx="5832475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E23E1A-4666-D0BA-9E61-004C7708CEA9}"/>
              </a:ext>
            </a:extLst>
          </p:cNvPr>
          <p:cNvSpPr txBox="1"/>
          <p:nvPr/>
        </p:nvSpPr>
        <p:spPr>
          <a:xfrm>
            <a:off x="3967123" y="2325860"/>
            <a:ext cx="42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1F45D-8778-2559-433C-250C5DA51C00}"/>
              </a:ext>
            </a:extLst>
          </p:cNvPr>
          <p:cNvSpPr txBox="1"/>
          <p:nvPr/>
        </p:nvSpPr>
        <p:spPr>
          <a:xfrm>
            <a:off x="4264344" y="5983009"/>
            <a:ext cx="42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5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AC6ECB3-E5DE-52B3-31CB-10CA4D06FC90}"/>
              </a:ext>
            </a:extLst>
          </p:cNvPr>
          <p:cNvSpPr/>
          <p:nvPr/>
        </p:nvSpPr>
        <p:spPr>
          <a:xfrm>
            <a:off x="0" y="5130519"/>
            <a:ext cx="12192000" cy="1749982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1DBC9D0A-0ABA-487A-EDFF-A2BC822B3D20}"/>
              </a:ext>
            </a:extLst>
          </p:cNvPr>
          <p:cNvSpPr/>
          <p:nvPr/>
        </p:nvSpPr>
        <p:spPr>
          <a:xfrm>
            <a:off x="0" y="33837"/>
            <a:ext cx="6935509" cy="663120"/>
          </a:xfrm>
          <a:prstGeom prst="homePlate">
            <a:avLst/>
          </a:prstGeom>
          <a:solidFill>
            <a:schemeClr val="tx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3C1E79-7217-3DE6-5803-CA92E8EEC870}"/>
              </a:ext>
            </a:extLst>
          </p:cNvPr>
          <p:cNvSpPr/>
          <p:nvPr/>
        </p:nvSpPr>
        <p:spPr>
          <a:xfrm>
            <a:off x="143118" y="115875"/>
            <a:ext cx="457914" cy="499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12AD7-D297-CC92-8D2A-37143CFF26EF}"/>
              </a:ext>
            </a:extLst>
          </p:cNvPr>
          <p:cNvSpPr txBox="1"/>
          <p:nvPr/>
        </p:nvSpPr>
        <p:spPr>
          <a:xfrm>
            <a:off x="151810" y="1749982"/>
            <a:ext cx="11676807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478264-F5A6-F7CC-B5D4-515852E28315}"/>
              </a:ext>
            </a:extLst>
          </p:cNvPr>
          <p:cNvSpPr txBox="1"/>
          <p:nvPr/>
        </p:nvSpPr>
        <p:spPr>
          <a:xfrm>
            <a:off x="151810" y="3362397"/>
            <a:ext cx="1144785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Dựa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nền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tảng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SQL Server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web,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7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2">
            <a:extLst>
              <a:ext uri="{FF2B5EF4-FFF2-40B4-BE49-F238E27FC236}">
                <a16:creationId xmlns:a16="http://schemas.microsoft.com/office/drawing/2014/main" id="{DB7BA2CA-B35D-6B10-04EF-16119B28DEF2}"/>
              </a:ext>
            </a:extLst>
          </p:cNvPr>
          <p:cNvSpPr/>
          <p:nvPr/>
        </p:nvSpPr>
        <p:spPr>
          <a:xfrm rot="17276230" flipV="1">
            <a:off x="643235" y="4749795"/>
            <a:ext cx="2132425" cy="1956912"/>
          </a:xfrm>
          <a:custGeom>
            <a:avLst/>
            <a:gdLst/>
            <a:ahLst/>
            <a:cxnLst/>
            <a:rect l="l" t="t" r="r" b="b"/>
            <a:pathLst>
              <a:path w="1359389" h="1235345">
                <a:moveTo>
                  <a:pt x="0" y="1235345"/>
                </a:moveTo>
                <a:lnTo>
                  <a:pt x="1359390" y="1235345"/>
                </a:lnTo>
                <a:lnTo>
                  <a:pt x="1359390" y="0"/>
                </a:lnTo>
                <a:lnTo>
                  <a:pt x="0" y="0"/>
                </a:lnTo>
                <a:lnTo>
                  <a:pt x="0" y="123534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13A816C1-A039-4F19-EBC9-9E563A1AAE64}"/>
              </a:ext>
            </a:extLst>
          </p:cNvPr>
          <p:cNvSpPr/>
          <p:nvPr/>
        </p:nvSpPr>
        <p:spPr>
          <a:xfrm rot="5918632">
            <a:off x="10669796" y="203890"/>
            <a:ext cx="1101139" cy="1186256"/>
          </a:xfrm>
          <a:custGeom>
            <a:avLst/>
            <a:gdLst/>
            <a:ahLst/>
            <a:cxnLst/>
            <a:rect l="l" t="t" r="r" b="b"/>
            <a:pathLst>
              <a:path w="1128781" h="625063">
                <a:moveTo>
                  <a:pt x="0" y="0"/>
                </a:moveTo>
                <a:lnTo>
                  <a:pt x="1128782" y="0"/>
                </a:lnTo>
                <a:lnTo>
                  <a:pt x="1128782" y="625062"/>
                </a:lnTo>
                <a:lnTo>
                  <a:pt x="0" y="6250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8BA019C5-AF31-FE8A-B05B-A377B824F470}"/>
              </a:ext>
            </a:extLst>
          </p:cNvPr>
          <p:cNvSpPr/>
          <p:nvPr/>
        </p:nvSpPr>
        <p:spPr>
          <a:xfrm rot="-6473726">
            <a:off x="5222317" y="-163340"/>
            <a:ext cx="513084" cy="1648662"/>
          </a:xfrm>
          <a:custGeom>
            <a:avLst/>
            <a:gdLst/>
            <a:ahLst/>
            <a:cxnLst/>
            <a:rect l="l" t="t" r="r" b="b"/>
            <a:pathLst>
              <a:path w="248509" h="821519">
                <a:moveTo>
                  <a:pt x="0" y="0"/>
                </a:moveTo>
                <a:lnTo>
                  <a:pt x="248510" y="0"/>
                </a:lnTo>
                <a:lnTo>
                  <a:pt x="248510" y="821518"/>
                </a:lnTo>
                <a:lnTo>
                  <a:pt x="0" y="8215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B49B2D82-3B7E-3A74-2044-8D760A5A9283}"/>
              </a:ext>
            </a:extLst>
          </p:cNvPr>
          <p:cNvSpPr/>
          <p:nvPr/>
        </p:nvSpPr>
        <p:spPr>
          <a:xfrm rot="3818836">
            <a:off x="8591868" y="5235122"/>
            <a:ext cx="425121" cy="1405636"/>
          </a:xfrm>
          <a:custGeom>
            <a:avLst/>
            <a:gdLst/>
            <a:ahLst/>
            <a:cxnLst/>
            <a:rect l="l" t="t" r="r" b="b"/>
            <a:pathLst>
              <a:path w="231143" h="764110">
                <a:moveTo>
                  <a:pt x="0" y="0"/>
                </a:moveTo>
                <a:lnTo>
                  <a:pt x="231143" y="0"/>
                </a:lnTo>
                <a:lnTo>
                  <a:pt x="231143" y="764109"/>
                </a:lnTo>
                <a:lnTo>
                  <a:pt x="0" y="7641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91E05007-88A5-D8AF-6652-B98E2D555FF9}"/>
              </a:ext>
            </a:extLst>
          </p:cNvPr>
          <p:cNvSpPr/>
          <p:nvPr/>
        </p:nvSpPr>
        <p:spPr>
          <a:xfrm rot="831966">
            <a:off x="10737941" y="2280699"/>
            <a:ext cx="779644" cy="1652993"/>
          </a:xfrm>
          <a:custGeom>
            <a:avLst/>
            <a:gdLst/>
            <a:ahLst/>
            <a:cxnLst/>
            <a:rect l="l" t="t" r="r" b="b"/>
            <a:pathLst>
              <a:path w="607436" h="956593">
                <a:moveTo>
                  <a:pt x="0" y="0"/>
                </a:moveTo>
                <a:lnTo>
                  <a:pt x="607436" y="0"/>
                </a:lnTo>
                <a:lnTo>
                  <a:pt x="607436" y="956593"/>
                </a:lnTo>
                <a:lnTo>
                  <a:pt x="0" y="9565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C6513-9578-3293-8A44-74CAD414994D}"/>
              </a:ext>
            </a:extLst>
          </p:cNvPr>
          <p:cNvSpPr txBox="1"/>
          <p:nvPr/>
        </p:nvSpPr>
        <p:spPr>
          <a:xfrm>
            <a:off x="2524610" y="2445477"/>
            <a:ext cx="6563434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CẢM ƠN QUÝ THẦY CÔ ĐÃ LẮNG NGHE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C29B2F6-BC3B-A8DF-9CF0-53CA180A2827}"/>
              </a:ext>
            </a:extLst>
          </p:cNvPr>
          <p:cNvSpPr/>
          <p:nvPr/>
        </p:nvSpPr>
        <p:spPr>
          <a:xfrm>
            <a:off x="5806327" y="4955380"/>
            <a:ext cx="579345" cy="472144"/>
          </a:xfrm>
          <a:custGeom>
            <a:avLst/>
            <a:gdLst/>
            <a:ahLst/>
            <a:cxnLst/>
            <a:rect l="l" t="t" r="r" b="b"/>
            <a:pathLst>
              <a:path w="317613" h="184745">
                <a:moveTo>
                  <a:pt x="0" y="0"/>
                </a:moveTo>
                <a:lnTo>
                  <a:pt x="317613" y="0"/>
                </a:lnTo>
                <a:lnTo>
                  <a:pt x="317613" y="184745"/>
                </a:lnTo>
                <a:lnTo>
                  <a:pt x="0" y="1847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8346E101-8679-7DC9-E723-A5A31DF898E6}"/>
              </a:ext>
            </a:extLst>
          </p:cNvPr>
          <p:cNvSpPr/>
          <p:nvPr/>
        </p:nvSpPr>
        <p:spPr>
          <a:xfrm>
            <a:off x="4325909" y="4955380"/>
            <a:ext cx="579345" cy="472144"/>
          </a:xfrm>
          <a:custGeom>
            <a:avLst/>
            <a:gdLst/>
            <a:ahLst/>
            <a:cxnLst/>
            <a:rect l="l" t="t" r="r" b="b"/>
            <a:pathLst>
              <a:path w="317613" h="184745">
                <a:moveTo>
                  <a:pt x="0" y="0"/>
                </a:moveTo>
                <a:lnTo>
                  <a:pt x="317613" y="0"/>
                </a:lnTo>
                <a:lnTo>
                  <a:pt x="317613" y="184745"/>
                </a:lnTo>
                <a:lnTo>
                  <a:pt x="0" y="1847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ECB7CA1-80B1-89BB-E992-25E4814BDCB5}"/>
              </a:ext>
            </a:extLst>
          </p:cNvPr>
          <p:cNvSpPr/>
          <p:nvPr/>
        </p:nvSpPr>
        <p:spPr>
          <a:xfrm>
            <a:off x="7234332" y="4963346"/>
            <a:ext cx="579345" cy="472144"/>
          </a:xfrm>
          <a:custGeom>
            <a:avLst/>
            <a:gdLst/>
            <a:ahLst/>
            <a:cxnLst/>
            <a:rect l="l" t="t" r="r" b="b"/>
            <a:pathLst>
              <a:path w="317613" h="184745">
                <a:moveTo>
                  <a:pt x="0" y="0"/>
                </a:moveTo>
                <a:lnTo>
                  <a:pt x="317613" y="0"/>
                </a:lnTo>
                <a:lnTo>
                  <a:pt x="317613" y="184745"/>
                </a:lnTo>
                <a:lnTo>
                  <a:pt x="0" y="1847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7EB3FE-8C4E-8A3D-2250-60FAAF968D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8732" y="4737565"/>
            <a:ext cx="1943268" cy="19813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5D88A3-2CDD-A253-FA05-7AD472B349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8132" y1="74439" x2="12637" y2="74439"/>
                        <a14:foregroundMark x1="12637" y1="73543" x2="12467" y2="73153"/>
                        <a14:foregroundMark x1="13462" y1="74888" x2="11872" y2="73915"/>
                        <a14:foregroundMark x1="12912" y1="73094" x2="12912" y2="73543"/>
                        <a14:backgroundMark x1="8791" y1="12556" x2="10714" y2="42152"/>
                        <a14:backgroundMark x1="10714" y1="42152" x2="9890" y2="49327"/>
                        <a14:backgroundMark x1="4396" y1="23318" x2="8242" y2="56054"/>
                        <a14:backgroundMark x1="8242" y1="56054" x2="3846" y2="28251"/>
                        <a14:backgroundMark x1="3846" y1="28251" x2="16758" y2="12556"/>
                        <a14:backgroundMark x1="16758" y1="12556" x2="5495" y2="18834"/>
                        <a14:backgroundMark x1="5495" y1="17489" x2="12180" y2="66397"/>
                        <a14:backgroundMark x1="11424" y1="74049" x2="7692" y2="79821"/>
                        <a14:backgroundMark x1="8516" y1="87444" x2="8516" y2="87444"/>
                        <a14:backgroundMark x1="9341" y1="79372" x2="9341" y2="79372"/>
                        <a14:backgroundMark x1="11538" y1="64126" x2="11538" y2="72646"/>
                        <a14:backgroundMark x1="10714" y1="72197" x2="11813" y2="73991"/>
                        <a14:backgroundMark x1="12637" y1="81614" x2="12637" y2="816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4345" y="-23533"/>
            <a:ext cx="346758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1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4C7413F-ACD7-9F73-8DE0-536571FE4B93}"/>
              </a:ext>
            </a:extLst>
          </p:cNvPr>
          <p:cNvSpPr/>
          <p:nvPr/>
        </p:nvSpPr>
        <p:spPr>
          <a:xfrm>
            <a:off x="6115595" y="359583"/>
            <a:ext cx="4597319" cy="7762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C9894B0E-0A81-C47D-4AA8-81EF96A96CC3}"/>
              </a:ext>
            </a:extLst>
          </p:cNvPr>
          <p:cNvSpPr/>
          <p:nvPr/>
        </p:nvSpPr>
        <p:spPr>
          <a:xfrm>
            <a:off x="1127648" y="359584"/>
            <a:ext cx="6945030" cy="776211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TỔNG QUAN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32661FE-FBC3-748C-1BB5-3D803D0820E8}"/>
              </a:ext>
            </a:extLst>
          </p:cNvPr>
          <p:cNvSpPr/>
          <p:nvPr/>
        </p:nvSpPr>
        <p:spPr>
          <a:xfrm>
            <a:off x="1196476" y="438243"/>
            <a:ext cx="381595" cy="6188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6D2B1F-2472-1EEF-F089-F9B382C84256}"/>
              </a:ext>
            </a:extLst>
          </p:cNvPr>
          <p:cNvGrpSpPr/>
          <p:nvPr/>
        </p:nvGrpSpPr>
        <p:grpSpPr>
          <a:xfrm>
            <a:off x="1127648" y="1624861"/>
            <a:ext cx="9585266" cy="776212"/>
            <a:chOff x="1127648" y="1554062"/>
            <a:chExt cx="9585266" cy="77621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C3710AB-7672-CFF2-984E-020402ACF267}"/>
                </a:ext>
              </a:extLst>
            </p:cNvPr>
            <p:cNvSpPr/>
            <p:nvPr/>
          </p:nvSpPr>
          <p:spPr>
            <a:xfrm>
              <a:off x="6083010" y="1554062"/>
              <a:ext cx="4629904" cy="77621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366DB210-A619-5672-A23B-8698D3A797D6}"/>
                </a:ext>
              </a:extLst>
            </p:cNvPr>
            <p:cNvSpPr/>
            <p:nvPr/>
          </p:nvSpPr>
          <p:spPr>
            <a:xfrm>
              <a:off x="1127648" y="1554063"/>
              <a:ext cx="6945030" cy="776211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  </a:t>
              </a:r>
              <a:r>
                <a:rPr lang="en-US" sz="2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NGHIÊN CỨU LÝ THUYẾT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15E7F25-3A4F-A7AF-4213-7E15AB183F6D}"/>
                </a:ext>
              </a:extLst>
            </p:cNvPr>
            <p:cNvSpPr/>
            <p:nvPr/>
          </p:nvSpPr>
          <p:spPr>
            <a:xfrm>
              <a:off x="1196475" y="1608209"/>
              <a:ext cx="381595" cy="6188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68D316F-77E8-F623-02AB-1A102B49DD53}"/>
              </a:ext>
            </a:extLst>
          </p:cNvPr>
          <p:cNvGrpSpPr/>
          <p:nvPr/>
        </p:nvGrpSpPr>
        <p:grpSpPr>
          <a:xfrm>
            <a:off x="1117810" y="2890138"/>
            <a:ext cx="9595104" cy="780216"/>
            <a:chOff x="1117810" y="2946804"/>
            <a:chExt cx="9595104" cy="78021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2FB0D0-B02E-15C8-6332-E469F14FCC94}"/>
                </a:ext>
              </a:extLst>
            </p:cNvPr>
            <p:cNvSpPr/>
            <p:nvPr/>
          </p:nvSpPr>
          <p:spPr>
            <a:xfrm>
              <a:off x="6083010" y="2946804"/>
              <a:ext cx="4629904" cy="7604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70DC7D33-7EA0-2DE1-8C37-1EA826F93D61}"/>
                </a:ext>
              </a:extLst>
            </p:cNvPr>
            <p:cNvSpPr/>
            <p:nvPr/>
          </p:nvSpPr>
          <p:spPr>
            <a:xfrm>
              <a:off x="1117810" y="2950809"/>
              <a:ext cx="6937414" cy="776211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en-US" sz="2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HIỆN THỰC HÓA NGHIÊN CỨU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5E151F8-34A4-D75F-012B-59D05F1A89EC}"/>
                </a:ext>
              </a:extLst>
            </p:cNvPr>
            <p:cNvSpPr/>
            <p:nvPr/>
          </p:nvSpPr>
          <p:spPr>
            <a:xfrm>
              <a:off x="1196475" y="3017604"/>
              <a:ext cx="381595" cy="6188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6C04296-3D21-56D6-8C16-541C251670FE}"/>
              </a:ext>
            </a:extLst>
          </p:cNvPr>
          <p:cNvGrpSpPr/>
          <p:nvPr/>
        </p:nvGrpSpPr>
        <p:grpSpPr>
          <a:xfrm>
            <a:off x="1117810" y="4133992"/>
            <a:ext cx="9595104" cy="776211"/>
            <a:chOff x="1117810" y="2946804"/>
            <a:chExt cx="9595104" cy="7762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7708A8-A29C-5EB8-4A3E-A881667CEDD2}"/>
                </a:ext>
              </a:extLst>
            </p:cNvPr>
            <p:cNvSpPr/>
            <p:nvPr/>
          </p:nvSpPr>
          <p:spPr>
            <a:xfrm>
              <a:off x="6083010" y="2946804"/>
              <a:ext cx="4629904" cy="7604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C1FAC978-1DAB-2D5B-2524-710F9A150CB5}"/>
                </a:ext>
              </a:extLst>
            </p:cNvPr>
            <p:cNvSpPr/>
            <p:nvPr/>
          </p:nvSpPr>
          <p:spPr>
            <a:xfrm>
              <a:off x="1117810" y="2946804"/>
              <a:ext cx="6937414" cy="776211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2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KẾT QUẢ NGHIÊN CỨU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5AE749C-359D-B3FE-B0BB-5A88BAD6531F}"/>
                </a:ext>
              </a:extLst>
            </p:cNvPr>
            <p:cNvSpPr/>
            <p:nvPr/>
          </p:nvSpPr>
          <p:spPr>
            <a:xfrm>
              <a:off x="1196475" y="3017604"/>
              <a:ext cx="381595" cy="6188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C8158F-B7AF-BDB6-EFA0-F5456CEB0FE6}"/>
              </a:ext>
            </a:extLst>
          </p:cNvPr>
          <p:cNvGrpSpPr/>
          <p:nvPr/>
        </p:nvGrpSpPr>
        <p:grpSpPr>
          <a:xfrm>
            <a:off x="1117810" y="5380932"/>
            <a:ext cx="9595104" cy="776211"/>
            <a:chOff x="1117810" y="2946804"/>
            <a:chExt cx="9595104" cy="77621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CD99A8-544C-0450-14ED-62AEFD50A9BE}"/>
                </a:ext>
              </a:extLst>
            </p:cNvPr>
            <p:cNvSpPr/>
            <p:nvPr/>
          </p:nvSpPr>
          <p:spPr>
            <a:xfrm>
              <a:off x="6083010" y="2946804"/>
              <a:ext cx="4629904" cy="7604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Arrow: Pentagon 15">
              <a:extLst>
                <a:ext uri="{FF2B5EF4-FFF2-40B4-BE49-F238E27FC236}">
                  <a16:creationId xmlns:a16="http://schemas.microsoft.com/office/drawing/2014/main" id="{7A502135-A594-5098-E8D5-0610CD0FCF8B}"/>
                </a:ext>
              </a:extLst>
            </p:cNvPr>
            <p:cNvSpPr/>
            <p:nvPr/>
          </p:nvSpPr>
          <p:spPr>
            <a:xfrm>
              <a:off x="1117810" y="2946804"/>
              <a:ext cx="6937414" cy="776211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2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KẾT LUẬN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A8583C4-0A70-2DF7-0CD1-303C27499D3E}"/>
                </a:ext>
              </a:extLst>
            </p:cNvPr>
            <p:cNvSpPr/>
            <p:nvPr/>
          </p:nvSpPr>
          <p:spPr>
            <a:xfrm>
              <a:off x="1196475" y="3017604"/>
              <a:ext cx="381595" cy="6188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CA22BC9-13B7-3F11-7AF6-759B04E152B7}"/>
              </a:ext>
            </a:extLst>
          </p:cNvPr>
          <p:cNvSpPr txBox="1">
            <a:spLocks/>
          </p:cNvSpPr>
          <p:nvPr/>
        </p:nvSpPr>
        <p:spPr>
          <a:xfrm>
            <a:off x="764268" y="2563323"/>
            <a:ext cx="10064588" cy="681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     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endParaRPr lang="vi-V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B30C77-0313-0AAE-E927-323AEA137E1E}"/>
              </a:ext>
            </a:extLst>
          </p:cNvPr>
          <p:cNvSpPr txBox="1">
            <a:spLocks/>
          </p:cNvSpPr>
          <p:nvPr/>
        </p:nvSpPr>
        <p:spPr>
          <a:xfrm>
            <a:off x="764268" y="3691495"/>
            <a:ext cx="10085786" cy="681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     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endParaRPr lang="vi-V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FCF1AFD-6574-42F4-4760-E96316EC3431}"/>
              </a:ext>
            </a:extLst>
          </p:cNvPr>
          <p:cNvSpPr txBox="1">
            <a:spLocks/>
          </p:cNvSpPr>
          <p:nvPr/>
        </p:nvSpPr>
        <p:spPr>
          <a:xfrm>
            <a:off x="764268" y="4845832"/>
            <a:ext cx="10085785" cy="681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endParaRPr lang="vi-V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0D03E94-4FC7-1D4C-0C4C-EB6C0971AF32}"/>
              </a:ext>
            </a:extLst>
          </p:cNvPr>
          <p:cNvSpPr/>
          <p:nvPr/>
        </p:nvSpPr>
        <p:spPr>
          <a:xfrm>
            <a:off x="0" y="142355"/>
            <a:ext cx="4264344" cy="776211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TỔNG QUAN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9D96EA-4582-920A-96FB-BB18AD10C0AD}"/>
              </a:ext>
            </a:extLst>
          </p:cNvPr>
          <p:cNvSpPr/>
          <p:nvPr/>
        </p:nvSpPr>
        <p:spPr>
          <a:xfrm>
            <a:off x="143118" y="199824"/>
            <a:ext cx="457914" cy="6188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41F636-DC87-7238-82D7-6D7B7A5F6D8B}"/>
              </a:ext>
            </a:extLst>
          </p:cNvPr>
          <p:cNvSpPr txBox="1">
            <a:spLocks/>
          </p:cNvSpPr>
          <p:nvPr/>
        </p:nvSpPr>
        <p:spPr>
          <a:xfrm>
            <a:off x="764268" y="1365522"/>
            <a:ext cx="10064588" cy="681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     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Lý do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vi-V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178DED-FFCA-624F-D5B9-CE1FB4A9AC5C}"/>
              </a:ext>
            </a:extLst>
          </p:cNvPr>
          <p:cNvSpPr/>
          <p:nvPr/>
        </p:nvSpPr>
        <p:spPr>
          <a:xfrm>
            <a:off x="849950" y="1477859"/>
            <a:ext cx="423336" cy="43130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68702A-9B73-20A2-16B0-93E2AC6D8943}"/>
              </a:ext>
            </a:extLst>
          </p:cNvPr>
          <p:cNvSpPr/>
          <p:nvPr/>
        </p:nvSpPr>
        <p:spPr>
          <a:xfrm>
            <a:off x="849950" y="2675660"/>
            <a:ext cx="423336" cy="43130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2FDB32-31F9-FFE5-8A20-E1C785365225}"/>
              </a:ext>
            </a:extLst>
          </p:cNvPr>
          <p:cNvSpPr/>
          <p:nvPr/>
        </p:nvSpPr>
        <p:spPr>
          <a:xfrm>
            <a:off x="849950" y="3799204"/>
            <a:ext cx="423336" cy="43130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BB8B04-9CAA-0A19-FE88-0F3D36696212}"/>
              </a:ext>
            </a:extLst>
          </p:cNvPr>
          <p:cNvSpPr/>
          <p:nvPr/>
        </p:nvSpPr>
        <p:spPr>
          <a:xfrm>
            <a:off x="849950" y="4948834"/>
            <a:ext cx="423336" cy="43130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9638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B14B356-AF54-9F89-2A5B-23E94E125075}"/>
              </a:ext>
            </a:extLst>
          </p:cNvPr>
          <p:cNvGrpSpPr/>
          <p:nvPr/>
        </p:nvGrpSpPr>
        <p:grpSpPr>
          <a:xfrm>
            <a:off x="-1" y="142355"/>
            <a:ext cx="6630234" cy="776211"/>
            <a:chOff x="-1" y="142355"/>
            <a:chExt cx="6630234" cy="776211"/>
          </a:xfrm>
        </p:grpSpPr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A0D03E94-4FC7-1D4C-0C4C-EB6C0971AF32}"/>
                </a:ext>
              </a:extLst>
            </p:cNvPr>
            <p:cNvSpPr/>
            <p:nvPr/>
          </p:nvSpPr>
          <p:spPr>
            <a:xfrm>
              <a:off x="-1" y="142355"/>
              <a:ext cx="6630234" cy="776211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   </a:t>
              </a:r>
              <a:r>
                <a:rPr lang="en-US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NGHIÊN CỨU LÝ THUYẾT </a:t>
              </a:r>
              <a:endPara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29D96EA-4582-920A-96FB-BB18AD10C0AD}"/>
                </a:ext>
              </a:extLst>
            </p:cNvPr>
            <p:cNvSpPr/>
            <p:nvPr/>
          </p:nvSpPr>
          <p:spPr>
            <a:xfrm>
              <a:off x="143118" y="199824"/>
              <a:ext cx="457914" cy="6188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D941F636-DC87-7238-82D7-6D7B7A5F6D8B}"/>
              </a:ext>
            </a:extLst>
          </p:cNvPr>
          <p:cNvSpPr txBox="1">
            <a:spLocks/>
          </p:cNvSpPr>
          <p:nvPr/>
        </p:nvSpPr>
        <p:spPr>
          <a:xfrm>
            <a:off x="764268" y="1365522"/>
            <a:ext cx="10064588" cy="681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     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vi-V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301B53-BDE5-6EBE-715D-1888A8C71FB4}"/>
              </a:ext>
            </a:extLst>
          </p:cNvPr>
          <p:cNvSpPr/>
          <p:nvPr/>
        </p:nvSpPr>
        <p:spPr>
          <a:xfrm>
            <a:off x="849950" y="1477859"/>
            <a:ext cx="423336" cy="43130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2BA8E252-A3CB-55F9-EBCF-53918B096D5B}"/>
              </a:ext>
            </a:extLst>
          </p:cNvPr>
          <p:cNvGrpSpPr/>
          <p:nvPr/>
        </p:nvGrpSpPr>
        <p:grpSpPr>
          <a:xfrm>
            <a:off x="764268" y="2834697"/>
            <a:ext cx="10064588" cy="681216"/>
            <a:chOff x="764268" y="2563323"/>
            <a:chExt cx="10064588" cy="681216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6CA22BC9-13B7-3F11-7AF6-759B04E152B7}"/>
                </a:ext>
              </a:extLst>
            </p:cNvPr>
            <p:cNvSpPr txBox="1">
              <a:spLocks/>
            </p:cNvSpPr>
            <p:nvPr/>
          </p:nvSpPr>
          <p:spPr>
            <a:xfrm>
              <a:off x="764268" y="2563323"/>
              <a:ext cx="10064588" cy="6812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en-US" sz="3600" dirty="0">
                  <a:latin typeface="+mn-lt"/>
                  <a:cs typeface="Times New Roman" panose="02020603050405020304" pitchFamily="18" charset="0"/>
                </a:rPr>
                <a:t>      </a:t>
              </a:r>
              <a:r>
                <a:rPr lang="en-US" altLang="en-US" sz="3600" dirty="0" err="1">
                  <a:latin typeface="Arial" panose="020B0604020202020204" pitchFamily="34" charset="0"/>
                  <a:cs typeface="Arial" panose="020B0604020202020204" pitchFamily="34" charset="0"/>
                </a:rPr>
                <a:t>Cơ</a:t>
              </a:r>
              <a:r>
                <a:rPr lang="en-US" alt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600" dirty="0" err="1">
                  <a:latin typeface="Arial" panose="020B0604020202020204" pitchFamily="34" charset="0"/>
                  <a:cs typeface="Arial" panose="020B0604020202020204" pitchFamily="34" charset="0"/>
                </a:rPr>
                <a:t>sở</a:t>
              </a:r>
              <a:r>
                <a:rPr lang="en-US" alt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600" dirty="0" err="1">
                  <a:latin typeface="Arial" panose="020B0604020202020204" pitchFamily="34" charset="0"/>
                  <a:cs typeface="Arial" panose="020B0604020202020204" pitchFamily="34" charset="0"/>
                </a:rPr>
                <a:t>dữ</a:t>
              </a:r>
              <a:r>
                <a:rPr lang="en-US" alt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600" dirty="0" err="1"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r>
                <a:rPr lang="en-US" alt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600" dirty="0" err="1">
                  <a:latin typeface="Arial" panose="020B0604020202020204" pitchFamily="34" charset="0"/>
                  <a:cs typeface="Arial" panose="020B0604020202020204" pitchFamily="34" charset="0"/>
                </a:rPr>
                <a:t>trong</a:t>
              </a:r>
              <a:r>
                <a:rPr lang="en-US" alt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 SQL Server</a:t>
              </a:r>
              <a:endParaRPr lang="vi-VN" alt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1912B61-8729-FB01-5CB8-2154F8335FCA}"/>
                </a:ext>
              </a:extLst>
            </p:cNvPr>
            <p:cNvSpPr/>
            <p:nvPr/>
          </p:nvSpPr>
          <p:spPr>
            <a:xfrm>
              <a:off x="849950" y="2668387"/>
              <a:ext cx="423336" cy="43130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DC29F6C7-B95C-7ADB-0E71-90F81D308500}"/>
              </a:ext>
            </a:extLst>
          </p:cNvPr>
          <p:cNvGrpSpPr/>
          <p:nvPr/>
        </p:nvGrpSpPr>
        <p:grpSpPr>
          <a:xfrm>
            <a:off x="743070" y="4344828"/>
            <a:ext cx="10085786" cy="681216"/>
            <a:chOff x="764268" y="3691495"/>
            <a:chExt cx="10085786" cy="681216"/>
          </a:xfrm>
        </p:grpSpPr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E6B30C77-0313-0AAE-E927-323AEA137E1E}"/>
                </a:ext>
              </a:extLst>
            </p:cNvPr>
            <p:cNvSpPr txBox="1">
              <a:spLocks/>
            </p:cNvSpPr>
            <p:nvPr/>
          </p:nvSpPr>
          <p:spPr>
            <a:xfrm>
              <a:off x="764268" y="3691495"/>
              <a:ext cx="10085786" cy="6812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en-US" sz="3600" dirty="0">
                  <a:latin typeface="+mn-lt"/>
                  <a:cs typeface="Times New Roman" panose="02020603050405020304" pitchFamily="18" charset="0"/>
                </a:rPr>
                <a:t>      </a:t>
              </a:r>
              <a:r>
                <a:rPr lang="en-US" altLang="en-US" sz="3600" dirty="0" err="1">
                  <a:latin typeface="Arial" panose="020B0604020202020204" pitchFamily="34" charset="0"/>
                  <a:cs typeface="Arial" panose="020B0604020202020204" pitchFamily="34" charset="0"/>
                </a:rPr>
                <a:t>Cơ</a:t>
              </a:r>
              <a:r>
                <a:rPr lang="en-US" alt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600" dirty="0" err="1">
                  <a:latin typeface="Arial" panose="020B0604020202020204" pitchFamily="34" charset="0"/>
                  <a:cs typeface="Arial" panose="020B0604020202020204" pitchFamily="34" charset="0"/>
                </a:rPr>
                <a:t>chế</a:t>
              </a:r>
              <a:r>
                <a:rPr lang="en-US" alt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600" dirty="0" err="1">
                  <a:latin typeface="Arial" panose="020B0604020202020204" pitchFamily="34" charset="0"/>
                  <a:cs typeface="Arial" panose="020B0604020202020204" pitchFamily="34" charset="0"/>
                </a:rPr>
                <a:t>bảo</a:t>
              </a:r>
              <a:r>
                <a:rPr lang="en-US" alt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600" dirty="0" err="1">
                  <a:latin typeface="Arial" panose="020B0604020202020204" pitchFamily="34" charset="0"/>
                  <a:cs typeface="Arial" panose="020B0604020202020204" pitchFamily="34" charset="0"/>
                </a:rPr>
                <a:t>mật</a:t>
              </a:r>
              <a:r>
                <a:rPr lang="en-US" alt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600" dirty="0" err="1">
                  <a:latin typeface="Arial" panose="020B0604020202020204" pitchFamily="34" charset="0"/>
                  <a:cs typeface="Arial" panose="020B0604020202020204" pitchFamily="34" charset="0"/>
                </a:rPr>
                <a:t>trong</a:t>
              </a:r>
              <a:r>
                <a:rPr lang="en-US" alt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 SQL Server</a:t>
              </a:r>
              <a:endParaRPr lang="vi-VN" alt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4896E05-4991-F2DB-2E74-9530434F2870}"/>
                </a:ext>
              </a:extLst>
            </p:cNvPr>
            <p:cNvSpPr/>
            <p:nvPr/>
          </p:nvSpPr>
          <p:spPr>
            <a:xfrm>
              <a:off x="849950" y="3816449"/>
              <a:ext cx="423336" cy="43130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64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941F636-DC87-7238-82D7-6D7B7A5F6D8B}"/>
              </a:ext>
            </a:extLst>
          </p:cNvPr>
          <p:cNvSpPr txBox="1">
            <a:spLocks/>
          </p:cNvSpPr>
          <p:nvPr/>
        </p:nvSpPr>
        <p:spPr>
          <a:xfrm>
            <a:off x="614213" y="1115429"/>
            <a:ext cx="10064588" cy="681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     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vi-V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5E96C4-3961-34ED-3457-AE16C513169F}"/>
              </a:ext>
            </a:extLst>
          </p:cNvPr>
          <p:cNvSpPr txBox="1"/>
          <p:nvPr/>
        </p:nvSpPr>
        <p:spPr>
          <a:xfrm>
            <a:off x="7469742" y="2537823"/>
            <a:ext cx="395799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(Database Management System - DBMS):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mềm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phép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khiển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mọi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truy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ập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endParaRPr lang="en-US" dirty="0"/>
          </a:p>
        </p:txBody>
      </p:sp>
      <p:pic>
        <p:nvPicPr>
          <p:cNvPr id="9" name="Picture 8" descr="A diagram of data entry and reports&#10;&#10;Description automatically generated">
            <a:extLst>
              <a:ext uri="{FF2B5EF4-FFF2-40B4-BE49-F238E27FC236}">
                <a16:creationId xmlns:a16="http://schemas.microsoft.com/office/drawing/2014/main" id="{9EA66AB1-F359-F588-D373-FE3D86A99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68" y="2280207"/>
            <a:ext cx="6705474" cy="346236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0486D1C-DC88-3FCC-B89C-A85816B21BA2}"/>
              </a:ext>
            </a:extLst>
          </p:cNvPr>
          <p:cNvGrpSpPr/>
          <p:nvPr/>
        </p:nvGrpSpPr>
        <p:grpSpPr>
          <a:xfrm>
            <a:off x="13180" y="124889"/>
            <a:ext cx="6630234" cy="776211"/>
            <a:chOff x="-1" y="142355"/>
            <a:chExt cx="6630234" cy="776211"/>
          </a:xfrm>
        </p:grpSpPr>
        <p:sp>
          <p:nvSpPr>
            <p:cNvPr id="18" name="Arrow: Pentagon 17">
              <a:extLst>
                <a:ext uri="{FF2B5EF4-FFF2-40B4-BE49-F238E27FC236}">
                  <a16:creationId xmlns:a16="http://schemas.microsoft.com/office/drawing/2014/main" id="{9F19ED9C-E309-39D8-9B27-6A325B682302}"/>
                </a:ext>
              </a:extLst>
            </p:cNvPr>
            <p:cNvSpPr/>
            <p:nvPr/>
          </p:nvSpPr>
          <p:spPr>
            <a:xfrm>
              <a:off x="-1" y="142355"/>
              <a:ext cx="6630234" cy="776211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   </a:t>
              </a:r>
              <a:r>
                <a:rPr lang="en-US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NGHIÊN CỨU LÝ THUYẾT </a:t>
              </a:r>
              <a:endPara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3879DB5-2E89-5225-C6EB-0DE1218AA7A1}"/>
                </a:ext>
              </a:extLst>
            </p:cNvPr>
            <p:cNvSpPr/>
            <p:nvPr/>
          </p:nvSpPr>
          <p:spPr>
            <a:xfrm>
              <a:off x="143118" y="199824"/>
              <a:ext cx="457914" cy="6188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ABA558-742B-5D11-6646-81C1473EC52F}"/>
              </a:ext>
            </a:extLst>
          </p:cNvPr>
          <p:cNvSpPr/>
          <p:nvPr/>
        </p:nvSpPr>
        <p:spPr>
          <a:xfrm>
            <a:off x="764268" y="1240383"/>
            <a:ext cx="423336" cy="43130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93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0D03E94-4FC7-1D4C-0C4C-EB6C0971AF32}"/>
              </a:ext>
            </a:extLst>
          </p:cNvPr>
          <p:cNvSpPr/>
          <p:nvPr/>
        </p:nvSpPr>
        <p:spPr>
          <a:xfrm>
            <a:off x="-1" y="142355"/>
            <a:ext cx="6630234" cy="776211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NGHIÊN CỨU LÝ THUYẾT 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9D96EA-4582-920A-96FB-BB18AD10C0AD}"/>
              </a:ext>
            </a:extLst>
          </p:cNvPr>
          <p:cNvSpPr/>
          <p:nvPr/>
        </p:nvSpPr>
        <p:spPr>
          <a:xfrm>
            <a:off x="143118" y="199824"/>
            <a:ext cx="457914" cy="6188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41F636-DC87-7238-82D7-6D7B7A5F6D8B}"/>
              </a:ext>
            </a:extLst>
          </p:cNvPr>
          <p:cNvSpPr txBox="1">
            <a:spLocks/>
          </p:cNvSpPr>
          <p:nvPr/>
        </p:nvSpPr>
        <p:spPr>
          <a:xfrm>
            <a:off x="677351" y="1122714"/>
            <a:ext cx="10064588" cy="681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SQL Server</a:t>
            </a:r>
            <a:endParaRPr lang="vi-V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9A9D0-9905-A832-2E00-C1E6FE59B9CD}"/>
              </a:ext>
            </a:extLst>
          </p:cNvPr>
          <p:cNvSpPr txBox="1"/>
          <p:nvPr/>
        </p:nvSpPr>
        <p:spPr>
          <a:xfrm>
            <a:off x="780941" y="2013647"/>
            <a:ext cx="10733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SQL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tổ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cấu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trúc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bảng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mối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giữa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chúng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lưu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trữ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lý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2B73B5-2D97-52EE-F5F8-5AC8F5DE96D2}"/>
              </a:ext>
            </a:extLst>
          </p:cNvPr>
          <p:cNvGrpSpPr/>
          <p:nvPr/>
        </p:nvGrpSpPr>
        <p:grpSpPr>
          <a:xfrm>
            <a:off x="6062740" y="3075326"/>
            <a:ext cx="3859550" cy="3640319"/>
            <a:chOff x="876612" y="2328298"/>
            <a:chExt cx="3573462" cy="383364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3A4444D-1165-0EE5-2C9A-BD7C02EC3795}"/>
                </a:ext>
              </a:extLst>
            </p:cNvPr>
            <p:cNvSpPr/>
            <p:nvPr/>
          </p:nvSpPr>
          <p:spPr>
            <a:xfrm>
              <a:off x="876612" y="2328298"/>
              <a:ext cx="3573462" cy="383364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v</a:t>
              </a:r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605E1F8-ADC1-A92B-B03F-2A0ECF302EBA}"/>
                </a:ext>
              </a:extLst>
            </p:cNvPr>
            <p:cNvSpPr/>
            <p:nvPr/>
          </p:nvSpPr>
          <p:spPr>
            <a:xfrm>
              <a:off x="1707335" y="2360459"/>
              <a:ext cx="1836416" cy="53423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Lệnh</a:t>
              </a:r>
              <a:r>
                <a:rPr lang="en-US" sz="2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Trigger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CA6325-A1C4-1C3C-B21F-ADF1F1C62C9D}"/>
              </a:ext>
            </a:extLst>
          </p:cNvPr>
          <p:cNvGrpSpPr/>
          <p:nvPr/>
        </p:nvGrpSpPr>
        <p:grpSpPr>
          <a:xfrm>
            <a:off x="1174077" y="3054361"/>
            <a:ext cx="3859550" cy="3625220"/>
            <a:chOff x="1213867" y="3132871"/>
            <a:chExt cx="3859550" cy="333794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1F3A66B-64E7-6A9B-70F2-69BE05397B4F}"/>
                </a:ext>
              </a:extLst>
            </p:cNvPr>
            <p:cNvGrpSpPr/>
            <p:nvPr/>
          </p:nvGrpSpPr>
          <p:grpSpPr>
            <a:xfrm>
              <a:off x="1329578" y="3132871"/>
              <a:ext cx="3628129" cy="3337941"/>
              <a:chOff x="847219" y="2225229"/>
              <a:chExt cx="3573462" cy="383364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A52820A-F9D1-CDF5-1505-90349D1F3F21}"/>
                  </a:ext>
                </a:extLst>
              </p:cNvPr>
              <p:cNvSpPr/>
              <p:nvPr/>
            </p:nvSpPr>
            <p:spPr>
              <a:xfrm>
                <a:off x="847219" y="2225229"/>
                <a:ext cx="3573462" cy="383364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dirty="0"/>
                  <a:t>v</a:t>
                </a:r>
                <a:endParaRPr lang="en-US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BC5833A-D6A5-2AD4-6944-68400AC59F93}"/>
                  </a:ext>
                </a:extLst>
              </p:cNvPr>
              <p:cNvSpPr/>
              <p:nvPr/>
            </p:nvSpPr>
            <p:spPr>
              <a:xfrm>
                <a:off x="1695234" y="2270210"/>
                <a:ext cx="1836417" cy="5342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Lệnh</a:t>
                </a:r>
                <a:r>
                  <a:rPr lang="en-US" sz="2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view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50B71D-190A-BB0C-8EBC-FEA83CE7D3A0}"/>
                </a:ext>
              </a:extLst>
            </p:cNvPr>
            <p:cNvSpPr txBox="1"/>
            <p:nvPr/>
          </p:nvSpPr>
          <p:spPr>
            <a:xfrm>
              <a:off x="1213867" y="3868970"/>
              <a:ext cx="3859550" cy="20313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>
                <a:lnSpc>
                  <a:spcPct val="150000"/>
                </a:lnSpc>
              </a:pPr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CREATE VIEW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view_name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AS</a:t>
              </a:r>
            </a:p>
            <a:p>
              <a:pPr marL="457200">
                <a:lnSpc>
                  <a:spcPct val="150000"/>
                </a:lnSpc>
              </a:pPr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SELECT column1, column2, ...</a:t>
              </a:r>
            </a:p>
            <a:p>
              <a:pPr marL="457200">
                <a:lnSpc>
                  <a:spcPct val="150000"/>
                </a:lnSpc>
              </a:pPr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FROM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table_name</a:t>
              </a:r>
              <a:endPara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457200">
                <a:lnSpc>
                  <a:spcPct val="150000"/>
                </a:lnSpc>
              </a:pPr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WHERE condition;</a:t>
              </a:r>
            </a:p>
            <a:p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9E1DDDF-9589-D90F-A840-623473B8C7A7}"/>
              </a:ext>
            </a:extLst>
          </p:cNvPr>
          <p:cNvSpPr txBox="1"/>
          <p:nvPr/>
        </p:nvSpPr>
        <p:spPr>
          <a:xfrm>
            <a:off x="5921967" y="3590194"/>
            <a:ext cx="405957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TRIGGER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trigger_name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{AFTER | INSTEAD OF}</a:t>
            </a: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{INSERT | UPDATE | DELETE}</a:t>
            </a: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table_name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[FOR EACH ROW]</a:t>
            </a: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BEGIN</a:t>
            </a: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END;</a:t>
            </a:r>
          </a:p>
          <a:p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B15C24-B9B4-B73C-B1A7-9E10C59E3EBA}"/>
              </a:ext>
            </a:extLst>
          </p:cNvPr>
          <p:cNvSpPr/>
          <p:nvPr/>
        </p:nvSpPr>
        <p:spPr>
          <a:xfrm>
            <a:off x="780941" y="1240200"/>
            <a:ext cx="423336" cy="43130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015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0D03E94-4FC7-1D4C-0C4C-EB6C0971AF32}"/>
              </a:ext>
            </a:extLst>
          </p:cNvPr>
          <p:cNvSpPr/>
          <p:nvPr/>
        </p:nvSpPr>
        <p:spPr>
          <a:xfrm>
            <a:off x="-1" y="142355"/>
            <a:ext cx="6630234" cy="776211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NGHIÊN CỨU LÝ THUYẾT 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9D96EA-4582-920A-96FB-BB18AD10C0AD}"/>
              </a:ext>
            </a:extLst>
          </p:cNvPr>
          <p:cNvSpPr/>
          <p:nvPr/>
        </p:nvSpPr>
        <p:spPr>
          <a:xfrm>
            <a:off x="143118" y="199824"/>
            <a:ext cx="457914" cy="6188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41F636-DC87-7238-82D7-6D7B7A5F6D8B}"/>
              </a:ext>
            </a:extLst>
          </p:cNvPr>
          <p:cNvSpPr txBox="1">
            <a:spLocks/>
          </p:cNvSpPr>
          <p:nvPr/>
        </p:nvSpPr>
        <p:spPr>
          <a:xfrm>
            <a:off x="829989" y="1229661"/>
            <a:ext cx="10064588" cy="681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3600" dirty="0" err="1">
                <a:latin typeface="+mn-lt"/>
                <a:cs typeface="Times New Roman" panose="02020603050405020304" pitchFamily="18" charset="0"/>
              </a:rPr>
              <a:t>Cơ</a:t>
            </a:r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+mn-lt"/>
                <a:cs typeface="Times New Roman" panose="02020603050405020304" pitchFamily="18" charset="0"/>
              </a:rPr>
              <a:t>chế</a:t>
            </a:r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+mn-lt"/>
                <a:cs typeface="Times New Roman" panose="02020603050405020304" pitchFamily="18" charset="0"/>
              </a:rPr>
              <a:t>bảo</a:t>
            </a:r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+mn-lt"/>
                <a:cs typeface="Times New Roman" panose="02020603050405020304" pitchFamily="18" charset="0"/>
              </a:rPr>
              <a:t>mật</a:t>
            </a:r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+mn-lt"/>
                <a:cs typeface="Times New Roman" panose="02020603050405020304" pitchFamily="18" charset="0"/>
              </a:rPr>
              <a:t>trong</a:t>
            </a:r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 SQL Server</a:t>
            </a:r>
            <a:endParaRPr lang="vi-V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5A57D-CD33-316B-73D7-49BF620A05C0}"/>
              </a:ext>
            </a:extLst>
          </p:cNvPr>
          <p:cNvSpPr/>
          <p:nvPr/>
        </p:nvSpPr>
        <p:spPr>
          <a:xfrm>
            <a:off x="1516860" y="2280764"/>
            <a:ext cx="3275966" cy="652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Đăng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nhập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xác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thực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6744D-228B-6481-C0B3-BCFCDD2F707F}"/>
              </a:ext>
            </a:extLst>
          </p:cNvPr>
          <p:cNvSpPr/>
          <p:nvPr/>
        </p:nvSpPr>
        <p:spPr>
          <a:xfrm>
            <a:off x="1516860" y="3158019"/>
            <a:ext cx="3275966" cy="652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Quyền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truy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cập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EBF9DB-3018-B5D8-6E72-F412F2C8304A}"/>
              </a:ext>
            </a:extLst>
          </p:cNvPr>
          <p:cNvSpPr/>
          <p:nvPr/>
        </p:nvSpPr>
        <p:spPr>
          <a:xfrm>
            <a:off x="1516860" y="4248932"/>
            <a:ext cx="3275966" cy="652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Vai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trò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nhóm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người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dùng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A1B510-34CA-5EA5-62A4-9AD4615929DE}"/>
              </a:ext>
            </a:extLst>
          </p:cNvPr>
          <p:cNvSpPr/>
          <p:nvPr/>
        </p:nvSpPr>
        <p:spPr>
          <a:xfrm>
            <a:off x="1516860" y="5325603"/>
            <a:ext cx="3275966" cy="652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Mã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hóa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dữ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0BB2C3-CD0D-B2C8-8089-5C9C2427D342}"/>
              </a:ext>
            </a:extLst>
          </p:cNvPr>
          <p:cNvSpPr/>
          <p:nvPr/>
        </p:nvSpPr>
        <p:spPr>
          <a:xfrm>
            <a:off x="6608522" y="2279474"/>
            <a:ext cx="3275966" cy="652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Kiểm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soát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truy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cập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từ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xa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ACAFEE-882E-2018-AFD1-A453FAE7D3E9}"/>
              </a:ext>
            </a:extLst>
          </p:cNvPr>
          <p:cNvSpPr/>
          <p:nvPr/>
        </p:nvSpPr>
        <p:spPr>
          <a:xfrm>
            <a:off x="6593639" y="3164495"/>
            <a:ext cx="3275966" cy="652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Giám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sát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Audit</a:t>
            </a: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1EE95E-6695-527A-F0D3-746047B2F6EB}"/>
              </a:ext>
            </a:extLst>
          </p:cNvPr>
          <p:cNvSpPr/>
          <p:nvPr/>
        </p:nvSpPr>
        <p:spPr>
          <a:xfrm>
            <a:off x="6593639" y="4235166"/>
            <a:ext cx="3275966" cy="652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Kiểm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bảo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mật</a:t>
            </a:r>
            <a:endParaRPr lang="en-US" sz="2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FA9E8A1-3221-D8C2-6403-B570754E23F0}"/>
              </a:ext>
            </a:extLst>
          </p:cNvPr>
          <p:cNvSpPr/>
          <p:nvPr/>
        </p:nvSpPr>
        <p:spPr>
          <a:xfrm>
            <a:off x="942150" y="1368387"/>
            <a:ext cx="355273" cy="43251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6364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AC6ECB3-E5DE-52B3-31CB-10CA4D06FC90}"/>
              </a:ext>
            </a:extLst>
          </p:cNvPr>
          <p:cNvSpPr/>
          <p:nvPr/>
        </p:nvSpPr>
        <p:spPr>
          <a:xfrm>
            <a:off x="0" y="5108018"/>
            <a:ext cx="12192000" cy="1749982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1DBC9D0A-0ABA-487A-EDFF-A2BC822B3D20}"/>
              </a:ext>
            </a:extLst>
          </p:cNvPr>
          <p:cNvSpPr/>
          <p:nvPr/>
        </p:nvSpPr>
        <p:spPr>
          <a:xfrm>
            <a:off x="0" y="111794"/>
            <a:ext cx="6935509" cy="663120"/>
          </a:xfrm>
          <a:prstGeom prst="homePlate">
            <a:avLst/>
          </a:prstGeom>
          <a:solidFill>
            <a:schemeClr val="tx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HIỆN THỰC HÓA NGHIÊN CỨU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3C1E79-7217-3DE6-5803-CA92E8EEC870}"/>
              </a:ext>
            </a:extLst>
          </p:cNvPr>
          <p:cNvSpPr/>
          <p:nvPr/>
        </p:nvSpPr>
        <p:spPr>
          <a:xfrm>
            <a:off x="219438" y="182473"/>
            <a:ext cx="457914" cy="499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B0C5C3-D4B1-FC64-0B8C-A3CC0C07312C}"/>
              </a:ext>
            </a:extLst>
          </p:cNvPr>
          <p:cNvSpPr txBox="1"/>
          <p:nvPr/>
        </p:nvSpPr>
        <p:spPr>
          <a:xfrm>
            <a:off x="3806430" y="5983009"/>
            <a:ext cx="558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(ERD)</a:t>
            </a:r>
          </a:p>
        </p:txBody>
      </p:sp>
      <p:pic>
        <p:nvPicPr>
          <p:cNvPr id="25" name="Picture 24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99DB7E-D517-FA3E-32EE-95ABF7B67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21" y="1133154"/>
            <a:ext cx="6858957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3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AC6ECB3-E5DE-52B3-31CB-10CA4D06FC90}"/>
              </a:ext>
            </a:extLst>
          </p:cNvPr>
          <p:cNvSpPr/>
          <p:nvPr/>
        </p:nvSpPr>
        <p:spPr>
          <a:xfrm>
            <a:off x="0" y="5108018"/>
            <a:ext cx="12192000" cy="1749982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1DBC9D0A-0ABA-487A-EDFF-A2BC822B3D20}"/>
              </a:ext>
            </a:extLst>
          </p:cNvPr>
          <p:cNvSpPr/>
          <p:nvPr/>
        </p:nvSpPr>
        <p:spPr>
          <a:xfrm>
            <a:off x="0" y="111794"/>
            <a:ext cx="6935509" cy="663120"/>
          </a:xfrm>
          <a:prstGeom prst="homePlate">
            <a:avLst/>
          </a:prstGeom>
          <a:solidFill>
            <a:schemeClr val="tx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HIỆN THỰC HÓA NGHIÊN CỨU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3C1E79-7217-3DE6-5803-CA92E8EEC870}"/>
              </a:ext>
            </a:extLst>
          </p:cNvPr>
          <p:cNvSpPr/>
          <p:nvPr/>
        </p:nvSpPr>
        <p:spPr>
          <a:xfrm>
            <a:off x="219438" y="182473"/>
            <a:ext cx="457914" cy="499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B0C5C3-D4B1-FC64-0B8C-A3CC0C07312C}"/>
              </a:ext>
            </a:extLst>
          </p:cNvPr>
          <p:cNvSpPr txBox="1"/>
          <p:nvPr/>
        </p:nvSpPr>
        <p:spPr>
          <a:xfrm>
            <a:off x="4722258" y="5983009"/>
            <a:ext cx="329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24145B0D-5737-E0D4-C108-7F7FE9D57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66" y="1207140"/>
            <a:ext cx="7097667" cy="444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6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1748</TotalTime>
  <Words>514</Words>
  <Application>Microsoft Office PowerPoint</Application>
  <PresentationFormat>Màn hình rộng</PresentationFormat>
  <Paragraphs>94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VÀ KUBERNETES</dc:title>
  <dc:creator>ACER</dc:creator>
  <cp:lastModifiedBy>Duy Nguyễn</cp:lastModifiedBy>
  <cp:revision>20</cp:revision>
  <dcterms:created xsi:type="dcterms:W3CDTF">2023-10-15T17:05:00Z</dcterms:created>
  <dcterms:modified xsi:type="dcterms:W3CDTF">2024-01-18T06:58:40Z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487AC0C7CCF24A2FA33C73184184EBFC</vt:lpwstr>
  </property>
  <property fmtid="{D5CDD505-2E9C-101B-9397-08002B2CF9AE}" pid="3" name="KSOProductBuildVer">
    <vt:lpwstr>1033-11.2.0.11225</vt:lpwstr>
  </property>
</Properties>
</file>