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6858000" cx="9144000"/>
  <p:notesSz cx="6858000" cy="914400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htpH5LcfT638xHYSltMg98RmzR2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yandra Paramith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6T07:05:56.312">
    <p:pos x="336" y="960"/>
    <p:text>pake nama sama nrp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RQVXv5w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0-26T07:13:57.677">
    <p:pos x="480" y="1008"/>
    <p:text>diambil dari wbs di level terendah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RQVXv5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Resource Loading berkaitan dengan beban kerja individu pada perioda tertentu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hindari overalokasi &amp; underalokasi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Jika proyek kecil, cukup gunakan team leader untuk koordinasi </a:t>
            </a:r>
            <a:endParaRPr/>
          </a:p>
        </p:txBody>
      </p:sp>
      <p:sp>
        <p:nvSpPr>
          <p:cNvPr id="145" name="Google Shape;14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1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title"/>
          </p:nvPr>
        </p:nvSpPr>
        <p:spPr>
          <a:xfrm rot="5400000">
            <a:off x="4717257" y="2161381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4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4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39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39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5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3" name="Google Shape;83;p5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Google Shape;84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" name="Google Shape;85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98" name="Google Shape;98;p1"/>
          <p:cNvSpPr txBox="1"/>
          <p:nvPr>
            <p:ph idx="4294967295" type="ctrTitle"/>
          </p:nvPr>
        </p:nvSpPr>
        <p:spPr>
          <a:xfrm>
            <a:off x="685800" y="1828800"/>
            <a:ext cx="8305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600"/>
              <a:buFont typeface="Verdana"/>
              <a:buNone/>
            </a:pPr>
            <a:r>
              <a:rPr b="0" i="0" lang="en-US" sz="46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Manajemen Sumber Daya Manusia</a:t>
            </a:r>
            <a:endParaRPr/>
          </a:p>
        </p:txBody>
      </p:sp>
      <p:sp>
        <p:nvSpPr>
          <p:cNvPr id="99" name="Google Shape;99;p1"/>
          <p:cNvSpPr txBox="1"/>
          <p:nvPr>
            <p:ph idx="4294967295" type="subTitle"/>
          </p:nvPr>
        </p:nvSpPr>
        <p:spPr>
          <a:xfrm>
            <a:off x="762000" y="426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Manajemen Proyek Teknologi Informasi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OBS &amp; RAM</a:t>
            </a:r>
            <a:endParaRPr/>
          </a:p>
        </p:txBody>
      </p:sp>
      <p:sp>
        <p:nvSpPr>
          <p:cNvPr id="164" name="Google Shape;164;p10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Organizatinal Breakdown Structure (OBS)adalah bagan organisasi yang menggambarkan relasi antara unit-unit organisasi yang akan bertanggungjawab/mengerjakan paket-paket kerja tertentu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Responsibility Assignment Matrix (RAM) adalah matriks yang memetakan pekerjaan-pekerjaan sesuai WBS pada orang/individu yang akan mengerjakannya sesuai OBS</a:t>
            </a:r>
            <a:endParaRPr/>
          </a:p>
          <a:p>
            <a:pPr indent="-304800" lvl="0" marL="4699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Contoh RAM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72" name="Google Shape;172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752600"/>
            <a:ext cx="78200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RAM berkaitan Stakeholders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79" name="Google Shape;179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2" y="1752600"/>
            <a:ext cx="61658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Contoh RACI</a:t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86" name="Google Shape;186;p1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25000" l="0" r="0" t="26666"/>
          <a:stretch/>
        </p:blipFill>
        <p:spPr>
          <a:xfrm>
            <a:off x="762000" y="1600200"/>
            <a:ext cx="72390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/>
          <p:nvPr/>
        </p:nvSpPr>
        <p:spPr>
          <a:xfrm>
            <a:off x="1371600" y="4267200"/>
            <a:ext cx="7132637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tanggung jawab, hanya satu R per tugas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akuntabilitas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konsultasi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informasi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93" name="Google Shape;193;p1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Staffing Management Plan</a:t>
            </a:r>
            <a:endParaRPr/>
          </a:p>
        </p:txBody>
      </p:sp>
      <p:sp>
        <p:nvSpPr>
          <p:cNvPr id="194" name="Google Shape;194;p14"/>
          <p:cNvSpPr txBox="1"/>
          <p:nvPr>
            <p:ph idx="4294967295" type="body"/>
          </p:nvPr>
        </p:nvSpPr>
        <p:spPr>
          <a:xfrm>
            <a:off x="457200" y="1981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Staffing Management Plan adalah rencana yang menggambarkan kapan dan bagaimana seseorang akan ditambahkan atau dihentikan dari tim proyek.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Informasi yang terkandung di dalamnya antara lain : Resource Histogram, cara akuisisi anggota tim, timetable, kriteria penghentian anggota tim, kebutuhan pelatihan/training, renumerasi &amp; reward, kesesuaian dengan aturan peraturan ketenagakerjaan, keamanan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Contoh Resource Histogram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01" name="Google Shape;201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58674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/>
          </a:p>
        </p:txBody>
      </p:sp>
      <p:sp>
        <p:nvSpPr>
          <p:cNvPr id="207" name="Google Shape;207;p16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Organizational Chart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RAM/RACI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Staffing Management Plan ( Resource Histogram)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FF"/>
              </a:buClr>
              <a:buSzPts val="3800"/>
              <a:buFont typeface="Verdana"/>
              <a:buNone/>
            </a:pPr>
            <a:r>
              <a:rPr b="1" i="0" lang="en-US" sz="3800" u="none" cap="none" strike="noStrike">
                <a:solidFill>
                  <a:srgbClr val="1818FF"/>
                </a:solidFill>
                <a:latin typeface="Verdana"/>
                <a:ea typeface="Verdana"/>
                <a:cs typeface="Verdana"/>
                <a:sym typeface="Verdana"/>
              </a:rPr>
              <a:t>Akuisisi Tim Proyek</a:t>
            </a:r>
            <a:endParaRPr/>
          </a:p>
        </p:txBody>
      </p:sp>
      <p:sp>
        <p:nvSpPr>
          <p:cNvPr id="214" name="Google Shape;214;p17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Assignment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Loading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Leveling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Resource Loading &amp; Leveling</a:t>
            </a:r>
            <a:endParaRPr/>
          </a:p>
        </p:txBody>
      </p:sp>
      <p:sp>
        <p:nvSpPr>
          <p:cNvPr id="222" name="Google Shape;222;p18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Loading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mengacu pada jumlah sumber daya manusia yang ada berkaitan dengan jadwal pekerjaan proyek pada perioda tertentu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Histogram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dapat digunakan untuk memahami resource loading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Overallocation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menunjukkan adanya kebutuhan penambahan sumber daya, krn jumlah sumber daya yang ada tidak memadai sesuai dengan beban kerja yang ada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Sample Histogram Showing an Overallocated Individual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30" name="Google Shape;230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037" y="1752600"/>
            <a:ext cx="59944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05" name="Google Shape;105;p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Definisi Manajemen SDM</a:t>
            </a:r>
            <a:endParaRPr/>
          </a:p>
        </p:txBody>
      </p:sp>
      <p:sp>
        <p:nvSpPr>
          <p:cNvPr id="106" name="Google Shape;106;p2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Manajemen Sumber Daya Manusia dalam proyek adalah proses mengorganisasikan dan mengelola atau menempatkan orang-orang yang terlibat dalam proyek, sehingga orang tersebut dapat dimanfaatkan potensinya secara efektif dan efisien.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Sumber daya manusia dalam sebuah proyek antara lain termasuk sponsor, pelanggan, anggota tim proyek, staf pendukung (jika ada), supplier, dsb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Resource Leveling</a:t>
            </a:r>
            <a:endParaRPr/>
          </a:p>
        </p:txBody>
      </p:sp>
      <p:sp>
        <p:nvSpPr>
          <p:cNvPr id="236" name="Google Shape;236;p20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1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leveling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adalah teknik untuk menyelesaikan masalah konflik kebutuhan sumber daya dengan menunda suatu pekerjaan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Tujuan utama dari resource leveling adalah agar pendistribusian sumber daya lebih merata dan mereduksi overallocation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Contoh Resource Leveling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44" name="Google Shape;244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7772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FF"/>
              </a:buClr>
              <a:buSzPts val="3800"/>
              <a:buFont typeface="Verdana"/>
              <a:buNone/>
            </a:pPr>
            <a:r>
              <a:rPr b="1" i="0" lang="en-US" sz="3800" u="none" cap="none" strike="noStrike">
                <a:solidFill>
                  <a:srgbClr val="1818FF"/>
                </a:solidFill>
                <a:latin typeface="Verdana"/>
                <a:ea typeface="Verdana"/>
                <a:cs typeface="Verdana"/>
                <a:sym typeface="Verdana"/>
              </a:rPr>
              <a:t>Membangun Tim Proyek</a:t>
            </a:r>
            <a:br>
              <a:rPr b="1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250" name="Google Shape;250;p22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Tujuan Utama dari membangun tim proyek adalah agar tiap orang yang berada dalam tim dapat bekerja sama dengan efektif demi meningkatkan kinerja proyek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pelatihan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Kegiatan Team Building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Reward &amp; Pengakuan Sistem 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Meyers-Briggs Type Indicator (MBTI)</a:t>
            </a:r>
            <a:endParaRPr/>
          </a:p>
        </p:txBody>
      </p:sp>
      <p:sp>
        <p:nvSpPr>
          <p:cNvPr id="257" name="Google Shape;257;p23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MBTI  adalah alat untuk menentukan kecenderungan personality seseorang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Keempat dimensi dalam MBTI adalah: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Extrovert/Introvert (E/I)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Sensation/Intuition (S/N)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Thinking/Feeling (T/F)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Judgment/Perception (J/P)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Dimensi Psikologi MBTI</a:t>
            </a:r>
            <a:endParaRPr/>
          </a:p>
        </p:txBody>
      </p:sp>
      <p:sp>
        <p:nvSpPr>
          <p:cNvPr id="264" name="Google Shape;264;p24"/>
          <p:cNvSpPr txBox="1"/>
          <p:nvPr>
            <p:ph idx="4294967295" type="body"/>
          </p:nvPr>
        </p:nvSpPr>
        <p:spPr>
          <a:xfrm>
            <a:off x="457200" y="1981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Extrovert/Introvert(E/I)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menunjukkan apakah seseorang memiliki motivasi pribadi yang kuat (I) atau butuh dorongan orang lain (E)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Sensation/Intuition(S/N)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menggambarkan bagaimana seseorang memperoleh informasi.  Tipe S adalah orang yang perlu fakta, detail, realita dan ini menggambarkan tipe S adalah orang yang praktis (praktikal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 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Tipe N adalah orang yang imajinatif, memiliki intuisi yang kuat, menggambarkan seseorang yang inovatif dan konseptual</a:t>
            </a:r>
            <a:endParaRPr/>
          </a:p>
        </p:txBody>
      </p:sp>
      <p:sp>
        <p:nvSpPr>
          <p:cNvPr id="265" name="Google Shape;265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Dimensi Psikologi MBTI(2)</a:t>
            </a:r>
            <a:endParaRPr/>
          </a:p>
        </p:txBody>
      </p:sp>
      <p:sp>
        <p:nvSpPr>
          <p:cNvPr id="271" name="Google Shape;271;p25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Thingking/Feeling (T/F)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Dimensi ini berkaitan dengan cara mengambil keputusan. Tipe T adalah orang yang objektif dan logis, sedang tipe F adalah orang yang subjektif dan personal.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Judgement/Perception (J/P)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Dimensi yang berkaitan dengan sikap seseorang terhadap stuktur.J cenderung sangat terstruktur, sedang P cenderung terbuka dan lebih fleksibel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Social Styles Profile</a:t>
            </a:r>
            <a:endParaRPr/>
          </a:p>
        </p:txBody>
      </p:sp>
      <p:sp>
        <p:nvSpPr>
          <p:cNvPr id="278" name="Google Shape;278;p26"/>
          <p:cNvSpPr txBox="1"/>
          <p:nvPr>
            <p:ph idx="4294967295" type="body"/>
          </p:nvPr>
        </p:nvSpPr>
        <p:spPr>
          <a:xfrm>
            <a:off x="304800" y="1752600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Menurut David Merril ada 4 zona sikap seseorang berdasarkan tingkat  asertif dan responsif nya, yaitu 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Drivers 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proaktif &amp; berorientasi pada tugas 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Expressives 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proaktif &amp; berorientasi pada orang 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Analyticals 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reaktif &amp; berorientasi pada tugas 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Amiables 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reaktif &amp; berorientasi pada orang 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Social Style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86" name="Google Shape;286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1752600"/>
            <a:ext cx="46386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Relasi MBTI, Social Style &amp; Tim Proyek TI</a:t>
            </a:r>
            <a:endParaRPr/>
          </a:p>
        </p:txBody>
      </p:sp>
      <p:sp>
        <p:nvSpPr>
          <p:cNvPr id="292" name="Google Shape;292;p28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NTs atau  orang yang rasional cenderung tertarik pada bidang-bidang teknologi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Orang IT sebagian besar dari masyarakat umumnya pada tidak terbuka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Sebaliknya (driver dan amiables, analyticals dan expressives) mungkin mengalami kesulitan bergaul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Reward and Recognition Systems</a:t>
            </a:r>
            <a:endParaRPr/>
          </a:p>
        </p:txBody>
      </p:sp>
      <p:sp>
        <p:nvSpPr>
          <p:cNvPr id="299" name="Google Shape;299;p29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 berbasis penghargaan dan pengakuan sistem dapat mempromosikan kerja sama tim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Fokus pada tim bermanfaat untuk mencapai tujuan tertentu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Luangkan waktu bagi anggota tim untuk mentor dan saling membantu untuk memenuhi tujuan proyek dan mengembangkan sumber daya manusia 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12" name="Google Shape;112;p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Tahapan Manajemen SDM(1)</a:t>
            </a:r>
            <a:endParaRPr/>
          </a:p>
        </p:txBody>
      </p:sp>
      <p:sp>
        <p:nvSpPr>
          <p:cNvPr id="113" name="Google Shape;113;p3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Perencanaan Sumber Daya Manusia</a:t>
            </a:r>
            <a:endParaRPr/>
          </a:p>
          <a:p>
            <a:pPr indent="-469900" lvl="0" marL="469900" marR="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Mengidentifikasi dan mendokumentasikan perananan seseorang dalam proyek, tanggung jawabnya dan bagaimana</a:t>
            </a: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relasi pelaporan orang tersebut dengan orang-orang lain dalam proyek</a:t>
            </a:r>
            <a:endParaRPr/>
          </a:p>
          <a:p>
            <a:pPr indent="-469900" lvl="0" marL="469900" marR="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Akuisisi Tim Proyek</a:t>
            </a:r>
            <a:endParaRPr/>
          </a:p>
          <a:p>
            <a:pPr indent="-469900" lvl="0" marL="469900" marR="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Usaha untuk mendapatkan sumber daya manusia sesuai kebutuhan untuk menyelesaikan proyek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306" name="Google Shape;306;p3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Team Performance Assessment</a:t>
            </a:r>
            <a:endParaRPr/>
          </a:p>
        </p:txBody>
      </p:sp>
      <p:sp>
        <p:nvSpPr>
          <p:cNvPr id="307" name="Google Shape;307;p30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Evaluasi kinerja tim proyek dapat berupa :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Peningkatan keterampilan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Peningkatan kompetensi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Penurunan tingkat tenaga kerja yang berpindah-pindah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FF"/>
              </a:buClr>
              <a:buSzPts val="3800"/>
              <a:buFont typeface="Verdana"/>
              <a:buNone/>
            </a:pPr>
            <a:r>
              <a:rPr b="1" i="0" lang="en-US" sz="3800" u="none" cap="none" strike="noStrike">
                <a:solidFill>
                  <a:srgbClr val="1818FF"/>
                </a:solidFill>
                <a:latin typeface="Verdana"/>
                <a:ea typeface="Verdana"/>
                <a:cs typeface="Verdana"/>
                <a:sym typeface="Verdana"/>
              </a:rPr>
              <a:t>Cara Mengelola Tim Proyek</a:t>
            </a:r>
            <a:endParaRPr/>
          </a:p>
        </p:txBody>
      </p:sp>
      <p:sp>
        <p:nvSpPr>
          <p:cNvPr id="313" name="Google Shape;313;p31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Observasi dan komunikasi langsung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Pemberian penghargaan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Manajemen Konflik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Issue logs</a:t>
            </a:r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Nasihat Umum Bagi Sebuah Tim</a:t>
            </a:r>
            <a:endParaRPr/>
          </a:p>
        </p:txBody>
      </p:sp>
      <p:sp>
        <p:nvSpPr>
          <p:cNvPr id="320" name="Google Shape;320;p32"/>
          <p:cNvSpPr txBox="1"/>
          <p:nvPr>
            <p:ph idx="4294967295" type="body"/>
          </p:nvPr>
        </p:nvSpPr>
        <p:spPr>
          <a:xfrm>
            <a:off x="457200" y="17526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Fokus pada tujuan rapat dan usahakan memberikan hasil positif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Perbaiki masalah, daripada menyalahkan seseorang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Lakukan rapat rutin dan efektif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Dorong agar anggota tim selalu bekerja sama dan saling menolong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Berikan penghargaan terhadap pencapaian pribadi maupun kelompok</a:t>
            </a:r>
            <a:endParaRPr/>
          </a:p>
          <a:p>
            <a:pPr indent="-279400" lvl="0" marL="4699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6477000" y="64008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Menggunakan Perangkat Lunak untuk Membantu Manajemen Sumber Daya Manusia</a:t>
            </a:r>
            <a:endParaRPr/>
          </a:p>
        </p:txBody>
      </p:sp>
      <p:sp>
        <p:nvSpPr>
          <p:cNvPr id="327" name="Google Shape;327;p33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dapat membantu membuat RAMs dan histograms sumber daya.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Perangkat lunak manajemen proyek mencakup beberapa fitur yang berkaitan dengan manajemen sumber daya manusia sepertiviewing resource usage information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Identifikasi sumber daya yang under and overallocated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leveling resources</a:t>
            </a:r>
            <a:endParaRPr/>
          </a:p>
          <a:p>
            <a:pPr indent="-304800" lvl="0" marL="4699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Resource Usage View from Microsoft Project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335" name="Google Shape;335;p3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32015" l="0" r="0" t="16403"/>
          <a:stretch/>
        </p:blipFill>
        <p:spPr>
          <a:xfrm>
            <a:off x="592137" y="2057400"/>
            <a:ext cx="8247062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Resource Usage Report from Microsoft Project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342" name="Google Shape;342;p3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31388" l="0" r="0" t="25000"/>
          <a:stretch/>
        </p:blipFill>
        <p:spPr>
          <a:xfrm>
            <a:off x="381000" y="1828800"/>
            <a:ext cx="837406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Manajemen Sumber Daya Proyek Melibatkan Lebih Banyak Daripada Menggunakan Perangkat Lunak</a:t>
            </a:r>
            <a:endParaRPr/>
          </a:p>
        </p:txBody>
      </p:sp>
      <p:sp>
        <p:nvSpPr>
          <p:cNvPr id="348" name="Google Shape;348;p36"/>
          <p:cNvSpPr txBox="1"/>
          <p:nvPr>
            <p:ph idx="4294967295" type="body"/>
          </p:nvPr>
        </p:nvSpPr>
        <p:spPr>
          <a:xfrm>
            <a:off x="5334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Manager Proyek harus</a:t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Perlakukan orang dengan pertimbangan dan rasa hormat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Pahami apa yang memotivasi mereka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Berkomunikasi secara hati-hati dengan mereka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Fokus pada tujuan Anda untuk memungkinkan anggota tim proyek memberikan pekerjaan terbaik mereka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355" name="Google Shape;355;p3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Kunci dalam Mengelola SDM</a:t>
            </a:r>
            <a:endParaRPr/>
          </a:p>
        </p:txBody>
      </p:sp>
      <p:sp>
        <p:nvSpPr>
          <p:cNvPr id="356" name="Google Shape;356;p37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2" lvl="1" marL="908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Motivasi (intrinsic and extrinsic)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Keterlibatan dan kekuasaan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Efektivitas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362" name="Google Shape;362;p3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Meningkatkan efektivitas- Covey’s 7 Habits</a:t>
            </a:r>
            <a:endParaRPr/>
          </a:p>
        </p:txBody>
      </p:sp>
      <p:sp>
        <p:nvSpPr>
          <p:cNvPr id="363" name="Google Shape;363;p38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Manager Proyek bisa menambahkan Covey’s 7 habits untuk meningkatkan efektivitas proyek.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Bersikaplah proaktif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Mulailah dengan memikirkan akhir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Utamakan hal pertama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Berpikir win win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Carilah dulu untuk memahami, lalu untuk dipahami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Bersinergi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Pertajam penglihatan</a:t>
            </a:r>
            <a:endParaRPr/>
          </a:p>
          <a:p>
            <a:pPr indent="-330200" lvl="0" marL="4699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19" name="Google Shape;119;p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Tahapan Manajemen SDM(2)</a:t>
            </a:r>
            <a:endParaRPr/>
          </a:p>
        </p:txBody>
      </p:sp>
      <p:sp>
        <p:nvSpPr>
          <p:cNvPr id="120" name="Google Shape;120;p4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Membangun Tim Proyek</a:t>
            </a:r>
            <a:endParaRPr/>
          </a:p>
          <a:p>
            <a:pPr indent="-469900" lvl="0" marL="469900" marR="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Meningkatkan kompetensi dan interaksi anggota tim proyek, baik secara individual maupu secara berkelompok untuk meningkatkan kinerja proyek</a:t>
            </a:r>
            <a:endParaRPr/>
          </a:p>
          <a:p>
            <a:pPr indent="-469900" lvl="0" marL="469900" marR="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Mengelola Tim Proyek </a:t>
            </a:r>
            <a:endParaRPr/>
          </a:p>
          <a:p>
            <a:pPr indent="-469900" lvl="0" marL="469900" marR="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Memantau kinerja tim proyek dengan memberikan masukan atau motivasi, solusi ataupun sekedar koordinasi dalam rangka meningkatkan kinerja proyek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26" name="Google Shape;126;p5"/>
          <p:cNvSpPr txBox="1"/>
          <p:nvPr>
            <p:ph idx="4294967295" type="title"/>
          </p:nvPr>
        </p:nvSpPr>
        <p:spPr>
          <a:xfrm>
            <a:off x="457200" y="274637"/>
            <a:ext cx="3200400" cy="6049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Tinjauan Umum Manajemen Sumber Daya Manusia</a:t>
            </a:r>
            <a:endParaRPr/>
          </a:p>
        </p:txBody>
      </p:sp>
      <p:pic>
        <p:nvPicPr>
          <p:cNvPr id="127" name="Google Shape;127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81000"/>
            <a:ext cx="5181600" cy="604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33" name="Google Shape;133;p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FF"/>
              </a:buClr>
              <a:buSzPts val="3800"/>
              <a:buFont typeface="Verdana"/>
              <a:buNone/>
            </a:pPr>
            <a:r>
              <a:rPr b="1" i="0" lang="en-US" sz="3800" u="none" cap="none" strike="noStrike">
                <a:solidFill>
                  <a:srgbClr val="1818FF"/>
                </a:solidFill>
                <a:latin typeface="Verdana"/>
                <a:ea typeface="Verdana"/>
                <a:cs typeface="Verdana"/>
                <a:sym typeface="Verdana"/>
              </a:rPr>
              <a:t>Perencanaan SDM </a:t>
            </a:r>
            <a:endParaRPr/>
          </a:p>
        </p:txBody>
      </p:sp>
      <p:sp>
        <p:nvSpPr>
          <p:cNvPr id="134" name="Google Shape;134;p6"/>
          <p:cNvSpPr txBox="1"/>
          <p:nvPr>
            <p:ph idx="4294967295" type="body"/>
          </p:nvPr>
        </p:nvSpPr>
        <p:spPr>
          <a:xfrm>
            <a:off x="457200" y="1981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Pada tahap ini yang perlu direncanakan antara lain :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Tanggung jawab masing-masing tim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Kapan dibutuhkan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Identifikasi apakah dibutuhkan training utk orang tsb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Rencana renumerasi dan reward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 menilai kinerja seseorang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Kriteria bagaimana menghentikan seseorang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just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Perencanaan SDM dapat dikatakan juga sbg proses membuat </a:t>
            </a:r>
            <a:r>
              <a:rPr b="0" i="1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organizational chart, Staffing Management Plan 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b="0" i="1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RAM</a:t>
            </a:r>
            <a:endParaRPr/>
          </a:p>
          <a:p>
            <a:pPr indent="-469900" lvl="0" marL="469900" marR="0" rtl="0" algn="just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just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Jangan lupa memperhatikan kembali atribut dari </a:t>
            </a:r>
            <a:r>
              <a:rPr b="0" i="1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activity list, 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karena seharusnya disana sudah teridentifikasi berapa banyak tenaga kerja yang dibutuhkan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40" name="Google Shape;140;p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Roles &amp; Responsibilities</a:t>
            </a:r>
            <a:endParaRPr/>
          </a:p>
        </p:txBody>
      </p:sp>
      <p:sp>
        <p:nvSpPr>
          <p:cNvPr id="141" name="Google Shape;141;p7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Informasi yang terkandung di dalamnya :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Peran anggota tim proyek, misalnya programmer, analis, dsb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Otoritas tiap anggota tim sesuai perannya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Tanggung jawab anggota tim sesuai perannya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Kompetensi yang dibutuhkan sesuai peran yang dimaksud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48" name="Google Shape;148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Project Organization Charts</a:t>
            </a:r>
            <a:endParaRPr/>
          </a:p>
        </p:txBody>
      </p:sp>
      <p:sp>
        <p:nvSpPr>
          <p:cNvPr id="149" name="Google Shape;149;p8"/>
          <p:cNvSpPr txBox="1"/>
          <p:nvPr>
            <p:ph idx="4294967295" type="body"/>
          </p:nvPr>
        </p:nvSpPr>
        <p:spPr>
          <a:xfrm>
            <a:off x="457200" y="533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Merupakan bagan yang menggambarkan posisi tim proyek dan relasi pertanggungjawaban (berupa laporan,koordinasi atau kerja sama) tugasnya baik secara formal maupun informal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524000"/>
            <a:ext cx="82296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Work Definition &amp; Assignment Process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58" name="Google Shape;158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2" y="1752600"/>
            <a:ext cx="73469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2009-11-05T03:30:13Z</dcterms:created>
  <dc:creator>Imelda</dc:creator>
</cp:coreProperties>
</file>