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24" r:id="rId16"/>
    <p:sldId id="326" r:id="rId17"/>
    <p:sldId id="327" r:id="rId18"/>
    <p:sldId id="328" r:id="rId19"/>
    <p:sldId id="333" r:id="rId20"/>
    <p:sldId id="329" r:id="rId21"/>
    <p:sldId id="330" r:id="rId22"/>
    <p:sldId id="331" r:id="rId23"/>
    <p:sldId id="332" r:id="rId24"/>
    <p:sldId id="325" r:id="rId25"/>
    <p:sldId id="318" r:id="rId26"/>
    <p:sldId id="319" r:id="rId27"/>
    <p:sldId id="320" r:id="rId28"/>
    <p:sldId id="321" r:id="rId29"/>
    <p:sldId id="322" r:id="rId30"/>
    <p:sldId id="323" r:id="rId31"/>
    <p:sldId id="25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" y="0"/>
            <a:ext cx="12191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36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9" y="376137"/>
            <a:ext cx="10976003" cy="610572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19" y="5351112"/>
            <a:ext cx="667427" cy="9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7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6076604"/>
            <a:ext cx="12192000" cy="781396"/>
          </a:xfrm>
          <a:prstGeom prst="rect">
            <a:avLst/>
          </a:prstGeom>
          <a:solidFill>
            <a:srgbClr val="B39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77" y="6138949"/>
            <a:ext cx="426246" cy="6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6310" r="-214" b="28474"/>
          <a:stretch/>
        </p:blipFill>
        <p:spPr>
          <a:xfrm>
            <a:off x="0" y="0"/>
            <a:ext cx="12230449" cy="571336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5409656"/>
            <a:ext cx="12192000" cy="1699378"/>
          </a:xfrm>
          <a:prstGeom prst="rect">
            <a:avLst/>
          </a:prstGeom>
          <a:solidFill>
            <a:srgbClr val="B39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8288782" y="5986744"/>
            <a:ext cx="2914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https://</a:t>
            </a:r>
            <a:r>
              <a:rPr lang="pt-BR" sz="2000" dirty="0" smtClean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recode.org.br</a:t>
            </a:r>
            <a:endParaRPr lang="pt-BR" sz="20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" y="5893077"/>
            <a:ext cx="4059944" cy="4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33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1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DO WHILE</a:t>
            </a:r>
            <a:r>
              <a:rPr lang="pt-BR" sz="3200" dirty="0" smtClean="0">
                <a:latin typeface="Poppins" panose="00000500000000000000"/>
              </a:rPr>
              <a:t> </a:t>
            </a:r>
            <a:endParaRPr lang="pt-BR" sz="32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688320"/>
            <a:ext cx="111887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Poppins" panose="00000500000000000000"/>
              </a:rPr>
              <a:t>O </a:t>
            </a:r>
            <a:r>
              <a:rPr lang="pt-BR" sz="2000" dirty="0">
                <a:latin typeface="Poppins" panose="00000500000000000000"/>
              </a:rPr>
              <a:t>laço de repetição do/</a:t>
            </a:r>
            <a:r>
              <a:rPr lang="pt-BR" sz="2000" dirty="0" err="1">
                <a:latin typeface="Poppins" panose="00000500000000000000"/>
              </a:rPr>
              <a:t>while</a:t>
            </a:r>
            <a:r>
              <a:rPr lang="pt-BR" sz="2000" dirty="0">
                <a:latin typeface="Poppins" panose="00000500000000000000"/>
              </a:rPr>
              <a:t>, ou então, o </a:t>
            </a:r>
            <a:r>
              <a:rPr lang="pt-BR" sz="2000" dirty="0" err="1">
                <a:latin typeface="Poppins" panose="00000500000000000000"/>
              </a:rPr>
              <a:t>iterador</a:t>
            </a:r>
            <a:r>
              <a:rPr lang="pt-BR" sz="2000" dirty="0">
                <a:latin typeface="Poppins" panose="00000500000000000000"/>
              </a:rPr>
              <a:t>, </a:t>
            </a:r>
            <a:r>
              <a:rPr lang="pt-BR" sz="2000" dirty="0" err="1">
                <a:latin typeface="Poppins" panose="00000500000000000000"/>
              </a:rPr>
              <a:t>looping</a:t>
            </a:r>
            <a:r>
              <a:rPr lang="pt-BR" sz="2000" dirty="0">
                <a:latin typeface="Poppins" panose="00000500000000000000"/>
              </a:rPr>
              <a:t> ou seja como você prefira chamar funciona de maneira análoga como o </a:t>
            </a:r>
            <a:r>
              <a:rPr lang="pt-BR" sz="2000" dirty="0" err="1">
                <a:latin typeface="Poppins" panose="00000500000000000000"/>
              </a:rPr>
              <a:t>iterador</a:t>
            </a:r>
            <a:r>
              <a:rPr lang="pt-BR" sz="2000" dirty="0">
                <a:latin typeface="Poppins" panose="00000500000000000000"/>
              </a:rPr>
              <a:t> </a:t>
            </a:r>
            <a:r>
              <a:rPr lang="pt-BR" sz="2000" dirty="0" err="1">
                <a:latin typeface="Poppins" panose="00000500000000000000"/>
              </a:rPr>
              <a:t>While</a:t>
            </a:r>
            <a:r>
              <a:rPr lang="pt-BR" sz="2000" dirty="0">
                <a:latin typeface="Poppins" panose="00000500000000000000"/>
              </a:rPr>
              <a:t>, estudado em aulas passadas. Com esse </a:t>
            </a:r>
            <a:r>
              <a:rPr lang="pt-BR" sz="2000" dirty="0" err="1">
                <a:latin typeface="Poppins" panose="00000500000000000000"/>
              </a:rPr>
              <a:t>iterador</a:t>
            </a:r>
            <a:r>
              <a:rPr lang="pt-BR" sz="2000" dirty="0">
                <a:latin typeface="Poppins" panose="00000500000000000000"/>
              </a:rPr>
              <a:t>, fazemos uma laço de repetição que antes de verificar se o laço deve ser ou não repetido, como </a:t>
            </a:r>
            <a:r>
              <a:rPr lang="pt-BR" sz="2000" dirty="0" err="1">
                <a:latin typeface="Poppins" panose="00000500000000000000"/>
              </a:rPr>
              <a:t>tinhamos</a:t>
            </a:r>
            <a:r>
              <a:rPr lang="pt-BR" sz="2000" dirty="0">
                <a:latin typeface="Poppins" panose="00000500000000000000"/>
              </a:rPr>
              <a:t> com o laço WHILE, primeiro executa o bloco de instrução.</a:t>
            </a:r>
          </a:p>
          <a:p>
            <a:pPr algn="just"/>
            <a:r>
              <a:rPr lang="pt-BR" sz="2000" dirty="0">
                <a:latin typeface="Poppins" panose="00000500000000000000"/>
              </a:rPr>
              <a:t>A diferença desse </a:t>
            </a:r>
            <a:r>
              <a:rPr lang="pt-BR" sz="2000" dirty="0" err="1">
                <a:latin typeface="Poppins" panose="00000500000000000000"/>
              </a:rPr>
              <a:t>iterador</a:t>
            </a:r>
            <a:r>
              <a:rPr lang="pt-BR" sz="2000" dirty="0">
                <a:latin typeface="Poppins" panose="00000500000000000000"/>
              </a:rPr>
              <a:t> para os outros, é que o bloco de instrução será executado no mínimo uma única vez. </a:t>
            </a:r>
          </a:p>
          <a:p>
            <a:pPr algn="just" fontAlgn="base"/>
            <a:endParaRPr lang="pt-BR" sz="2400" dirty="0">
              <a:latin typeface="Poppins" panose="00000500000000000000"/>
            </a:endParaRPr>
          </a:p>
          <a:p>
            <a:pPr algn="just" fontAlgn="base"/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 fontAlgn="base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Sintaxe: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 fontAlgn="base"/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do{</a:t>
            </a:r>
            <a:endParaRPr lang="pt-BR" sz="2400" dirty="0">
              <a:solidFill>
                <a:schemeClr val="accent2">
                  <a:lumMod val="75000"/>
                </a:schemeClr>
              </a:solidFill>
              <a:latin typeface="Poppins" panose="00000500000000000000"/>
            </a:endParaRPr>
          </a:p>
          <a:p>
            <a:pPr algn="just" fontAlgn="base"/>
            <a:r>
              <a:rPr lang="pt-BR" sz="2400" dirty="0">
                <a:latin typeface="Poppins" panose="00000500000000000000"/>
              </a:rPr>
              <a:t>    </a:t>
            </a:r>
            <a:r>
              <a:rPr lang="pt-BR" sz="2400" dirty="0" smtClean="0">
                <a:latin typeface="Poppins" panose="00000500000000000000"/>
              </a:rPr>
              <a:t>&lt;ação_1&gt;;</a:t>
            </a:r>
          </a:p>
          <a:p>
            <a:pPr algn="just" fontAlgn="base"/>
            <a:r>
              <a:rPr lang="pt-BR" sz="2400" dirty="0" smtClean="0">
                <a:latin typeface="Poppins" panose="00000500000000000000"/>
              </a:rPr>
              <a:t>    &lt;ação_2&gt;;</a:t>
            </a:r>
          </a:p>
          <a:p>
            <a:pPr algn="just" fontAlgn="base"/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}</a:t>
            </a:r>
            <a:r>
              <a:rPr lang="pt-BR" sz="2400" dirty="0" err="1" smtClean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while</a:t>
            </a:r>
            <a:r>
              <a:rPr lang="pt-BR" sz="2400" dirty="0" smtClean="0">
                <a:latin typeface="Poppins" panose="00000500000000000000"/>
              </a:rPr>
              <a:t> </a:t>
            </a:r>
            <a:r>
              <a:rPr lang="pt-BR" sz="2400" dirty="0">
                <a:latin typeface="Poppins" panose="00000500000000000000"/>
              </a:rPr>
              <a:t>(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</a:rPr>
              <a:t>&lt;condição&gt;</a:t>
            </a:r>
            <a:r>
              <a:rPr lang="pt-BR" sz="2400" dirty="0">
                <a:latin typeface="Poppins" panose="0000050000000000000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792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52400" y="143639"/>
            <a:ext cx="11823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Poppins"/>
              </a:rPr>
              <a:t>Exemplo:</a:t>
            </a:r>
          </a:p>
          <a:p>
            <a:r>
              <a:rPr lang="pt-BR" sz="2400" dirty="0">
                <a:latin typeface="Poppins"/>
              </a:rPr>
              <a:t>Fazer um programa para executar uma determinada ação por </a:t>
            </a:r>
            <a:r>
              <a:rPr lang="pt-BR" sz="2400" dirty="0" smtClean="0">
                <a:latin typeface="Poppins"/>
              </a:rPr>
              <a:t>10 </a:t>
            </a:r>
            <a:r>
              <a:rPr lang="pt-BR" sz="2400" dirty="0">
                <a:latin typeface="Poppins"/>
              </a:rPr>
              <a:t>vezes consecutivas.</a:t>
            </a:r>
          </a:p>
          <a:p>
            <a:endParaRPr lang="pt-BR" sz="2400" dirty="0" smtClean="0">
              <a:latin typeface="Poppins"/>
            </a:endParaRPr>
          </a:p>
          <a:p>
            <a:r>
              <a:rPr lang="pt-BR" sz="2400" dirty="0" err="1" smtClean="0">
                <a:latin typeface="Poppins" panose="00000500000000000000"/>
              </a:rPr>
              <a:t>public</a:t>
            </a:r>
            <a:r>
              <a:rPr lang="pt-BR" sz="2400" dirty="0" smtClean="0">
                <a:latin typeface="Poppins" panose="00000500000000000000"/>
              </a:rPr>
              <a:t> </a:t>
            </a:r>
            <a:r>
              <a:rPr lang="pt-BR" sz="2400" dirty="0" err="1">
                <a:latin typeface="Poppins" panose="00000500000000000000"/>
              </a:rPr>
              <a:t>class</a:t>
            </a:r>
            <a:r>
              <a:rPr lang="pt-BR" sz="2400" dirty="0">
                <a:latin typeface="Poppins" panose="00000500000000000000"/>
              </a:rPr>
              <a:t> </a:t>
            </a:r>
            <a:r>
              <a:rPr lang="pt-BR" sz="2400" dirty="0" err="1">
                <a:latin typeface="Poppins" panose="00000500000000000000"/>
              </a:rPr>
              <a:t>TerdProg</a:t>
            </a:r>
            <a:r>
              <a:rPr lang="pt-BR" sz="2400" dirty="0">
                <a:latin typeface="Poppins" panose="00000500000000000000"/>
              </a:rPr>
              <a:t> {</a:t>
            </a:r>
          </a:p>
          <a:p>
            <a:endParaRPr lang="pt-BR" sz="2400" dirty="0">
              <a:latin typeface="Poppins" panose="00000500000000000000"/>
            </a:endParaRPr>
          </a:p>
          <a:p>
            <a:r>
              <a:rPr lang="en-US" sz="2400" dirty="0" smtClean="0">
                <a:latin typeface="Poppins" panose="00000500000000000000"/>
              </a:rPr>
              <a:t>	public </a:t>
            </a:r>
            <a:r>
              <a:rPr lang="en-US" sz="2400" dirty="0">
                <a:latin typeface="Poppins" panose="00000500000000000000"/>
              </a:rPr>
              <a:t>static void main(String[] </a:t>
            </a:r>
            <a:r>
              <a:rPr lang="en-US" sz="2400" dirty="0" err="1">
                <a:latin typeface="Poppins" panose="00000500000000000000"/>
              </a:rPr>
              <a:t>args</a:t>
            </a:r>
            <a:r>
              <a:rPr lang="en-US" sz="2400" dirty="0">
                <a:latin typeface="Poppins" panose="00000500000000000000"/>
              </a:rPr>
              <a:t>) {</a:t>
            </a:r>
          </a:p>
          <a:p>
            <a:r>
              <a:rPr lang="pt-BR" sz="2400" b="1" dirty="0" smtClean="0">
                <a:latin typeface="Poppins" panose="00000500000000000000"/>
              </a:rPr>
              <a:t>		</a:t>
            </a:r>
            <a:r>
              <a:rPr lang="pt-BR" sz="2400" dirty="0" err="1" smtClean="0">
                <a:latin typeface="Poppins" panose="00000500000000000000"/>
              </a:rPr>
              <a:t>int</a:t>
            </a:r>
            <a:r>
              <a:rPr lang="pt-BR" sz="2400" dirty="0" smtClean="0">
                <a:latin typeface="Poppins" panose="00000500000000000000"/>
              </a:rPr>
              <a:t> </a:t>
            </a:r>
            <a:r>
              <a:rPr lang="pt-BR" sz="2400" dirty="0">
                <a:latin typeface="Poppins" panose="00000500000000000000"/>
              </a:rPr>
              <a:t>i = 0;</a:t>
            </a:r>
          </a:p>
          <a:p>
            <a:endParaRPr lang="pt-BR" sz="2400" dirty="0">
              <a:latin typeface="Poppins" panose="00000500000000000000"/>
            </a:endParaRPr>
          </a:p>
          <a:p>
            <a:r>
              <a:rPr lang="pt-BR" sz="2400" dirty="0" smtClean="0">
                <a:latin typeface="Poppins" panose="00000500000000000000"/>
              </a:rPr>
              <a:t>	        	</a:t>
            </a:r>
            <a:r>
              <a:rPr lang="pt-BR" sz="2400" dirty="0" smtClean="0">
                <a:latin typeface="Poppins" panose="00000500000000000000"/>
              </a:rPr>
              <a:t>do</a:t>
            </a:r>
          </a:p>
          <a:p>
            <a:r>
              <a:rPr lang="pt-BR" sz="2400" dirty="0">
                <a:latin typeface="Poppins" panose="00000500000000000000"/>
              </a:rPr>
              <a:t>	</a:t>
            </a:r>
            <a:r>
              <a:rPr lang="pt-BR" sz="2400" dirty="0" smtClean="0">
                <a:latin typeface="Poppins" panose="00000500000000000000"/>
              </a:rPr>
              <a:t>	</a:t>
            </a:r>
            <a:r>
              <a:rPr lang="pt-BR" sz="2400" dirty="0" smtClean="0">
                <a:latin typeface="Poppins" panose="00000500000000000000"/>
              </a:rPr>
              <a:t>{</a:t>
            </a:r>
            <a:endParaRPr lang="pt-BR" sz="2400" dirty="0">
              <a:latin typeface="Poppins" panose="00000500000000000000"/>
            </a:endParaRPr>
          </a:p>
          <a:p>
            <a:r>
              <a:rPr lang="pt-BR" sz="2400" dirty="0">
                <a:latin typeface="Poppins" panose="00000500000000000000"/>
              </a:rPr>
              <a:t>            </a:t>
            </a:r>
            <a:r>
              <a:rPr lang="pt-BR" sz="2400" dirty="0" smtClean="0">
                <a:latin typeface="Poppins" panose="00000500000000000000"/>
              </a:rPr>
              <a:t>		</a:t>
            </a:r>
            <a:r>
              <a:rPr lang="pt-BR" sz="2400" dirty="0" err="1" smtClean="0">
                <a:latin typeface="Poppins" panose="00000500000000000000"/>
              </a:rPr>
              <a:t>System.out.println</a:t>
            </a:r>
            <a:r>
              <a:rPr lang="pt-BR" sz="2400" dirty="0">
                <a:latin typeface="Poppins" panose="00000500000000000000"/>
              </a:rPr>
              <a:t>( i );</a:t>
            </a:r>
          </a:p>
          <a:p>
            <a:r>
              <a:rPr lang="pt-BR" sz="2400" dirty="0">
                <a:latin typeface="Poppins" panose="00000500000000000000"/>
              </a:rPr>
              <a:t>            </a:t>
            </a:r>
            <a:r>
              <a:rPr lang="pt-BR" sz="2400" dirty="0" smtClean="0">
                <a:latin typeface="Poppins" panose="00000500000000000000"/>
              </a:rPr>
              <a:t>		++</a:t>
            </a:r>
            <a:r>
              <a:rPr lang="pt-BR" sz="2400" dirty="0">
                <a:latin typeface="Poppins" panose="00000500000000000000"/>
              </a:rPr>
              <a:t>i;</a:t>
            </a:r>
          </a:p>
          <a:p>
            <a:r>
              <a:rPr lang="pt-BR" sz="2400" dirty="0">
                <a:latin typeface="Poppins" panose="00000500000000000000"/>
              </a:rPr>
              <a:t>        </a:t>
            </a:r>
            <a:r>
              <a:rPr lang="pt-BR" sz="2400" dirty="0" smtClean="0">
                <a:latin typeface="Poppins" panose="00000500000000000000"/>
              </a:rPr>
              <a:t>		} </a:t>
            </a:r>
            <a:r>
              <a:rPr lang="pt-BR" sz="2400" dirty="0" err="1" smtClean="0">
                <a:latin typeface="Poppins" panose="00000500000000000000"/>
              </a:rPr>
              <a:t>while</a:t>
            </a:r>
            <a:r>
              <a:rPr lang="pt-BR" sz="2400" dirty="0" smtClean="0">
                <a:latin typeface="Poppins" panose="00000500000000000000"/>
              </a:rPr>
              <a:t>(i </a:t>
            </a:r>
            <a:r>
              <a:rPr lang="pt-BR" sz="2400" dirty="0">
                <a:latin typeface="Poppins" panose="00000500000000000000"/>
              </a:rPr>
              <a:t>&lt;= 10</a:t>
            </a:r>
            <a:r>
              <a:rPr lang="pt-BR" sz="2400" dirty="0" smtClean="0">
                <a:latin typeface="Poppins" panose="00000500000000000000"/>
              </a:rPr>
              <a:t>);</a:t>
            </a:r>
          </a:p>
          <a:p>
            <a:r>
              <a:rPr lang="pt-BR" sz="2400" dirty="0">
                <a:latin typeface="Poppins" panose="00000500000000000000"/>
              </a:rPr>
              <a:t>	</a:t>
            </a:r>
            <a:r>
              <a:rPr lang="pt-BR" sz="2400" dirty="0" smtClean="0">
                <a:latin typeface="Poppins" panose="00000500000000000000"/>
              </a:rPr>
              <a:t>}</a:t>
            </a:r>
          </a:p>
          <a:p>
            <a:r>
              <a:rPr lang="pt-BR" sz="2400" dirty="0">
                <a:latin typeface="Poppi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98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891375" y="2682214"/>
            <a:ext cx="2675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err="1" smtClean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Arrays</a:t>
            </a:r>
            <a:endParaRPr lang="pt-BR" sz="5400" b="1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0616" y="1546167"/>
            <a:ext cx="2660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 Fundamentos e Orientação a Objetos</a:t>
            </a:r>
            <a:endParaRPr lang="pt-BR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7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ARRAYS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510520"/>
            <a:ext cx="11188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Poppins" panose="00000500000000000000"/>
              </a:rPr>
              <a:t>Os </a:t>
            </a:r>
            <a:r>
              <a:rPr lang="pt-BR" sz="2000" dirty="0" err="1" smtClean="0">
                <a:latin typeface="Poppins" panose="00000500000000000000"/>
              </a:rPr>
              <a:t>Arrays</a:t>
            </a:r>
            <a:r>
              <a:rPr lang="pt-BR" sz="2000" dirty="0" smtClean="0">
                <a:latin typeface="Poppins" panose="00000500000000000000"/>
              </a:rPr>
              <a:t> </a:t>
            </a:r>
            <a:r>
              <a:rPr lang="pt-BR" sz="2000" dirty="0">
                <a:latin typeface="Poppins" panose="00000500000000000000"/>
              </a:rPr>
              <a:t>são usadas para armazenar vários valores em uma única variável, em vez de declarar variáveis ​​separadas para cada valor.</a:t>
            </a:r>
          </a:p>
          <a:p>
            <a:pPr algn="just"/>
            <a:r>
              <a:rPr lang="pt-BR" sz="2000" dirty="0">
                <a:latin typeface="Poppins" panose="00000500000000000000"/>
              </a:rPr>
              <a:t>Para declarar uma matriz, defina o tipo de variável com </a:t>
            </a:r>
            <a:r>
              <a:rPr lang="pt-BR" sz="2000" b="1" dirty="0" smtClean="0">
                <a:solidFill>
                  <a:srgbClr val="0070C0"/>
                </a:solidFill>
                <a:latin typeface="Poppins" panose="00000500000000000000"/>
              </a:rPr>
              <a:t>colchetes.</a:t>
            </a:r>
            <a:endParaRPr lang="pt-BR" sz="2000" dirty="0" smtClean="0">
              <a:latin typeface="Poppins" panose="00000500000000000000"/>
            </a:endParaRPr>
          </a:p>
          <a:p>
            <a:pPr algn="just"/>
            <a:endParaRPr lang="pt-BR" sz="2000" dirty="0">
              <a:latin typeface="Poppins" panose="00000500000000000000"/>
            </a:endParaRPr>
          </a:p>
          <a:p>
            <a:pPr algn="just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Sintaxe:</a:t>
            </a:r>
          </a:p>
          <a:p>
            <a:pPr algn="just"/>
            <a:r>
              <a:rPr lang="pt-BR" sz="2000" dirty="0" err="1">
                <a:latin typeface="Poppins" panose="00000500000000000000"/>
              </a:rPr>
              <a:t>String</a:t>
            </a:r>
            <a:r>
              <a:rPr lang="pt-BR" sz="2000" dirty="0">
                <a:latin typeface="Poppins" panose="00000500000000000000"/>
              </a:rPr>
              <a:t>[] </a:t>
            </a:r>
            <a:r>
              <a:rPr lang="pt-BR" sz="2000" dirty="0" smtClean="0">
                <a:latin typeface="Poppins" panose="00000500000000000000"/>
              </a:rPr>
              <a:t>nome</a:t>
            </a:r>
            <a:r>
              <a:rPr lang="pt-BR" sz="2000" dirty="0" smtClean="0">
                <a:latin typeface="Poppins" panose="00000500000000000000"/>
              </a:rPr>
              <a:t>;</a:t>
            </a:r>
          </a:p>
          <a:p>
            <a:pPr algn="just"/>
            <a:r>
              <a:rPr lang="pt-BR" sz="2000" b="1" dirty="0" smtClean="0">
                <a:solidFill>
                  <a:srgbClr val="0070C0"/>
                </a:solidFill>
                <a:latin typeface="Poppins" panose="00000500000000000000"/>
              </a:rPr>
              <a:t>Ou</a:t>
            </a:r>
          </a:p>
          <a:p>
            <a:pPr algn="just"/>
            <a:r>
              <a:rPr lang="pt-BR" sz="2000" dirty="0" err="1" smtClean="0">
                <a:solidFill>
                  <a:srgbClr val="0070C0"/>
                </a:solidFill>
                <a:latin typeface="Poppins" panose="00000500000000000000"/>
              </a:rPr>
              <a:t>String</a:t>
            </a:r>
            <a:r>
              <a:rPr lang="pt-BR" sz="2000" dirty="0" smtClean="0">
                <a:solidFill>
                  <a:srgbClr val="0070C0"/>
                </a:solidFill>
                <a:latin typeface="Poppins" panose="00000500000000000000"/>
              </a:rPr>
              <a:t> [] nome = new </a:t>
            </a:r>
            <a:r>
              <a:rPr lang="pt-BR" sz="2000" dirty="0" err="1" smtClean="0">
                <a:solidFill>
                  <a:srgbClr val="0070C0"/>
                </a:solidFill>
                <a:latin typeface="Poppins" panose="00000500000000000000"/>
              </a:rPr>
              <a:t>String</a:t>
            </a:r>
            <a:r>
              <a:rPr lang="pt-BR" sz="2000" dirty="0" smtClean="0">
                <a:solidFill>
                  <a:srgbClr val="0070C0"/>
                </a:solidFill>
                <a:latin typeface="Poppins" panose="00000500000000000000"/>
              </a:rPr>
              <a:t> [4];</a:t>
            </a:r>
            <a:endParaRPr lang="pt-BR" sz="2000" dirty="0" smtClean="0">
              <a:solidFill>
                <a:srgbClr val="0070C0"/>
              </a:solidFill>
              <a:latin typeface="Poppins" panose="00000500000000000000"/>
            </a:endParaRPr>
          </a:p>
          <a:p>
            <a:pPr algn="just"/>
            <a:endParaRPr lang="pt-BR" sz="2000" dirty="0" smtClean="0">
              <a:latin typeface="Poppins" panose="00000500000000000000"/>
            </a:endParaRPr>
          </a:p>
          <a:p>
            <a:pPr algn="just"/>
            <a:endParaRPr lang="pt-BR" sz="2000" dirty="0">
              <a:latin typeface="Poppins" panose="00000500000000000000"/>
            </a:endParaRPr>
          </a:p>
          <a:p>
            <a:pPr algn="just"/>
            <a:r>
              <a:rPr lang="pt-BR" sz="2000" dirty="0">
                <a:latin typeface="Poppins" panose="00000500000000000000"/>
              </a:rPr>
              <a:t>Agora declaramos uma variável que contém um </a:t>
            </a:r>
            <a:r>
              <a:rPr lang="pt-BR" sz="2000" dirty="0" err="1">
                <a:latin typeface="Poppins" panose="00000500000000000000"/>
              </a:rPr>
              <a:t>array</a:t>
            </a:r>
            <a:r>
              <a:rPr lang="pt-BR" sz="2000" dirty="0">
                <a:latin typeface="Poppins" panose="00000500000000000000"/>
              </a:rPr>
              <a:t> de </a:t>
            </a:r>
            <a:r>
              <a:rPr lang="pt-BR" sz="2000" dirty="0" err="1">
                <a:latin typeface="Poppins" panose="00000500000000000000"/>
              </a:rPr>
              <a:t>strings</a:t>
            </a:r>
            <a:r>
              <a:rPr lang="pt-BR" sz="2000" dirty="0">
                <a:latin typeface="Poppins" panose="00000500000000000000"/>
              </a:rPr>
              <a:t>. Para inserir valores nele, podemos usar um literal de matriz </a:t>
            </a:r>
            <a:r>
              <a:rPr lang="pt-BR" sz="2000" dirty="0" smtClean="0">
                <a:latin typeface="Poppins" panose="00000500000000000000"/>
              </a:rPr>
              <a:t>e </a:t>
            </a:r>
            <a:r>
              <a:rPr lang="pt-BR" sz="2000" dirty="0">
                <a:latin typeface="Poppins" panose="00000500000000000000"/>
              </a:rPr>
              <a:t>coloque os valores em uma lista separada por vírgulas, entre chaves:</a:t>
            </a:r>
          </a:p>
          <a:p>
            <a:pPr algn="just"/>
            <a:r>
              <a:rPr lang="pt-BR" sz="2000" dirty="0" err="1" smtClean="0">
                <a:latin typeface="Poppins" panose="00000500000000000000"/>
              </a:rPr>
              <a:t>String</a:t>
            </a:r>
            <a:r>
              <a:rPr lang="pt-BR" sz="2000" dirty="0">
                <a:latin typeface="Poppins" panose="00000500000000000000"/>
              </a:rPr>
              <a:t>[] </a:t>
            </a:r>
            <a:r>
              <a:rPr lang="pt-BR" sz="2000" dirty="0" smtClean="0">
                <a:latin typeface="Poppins" panose="00000500000000000000"/>
              </a:rPr>
              <a:t>carros </a:t>
            </a:r>
            <a:r>
              <a:rPr lang="pt-BR" sz="2000" dirty="0">
                <a:latin typeface="Poppins" panose="00000500000000000000"/>
              </a:rPr>
              <a:t>= {"Volvo", "BMW", "Ford", "Mazda</a:t>
            </a:r>
            <a:r>
              <a:rPr lang="pt-BR" sz="2000" dirty="0" smtClean="0">
                <a:latin typeface="Poppins" panose="00000500000000000000"/>
              </a:rPr>
              <a:t>"};</a:t>
            </a:r>
          </a:p>
          <a:p>
            <a:pPr algn="just"/>
            <a:endParaRPr lang="pt-BR" sz="2000" dirty="0" smtClean="0">
              <a:latin typeface="Poppins" panose="00000500000000000000"/>
            </a:endParaRPr>
          </a:p>
          <a:p>
            <a:pPr algn="just"/>
            <a:endParaRPr lang="pt-BR" sz="2000" dirty="0">
              <a:latin typeface="Poppins" panose="00000500000000000000"/>
            </a:endParaRPr>
          </a:p>
          <a:p>
            <a:pPr algn="just"/>
            <a:r>
              <a:rPr lang="pt-BR" sz="2000" dirty="0">
                <a:latin typeface="Poppins" panose="00000500000000000000"/>
              </a:rPr>
              <a:t>Para criar </a:t>
            </a:r>
            <a:r>
              <a:rPr lang="pt-BR" sz="2000" dirty="0" smtClean="0">
                <a:latin typeface="Poppins" panose="00000500000000000000"/>
              </a:rPr>
              <a:t>um </a:t>
            </a:r>
            <a:r>
              <a:rPr lang="pt-BR" sz="2000" dirty="0" err="1" smtClean="0">
                <a:latin typeface="Poppins" panose="00000500000000000000"/>
              </a:rPr>
              <a:t>array</a:t>
            </a:r>
            <a:r>
              <a:rPr lang="pt-BR" sz="2000" dirty="0" smtClean="0">
                <a:latin typeface="Poppins" panose="00000500000000000000"/>
              </a:rPr>
              <a:t> </a:t>
            </a:r>
            <a:r>
              <a:rPr lang="pt-BR" sz="2000" dirty="0">
                <a:latin typeface="Poppins" panose="00000500000000000000"/>
              </a:rPr>
              <a:t>de inteiros, você pode escrever:</a:t>
            </a:r>
          </a:p>
          <a:p>
            <a:pPr algn="just"/>
            <a:r>
              <a:rPr lang="pt-BR" sz="2000" dirty="0" err="1" smtClean="0">
                <a:latin typeface="Poppins" panose="00000500000000000000"/>
              </a:rPr>
              <a:t>int</a:t>
            </a:r>
            <a:r>
              <a:rPr lang="pt-BR" sz="2000" dirty="0">
                <a:latin typeface="Poppins" panose="00000500000000000000"/>
              </a:rPr>
              <a:t>[] </a:t>
            </a:r>
            <a:r>
              <a:rPr lang="pt-BR" sz="2000" dirty="0" err="1" smtClean="0">
                <a:latin typeface="Poppins" panose="00000500000000000000"/>
              </a:rPr>
              <a:t>numeros</a:t>
            </a:r>
            <a:r>
              <a:rPr lang="pt-BR" sz="2000" dirty="0" smtClean="0">
                <a:latin typeface="Poppins" panose="00000500000000000000"/>
              </a:rPr>
              <a:t> </a:t>
            </a:r>
            <a:r>
              <a:rPr lang="pt-BR" sz="2000" dirty="0">
                <a:latin typeface="Poppins" panose="00000500000000000000"/>
              </a:rPr>
              <a:t>= {10, 20, 30, 40};</a:t>
            </a:r>
          </a:p>
        </p:txBody>
      </p:sp>
    </p:spTree>
    <p:extLst>
      <p:ext uri="{BB962C8B-B14F-4D97-AF65-F5344CB8AC3E}">
        <p14:creationId xmlns:p14="http://schemas.microsoft.com/office/powerpoint/2010/main" val="34908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0"/>
            <a:ext cx="113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ARRAYS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510520"/>
            <a:ext cx="111887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Acesse os elementos de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um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array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/>
            <a:r>
              <a:rPr lang="pt-BR" sz="2400" dirty="0" smtClean="0">
                <a:latin typeface="Poppins" panose="00000500000000000000"/>
              </a:rPr>
              <a:t>Você </a:t>
            </a:r>
            <a:r>
              <a:rPr lang="pt-BR" sz="2400" dirty="0">
                <a:latin typeface="Poppins" panose="00000500000000000000"/>
              </a:rPr>
              <a:t>acessa um elemento da matriz referindo-se ao número do índice</a:t>
            </a:r>
            <a:r>
              <a:rPr lang="pt-BR" sz="2400" dirty="0" smtClean="0">
                <a:latin typeface="Poppins" panose="00000500000000000000"/>
              </a:rPr>
              <a:t>. No Java o número do índice terá seu início pelo valor </a:t>
            </a:r>
            <a:r>
              <a:rPr lang="pt-BR" sz="2400" b="1" dirty="0" smtClean="0">
                <a:solidFill>
                  <a:srgbClr val="0070C0"/>
                </a:solidFill>
                <a:latin typeface="Poppins" panose="00000500000000000000"/>
              </a:rPr>
              <a:t>ZERO</a:t>
            </a:r>
            <a:r>
              <a:rPr lang="pt-BR" sz="2400" dirty="0" smtClean="0">
                <a:latin typeface="Poppins" panose="00000500000000000000"/>
              </a:rPr>
              <a:t>.</a:t>
            </a:r>
            <a:endParaRPr lang="pt-BR" sz="2400" dirty="0">
              <a:latin typeface="Poppins" panose="00000500000000000000"/>
            </a:endParaRPr>
          </a:p>
          <a:p>
            <a:pPr algn="just"/>
            <a:endParaRPr lang="pt-BR" sz="2400" dirty="0">
              <a:latin typeface="Poppins" panose="00000500000000000000"/>
            </a:endParaRPr>
          </a:p>
          <a:p>
            <a:pPr algn="just"/>
            <a:r>
              <a:rPr lang="pt-BR" sz="2400" dirty="0">
                <a:latin typeface="Poppins" panose="00000500000000000000"/>
              </a:rPr>
              <a:t>Esta declaração acessa o valor do primeiro elemento em </a:t>
            </a:r>
            <a:r>
              <a:rPr lang="pt-BR" sz="2400" dirty="0" smtClean="0">
                <a:latin typeface="Poppins" panose="00000500000000000000"/>
              </a:rPr>
              <a:t>um </a:t>
            </a:r>
            <a:r>
              <a:rPr lang="pt-BR" sz="2400" dirty="0" err="1" smtClean="0">
                <a:latin typeface="Poppins" panose="00000500000000000000"/>
              </a:rPr>
              <a:t>array</a:t>
            </a:r>
            <a:r>
              <a:rPr lang="pt-BR" sz="2400" dirty="0" smtClean="0">
                <a:latin typeface="Poppins" panose="00000500000000000000"/>
              </a:rPr>
              <a:t> de nome carros.</a:t>
            </a:r>
            <a:endParaRPr lang="pt-BR" sz="2400" dirty="0">
              <a:latin typeface="Poppins" panose="00000500000000000000"/>
            </a:endParaRPr>
          </a:p>
          <a:p>
            <a:pPr algn="just"/>
            <a:endParaRPr lang="pt-BR" sz="2400" dirty="0">
              <a:latin typeface="Poppins" panose="00000500000000000000"/>
            </a:endParaRPr>
          </a:p>
          <a:p>
            <a:pPr algn="just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Exemplo: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/>
            <a:r>
              <a:rPr lang="pt-BR" sz="2400" dirty="0" err="1">
                <a:latin typeface="Poppins" panose="00000500000000000000"/>
              </a:rPr>
              <a:t>String</a:t>
            </a:r>
            <a:r>
              <a:rPr lang="pt-BR" sz="2400" dirty="0">
                <a:latin typeface="Poppins" panose="00000500000000000000"/>
              </a:rPr>
              <a:t>[] </a:t>
            </a:r>
            <a:r>
              <a:rPr lang="pt-BR" sz="2400" dirty="0" smtClean="0">
                <a:latin typeface="Poppins" panose="00000500000000000000"/>
              </a:rPr>
              <a:t>carros </a:t>
            </a:r>
            <a:r>
              <a:rPr lang="pt-BR" sz="2400" dirty="0">
                <a:latin typeface="Poppins" panose="00000500000000000000"/>
              </a:rPr>
              <a:t>= {"Volvo", "BMW", "Ford", "Mazda"};</a:t>
            </a:r>
          </a:p>
          <a:p>
            <a:pPr algn="just"/>
            <a:r>
              <a:rPr lang="pt-BR" sz="2400" dirty="0" err="1" smtClean="0">
                <a:latin typeface="Poppins" panose="00000500000000000000"/>
              </a:rPr>
              <a:t>System.out.println</a:t>
            </a:r>
            <a:r>
              <a:rPr lang="pt-BR" sz="2400" dirty="0" smtClean="0">
                <a:latin typeface="Poppins" panose="00000500000000000000"/>
              </a:rPr>
              <a:t>(carros[0</a:t>
            </a:r>
            <a:r>
              <a:rPr lang="pt-BR" sz="2400" dirty="0">
                <a:latin typeface="Poppins" panose="00000500000000000000"/>
              </a:rPr>
              <a:t>]);</a:t>
            </a:r>
          </a:p>
          <a:p>
            <a:pPr algn="just"/>
            <a:r>
              <a:rPr lang="pt-BR" sz="2400" dirty="0">
                <a:solidFill>
                  <a:srgbClr val="FF0000"/>
                </a:solidFill>
                <a:latin typeface="Poppins" panose="00000500000000000000"/>
              </a:rPr>
              <a:t>// </a:t>
            </a:r>
            <a:r>
              <a:rPr lang="pt-BR" sz="2400" dirty="0" smtClean="0">
                <a:solidFill>
                  <a:srgbClr val="FF0000"/>
                </a:solidFill>
                <a:latin typeface="Poppins" panose="00000500000000000000"/>
              </a:rPr>
              <a:t>Valor de saída é </a:t>
            </a:r>
            <a:r>
              <a:rPr lang="pt-BR" sz="2400" dirty="0" smtClean="0">
                <a:solidFill>
                  <a:srgbClr val="FF0000"/>
                </a:solidFill>
                <a:latin typeface="Poppins" panose="00000500000000000000"/>
              </a:rPr>
              <a:t>Volvo, pois está na primeira posição do índice que começa com </a:t>
            </a:r>
            <a:r>
              <a:rPr lang="pt-BR" sz="2400" b="1" dirty="0" smtClean="0">
                <a:solidFill>
                  <a:srgbClr val="FF0000"/>
                </a:solidFill>
                <a:latin typeface="Poppins" panose="00000500000000000000"/>
              </a:rPr>
              <a:t>zero</a:t>
            </a:r>
            <a:r>
              <a:rPr lang="pt-BR" sz="2400" dirty="0" smtClean="0">
                <a:solidFill>
                  <a:srgbClr val="FF0000"/>
                </a:solidFill>
                <a:latin typeface="Poppins" panose="00000500000000000000"/>
              </a:rPr>
              <a:t>.</a:t>
            </a:r>
            <a:endParaRPr lang="pt-BR" sz="2400" dirty="0" smtClean="0">
              <a:solidFill>
                <a:srgbClr val="FF0000"/>
              </a:solidFill>
              <a:latin typeface="Poppins" panose="00000500000000000000"/>
            </a:endParaRPr>
          </a:p>
          <a:p>
            <a:endParaRPr lang="pt-BR" sz="2400" dirty="0" smtClean="0">
              <a:latin typeface="Poppins" panose="00000500000000000000"/>
            </a:endParaRPr>
          </a:p>
          <a:p>
            <a:endParaRPr lang="pt-BR" sz="2000" dirty="0"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2483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ARRAYS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510520"/>
            <a:ext cx="111887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Alterar um elemento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Array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/>
            <a:r>
              <a:rPr lang="pt-BR" sz="2800" dirty="0">
                <a:latin typeface="Poppins" panose="00000500000000000000"/>
              </a:rPr>
              <a:t>Para alterar o valor de um elemento específico, consulte o número do índice:</a:t>
            </a:r>
          </a:p>
          <a:p>
            <a:pPr algn="just"/>
            <a:endParaRPr lang="pt-BR" sz="2800" dirty="0">
              <a:latin typeface="Poppins" panose="00000500000000000000"/>
            </a:endParaRPr>
          </a:p>
          <a:p>
            <a:pPr algn="just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Exemplo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: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/>
            <a:r>
              <a:rPr lang="pt-BR" sz="2800" dirty="0" err="1">
                <a:latin typeface="Poppins" panose="00000500000000000000"/>
              </a:rPr>
              <a:t>String</a:t>
            </a:r>
            <a:r>
              <a:rPr lang="pt-BR" sz="2800" dirty="0">
                <a:latin typeface="Poppins" panose="00000500000000000000"/>
              </a:rPr>
              <a:t>[] </a:t>
            </a:r>
            <a:r>
              <a:rPr lang="pt-BR" sz="2800" dirty="0" smtClean="0">
                <a:latin typeface="Poppins" panose="00000500000000000000"/>
              </a:rPr>
              <a:t>carros </a:t>
            </a:r>
            <a:r>
              <a:rPr lang="pt-BR" sz="2800" dirty="0">
                <a:latin typeface="Poppins" panose="00000500000000000000"/>
              </a:rPr>
              <a:t>= {"Volvo", "BMW", "Ford", "Mazda"};</a:t>
            </a:r>
          </a:p>
          <a:p>
            <a:pPr algn="just"/>
            <a:r>
              <a:rPr lang="pt-BR" sz="2800" dirty="0" smtClean="0">
                <a:latin typeface="Poppins" panose="00000500000000000000"/>
              </a:rPr>
              <a:t>carros[0</a:t>
            </a:r>
            <a:r>
              <a:rPr lang="pt-BR" sz="2800" dirty="0">
                <a:latin typeface="Poppins" panose="00000500000000000000"/>
              </a:rPr>
              <a:t>] = </a:t>
            </a:r>
            <a:r>
              <a:rPr lang="pt-BR" sz="2800" dirty="0">
                <a:latin typeface="Poppins" panose="00000500000000000000"/>
              </a:rPr>
              <a:t>"</a:t>
            </a:r>
            <a:r>
              <a:rPr lang="pt-BR" sz="2800" dirty="0" smtClean="0">
                <a:latin typeface="Poppins" panose="00000500000000000000"/>
              </a:rPr>
              <a:t>Ferrari</a:t>
            </a:r>
            <a:r>
              <a:rPr lang="pt-BR" sz="2800" dirty="0" smtClean="0">
                <a:latin typeface="Poppins" panose="00000500000000000000"/>
              </a:rPr>
              <a:t>";</a:t>
            </a:r>
            <a:endParaRPr lang="pt-BR" sz="2800" dirty="0">
              <a:latin typeface="Poppins" panose="00000500000000000000"/>
            </a:endParaRPr>
          </a:p>
          <a:p>
            <a:pPr algn="just"/>
            <a:r>
              <a:rPr lang="pt-BR" sz="2800" dirty="0" err="1" smtClean="0">
                <a:latin typeface="Poppins" panose="00000500000000000000"/>
              </a:rPr>
              <a:t>System.out.println</a:t>
            </a:r>
            <a:r>
              <a:rPr lang="pt-BR" sz="2800" dirty="0" smtClean="0">
                <a:latin typeface="Poppins" panose="00000500000000000000"/>
              </a:rPr>
              <a:t>(carros[0</a:t>
            </a:r>
            <a:r>
              <a:rPr lang="pt-BR" sz="2800" dirty="0">
                <a:latin typeface="Poppins" panose="00000500000000000000"/>
              </a:rPr>
              <a:t>]);</a:t>
            </a:r>
          </a:p>
          <a:p>
            <a:pPr algn="just"/>
            <a:r>
              <a:rPr lang="pt-BR" sz="2800" dirty="0">
                <a:solidFill>
                  <a:srgbClr val="FF0000"/>
                </a:solidFill>
                <a:latin typeface="Poppins" panose="00000500000000000000"/>
              </a:rPr>
              <a:t>// </a:t>
            </a:r>
            <a:r>
              <a:rPr lang="pt-BR" sz="2800" dirty="0" smtClean="0">
                <a:solidFill>
                  <a:srgbClr val="FF0000"/>
                </a:solidFill>
                <a:latin typeface="Poppins" panose="00000500000000000000"/>
              </a:rPr>
              <a:t>Agora o valor de Volvo foi trocado por Ferrari</a:t>
            </a:r>
          </a:p>
          <a:p>
            <a:endParaRPr lang="pt-BR" sz="2000" dirty="0"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95571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ARRAYS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510520"/>
            <a:ext cx="111887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</a:rPr>
              <a:t>Exemplo:</a:t>
            </a:r>
          </a:p>
          <a:p>
            <a:pPr algn="just"/>
            <a:r>
              <a:rPr lang="pt-BR" sz="1400" b="1" dirty="0">
                <a:latin typeface="Poppins" panose="00000500000000000000" pitchFamily="2" charset="0"/>
              </a:rPr>
              <a:t>Fazer um programa para preencher </a:t>
            </a:r>
            <a:r>
              <a:rPr lang="pt-BR" sz="1400" b="1" dirty="0" smtClean="0">
                <a:latin typeface="Poppins" panose="00000500000000000000" pitchFamily="2" charset="0"/>
              </a:rPr>
              <a:t>um </a:t>
            </a:r>
            <a:r>
              <a:rPr lang="pt-BR" sz="1400" b="1" dirty="0" err="1" smtClean="0">
                <a:latin typeface="Poppins" panose="00000500000000000000" pitchFamily="2" charset="0"/>
              </a:rPr>
              <a:t>array</a:t>
            </a:r>
            <a:r>
              <a:rPr lang="pt-BR" sz="1400" b="1" dirty="0" smtClean="0">
                <a:latin typeface="Poppins" panose="00000500000000000000" pitchFamily="2" charset="0"/>
              </a:rPr>
              <a:t> </a:t>
            </a:r>
            <a:r>
              <a:rPr lang="pt-BR" sz="1400" b="1" dirty="0">
                <a:latin typeface="Poppins" panose="00000500000000000000" pitchFamily="2" charset="0"/>
              </a:rPr>
              <a:t>com informações numéricas.</a:t>
            </a:r>
          </a:p>
          <a:p>
            <a:pPr algn="just"/>
            <a:endParaRPr lang="pt-BR" sz="1400" b="1" dirty="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</a:endParaRPr>
          </a:p>
          <a:p>
            <a:pPr algn="just"/>
            <a:r>
              <a:rPr lang="pt-BR" dirty="0">
                <a:latin typeface="Poppins" panose="00000500000000000000" pitchFamily="2" charset="0"/>
              </a:rPr>
              <a:t>public </a:t>
            </a:r>
            <a:r>
              <a:rPr lang="pt-BR" dirty="0" err="1">
                <a:latin typeface="Poppins" panose="00000500000000000000" pitchFamily="2" charset="0"/>
              </a:rPr>
              <a:t>static</a:t>
            </a:r>
            <a:r>
              <a:rPr lang="pt-BR" dirty="0">
                <a:latin typeface="Poppins" panose="00000500000000000000" pitchFamily="2" charset="0"/>
              </a:rPr>
              <a:t> </a:t>
            </a:r>
            <a:r>
              <a:rPr lang="pt-BR" dirty="0" err="1">
                <a:latin typeface="Poppins" panose="00000500000000000000" pitchFamily="2" charset="0"/>
              </a:rPr>
              <a:t>void</a:t>
            </a:r>
            <a:r>
              <a:rPr lang="pt-BR" dirty="0">
                <a:latin typeface="Poppins" panose="00000500000000000000" pitchFamily="2" charset="0"/>
              </a:rPr>
              <a:t> </a:t>
            </a:r>
            <a:r>
              <a:rPr lang="pt-BR" dirty="0" err="1">
                <a:latin typeface="Poppins" panose="00000500000000000000" pitchFamily="2" charset="0"/>
              </a:rPr>
              <a:t>main</a:t>
            </a:r>
            <a:r>
              <a:rPr lang="pt-BR" dirty="0">
                <a:latin typeface="Poppins" panose="00000500000000000000" pitchFamily="2" charset="0"/>
              </a:rPr>
              <a:t>(</a:t>
            </a:r>
            <a:r>
              <a:rPr lang="pt-BR" dirty="0" err="1">
                <a:latin typeface="Poppins" panose="00000500000000000000" pitchFamily="2" charset="0"/>
              </a:rPr>
              <a:t>String</a:t>
            </a:r>
            <a:r>
              <a:rPr lang="pt-BR" dirty="0">
                <a:latin typeface="Poppins" panose="00000500000000000000" pitchFamily="2" charset="0"/>
              </a:rPr>
              <a:t>[] </a:t>
            </a:r>
            <a:r>
              <a:rPr lang="pt-BR" dirty="0" err="1">
                <a:latin typeface="Poppins" panose="00000500000000000000" pitchFamily="2" charset="0"/>
              </a:rPr>
              <a:t>args</a:t>
            </a:r>
            <a:r>
              <a:rPr lang="pt-BR" dirty="0" smtClean="0">
                <a:latin typeface="Poppins" panose="00000500000000000000" pitchFamily="2" charset="0"/>
              </a:rPr>
              <a:t>)</a:t>
            </a:r>
          </a:p>
          <a:p>
            <a:pPr algn="just"/>
            <a:r>
              <a:rPr lang="pt-BR" dirty="0" smtClean="0">
                <a:latin typeface="Poppins" panose="00000500000000000000" pitchFamily="2" charset="0"/>
              </a:rPr>
              <a:t>{</a:t>
            </a:r>
            <a:endParaRPr lang="pt-BR" dirty="0">
              <a:latin typeface="Poppins" panose="00000500000000000000" pitchFamily="2" charset="0"/>
            </a:endParaRPr>
          </a:p>
          <a:p>
            <a:r>
              <a:rPr lang="pt-BR" dirty="0">
                <a:latin typeface="Poppins" panose="00000500000000000000"/>
              </a:rPr>
              <a:t> </a:t>
            </a:r>
            <a:r>
              <a:rPr lang="pt-BR" dirty="0" smtClean="0">
                <a:latin typeface="Poppins" panose="00000500000000000000"/>
              </a:rPr>
              <a:t>	</a:t>
            </a:r>
            <a:r>
              <a:rPr lang="pt-BR" dirty="0" err="1" smtClean="0">
                <a:solidFill>
                  <a:srgbClr val="FF0000"/>
                </a:solidFill>
                <a:latin typeface="Poppins" panose="00000500000000000000"/>
              </a:rPr>
              <a:t>int</a:t>
            </a:r>
            <a:r>
              <a:rPr lang="pt-BR" dirty="0">
                <a:solidFill>
                  <a:srgbClr val="FF0000"/>
                </a:solidFill>
                <a:latin typeface="Poppins" panose="00000500000000000000"/>
              </a:rPr>
              <a:t>[] </a:t>
            </a:r>
            <a:r>
              <a:rPr lang="pt-BR" dirty="0" smtClean="0">
                <a:solidFill>
                  <a:srgbClr val="FF0000"/>
                </a:solidFill>
                <a:latin typeface="Poppins" panose="00000500000000000000"/>
              </a:rPr>
              <a:t>valores </a:t>
            </a:r>
            <a:r>
              <a:rPr lang="pt-BR" dirty="0" err="1">
                <a:solidFill>
                  <a:srgbClr val="FF0000"/>
                </a:solidFill>
                <a:latin typeface="Poppins" panose="00000500000000000000"/>
              </a:rPr>
              <a:t>valores</a:t>
            </a:r>
            <a:r>
              <a:rPr lang="pt-BR" dirty="0">
                <a:solidFill>
                  <a:srgbClr val="FF0000"/>
                </a:solidFill>
                <a:latin typeface="Poppins" panose="00000500000000000000"/>
              </a:rPr>
              <a:t> = new </a:t>
            </a:r>
            <a:r>
              <a:rPr lang="pt-BR" dirty="0" err="1">
                <a:solidFill>
                  <a:srgbClr val="FF0000"/>
                </a:solidFill>
                <a:latin typeface="Poppins" panose="00000500000000000000"/>
              </a:rPr>
              <a:t>int</a:t>
            </a:r>
            <a:r>
              <a:rPr lang="pt-BR" dirty="0">
                <a:solidFill>
                  <a:srgbClr val="FF0000"/>
                </a:solidFill>
                <a:latin typeface="Poppins" panose="00000500000000000000"/>
              </a:rPr>
              <a:t> [5];</a:t>
            </a:r>
            <a:r>
              <a:rPr lang="pt-BR" dirty="0" smtClean="0">
                <a:solidFill>
                  <a:srgbClr val="FF0000"/>
                </a:solidFill>
                <a:latin typeface="Poppins" panose="00000500000000000000"/>
              </a:rPr>
              <a:t> </a:t>
            </a:r>
            <a:r>
              <a:rPr lang="pt-BR" dirty="0">
                <a:solidFill>
                  <a:srgbClr val="FF0000"/>
                </a:solidFill>
                <a:latin typeface="Poppins" panose="00000500000000000000"/>
              </a:rPr>
              <a:t>// criação do </a:t>
            </a:r>
            <a:r>
              <a:rPr lang="pt-BR" dirty="0" err="1" smtClean="0">
                <a:solidFill>
                  <a:srgbClr val="FF0000"/>
                </a:solidFill>
                <a:latin typeface="Poppins" panose="00000500000000000000"/>
              </a:rPr>
              <a:t>array</a:t>
            </a:r>
            <a:r>
              <a:rPr lang="pt-BR" dirty="0" smtClean="0">
                <a:solidFill>
                  <a:srgbClr val="FF0000"/>
                </a:solidFill>
                <a:latin typeface="Poppins" panose="00000500000000000000"/>
              </a:rPr>
              <a:t> com a definição 	do tamanho do </a:t>
            </a:r>
            <a:r>
              <a:rPr lang="pt-BR" dirty="0" err="1" smtClean="0">
                <a:solidFill>
                  <a:srgbClr val="FF0000"/>
                </a:solidFill>
                <a:latin typeface="Poppins" panose="00000500000000000000"/>
              </a:rPr>
              <a:t>array</a:t>
            </a:r>
            <a:endParaRPr lang="pt-BR" dirty="0">
              <a:solidFill>
                <a:srgbClr val="FF0000"/>
              </a:solidFill>
              <a:latin typeface="Poppins" panose="00000500000000000000"/>
            </a:endParaRPr>
          </a:p>
          <a:p>
            <a:r>
              <a:rPr lang="pt-BR" dirty="0">
                <a:latin typeface="Poppins" panose="00000500000000000000"/>
              </a:rPr>
              <a:t>       </a:t>
            </a:r>
            <a:r>
              <a:rPr lang="pt-BR" dirty="0" smtClean="0">
                <a:solidFill>
                  <a:srgbClr val="0070C0"/>
                </a:solidFill>
                <a:latin typeface="Poppins" panose="00000500000000000000"/>
              </a:rPr>
              <a:t>Scanner </a:t>
            </a:r>
            <a:r>
              <a:rPr lang="pt-BR" dirty="0">
                <a:solidFill>
                  <a:srgbClr val="0070C0"/>
                </a:solidFill>
                <a:latin typeface="Poppins" panose="00000500000000000000"/>
              </a:rPr>
              <a:t>entrada = new Scanner(System.in); // criação da classe scanner</a:t>
            </a:r>
          </a:p>
          <a:p>
            <a:r>
              <a:rPr lang="pt-BR" dirty="0">
                <a:latin typeface="Poppins" panose="00000500000000000000"/>
              </a:rPr>
              <a:t>       </a:t>
            </a:r>
            <a:r>
              <a:rPr lang="pt-BR" dirty="0" err="1" smtClean="0">
                <a:latin typeface="Poppins" panose="00000500000000000000"/>
              </a:rPr>
              <a:t>System.out.println</a:t>
            </a:r>
            <a:r>
              <a:rPr lang="pt-BR" dirty="0">
                <a:latin typeface="Poppins" panose="00000500000000000000"/>
              </a:rPr>
              <a:t>("</a:t>
            </a:r>
            <a:r>
              <a:rPr lang="pt-BR" dirty="0" err="1">
                <a:latin typeface="Poppins" panose="00000500000000000000"/>
              </a:rPr>
              <a:t>Array</a:t>
            </a:r>
            <a:r>
              <a:rPr lang="pt-BR" dirty="0">
                <a:latin typeface="Poppins" panose="00000500000000000000"/>
              </a:rPr>
              <a:t> Valores [5]\n");</a:t>
            </a:r>
          </a:p>
          <a:p>
            <a:r>
              <a:rPr lang="pt-BR" dirty="0">
                <a:latin typeface="Poppins" panose="00000500000000000000"/>
              </a:rPr>
              <a:t>        </a:t>
            </a:r>
          </a:p>
          <a:p>
            <a:r>
              <a:rPr lang="pt-BR" dirty="0">
                <a:latin typeface="Poppins" panose="00000500000000000000"/>
              </a:rPr>
              <a:t>       </a:t>
            </a:r>
            <a:r>
              <a:rPr lang="pt-BR" dirty="0" smtClean="0">
                <a:latin typeface="Poppins" panose="00000500000000000000"/>
              </a:rPr>
              <a:t>for(</a:t>
            </a:r>
            <a:r>
              <a:rPr lang="pt-BR" dirty="0" err="1" smtClean="0">
                <a:latin typeface="Poppins" panose="00000500000000000000"/>
              </a:rPr>
              <a:t>int</a:t>
            </a:r>
            <a:r>
              <a:rPr lang="pt-BR" dirty="0" smtClean="0">
                <a:latin typeface="Poppins" panose="00000500000000000000"/>
              </a:rPr>
              <a:t> </a:t>
            </a:r>
            <a:r>
              <a:rPr lang="pt-BR" dirty="0">
                <a:latin typeface="Poppins" panose="00000500000000000000"/>
              </a:rPr>
              <a:t>linha=0 ; linha &lt; 5 ; linha++){</a:t>
            </a:r>
          </a:p>
          <a:p>
            <a:r>
              <a:rPr lang="pt-BR" dirty="0">
                <a:latin typeface="Poppins" panose="00000500000000000000"/>
              </a:rPr>
              <a:t>       </a:t>
            </a:r>
            <a:r>
              <a:rPr lang="pt-BR" dirty="0" err="1" smtClean="0">
                <a:latin typeface="Poppins" panose="00000500000000000000"/>
              </a:rPr>
              <a:t>System.out.printf</a:t>
            </a:r>
            <a:r>
              <a:rPr lang="pt-BR" dirty="0">
                <a:latin typeface="Poppins" panose="00000500000000000000"/>
              </a:rPr>
              <a:t>("Insira o elemento Valores [%d]: ", linha+1);</a:t>
            </a:r>
          </a:p>
          <a:p>
            <a:r>
              <a:rPr lang="pt-BR" dirty="0">
                <a:latin typeface="Poppins" panose="00000500000000000000"/>
              </a:rPr>
              <a:t>       </a:t>
            </a:r>
            <a:r>
              <a:rPr lang="pt-BR" dirty="0" smtClean="0">
                <a:latin typeface="Poppins" panose="00000500000000000000"/>
              </a:rPr>
              <a:t>       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valores[linha]=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entrada.nextInt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(); // entrada de dados na matriz</a:t>
            </a:r>
          </a:p>
          <a:p>
            <a:r>
              <a:rPr lang="pt-BR" dirty="0">
                <a:latin typeface="Poppins" panose="00000500000000000000"/>
              </a:rPr>
              <a:t>       </a:t>
            </a:r>
            <a:r>
              <a:rPr lang="pt-BR" dirty="0" smtClean="0">
                <a:latin typeface="Poppins" panose="00000500000000000000"/>
              </a:rPr>
              <a:t>}</a:t>
            </a:r>
            <a:endParaRPr lang="pt-BR" dirty="0">
              <a:latin typeface="Poppins" panose="00000500000000000000"/>
            </a:endParaRPr>
          </a:p>
          <a:p>
            <a:r>
              <a:rPr lang="pt-BR" dirty="0">
                <a:latin typeface="Poppins" panose="00000500000000000000"/>
              </a:rPr>
              <a:t>        </a:t>
            </a:r>
          </a:p>
          <a:p>
            <a:r>
              <a:rPr lang="pt-BR" dirty="0">
                <a:latin typeface="Poppins" panose="00000500000000000000"/>
              </a:rPr>
              <a:t>       </a:t>
            </a:r>
            <a:r>
              <a:rPr lang="pt-BR" dirty="0" err="1" smtClean="0">
                <a:latin typeface="Poppins" panose="00000500000000000000"/>
              </a:rPr>
              <a:t>System.out.println</a:t>
            </a:r>
            <a:r>
              <a:rPr lang="pt-BR" dirty="0">
                <a:latin typeface="Poppins" panose="00000500000000000000"/>
              </a:rPr>
              <a:t>("\</a:t>
            </a:r>
            <a:r>
              <a:rPr lang="pt-BR" dirty="0" err="1">
                <a:latin typeface="Poppins" panose="00000500000000000000"/>
              </a:rPr>
              <a:t>nO</a:t>
            </a:r>
            <a:r>
              <a:rPr lang="pt-BR" dirty="0">
                <a:latin typeface="Poppins" panose="00000500000000000000"/>
              </a:rPr>
              <a:t> </a:t>
            </a:r>
            <a:r>
              <a:rPr lang="pt-BR" dirty="0" err="1">
                <a:latin typeface="Poppins" panose="00000500000000000000"/>
              </a:rPr>
              <a:t>Array</a:t>
            </a:r>
            <a:r>
              <a:rPr lang="pt-BR" dirty="0">
                <a:latin typeface="Poppins" panose="00000500000000000000"/>
              </a:rPr>
              <a:t> ficou: \n");</a:t>
            </a:r>
          </a:p>
          <a:p>
            <a:r>
              <a:rPr lang="pt-BR" dirty="0">
                <a:latin typeface="Poppins" panose="00000500000000000000"/>
              </a:rPr>
              <a:t>       </a:t>
            </a:r>
            <a:r>
              <a:rPr lang="pt-BR" dirty="0" smtClean="0">
                <a:latin typeface="Poppins" panose="00000500000000000000"/>
              </a:rPr>
              <a:t>for(</a:t>
            </a:r>
            <a:r>
              <a:rPr lang="pt-BR" dirty="0" err="1" smtClean="0">
                <a:latin typeface="Poppins" panose="00000500000000000000"/>
              </a:rPr>
              <a:t>int</a:t>
            </a:r>
            <a:r>
              <a:rPr lang="pt-BR" dirty="0" smtClean="0">
                <a:latin typeface="Poppins" panose="00000500000000000000"/>
              </a:rPr>
              <a:t> </a:t>
            </a:r>
            <a:r>
              <a:rPr lang="pt-BR" dirty="0">
                <a:latin typeface="Poppins" panose="00000500000000000000"/>
              </a:rPr>
              <a:t>linha=0 ; linha &lt; 5 ; linha++){</a:t>
            </a:r>
          </a:p>
          <a:p>
            <a:r>
              <a:rPr lang="fr-FR" dirty="0">
                <a:latin typeface="Poppins" panose="00000500000000000000"/>
              </a:rPr>
              <a:t>       </a:t>
            </a:r>
            <a:r>
              <a:rPr lang="fr-FR" dirty="0" smtClean="0">
                <a:latin typeface="Poppins" panose="00000500000000000000"/>
              </a:rPr>
              <a:t>    </a:t>
            </a:r>
            <a:r>
              <a:rPr lang="fr-FR" dirty="0">
                <a:latin typeface="Poppins" panose="00000500000000000000"/>
              </a:rPr>
              <a:t>System.out.printf("\t %d \t", valores[linha]);</a:t>
            </a:r>
            <a:r>
              <a:rPr lang="pt-BR" dirty="0" smtClean="0">
                <a:latin typeface="Poppins" panose="00000500000000000000"/>
              </a:rPr>
              <a:t>           </a:t>
            </a:r>
            <a:endParaRPr lang="pt-BR" dirty="0">
              <a:latin typeface="Poppins" panose="00000500000000000000"/>
            </a:endParaRPr>
          </a:p>
          <a:p>
            <a:pPr algn="just"/>
            <a:r>
              <a:rPr lang="pt-BR" dirty="0">
                <a:latin typeface="Poppins" panose="00000500000000000000" pitchFamily="2" charset="0"/>
              </a:rPr>
              <a:t>       </a:t>
            </a:r>
            <a:r>
              <a:rPr lang="pt-BR" dirty="0" smtClean="0">
                <a:latin typeface="Poppins" panose="00000500000000000000" pitchFamily="2" charset="0"/>
              </a:rPr>
              <a:t>}</a:t>
            </a:r>
            <a:endParaRPr lang="pt-BR" dirty="0">
              <a:latin typeface="Poppins" panose="00000500000000000000"/>
            </a:endParaRPr>
          </a:p>
          <a:p>
            <a:r>
              <a:rPr lang="pt-BR" sz="2000" dirty="0" smtClean="0">
                <a:latin typeface="Poppins" panose="00000500000000000000"/>
              </a:rPr>
              <a:t>}</a:t>
            </a:r>
            <a:endParaRPr lang="pt-BR" sz="2000" dirty="0"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4476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ARRAYS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510520"/>
            <a:ext cx="11188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Comprimento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do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array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r>
              <a:rPr lang="pt-BR" sz="2800" dirty="0">
                <a:latin typeface="Poppins" panose="00000500000000000000"/>
              </a:rPr>
              <a:t>Para descobrir quantos elementos uma matriz possui, use a </a:t>
            </a:r>
            <a:r>
              <a:rPr lang="pt-BR" sz="2800" dirty="0" smtClean="0">
                <a:latin typeface="Poppins" panose="00000500000000000000"/>
              </a:rPr>
              <a:t>propriedade </a:t>
            </a:r>
            <a:r>
              <a:rPr lang="pt-BR" sz="2800" b="1" dirty="0" err="1" smtClean="0">
                <a:solidFill>
                  <a:srgbClr val="0070C0"/>
                </a:solidFill>
                <a:latin typeface="Poppins" panose="00000500000000000000"/>
              </a:rPr>
              <a:t>length</a:t>
            </a:r>
            <a:r>
              <a:rPr lang="pt-BR" sz="2800" dirty="0" smtClean="0">
                <a:latin typeface="Poppins" panose="00000500000000000000"/>
              </a:rPr>
              <a:t>.</a:t>
            </a:r>
            <a:endParaRPr lang="pt-BR" sz="2800" dirty="0">
              <a:latin typeface="Poppins" panose="00000500000000000000"/>
            </a:endParaRPr>
          </a:p>
          <a:p>
            <a:endParaRPr lang="pt-BR" sz="2800" dirty="0">
              <a:latin typeface="Poppins" panose="00000500000000000000"/>
            </a:endParaRPr>
          </a:p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Exemplo: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r>
              <a:rPr lang="pt-BR" sz="2800" dirty="0" err="1">
                <a:latin typeface="Poppins" panose="00000500000000000000"/>
              </a:rPr>
              <a:t>String</a:t>
            </a:r>
            <a:r>
              <a:rPr lang="pt-BR" sz="2800" dirty="0">
                <a:latin typeface="Poppins" panose="00000500000000000000"/>
              </a:rPr>
              <a:t>[] </a:t>
            </a:r>
            <a:r>
              <a:rPr lang="pt-BR" sz="2800" dirty="0" smtClean="0">
                <a:latin typeface="Poppins" panose="00000500000000000000"/>
              </a:rPr>
              <a:t>carros </a:t>
            </a:r>
            <a:r>
              <a:rPr lang="pt-BR" sz="2800" dirty="0">
                <a:latin typeface="Poppins" panose="00000500000000000000"/>
              </a:rPr>
              <a:t>= {"Volvo", "BMW", "Ford", </a:t>
            </a:r>
            <a:r>
              <a:rPr lang="pt-BR" sz="2800" dirty="0" smtClean="0">
                <a:latin typeface="Poppins" panose="00000500000000000000"/>
              </a:rPr>
              <a:t>Mazda</a:t>
            </a:r>
            <a:r>
              <a:rPr lang="pt-BR" sz="2800" dirty="0">
                <a:latin typeface="Poppins" panose="00000500000000000000"/>
              </a:rPr>
              <a:t>"};</a:t>
            </a:r>
          </a:p>
          <a:p>
            <a:r>
              <a:rPr lang="pt-BR" sz="2800" dirty="0" err="1" smtClean="0">
                <a:latin typeface="Poppins" panose="00000500000000000000"/>
              </a:rPr>
              <a:t>System.out.println</a:t>
            </a:r>
            <a:r>
              <a:rPr lang="pt-BR" sz="2800" dirty="0" smtClean="0">
                <a:latin typeface="Poppins" panose="00000500000000000000"/>
              </a:rPr>
              <a:t>(</a:t>
            </a:r>
            <a:r>
              <a:rPr lang="pt-BR" sz="2800" dirty="0" err="1" smtClean="0">
                <a:latin typeface="Poppins" panose="00000500000000000000"/>
              </a:rPr>
              <a:t>carros.length</a:t>
            </a:r>
            <a:r>
              <a:rPr lang="pt-BR" sz="2800" dirty="0">
                <a:latin typeface="Poppins" panose="00000500000000000000"/>
              </a:rPr>
              <a:t>);</a:t>
            </a:r>
          </a:p>
          <a:p>
            <a:r>
              <a:rPr lang="pt-BR" sz="2800" dirty="0">
                <a:solidFill>
                  <a:srgbClr val="FF0000"/>
                </a:solidFill>
                <a:latin typeface="Poppins" panose="00000500000000000000"/>
              </a:rPr>
              <a:t>// </a:t>
            </a:r>
            <a:r>
              <a:rPr lang="pt-BR" sz="2800" dirty="0" smtClean="0">
                <a:solidFill>
                  <a:srgbClr val="FF0000"/>
                </a:solidFill>
                <a:latin typeface="Poppins" panose="00000500000000000000"/>
              </a:rPr>
              <a:t>Quantidade </a:t>
            </a:r>
            <a:r>
              <a:rPr lang="pt-BR" sz="2800" dirty="0">
                <a:solidFill>
                  <a:srgbClr val="FF0000"/>
                </a:solidFill>
                <a:latin typeface="Poppins" panose="0000050000000000000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443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891375" y="2682214"/>
            <a:ext cx="2675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Matriz</a:t>
            </a:r>
            <a:endParaRPr lang="pt-BR" sz="5400" b="1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0616" y="1546167"/>
            <a:ext cx="2660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 Fundamentos e Orientação a Objetos</a:t>
            </a:r>
            <a:endParaRPr lang="pt-BR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Matriz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510520"/>
            <a:ext cx="111887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Poppins" panose="00000500000000000000"/>
              </a:rPr>
              <a:t>Uma matriz pode ser bidimensional, linhas e colunas</a:t>
            </a:r>
            <a:r>
              <a:rPr lang="pt-BR" sz="2800" dirty="0" smtClean="0">
                <a:latin typeface="Poppins" panose="00000500000000000000"/>
              </a:rPr>
              <a:t>. Trabalha com o índice da linha e outro para a coluna. Ambos os índices começam com </a:t>
            </a:r>
            <a:r>
              <a:rPr lang="pt-BR" sz="2800" b="1" dirty="0" smtClean="0">
                <a:solidFill>
                  <a:srgbClr val="0070C0"/>
                </a:solidFill>
                <a:latin typeface="Poppins" panose="00000500000000000000"/>
              </a:rPr>
              <a:t>zero</a:t>
            </a:r>
            <a:r>
              <a:rPr lang="pt-BR" sz="2800" dirty="0" smtClean="0">
                <a:latin typeface="Poppins" panose="00000500000000000000"/>
              </a:rPr>
              <a:t>.</a:t>
            </a:r>
            <a:endParaRPr lang="pt-BR" sz="2800" dirty="0">
              <a:latin typeface="Poppins" panose="00000500000000000000"/>
            </a:endParaRPr>
          </a:p>
          <a:p>
            <a:endParaRPr lang="pt-BR" sz="2800" dirty="0">
              <a:latin typeface="Poppins" panose="00000500000000000000"/>
            </a:endParaRPr>
          </a:p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Exemplo: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r>
              <a:rPr lang="pt-BR" sz="2800" dirty="0" err="1">
                <a:latin typeface="Poppins" panose="00000500000000000000"/>
              </a:rPr>
              <a:t>int</a:t>
            </a:r>
            <a:r>
              <a:rPr lang="pt-BR" sz="2800" dirty="0">
                <a:latin typeface="Poppins" panose="00000500000000000000"/>
              </a:rPr>
              <a:t> [][] matriz</a:t>
            </a:r>
            <a:r>
              <a:rPr lang="pt-BR" sz="2800" dirty="0" smtClean="0">
                <a:latin typeface="Poppins" panose="00000500000000000000"/>
              </a:rPr>
              <a:t>; </a:t>
            </a:r>
            <a:r>
              <a:rPr lang="pt-BR" sz="2800" dirty="0" smtClean="0">
                <a:solidFill>
                  <a:srgbClr val="FF0000"/>
                </a:solidFill>
                <a:latin typeface="Poppins" panose="00000500000000000000"/>
              </a:rPr>
              <a:t>// declara a matriz e o tipo</a:t>
            </a:r>
            <a:endParaRPr lang="pt-BR" sz="2800" dirty="0">
              <a:solidFill>
                <a:srgbClr val="FF0000"/>
              </a:solidFill>
              <a:latin typeface="Poppins" panose="00000500000000000000"/>
            </a:endParaRPr>
          </a:p>
          <a:p>
            <a:r>
              <a:rPr lang="en-US" sz="2800" dirty="0" err="1">
                <a:latin typeface="Poppins" panose="00000500000000000000"/>
              </a:rPr>
              <a:t>matriz</a:t>
            </a:r>
            <a:r>
              <a:rPr lang="en-US" sz="2800" dirty="0">
                <a:latin typeface="Poppins" panose="00000500000000000000"/>
              </a:rPr>
              <a:t> = new </a:t>
            </a:r>
            <a:r>
              <a:rPr lang="en-US" sz="2800" dirty="0" err="1">
                <a:latin typeface="Poppins" panose="00000500000000000000"/>
              </a:rPr>
              <a:t>int</a:t>
            </a:r>
            <a:r>
              <a:rPr lang="en-US" sz="2800" dirty="0">
                <a:latin typeface="Poppins" panose="00000500000000000000"/>
              </a:rPr>
              <a:t> [2][2</a:t>
            </a:r>
            <a:r>
              <a:rPr lang="en-US" sz="2800" dirty="0" smtClean="0">
                <a:latin typeface="Poppins" panose="00000500000000000000"/>
              </a:rPr>
              <a:t>]; </a:t>
            </a:r>
            <a:r>
              <a:rPr lang="en-US" sz="2800" dirty="0" smtClean="0">
                <a:solidFill>
                  <a:srgbClr val="FF0000"/>
                </a:solidFill>
                <a:latin typeface="Poppins" panose="00000500000000000000"/>
              </a:rPr>
              <a:t>// </a:t>
            </a:r>
            <a:r>
              <a:rPr lang="en-US" sz="2800" dirty="0" err="1" smtClean="0">
                <a:solidFill>
                  <a:srgbClr val="FF0000"/>
                </a:solidFill>
                <a:latin typeface="Poppins" panose="00000500000000000000"/>
              </a:rPr>
              <a:t>determina</a:t>
            </a:r>
            <a:r>
              <a:rPr lang="en-US" sz="2800" dirty="0" smtClean="0">
                <a:solidFill>
                  <a:srgbClr val="FF0000"/>
                </a:solidFill>
                <a:latin typeface="Poppins" panose="00000500000000000000"/>
              </a:rPr>
              <a:t> o </a:t>
            </a:r>
            <a:r>
              <a:rPr lang="en-US" sz="2800" dirty="0" err="1" smtClean="0">
                <a:solidFill>
                  <a:srgbClr val="FF0000"/>
                </a:solidFill>
                <a:latin typeface="Poppins" panose="00000500000000000000"/>
              </a:rPr>
              <a:t>tamanho</a:t>
            </a:r>
            <a:endParaRPr lang="en-US" sz="2800" dirty="0" smtClean="0">
              <a:solidFill>
                <a:srgbClr val="FF0000"/>
              </a:solidFill>
              <a:latin typeface="Poppins" panose="00000500000000000000"/>
            </a:endParaRPr>
          </a:p>
          <a:p>
            <a:r>
              <a:rPr lang="en-US" sz="2800" b="1" dirty="0" err="1" smtClean="0">
                <a:solidFill>
                  <a:srgbClr val="0070C0"/>
                </a:solidFill>
                <a:latin typeface="Poppins" panose="00000500000000000000"/>
              </a:rPr>
              <a:t>Ou</a:t>
            </a:r>
            <a:endParaRPr lang="en-US" sz="2800" b="1" dirty="0" smtClean="0">
              <a:solidFill>
                <a:srgbClr val="0070C0"/>
              </a:solidFill>
              <a:latin typeface="Poppins" panose="00000500000000000000"/>
            </a:endParaRPr>
          </a:p>
          <a:p>
            <a:r>
              <a:rPr lang="en-US" sz="2800" dirty="0" err="1" smtClean="0">
                <a:solidFill>
                  <a:srgbClr val="0070C0"/>
                </a:solidFill>
                <a:latin typeface="Poppins" panose="00000500000000000000"/>
              </a:rPr>
              <a:t>Int</a:t>
            </a:r>
            <a:r>
              <a:rPr lang="en-US" sz="2800" dirty="0" smtClean="0">
                <a:solidFill>
                  <a:srgbClr val="0070C0"/>
                </a:solidFill>
                <a:latin typeface="Poppins" panose="00000500000000000000"/>
              </a:rPr>
              <a:t>[][] </a:t>
            </a:r>
            <a:r>
              <a:rPr lang="en-US" sz="2800" dirty="0" err="1" smtClean="0">
                <a:solidFill>
                  <a:srgbClr val="0070C0"/>
                </a:solidFill>
                <a:latin typeface="Poppins" panose="00000500000000000000"/>
              </a:rPr>
              <a:t>matriz</a:t>
            </a:r>
            <a:r>
              <a:rPr lang="en-US" sz="2800" dirty="0" smtClean="0">
                <a:solidFill>
                  <a:srgbClr val="0070C0"/>
                </a:solidFill>
                <a:latin typeface="Poppins" panose="00000500000000000000"/>
              </a:rPr>
              <a:t> = new </a:t>
            </a:r>
            <a:r>
              <a:rPr lang="en-US" sz="2800" dirty="0" err="1" smtClean="0">
                <a:solidFill>
                  <a:srgbClr val="0070C0"/>
                </a:solidFill>
                <a:latin typeface="Poppins" panose="00000500000000000000"/>
              </a:rPr>
              <a:t>int</a:t>
            </a:r>
            <a:r>
              <a:rPr lang="en-US" sz="2800" dirty="0" smtClean="0">
                <a:solidFill>
                  <a:srgbClr val="0070C0"/>
                </a:solidFill>
                <a:latin typeface="Poppins" panose="00000500000000000000"/>
              </a:rPr>
              <a:t>[2][2];</a:t>
            </a:r>
            <a:endParaRPr lang="en-US" sz="2800" dirty="0">
              <a:solidFill>
                <a:srgbClr val="0070C0"/>
              </a:solidFill>
              <a:latin typeface="Poppins" panose="00000500000000000000"/>
            </a:endParaRPr>
          </a:p>
          <a:p>
            <a:r>
              <a:rPr lang="pt-BR" sz="2800" dirty="0">
                <a:latin typeface="Poppins" panose="00000500000000000000"/>
              </a:rPr>
              <a:t>matriz[0][0] = 4</a:t>
            </a:r>
            <a:r>
              <a:rPr lang="pt-BR" sz="2800" dirty="0" smtClean="0">
                <a:latin typeface="Poppins" panose="0000050000000000000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Poppins" panose="00000500000000000000"/>
              </a:rPr>
              <a:t>// </a:t>
            </a:r>
            <a:r>
              <a:rPr lang="en-US" sz="2800" dirty="0" err="1" smtClean="0">
                <a:solidFill>
                  <a:srgbClr val="FF0000"/>
                </a:solidFill>
                <a:latin typeface="Poppins" panose="00000500000000000000"/>
              </a:rPr>
              <a:t>atribui</a:t>
            </a:r>
            <a:r>
              <a:rPr lang="en-US" sz="2800" dirty="0" smtClean="0">
                <a:solidFill>
                  <a:srgbClr val="FF0000"/>
                </a:solidFill>
                <a:latin typeface="Poppins" panose="0000050000000000000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Poppins" panose="00000500000000000000"/>
              </a:rPr>
              <a:t>valores</a:t>
            </a:r>
            <a:endParaRPr lang="pt-BR" sz="2800" dirty="0">
              <a:latin typeface="Poppins" panose="00000500000000000000"/>
            </a:endParaRPr>
          </a:p>
          <a:p>
            <a:r>
              <a:rPr lang="pt-BR" sz="2800" dirty="0">
                <a:latin typeface="Poppins" panose="00000500000000000000"/>
              </a:rPr>
              <a:t>matriz[0][1] = 5;</a:t>
            </a:r>
          </a:p>
          <a:p>
            <a:r>
              <a:rPr lang="pt-BR" sz="2800" dirty="0" err="1">
                <a:latin typeface="Poppins" panose="00000500000000000000"/>
              </a:rPr>
              <a:t>System.out.println</a:t>
            </a:r>
            <a:r>
              <a:rPr lang="pt-BR" sz="2800" dirty="0">
                <a:latin typeface="Poppins" panose="00000500000000000000"/>
              </a:rPr>
              <a:t>("valor é: " + matriz[0][0]);</a:t>
            </a:r>
          </a:p>
          <a:p>
            <a:r>
              <a:rPr lang="pt-BR" sz="2800" dirty="0" err="1">
                <a:latin typeface="Poppins" panose="00000500000000000000"/>
              </a:rPr>
              <a:t>System.out.println</a:t>
            </a:r>
            <a:r>
              <a:rPr lang="pt-BR" sz="2800" dirty="0">
                <a:latin typeface="Poppins" panose="00000500000000000000"/>
              </a:rPr>
              <a:t>("valor é: " + matriz[0][</a:t>
            </a:r>
            <a:r>
              <a:rPr lang="pt-BR" sz="2800" dirty="0" smtClean="0">
                <a:latin typeface="Poppins" panose="00000500000000000000"/>
              </a:rPr>
              <a:t>1]);</a:t>
            </a:r>
            <a:endParaRPr lang="pt-BR" sz="2800" dirty="0">
              <a:solidFill>
                <a:srgbClr val="FF0000"/>
              </a:solidFill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9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22101" y="2840057"/>
            <a:ext cx="5581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 – Aula 3</a:t>
            </a:r>
            <a:endParaRPr lang="pt-BR" sz="5400" b="1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0616" y="1546167"/>
            <a:ext cx="2660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 Fundamentos e 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3765618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635575"/>
            <a:ext cx="113665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</a:rPr>
              <a:t>Exemplo:</a:t>
            </a:r>
          </a:p>
          <a:p>
            <a:pPr algn="just"/>
            <a:r>
              <a:rPr lang="pt-BR" sz="1400" b="1" dirty="0" smtClean="0">
                <a:latin typeface="Poppins" panose="00000500000000000000" pitchFamily="2" charset="0"/>
              </a:rPr>
              <a:t>Fazer um programa para preencher uma matriz com informações numéricas.</a:t>
            </a:r>
          </a:p>
          <a:p>
            <a:pPr algn="just"/>
            <a:endParaRPr lang="pt-BR" sz="1400" b="1" dirty="0" smtClean="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</a:endParaRPr>
          </a:p>
          <a:p>
            <a:pPr algn="just"/>
            <a:r>
              <a:rPr lang="pt-BR" sz="1400" dirty="0" smtClean="0">
                <a:latin typeface="Poppins" panose="00000500000000000000" pitchFamily="2" charset="0"/>
              </a:rPr>
              <a:t>public </a:t>
            </a:r>
            <a:r>
              <a:rPr lang="pt-BR" sz="1400" dirty="0" err="1">
                <a:latin typeface="Poppins" panose="00000500000000000000" pitchFamily="2" charset="0"/>
              </a:rPr>
              <a:t>static</a:t>
            </a:r>
            <a:r>
              <a:rPr lang="pt-BR" sz="1400" dirty="0">
                <a:latin typeface="Poppins" panose="00000500000000000000" pitchFamily="2" charset="0"/>
              </a:rPr>
              <a:t> </a:t>
            </a:r>
            <a:r>
              <a:rPr lang="pt-BR" sz="1400" dirty="0" err="1">
                <a:latin typeface="Poppins" panose="00000500000000000000" pitchFamily="2" charset="0"/>
              </a:rPr>
              <a:t>void</a:t>
            </a:r>
            <a:r>
              <a:rPr lang="pt-BR" sz="1400" dirty="0">
                <a:latin typeface="Poppins" panose="00000500000000000000" pitchFamily="2" charset="0"/>
              </a:rPr>
              <a:t> </a:t>
            </a:r>
            <a:r>
              <a:rPr lang="pt-BR" sz="1400" dirty="0" err="1">
                <a:latin typeface="Poppins" panose="00000500000000000000" pitchFamily="2" charset="0"/>
              </a:rPr>
              <a:t>main</a:t>
            </a:r>
            <a:r>
              <a:rPr lang="pt-BR" sz="1400" dirty="0">
                <a:latin typeface="Poppins" panose="00000500000000000000" pitchFamily="2" charset="0"/>
              </a:rPr>
              <a:t>(</a:t>
            </a:r>
            <a:r>
              <a:rPr lang="pt-BR" sz="1400" dirty="0" err="1">
                <a:latin typeface="Poppins" panose="00000500000000000000" pitchFamily="2" charset="0"/>
              </a:rPr>
              <a:t>String</a:t>
            </a:r>
            <a:r>
              <a:rPr lang="pt-BR" sz="1400" dirty="0">
                <a:latin typeface="Poppins" panose="00000500000000000000" pitchFamily="2" charset="0"/>
              </a:rPr>
              <a:t>[] </a:t>
            </a:r>
            <a:r>
              <a:rPr lang="pt-BR" sz="1400" dirty="0" err="1">
                <a:latin typeface="Poppins" panose="00000500000000000000" pitchFamily="2" charset="0"/>
              </a:rPr>
              <a:t>args</a:t>
            </a:r>
            <a:r>
              <a:rPr lang="pt-BR" sz="1400" dirty="0">
                <a:latin typeface="Poppins" panose="00000500000000000000" pitchFamily="2" charset="0"/>
              </a:rPr>
              <a:t>){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</a:t>
            </a:r>
            <a:r>
              <a:rPr lang="pt-BR" sz="1400" dirty="0" err="1">
                <a:solidFill>
                  <a:srgbClr val="FF0000"/>
                </a:solidFill>
                <a:latin typeface="Poppins" panose="00000500000000000000" pitchFamily="2" charset="0"/>
              </a:rPr>
              <a:t>int</a:t>
            </a:r>
            <a:r>
              <a:rPr lang="pt-BR" sz="1400" dirty="0">
                <a:solidFill>
                  <a:srgbClr val="FF0000"/>
                </a:solidFill>
                <a:latin typeface="Poppins" panose="00000500000000000000" pitchFamily="2" charset="0"/>
              </a:rPr>
              <a:t>[][] matriz = new </a:t>
            </a:r>
            <a:r>
              <a:rPr lang="pt-BR" sz="1400" dirty="0" err="1">
                <a:solidFill>
                  <a:srgbClr val="FF0000"/>
                </a:solidFill>
                <a:latin typeface="Poppins" panose="00000500000000000000" pitchFamily="2" charset="0"/>
              </a:rPr>
              <a:t>int</a:t>
            </a:r>
            <a:r>
              <a:rPr lang="pt-BR" sz="1400" dirty="0">
                <a:solidFill>
                  <a:srgbClr val="FF0000"/>
                </a:solidFill>
                <a:latin typeface="Poppins" panose="00000500000000000000" pitchFamily="2" charset="0"/>
              </a:rPr>
              <a:t>[3][3</a:t>
            </a:r>
            <a:r>
              <a:rPr lang="pt-BR" sz="1400" dirty="0" smtClean="0">
                <a:solidFill>
                  <a:srgbClr val="FF0000"/>
                </a:solidFill>
                <a:latin typeface="Poppins" panose="00000500000000000000" pitchFamily="2" charset="0"/>
              </a:rPr>
              <a:t>]; // criação da matriz</a:t>
            </a:r>
            <a:endParaRPr lang="pt-BR" sz="1400" dirty="0">
              <a:solidFill>
                <a:srgbClr val="FF0000"/>
              </a:solidFill>
              <a:latin typeface="Poppins" panose="00000500000000000000" pitchFamily="2" charset="0"/>
            </a:endParaRP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</a:t>
            </a:r>
          </a:p>
          <a:p>
            <a:pPr algn="just"/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</a:rPr>
              <a:t>            Scanner entrada = new Scanner(System.in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</a:rPr>
              <a:t>); // criação da classe scanner</a:t>
            </a:r>
            <a:endParaRPr lang="pt-BR" sz="1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</a:endParaRP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</a:t>
            </a:r>
            <a:r>
              <a:rPr lang="pt-BR" sz="1400" dirty="0" err="1">
                <a:latin typeface="Poppins" panose="00000500000000000000" pitchFamily="2" charset="0"/>
              </a:rPr>
              <a:t>System.out.println</a:t>
            </a:r>
            <a:r>
              <a:rPr lang="pt-BR" sz="1400" dirty="0">
                <a:latin typeface="Poppins" panose="00000500000000000000" pitchFamily="2" charset="0"/>
              </a:rPr>
              <a:t>("Matriz M[3][3]\n");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for(</a:t>
            </a:r>
            <a:r>
              <a:rPr lang="pt-BR" sz="1400" dirty="0" err="1">
                <a:latin typeface="Poppins" panose="00000500000000000000" pitchFamily="2" charset="0"/>
              </a:rPr>
              <a:t>int</a:t>
            </a:r>
            <a:r>
              <a:rPr lang="pt-BR" sz="1400" dirty="0">
                <a:latin typeface="Poppins" panose="00000500000000000000" pitchFamily="2" charset="0"/>
              </a:rPr>
              <a:t> linha=0 ; linha &lt; 3 ; linha++){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    for(</a:t>
            </a:r>
            <a:r>
              <a:rPr lang="pt-BR" sz="1400" dirty="0" err="1">
                <a:latin typeface="Poppins" panose="00000500000000000000" pitchFamily="2" charset="0"/>
              </a:rPr>
              <a:t>int</a:t>
            </a:r>
            <a:r>
              <a:rPr lang="pt-BR" sz="1400" dirty="0">
                <a:latin typeface="Poppins" panose="00000500000000000000" pitchFamily="2" charset="0"/>
              </a:rPr>
              <a:t> coluna = 0; coluna &lt; 3 ; coluna ++){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        </a:t>
            </a:r>
            <a:r>
              <a:rPr lang="pt-BR" sz="1400" dirty="0" err="1">
                <a:latin typeface="Poppins" panose="00000500000000000000" pitchFamily="2" charset="0"/>
              </a:rPr>
              <a:t>System.out.printf</a:t>
            </a:r>
            <a:r>
              <a:rPr lang="pt-BR" sz="1400" dirty="0">
                <a:latin typeface="Poppins" panose="00000500000000000000" pitchFamily="2" charset="0"/>
              </a:rPr>
              <a:t>("Insira o elemento M[%d][%d]: ",linha+1,coluna+1);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        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</a:rPr>
              <a:t>matriz[linha][coluna]=</a:t>
            </a:r>
            <a:r>
              <a:rPr lang="pt-BR" sz="1400" dirty="0" err="1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</a:rPr>
              <a:t>entrada.nextInt</a:t>
            </a: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</a:rPr>
              <a:t>(); // entrada de dados na matriz</a:t>
            </a:r>
            <a:endParaRPr lang="pt-BR" sz="1400" dirty="0">
              <a:solidFill>
                <a:schemeClr val="accent2">
                  <a:lumMod val="75000"/>
                </a:schemeClr>
              </a:solidFill>
              <a:latin typeface="Poppins" panose="00000500000000000000" pitchFamily="2" charset="0"/>
            </a:endParaRP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    }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}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</a:t>
            </a:r>
            <a:r>
              <a:rPr lang="pt-BR" sz="1400" dirty="0" err="1">
                <a:latin typeface="Poppins" panose="00000500000000000000" pitchFamily="2" charset="0"/>
              </a:rPr>
              <a:t>System.out.println</a:t>
            </a:r>
            <a:r>
              <a:rPr lang="pt-BR" sz="1400" dirty="0">
                <a:latin typeface="Poppins" panose="00000500000000000000" pitchFamily="2" charset="0"/>
              </a:rPr>
              <a:t>("\</a:t>
            </a:r>
            <a:r>
              <a:rPr lang="pt-BR" sz="1400" dirty="0" err="1">
                <a:latin typeface="Poppins" panose="00000500000000000000" pitchFamily="2" charset="0"/>
              </a:rPr>
              <a:t>nA</a:t>
            </a:r>
            <a:r>
              <a:rPr lang="pt-BR" sz="1400" dirty="0">
                <a:latin typeface="Poppins" panose="00000500000000000000" pitchFamily="2" charset="0"/>
              </a:rPr>
              <a:t> Matriz ficou: \n");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for(</a:t>
            </a:r>
            <a:r>
              <a:rPr lang="pt-BR" sz="1400" dirty="0" err="1">
                <a:latin typeface="Poppins" panose="00000500000000000000" pitchFamily="2" charset="0"/>
              </a:rPr>
              <a:t>int</a:t>
            </a:r>
            <a:r>
              <a:rPr lang="pt-BR" sz="1400" dirty="0">
                <a:latin typeface="Poppins" panose="00000500000000000000" pitchFamily="2" charset="0"/>
              </a:rPr>
              <a:t> linha=0 ; linha &lt; 3 ; linha++){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    for(</a:t>
            </a:r>
            <a:r>
              <a:rPr lang="pt-BR" sz="1400" dirty="0" err="1">
                <a:latin typeface="Poppins" panose="00000500000000000000" pitchFamily="2" charset="0"/>
              </a:rPr>
              <a:t>int</a:t>
            </a:r>
            <a:r>
              <a:rPr lang="pt-BR" sz="1400" dirty="0">
                <a:latin typeface="Poppins" panose="00000500000000000000" pitchFamily="2" charset="0"/>
              </a:rPr>
              <a:t> coluna = 0; coluna &lt; 3 ; coluna ++){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        </a:t>
            </a:r>
            <a:r>
              <a:rPr lang="pt-BR" sz="1400" dirty="0" err="1">
                <a:latin typeface="Poppins" panose="00000500000000000000" pitchFamily="2" charset="0"/>
              </a:rPr>
              <a:t>System.out.printf</a:t>
            </a:r>
            <a:r>
              <a:rPr lang="pt-BR" sz="1400" dirty="0">
                <a:latin typeface="Poppins" panose="00000500000000000000" pitchFamily="2" charset="0"/>
              </a:rPr>
              <a:t>("\t %d \</a:t>
            </a:r>
            <a:r>
              <a:rPr lang="pt-BR" sz="1400" dirty="0" err="1">
                <a:latin typeface="Poppins" panose="00000500000000000000" pitchFamily="2" charset="0"/>
              </a:rPr>
              <a:t>t",matriz</a:t>
            </a:r>
            <a:r>
              <a:rPr lang="pt-BR" sz="1400" dirty="0">
                <a:latin typeface="Poppins" panose="00000500000000000000" pitchFamily="2" charset="0"/>
              </a:rPr>
              <a:t>[linha][coluna]);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    }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    </a:t>
            </a:r>
            <a:r>
              <a:rPr lang="pt-BR" sz="1400" dirty="0" err="1">
                <a:latin typeface="Poppins" panose="00000500000000000000" pitchFamily="2" charset="0"/>
              </a:rPr>
              <a:t>System.out.println</a:t>
            </a:r>
            <a:r>
              <a:rPr lang="pt-BR" sz="1400" dirty="0">
                <a:latin typeface="Poppins" panose="00000500000000000000" pitchFamily="2" charset="0"/>
              </a:rPr>
              <a:t>();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 }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   </a:t>
            </a:r>
          </a:p>
          <a:p>
            <a:pPr algn="just"/>
            <a:r>
              <a:rPr lang="pt-BR" sz="1400" dirty="0">
                <a:latin typeface="Poppins" panose="00000500000000000000" pitchFamily="2" charset="0"/>
              </a:rPr>
              <a:t>        }</a:t>
            </a:r>
            <a:endParaRPr lang="pt-BR" sz="1400" dirty="0">
              <a:latin typeface="Poppins" panose="0000050000000000000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68300" y="50800"/>
            <a:ext cx="113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Matriz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1674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87364" y="2747528"/>
            <a:ext cx="8903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Tratamento de Exceção</a:t>
            </a:r>
            <a:endParaRPr lang="pt-BR" sz="5400" b="1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0616" y="1546167"/>
            <a:ext cx="2660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 Fundamentos e 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457149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TRY CATCH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688320"/>
            <a:ext cx="111887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Poppins" panose="00000500000000000000"/>
              </a:rPr>
              <a:t>As exceções ocorrem quando algo imprevisto acontece, elas podem ser provenientes de erros de lógica ou acesso a recursos que talvez não estejam disponíveis.</a:t>
            </a:r>
          </a:p>
          <a:p>
            <a:pPr algn="just"/>
            <a:r>
              <a:rPr lang="pt-BR" sz="2000" dirty="0">
                <a:latin typeface="Poppins" panose="00000500000000000000"/>
              </a:rPr>
              <a:t>Alguns possíveis motivos externos para ocorrer uma exceção são: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Poppins" panose="00000500000000000000"/>
              </a:rPr>
              <a:t>Tentar abrir um arquivo que não existe.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Poppins" panose="00000500000000000000"/>
              </a:rPr>
              <a:t>Tentar fazer consulta a um banco de dados que não está disponível.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Poppins" panose="00000500000000000000"/>
              </a:rPr>
              <a:t>Tentar escrever algo em um arquivo sobre o qual não se tem permissão de escrita.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Poppins" panose="00000500000000000000"/>
              </a:rPr>
              <a:t>Tentar conectar em servidor inexistente.</a:t>
            </a:r>
          </a:p>
          <a:p>
            <a:pPr algn="just" fontAlgn="base"/>
            <a:endParaRPr lang="pt-BR" sz="2000" dirty="0">
              <a:latin typeface="Poppins" panose="00000500000000000000"/>
            </a:endParaRPr>
          </a:p>
          <a:p>
            <a:pPr algn="just"/>
            <a:r>
              <a:rPr lang="pt-BR" sz="2000" dirty="0">
                <a:latin typeface="Poppins" panose="00000500000000000000"/>
              </a:rPr>
              <a:t>Alguns possíveis erros de lógica para ocorrer uma exceção são: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Poppins" panose="00000500000000000000"/>
              </a:rPr>
              <a:t>Tentar manipular um objeto que está com o valor nulo.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Poppins" panose="00000500000000000000"/>
              </a:rPr>
              <a:t>Dividir um número por zero.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Poppins" panose="00000500000000000000"/>
              </a:rPr>
              <a:t>Tentar manipular um tipo de dado como se fosse outro.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Poppins" panose="00000500000000000000"/>
              </a:rPr>
              <a:t>Tentar utilizar um método ou classe não existentes</a:t>
            </a:r>
            <a:r>
              <a:rPr lang="pt-BR" sz="2000" dirty="0" smtClean="0">
                <a:latin typeface="Poppins" panose="00000500000000000000"/>
              </a:rPr>
              <a:t>.</a:t>
            </a:r>
            <a:endParaRPr lang="pt-BR" sz="2000" dirty="0"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82937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TRY CATCH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688320"/>
            <a:ext cx="111887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Sintaxe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:</a:t>
            </a:r>
          </a:p>
          <a:p>
            <a:pPr algn="just" fontAlgn="base"/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try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Poppins" panose="00000500000000000000"/>
            </a:endParaRPr>
          </a:p>
          <a:p>
            <a:pPr algn="just" fontAlgn="base"/>
            <a:r>
              <a:rPr lang="pt-BR" sz="2000" dirty="0">
                <a:latin typeface="Poppins" panose="00000500000000000000"/>
              </a:rPr>
              <a:t>{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  //trecho de código que pode vir a lançar uma exceção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}</a:t>
            </a:r>
          </a:p>
          <a:p>
            <a:pPr algn="just" fontAlgn="base"/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catch</a:t>
            </a:r>
            <a:r>
              <a:rPr lang="pt-BR" sz="2000" dirty="0">
                <a:solidFill>
                  <a:srgbClr val="0070C0"/>
                </a:solidFill>
                <a:latin typeface="Poppins" panose="00000500000000000000"/>
              </a:rPr>
              <a:t>(tipo_exceçao_1 e)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{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  //ação a ser tomada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}</a:t>
            </a:r>
          </a:p>
          <a:p>
            <a:pPr algn="just" fontAlgn="base"/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catch</a:t>
            </a:r>
            <a:r>
              <a:rPr lang="pt-BR" sz="2000" dirty="0">
                <a:solidFill>
                  <a:srgbClr val="0070C0"/>
                </a:solidFill>
                <a:latin typeface="Poppins" panose="00000500000000000000"/>
              </a:rPr>
              <a:t>(tipo_exceçao_2 e)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{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  //ação a ser tomada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}</a:t>
            </a:r>
          </a:p>
          <a:p>
            <a:pPr algn="just"/>
            <a:endParaRPr lang="pt-BR" sz="2000" dirty="0"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937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600" y="167620"/>
            <a:ext cx="11188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Exemplo:</a:t>
            </a:r>
            <a:endParaRPr lang="pt-BR" sz="16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/>
            <a:endParaRPr lang="pt-BR" sz="1600" dirty="0" smtClean="0">
              <a:latin typeface="Poppins" panose="00000500000000000000"/>
            </a:endParaRPr>
          </a:p>
          <a:p>
            <a:r>
              <a:rPr lang="en-US" sz="1600" dirty="0" smtClean="0">
                <a:latin typeface="Poppins" panose="00000500000000000000"/>
              </a:rPr>
              <a:t>public </a:t>
            </a:r>
            <a:r>
              <a:rPr lang="en-US" sz="1600" dirty="0">
                <a:latin typeface="Poppins" panose="00000500000000000000"/>
              </a:rPr>
              <a:t>static void main(String[] </a:t>
            </a:r>
            <a:r>
              <a:rPr lang="en-US" sz="1600" dirty="0" err="1">
                <a:latin typeface="Poppins" panose="00000500000000000000"/>
              </a:rPr>
              <a:t>args</a:t>
            </a:r>
            <a:r>
              <a:rPr lang="en-US" sz="1600" dirty="0">
                <a:latin typeface="Poppins" panose="00000500000000000000"/>
              </a:rPr>
              <a:t>) {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	</a:t>
            </a:r>
            <a:r>
              <a:rPr lang="pt-BR" sz="1600" dirty="0" err="1">
                <a:latin typeface="Poppins" panose="00000500000000000000"/>
              </a:rPr>
              <a:t>String</a:t>
            </a:r>
            <a:r>
              <a:rPr lang="pt-BR" sz="1600" dirty="0">
                <a:latin typeface="Poppins" panose="00000500000000000000"/>
              </a:rPr>
              <a:t> frase = </a:t>
            </a:r>
            <a:r>
              <a:rPr lang="pt-BR" sz="1600" dirty="0" err="1">
                <a:latin typeface="Poppins" panose="00000500000000000000"/>
              </a:rPr>
              <a:t>null</a:t>
            </a:r>
            <a:r>
              <a:rPr lang="pt-BR" sz="1600" dirty="0">
                <a:latin typeface="Poppins" panose="00000500000000000000"/>
              </a:rPr>
              <a:t>;</a:t>
            </a:r>
          </a:p>
          <a:p>
            <a:pPr algn="just"/>
            <a:r>
              <a:rPr lang="pt-BR" sz="1600" dirty="0" smtClean="0">
                <a:latin typeface="Poppins" panose="00000500000000000000"/>
              </a:rPr>
              <a:t>	</a:t>
            </a:r>
            <a:r>
              <a:rPr lang="pt-BR" sz="1600" dirty="0" err="1" smtClean="0">
                <a:latin typeface="Poppins" panose="00000500000000000000"/>
              </a:rPr>
              <a:t>String</a:t>
            </a:r>
            <a:r>
              <a:rPr lang="pt-BR" sz="1600" dirty="0" smtClean="0">
                <a:latin typeface="Poppins" panose="00000500000000000000"/>
              </a:rPr>
              <a:t> </a:t>
            </a:r>
            <a:r>
              <a:rPr lang="pt-BR" sz="1600" dirty="0" err="1">
                <a:latin typeface="Poppins" panose="00000500000000000000"/>
              </a:rPr>
              <a:t>novaFrase</a:t>
            </a:r>
            <a:r>
              <a:rPr lang="pt-BR" sz="1600" dirty="0">
                <a:latin typeface="Poppins" panose="00000500000000000000"/>
              </a:rPr>
              <a:t> = </a:t>
            </a:r>
            <a:r>
              <a:rPr lang="pt-BR" sz="1600" dirty="0" err="1">
                <a:latin typeface="Poppins" panose="00000500000000000000"/>
              </a:rPr>
              <a:t>null</a:t>
            </a:r>
            <a:r>
              <a:rPr lang="pt-BR" sz="1600" dirty="0">
                <a:latin typeface="Poppins" panose="00000500000000000000"/>
              </a:rPr>
              <a:t>;</a:t>
            </a:r>
          </a:p>
          <a:p>
            <a:pPr algn="just"/>
            <a:r>
              <a:rPr lang="pt-BR" sz="1600" dirty="0" smtClean="0">
                <a:latin typeface="Poppins" panose="00000500000000000000"/>
              </a:rPr>
              <a:t>	</a:t>
            </a:r>
            <a:r>
              <a:rPr lang="pt-BR" sz="1600" dirty="0" err="1" smtClean="0">
                <a:latin typeface="Poppins" panose="00000500000000000000"/>
              </a:rPr>
              <a:t>try</a:t>
            </a:r>
            <a:endParaRPr lang="pt-BR" sz="1600" dirty="0">
              <a:latin typeface="Poppins" panose="00000500000000000000"/>
            </a:endParaRPr>
          </a:p>
          <a:p>
            <a:pPr algn="just"/>
            <a:r>
              <a:rPr lang="pt-BR" sz="1600" dirty="0" smtClean="0">
                <a:latin typeface="Poppins" panose="00000500000000000000"/>
              </a:rPr>
              <a:t>	{</a:t>
            </a:r>
            <a:endParaRPr lang="pt-BR" sz="1600" dirty="0">
              <a:latin typeface="Poppins" panose="00000500000000000000"/>
            </a:endParaRPr>
          </a:p>
          <a:p>
            <a:pPr algn="just"/>
            <a:r>
              <a:rPr lang="pt-BR" sz="1600" dirty="0" smtClean="0">
                <a:latin typeface="Poppins" panose="00000500000000000000"/>
              </a:rPr>
              <a:t>		</a:t>
            </a:r>
            <a:r>
              <a:rPr lang="pt-BR" sz="1600" dirty="0" err="1" smtClean="0">
                <a:latin typeface="Poppins" panose="00000500000000000000"/>
              </a:rPr>
              <a:t>novaFrase</a:t>
            </a:r>
            <a:r>
              <a:rPr lang="pt-BR" sz="1600" dirty="0" smtClean="0">
                <a:latin typeface="Poppins" panose="00000500000000000000"/>
              </a:rPr>
              <a:t> </a:t>
            </a:r>
            <a:r>
              <a:rPr lang="pt-BR" sz="1600" dirty="0">
                <a:latin typeface="Poppins" panose="00000500000000000000"/>
              </a:rPr>
              <a:t>= </a:t>
            </a:r>
            <a:r>
              <a:rPr lang="pt-BR" sz="1600" dirty="0" err="1">
                <a:latin typeface="Poppins" panose="00000500000000000000"/>
              </a:rPr>
              <a:t>frase.toUpperCase</a:t>
            </a:r>
            <a:r>
              <a:rPr lang="pt-BR" sz="1600" dirty="0">
                <a:latin typeface="Poppins" panose="00000500000000000000"/>
              </a:rPr>
              <a:t>();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</a:t>
            </a:r>
            <a:r>
              <a:rPr lang="pt-BR" sz="1600" dirty="0" smtClean="0">
                <a:latin typeface="Poppins" panose="00000500000000000000"/>
              </a:rPr>
              <a:t>	}</a:t>
            </a:r>
            <a:endParaRPr lang="pt-BR" sz="1600" dirty="0">
              <a:latin typeface="Poppins" panose="00000500000000000000"/>
            </a:endParaRPr>
          </a:p>
          <a:p>
            <a:pPr algn="just"/>
            <a:r>
              <a:rPr lang="pt-BR" sz="1600" dirty="0">
                <a:latin typeface="Poppins" panose="00000500000000000000"/>
              </a:rPr>
              <a:t>  </a:t>
            </a:r>
            <a:r>
              <a:rPr lang="pt-BR" sz="1600" dirty="0" smtClean="0">
                <a:latin typeface="Poppins" panose="00000500000000000000"/>
              </a:rPr>
              <a:t>	catch(</a:t>
            </a:r>
            <a:r>
              <a:rPr lang="pt-BR" sz="1600" dirty="0" err="1" smtClean="0">
                <a:latin typeface="Poppins" panose="00000500000000000000"/>
              </a:rPr>
              <a:t>NullPointerException</a:t>
            </a:r>
            <a:r>
              <a:rPr lang="pt-BR" sz="1600" dirty="0" smtClean="0">
                <a:latin typeface="Poppins" panose="00000500000000000000"/>
              </a:rPr>
              <a:t> </a:t>
            </a:r>
            <a:r>
              <a:rPr lang="pt-BR" sz="1600" dirty="0">
                <a:latin typeface="Poppins" panose="00000500000000000000"/>
              </a:rPr>
              <a:t>e) </a:t>
            </a:r>
            <a:r>
              <a:rPr lang="pt-BR" sz="1600" dirty="0">
                <a:solidFill>
                  <a:srgbClr val="FF0000"/>
                </a:solidFill>
                <a:latin typeface="Poppins" panose="00000500000000000000"/>
              </a:rPr>
              <a:t>//CAPTURA DA </a:t>
            </a:r>
            <a:r>
              <a:rPr lang="pt-BR" sz="1600" dirty="0" smtClean="0">
                <a:solidFill>
                  <a:srgbClr val="FF0000"/>
                </a:solidFill>
                <a:latin typeface="Poppins" panose="00000500000000000000"/>
              </a:rPr>
              <a:t>POSSÍVEL EXCEÇÃO.</a:t>
            </a:r>
            <a:endParaRPr lang="pt-BR" sz="1600" dirty="0">
              <a:solidFill>
                <a:srgbClr val="FF0000"/>
              </a:solidFill>
              <a:latin typeface="Poppins" panose="00000500000000000000"/>
            </a:endParaRPr>
          </a:p>
          <a:p>
            <a:pPr algn="just"/>
            <a:r>
              <a:rPr lang="pt-BR" sz="1600" dirty="0">
                <a:latin typeface="Poppins" panose="00000500000000000000"/>
              </a:rPr>
              <a:t>  </a:t>
            </a:r>
            <a:r>
              <a:rPr lang="pt-BR" sz="1600" dirty="0" smtClean="0">
                <a:latin typeface="Poppins" panose="00000500000000000000"/>
              </a:rPr>
              <a:t>	{</a:t>
            </a:r>
            <a:endParaRPr lang="pt-BR" sz="1600" dirty="0">
              <a:latin typeface="Poppins" panose="00000500000000000000"/>
            </a:endParaRPr>
          </a:p>
          <a:p>
            <a:pPr algn="just"/>
            <a:r>
              <a:rPr lang="pt-BR" sz="1600" dirty="0">
                <a:latin typeface="Poppins" panose="00000500000000000000"/>
              </a:rPr>
              <a:t>    </a:t>
            </a:r>
            <a:r>
              <a:rPr lang="pt-BR" sz="1600" dirty="0" smtClean="0">
                <a:latin typeface="Poppins" panose="00000500000000000000"/>
              </a:rPr>
              <a:t>		</a:t>
            </a:r>
            <a:r>
              <a:rPr lang="pt-BR" sz="1600" dirty="0" smtClean="0">
                <a:solidFill>
                  <a:srgbClr val="FF0000"/>
                </a:solidFill>
                <a:latin typeface="Poppins" panose="00000500000000000000"/>
              </a:rPr>
              <a:t>//</a:t>
            </a:r>
            <a:r>
              <a:rPr lang="pt-BR" sz="1600" dirty="0">
                <a:solidFill>
                  <a:srgbClr val="FF0000"/>
                </a:solidFill>
                <a:latin typeface="Poppins" panose="00000500000000000000"/>
              </a:rPr>
              <a:t>TRATAMENTO DA </a:t>
            </a:r>
            <a:r>
              <a:rPr lang="pt-BR" sz="1600" dirty="0" smtClean="0">
                <a:solidFill>
                  <a:srgbClr val="FF0000"/>
                </a:solidFill>
                <a:latin typeface="Poppins" panose="00000500000000000000"/>
              </a:rPr>
              <a:t>EXCEÇÃO</a:t>
            </a:r>
            <a:endParaRPr lang="pt-BR" sz="1600" dirty="0">
              <a:solidFill>
                <a:srgbClr val="FF0000"/>
              </a:solidFill>
              <a:latin typeface="Poppins" panose="00000500000000000000"/>
            </a:endParaRPr>
          </a:p>
          <a:p>
            <a:pPr algn="just"/>
            <a:r>
              <a:rPr lang="pt-BR" sz="1600" dirty="0">
                <a:latin typeface="Poppins" panose="00000500000000000000"/>
              </a:rPr>
              <a:t>    </a:t>
            </a:r>
            <a:r>
              <a:rPr lang="pt-BR" sz="1600" dirty="0" smtClean="0">
                <a:latin typeface="Poppins" panose="00000500000000000000"/>
              </a:rPr>
              <a:t>		</a:t>
            </a:r>
            <a:r>
              <a:rPr lang="pt-BR" sz="1600" dirty="0" err="1" smtClean="0">
                <a:latin typeface="Poppins" panose="00000500000000000000"/>
              </a:rPr>
              <a:t>System.out.println</a:t>
            </a:r>
            <a:r>
              <a:rPr lang="pt-BR" sz="1600" dirty="0">
                <a:latin typeface="Poppins" panose="00000500000000000000"/>
              </a:rPr>
              <a:t>("O frase inicial está </a:t>
            </a:r>
            <a:r>
              <a:rPr lang="pt-BR" sz="1600" dirty="0" smtClean="0">
                <a:latin typeface="Poppins" panose="00000500000000000000"/>
              </a:rPr>
              <a:t>nula, para </a:t>
            </a:r>
            <a:r>
              <a:rPr lang="pt-BR" sz="1600" dirty="0" smtClean="0">
                <a:latin typeface="Poppins" panose="00000500000000000000"/>
              </a:rPr>
              <a:t>solucionar </a:t>
            </a:r>
            <a:r>
              <a:rPr lang="pt-BR" sz="1600" dirty="0">
                <a:latin typeface="Poppins" panose="00000500000000000000"/>
              </a:rPr>
              <a:t>tal o </a:t>
            </a:r>
            <a:r>
              <a:rPr lang="pt-BR" sz="1600" dirty="0" smtClean="0">
                <a:latin typeface="Poppins" panose="00000500000000000000"/>
              </a:rPr>
              <a:t>			problema</a:t>
            </a:r>
            <a:r>
              <a:rPr lang="pt-BR" sz="1600" dirty="0">
                <a:latin typeface="Poppins" panose="00000500000000000000"/>
              </a:rPr>
              <a:t>, foi lhe </a:t>
            </a:r>
            <a:r>
              <a:rPr lang="pt-BR" sz="1600" dirty="0" err="1">
                <a:latin typeface="Poppins" panose="00000500000000000000"/>
              </a:rPr>
              <a:t>atribuito</a:t>
            </a:r>
            <a:r>
              <a:rPr lang="pt-BR" sz="1600" dirty="0">
                <a:latin typeface="Poppins" panose="00000500000000000000"/>
              </a:rPr>
              <a:t> um </a:t>
            </a:r>
            <a:r>
              <a:rPr lang="pt-BR" sz="1600" dirty="0" smtClean="0">
                <a:latin typeface="Poppins" panose="00000500000000000000"/>
              </a:rPr>
              <a:t>valor </a:t>
            </a:r>
            <a:r>
              <a:rPr lang="pt-BR" sz="1600" dirty="0">
                <a:latin typeface="Poppins" panose="00000500000000000000"/>
              </a:rPr>
              <a:t>default.");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</a:t>
            </a:r>
            <a:r>
              <a:rPr lang="pt-BR" sz="1600" dirty="0" smtClean="0">
                <a:latin typeface="Poppins" panose="00000500000000000000"/>
              </a:rPr>
              <a:t>		frase </a:t>
            </a:r>
            <a:r>
              <a:rPr lang="pt-BR" sz="1600" dirty="0">
                <a:latin typeface="Poppins" panose="00000500000000000000"/>
              </a:rPr>
              <a:t>= </a:t>
            </a:r>
            <a:r>
              <a:rPr lang="pt-BR" sz="1600" dirty="0">
                <a:latin typeface="Poppins" panose="00000500000000000000"/>
              </a:rPr>
              <a:t>"um </a:t>
            </a:r>
            <a:r>
              <a:rPr lang="pt-BR" sz="1600" dirty="0" smtClean="0">
                <a:latin typeface="Poppins" panose="00000500000000000000"/>
              </a:rPr>
              <a:t>novo caminho";</a:t>
            </a:r>
            <a:endParaRPr lang="pt-BR" sz="1600" dirty="0">
              <a:latin typeface="Poppins" panose="00000500000000000000"/>
            </a:endParaRPr>
          </a:p>
          <a:p>
            <a:pPr algn="just"/>
            <a:r>
              <a:rPr lang="pt-BR" sz="1600" dirty="0">
                <a:latin typeface="Poppins" panose="00000500000000000000"/>
              </a:rPr>
              <a:t>    </a:t>
            </a:r>
            <a:r>
              <a:rPr lang="pt-BR" sz="1600" dirty="0" smtClean="0">
                <a:latin typeface="Poppins" panose="00000500000000000000"/>
              </a:rPr>
              <a:t>		</a:t>
            </a:r>
            <a:r>
              <a:rPr lang="pt-BR" sz="1600" dirty="0" err="1" smtClean="0">
                <a:latin typeface="Poppins" panose="00000500000000000000"/>
              </a:rPr>
              <a:t>novaFrase</a:t>
            </a:r>
            <a:r>
              <a:rPr lang="pt-BR" sz="1600" dirty="0" smtClean="0">
                <a:latin typeface="Poppins" panose="00000500000000000000"/>
              </a:rPr>
              <a:t> </a:t>
            </a:r>
            <a:r>
              <a:rPr lang="pt-BR" sz="1600" dirty="0">
                <a:latin typeface="Poppins" panose="00000500000000000000"/>
              </a:rPr>
              <a:t>= </a:t>
            </a:r>
            <a:r>
              <a:rPr lang="pt-BR" sz="1600" dirty="0" err="1">
                <a:latin typeface="Poppins" panose="00000500000000000000"/>
              </a:rPr>
              <a:t>frase.toUpperCase</a:t>
            </a:r>
            <a:r>
              <a:rPr lang="pt-BR" sz="1600" dirty="0">
                <a:latin typeface="Poppins" panose="00000500000000000000"/>
              </a:rPr>
              <a:t>();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</a:t>
            </a:r>
            <a:r>
              <a:rPr lang="pt-BR" sz="1600" dirty="0" smtClean="0">
                <a:latin typeface="Poppins" panose="00000500000000000000"/>
              </a:rPr>
              <a:t>	}</a:t>
            </a:r>
            <a:endParaRPr lang="pt-BR" sz="1600" dirty="0">
              <a:latin typeface="Poppins" panose="00000500000000000000"/>
            </a:endParaRPr>
          </a:p>
          <a:p>
            <a:pPr algn="just"/>
            <a:r>
              <a:rPr lang="pt-BR" sz="1600" dirty="0">
                <a:latin typeface="Poppins" panose="00000500000000000000"/>
              </a:rPr>
              <a:t>  </a:t>
            </a:r>
            <a:r>
              <a:rPr lang="pt-BR" sz="1600" dirty="0" smtClean="0">
                <a:latin typeface="Poppins" panose="00000500000000000000"/>
              </a:rPr>
              <a:t>		</a:t>
            </a:r>
            <a:r>
              <a:rPr lang="pt-BR" sz="1600" dirty="0" err="1" smtClean="0">
                <a:latin typeface="Poppins" panose="00000500000000000000"/>
              </a:rPr>
              <a:t>System.out.println</a:t>
            </a:r>
            <a:r>
              <a:rPr lang="pt-BR" sz="1600" dirty="0">
                <a:latin typeface="Poppins" panose="00000500000000000000"/>
              </a:rPr>
              <a:t>("Frase antiga: </a:t>
            </a:r>
            <a:r>
              <a:rPr lang="pt-BR" sz="1600" dirty="0" smtClean="0">
                <a:latin typeface="Poppins" panose="00000500000000000000"/>
              </a:rPr>
              <a:t>“ + frase</a:t>
            </a:r>
            <a:r>
              <a:rPr lang="pt-BR" sz="1600" dirty="0">
                <a:latin typeface="Poppins" panose="00000500000000000000"/>
              </a:rPr>
              <a:t>);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</a:t>
            </a:r>
            <a:r>
              <a:rPr lang="pt-BR" sz="1600" dirty="0" smtClean="0">
                <a:latin typeface="Poppins" panose="00000500000000000000"/>
              </a:rPr>
              <a:t>		</a:t>
            </a:r>
            <a:r>
              <a:rPr lang="pt-BR" sz="1600" dirty="0" err="1" smtClean="0">
                <a:latin typeface="Poppins" panose="00000500000000000000"/>
              </a:rPr>
              <a:t>System.out.println</a:t>
            </a:r>
            <a:r>
              <a:rPr lang="pt-BR" sz="1600" dirty="0">
                <a:latin typeface="Poppins" panose="00000500000000000000"/>
              </a:rPr>
              <a:t>("Frase nova: </a:t>
            </a:r>
            <a:r>
              <a:rPr lang="pt-BR" sz="1600" dirty="0" smtClean="0">
                <a:latin typeface="Poppins" panose="00000500000000000000"/>
              </a:rPr>
              <a:t>“ + </a:t>
            </a:r>
            <a:r>
              <a:rPr lang="pt-BR" sz="1600" dirty="0" err="1" smtClean="0">
                <a:latin typeface="Poppins" panose="00000500000000000000"/>
              </a:rPr>
              <a:t>novaFrase</a:t>
            </a:r>
            <a:r>
              <a:rPr lang="pt-BR" sz="1600" dirty="0">
                <a:latin typeface="Poppins" panose="00000500000000000000"/>
              </a:rPr>
              <a:t>);</a:t>
            </a:r>
          </a:p>
          <a:p>
            <a:pPr algn="just"/>
            <a:r>
              <a:rPr lang="pt-BR" sz="1600" dirty="0" smtClean="0">
                <a:latin typeface="Poppins" panose="00000500000000000000"/>
              </a:rPr>
              <a:t>}</a:t>
            </a:r>
            <a:endParaRPr lang="pt-BR" sz="1600" dirty="0"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68498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TRY CATCH FINALLY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688320"/>
            <a:ext cx="11188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Poppins" panose="00000500000000000000"/>
              </a:rPr>
              <a:t>Imagine </a:t>
            </a:r>
            <a:r>
              <a:rPr lang="pt-BR" sz="2400" dirty="0">
                <a:latin typeface="Poppins" panose="00000500000000000000"/>
              </a:rPr>
              <a:t>a seguinte situação: foi aberta uma conexão com o banco de dados para realizar determinada ação, e no meio deste processo seja lançada alguma exceção, como por exemplo, </a:t>
            </a:r>
            <a:r>
              <a:rPr lang="pt-BR" sz="2400" dirty="0" err="1">
                <a:latin typeface="Poppins" panose="00000500000000000000"/>
              </a:rPr>
              <a:t>NullPointerException</a:t>
            </a:r>
            <a:r>
              <a:rPr lang="pt-BR" sz="2400" dirty="0">
                <a:latin typeface="Poppins" panose="00000500000000000000"/>
              </a:rPr>
              <a:t> ao tentar manipular um determinado atributo de um objeto. Neste caso seria necessário que mesmo sendo lançada uma exceção no meio do processo a conexão fosse fechada. </a:t>
            </a:r>
            <a:endParaRPr lang="pt-BR" sz="2400" dirty="0" smtClean="0">
              <a:latin typeface="Poppins" panose="00000500000000000000"/>
            </a:endParaRPr>
          </a:p>
          <a:p>
            <a:pPr algn="just"/>
            <a:endParaRPr lang="pt-BR" sz="2400" dirty="0">
              <a:latin typeface="Poppins" panose="00000500000000000000"/>
            </a:endParaRPr>
          </a:p>
          <a:p>
            <a:pPr algn="just"/>
            <a:r>
              <a:rPr lang="pt-BR" sz="2400" dirty="0" smtClean="0">
                <a:latin typeface="Poppins" panose="00000500000000000000"/>
              </a:rPr>
              <a:t>Quando </a:t>
            </a:r>
            <a:r>
              <a:rPr lang="pt-BR" sz="2400" dirty="0">
                <a:latin typeface="Poppins" panose="00000500000000000000"/>
              </a:rPr>
              <a:t>uma exceção é lançada e é necessário que determinada ação seja tomada mesmo após a sua captura, utilizamos a palavra reservada </a:t>
            </a:r>
            <a:r>
              <a:rPr lang="pt-BR" sz="2400" dirty="0" err="1">
                <a:latin typeface="Poppins" panose="00000500000000000000"/>
              </a:rPr>
              <a:t>finally</a:t>
            </a:r>
            <a:r>
              <a:rPr lang="pt-BR" sz="2400" dirty="0">
                <a:latin typeface="Poppins" panose="0000050000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90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TRY CATCH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688320"/>
            <a:ext cx="111887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Sintaxe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:</a:t>
            </a:r>
          </a:p>
          <a:p>
            <a:pPr algn="just" fontAlgn="base"/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try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Poppins" panose="00000500000000000000"/>
            </a:endParaRPr>
          </a:p>
          <a:p>
            <a:pPr algn="just" fontAlgn="base"/>
            <a:r>
              <a:rPr lang="pt-BR" sz="2000" dirty="0">
                <a:latin typeface="Poppins" panose="00000500000000000000"/>
              </a:rPr>
              <a:t>{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  //trecho de código que pode vir a lançar uma exceção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}</a:t>
            </a:r>
          </a:p>
          <a:p>
            <a:pPr algn="just" fontAlgn="base"/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catch</a:t>
            </a:r>
            <a:r>
              <a:rPr lang="pt-BR" sz="2000" dirty="0">
                <a:solidFill>
                  <a:srgbClr val="0070C0"/>
                </a:solidFill>
                <a:latin typeface="Poppins" panose="00000500000000000000"/>
              </a:rPr>
              <a:t>(tipo_exceçao_1 e)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{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  //ação a ser tomada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}</a:t>
            </a:r>
          </a:p>
          <a:p>
            <a:pPr algn="just" fontAlgn="base"/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catch</a:t>
            </a:r>
            <a:r>
              <a:rPr lang="pt-BR" sz="2000" dirty="0">
                <a:solidFill>
                  <a:srgbClr val="0070C0"/>
                </a:solidFill>
                <a:latin typeface="Poppins" panose="00000500000000000000"/>
              </a:rPr>
              <a:t>(tipo_exceçao_2 e)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{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  //ação a ser tomada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}</a:t>
            </a:r>
          </a:p>
          <a:p>
            <a:pPr algn="just"/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finally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Poppins" panose="00000500000000000000"/>
            </a:endParaRPr>
          </a:p>
          <a:p>
            <a:pPr algn="just"/>
            <a:r>
              <a:rPr lang="pt-BR" sz="2000" dirty="0">
                <a:latin typeface="Poppins" panose="00000500000000000000"/>
              </a:rPr>
              <a:t>{</a:t>
            </a:r>
          </a:p>
          <a:p>
            <a:pPr algn="just"/>
            <a:r>
              <a:rPr lang="pt-BR" sz="2000" dirty="0">
                <a:latin typeface="Poppins" panose="00000500000000000000"/>
              </a:rPr>
              <a:t>  //ação a ser tomada</a:t>
            </a:r>
          </a:p>
          <a:p>
            <a:pPr algn="just"/>
            <a:r>
              <a:rPr lang="pt-BR" sz="2000" dirty="0">
                <a:latin typeface="Poppins" panose="0000050000000000000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09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600" y="167620"/>
            <a:ext cx="111887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Exemplo:</a:t>
            </a:r>
            <a:endParaRPr lang="pt-BR" sz="16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/>
            <a:endParaRPr lang="pt-BR" sz="1600" dirty="0" smtClean="0">
              <a:latin typeface="Poppins" panose="00000500000000000000"/>
            </a:endParaRPr>
          </a:p>
          <a:p>
            <a:r>
              <a:rPr lang="en-US" sz="1600" dirty="0" smtClean="0">
                <a:latin typeface="Poppins" panose="00000500000000000000"/>
              </a:rPr>
              <a:t>public </a:t>
            </a:r>
            <a:r>
              <a:rPr lang="en-US" sz="1600" dirty="0">
                <a:latin typeface="Poppins" panose="00000500000000000000"/>
              </a:rPr>
              <a:t>static void main(String[] </a:t>
            </a:r>
            <a:r>
              <a:rPr lang="en-US" sz="1600" dirty="0" err="1">
                <a:latin typeface="Poppins" panose="00000500000000000000"/>
              </a:rPr>
              <a:t>args</a:t>
            </a:r>
            <a:r>
              <a:rPr lang="en-US" sz="1600" dirty="0">
                <a:latin typeface="Poppins" panose="00000500000000000000"/>
              </a:rPr>
              <a:t>) {</a:t>
            </a:r>
          </a:p>
          <a:p>
            <a:pPr algn="just"/>
            <a:r>
              <a:rPr lang="pt-BR" sz="1600" dirty="0" smtClean="0">
                <a:latin typeface="Poppins" panose="00000500000000000000"/>
              </a:rPr>
              <a:t>    </a:t>
            </a:r>
            <a:r>
              <a:rPr lang="pt-BR" sz="1600" dirty="0" err="1">
                <a:latin typeface="Poppins" panose="00000500000000000000"/>
              </a:rPr>
              <a:t>String</a:t>
            </a:r>
            <a:r>
              <a:rPr lang="pt-BR" sz="1600" dirty="0">
                <a:latin typeface="Poppins" panose="00000500000000000000"/>
              </a:rPr>
              <a:t> frase = </a:t>
            </a:r>
            <a:r>
              <a:rPr lang="pt-BR" sz="1600" dirty="0" err="1">
                <a:latin typeface="Poppins" panose="00000500000000000000"/>
              </a:rPr>
              <a:t>null</a:t>
            </a:r>
            <a:r>
              <a:rPr lang="pt-BR" sz="1600" dirty="0">
                <a:latin typeface="Poppins" panose="00000500000000000000"/>
              </a:rPr>
              <a:t>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</a:t>
            </a:r>
            <a:r>
              <a:rPr lang="pt-BR" sz="1600" dirty="0" err="1">
                <a:latin typeface="Poppins" panose="00000500000000000000"/>
              </a:rPr>
              <a:t>String</a:t>
            </a:r>
            <a:r>
              <a:rPr lang="pt-BR" sz="1600" dirty="0">
                <a:latin typeface="Poppins" panose="00000500000000000000"/>
              </a:rPr>
              <a:t> </a:t>
            </a:r>
            <a:r>
              <a:rPr lang="pt-BR" sz="1600" dirty="0" err="1">
                <a:latin typeface="Poppins" panose="00000500000000000000"/>
              </a:rPr>
              <a:t>novaFrase</a:t>
            </a:r>
            <a:r>
              <a:rPr lang="pt-BR" sz="1600" dirty="0">
                <a:latin typeface="Poppins" panose="00000500000000000000"/>
              </a:rPr>
              <a:t> = </a:t>
            </a:r>
            <a:r>
              <a:rPr lang="pt-BR" sz="1600" dirty="0" err="1">
                <a:latin typeface="Poppins" panose="00000500000000000000"/>
              </a:rPr>
              <a:t>null</a:t>
            </a:r>
            <a:r>
              <a:rPr lang="pt-BR" sz="1600" dirty="0">
                <a:latin typeface="Poppins" panose="00000500000000000000"/>
              </a:rPr>
              <a:t>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</a:t>
            </a:r>
            <a:r>
              <a:rPr lang="pt-BR" sz="1600" dirty="0" err="1">
                <a:latin typeface="Poppins" panose="00000500000000000000"/>
              </a:rPr>
              <a:t>try</a:t>
            </a:r>
            <a:endParaRPr lang="pt-BR" sz="1600" dirty="0">
              <a:latin typeface="Poppins" panose="00000500000000000000"/>
            </a:endParaRPr>
          </a:p>
          <a:p>
            <a:pPr algn="just"/>
            <a:r>
              <a:rPr lang="pt-BR" sz="1600" dirty="0">
                <a:latin typeface="Poppins" panose="00000500000000000000"/>
              </a:rPr>
              <a:t>    {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  </a:t>
            </a:r>
            <a:r>
              <a:rPr lang="pt-BR" sz="1600" dirty="0" err="1">
                <a:latin typeface="Poppins" panose="00000500000000000000"/>
              </a:rPr>
              <a:t>novaFrase</a:t>
            </a:r>
            <a:r>
              <a:rPr lang="pt-BR" sz="1600" dirty="0">
                <a:latin typeface="Poppins" panose="00000500000000000000"/>
              </a:rPr>
              <a:t> = </a:t>
            </a:r>
            <a:r>
              <a:rPr lang="pt-BR" sz="1600" dirty="0" err="1">
                <a:latin typeface="Poppins" panose="00000500000000000000"/>
              </a:rPr>
              <a:t>frase.toUpperCase</a:t>
            </a:r>
            <a:r>
              <a:rPr lang="pt-BR" sz="1600" dirty="0">
                <a:latin typeface="Poppins" panose="00000500000000000000"/>
              </a:rPr>
              <a:t>();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}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catch(</a:t>
            </a:r>
            <a:r>
              <a:rPr lang="pt-BR" sz="1600" dirty="0" err="1">
                <a:latin typeface="Poppins" panose="00000500000000000000"/>
              </a:rPr>
              <a:t>NullPointerException</a:t>
            </a:r>
            <a:r>
              <a:rPr lang="pt-BR" sz="1600" dirty="0">
                <a:latin typeface="Poppins" panose="00000500000000000000"/>
              </a:rPr>
              <a:t> e)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{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  </a:t>
            </a:r>
            <a:r>
              <a:rPr lang="pt-BR" sz="1600" dirty="0" err="1">
                <a:latin typeface="Poppins" panose="00000500000000000000"/>
              </a:rPr>
              <a:t>System.out.println</a:t>
            </a:r>
            <a:r>
              <a:rPr lang="pt-BR" sz="1600" dirty="0">
                <a:latin typeface="Poppins" panose="00000500000000000000"/>
              </a:rPr>
              <a:t>("O frase inicial está nula, para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  </a:t>
            </a:r>
            <a:r>
              <a:rPr lang="pt-BR" sz="1600" dirty="0" smtClean="0">
                <a:latin typeface="Poppins" panose="00000500000000000000"/>
              </a:rPr>
              <a:t>solucionar </a:t>
            </a:r>
            <a:r>
              <a:rPr lang="pt-BR" sz="1600" dirty="0">
                <a:latin typeface="Poppins" panose="00000500000000000000"/>
              </a:rPr>
              <a:t>tal o problema, foi lhe </a:t>
            </a:r>
            <a:r>
              <a:rPr lang="pt-BR" sz="1600" dirty="0" err="1">
                <a:latin typeface="Poppins" panose="00000500000000000000"/>
              </a:rPr>
              <a:t>atribuito</a:t>
            </a:r>
            <a:r>
              <a:rPr lang="pt-BR" sz="1600" dirty="0">
                <a:latin typeface="Poppins" panose="00000500000000000000"/>
              </a:rPr>
              <a:t> um valor default.");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  frase = </a:t>
            </a:r>
            <a:r>
              <a:rPr lang="pt-BR" sz="1600" dirty="0">
                <a:latin typeface="Poppins" panose="00000500000000000000"/>
              </a:rPr>
              <a:t>"uma </a:t>
            </a:r>
            <a:r>
              <a:rPr lang="pt-BR" sz="1600" dirty="0" smtClean="0">
                <a:latin typeface="Poppins" panose="00000500000000000000"/>
              </a:rPr>
              <a:t>nova esperança para todos";</a:t>
            </a:r>
            <a:endParaRPr lang="pt-BR" sz="1600" dirty="0">
              <a:latin typeface="Poppins" panose="00000500000000000000"/>
            </a:endParaRPr>
          </a:p>
          <a:p>
            <a:pPr algn="just"/>
            <a:r>
              <a:rPr lang="pt-BR" sz="1600" dirty="0">
                <a:latin typeface="Poppins" panose="00000500000000000000"/>
              </a:rPr>
              <a:t>    }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</a:t>
            </a:r>
            <a:r>
              <a:rPr lang="pt-BR" sz="1600" dirty="0" err="1">
                <a:latin typeface="Poppins" panose="00000500000000000000"/>
              </a:rPr>
              <a:t>finally</a:t>
            </a:r>
            <a:endParaRPr lang="pt-BR" sz="1600" dirty="0">
              <a:latin typeface="Poppins" panose="00000500000000000000"/>
            </a:endParaRPr>
          </a:p>
          <a:p>
            <a:pPr algn="just"/>
            <a:r>
              <a:rPr lang="pt-BR" sz="1600" dirty="0">
                <a:latin typeface="Poppins" panose="00000500000000000000"/>
              </a:rPr>
              <a:t>    {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  </a:t>
            </a:r>
            <a:r>
              <a:rPr lang="pt-BR" sz="1600" dirty="0" err="1">
                <a:latin typeface="Poppins" panose="00000500000000000000"/>
              </a:rPr>
              <a:t>novaFrase</a:t>
            </a:r>
            <a:r>
              <a:rPr lang="pt-BR" sz="1600" dirty="0">
                <a:latin typeface="Poppins" panose="00000500000000000000"/>
              </a:rPr>
              <a:t> = </a:t>
            </a:r>
            <a:r>
              <a:rPr lang="pt-BR" sz="1600" dirty="0" err="1">
                <a:latin typeface="Poppins" panose="00000500000000000000"/>
              </a:rPr>
              <a:t>frase.toUpperCase</a:t>
            </a:r>
            <a:r>
              <a:rPr lang="pt-BR" sz="1600" dirty="0">
                <a:latin typeface="Poppins" panose="00000500000000000000"/>
              </a:rPr>
              <a:t>();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}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</a:t>
            </a:r>
            <a:r>
              <a:rPr lang="pt-BR" sz="1600" dirty="0" err="1">
                <a:latin typeface="Poppins" panose="00000500000000000000"/>
              </a:rPr>
              <a:t>System.out.println</a:t>
            </a:r>
            <a:r>
              <a:rPr lang="pt-BR" sz="1600" dirty="0">
                <a:latin typeface="Poppins" panose="00000500000000000000"/>
              </a:rPr>
              <a:t>("Frase antiga: "+frase);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  </a:t>
            </a:r>
            <a:r>
              <a:rPr lang="pt-BR" sz="1600" dirty="0" err="1">
                <a:latin typeface="Poppins" panose="00000500000000000000"/>
              </a:rPr>
              <a:t>System.out.println</a:t>
            </a:r>
            <a:r>
              <a:rPr lang="pt-BR" sz="1600" dirty="0">
                <a:latin typeface="Poppins" panose="00000500000000000000"/>
              </a:rPr>
              <a:t>("Frase nova: "+</a:t>
            </a:r>
            <a:r>
              <a:rPr lang="pt-BR" sz="1600" dirty="0" err="1">
                <a:latin typeface="Poppins" panose="00000500000000000000"/>
              </a:rPr>
              <a:t>novaFrase</a:t>
            </a:r>
            <a:r>
              <a:rPr lang="pt-BR" sz="1600" dirty="0">
                <a:latin typeface="Poppins" panose="00000500000000000000"/>
              </a:rPr>
              <a:t>);</a:t>
            </a:r>
          </a:p>
          <a:p>
            <a:pPr algn="just"/>
            <a:r>
              <a:rPr lang="pt-BR" sz="1600" dirty="0">
                <a:latin typeface="Poppins" panose="00000500000000000000"/>
              </a:rPr>
              <a:t>  }</a:t>
            </a:r>
          </a:p>
          <a:p>
            <a:pPr algn="just"/>
            <a:r>
              <a:rPr lang="pt-BR" sz="1600" dirty="0" smtClean="0">
                <a:latin typeface="Poppins" panose="00000500000000000000"/>
              </a:rPr>
              <a:t>}</a:t>
            </a:r>
            <a:endParaRPr lang="pt-BR" sz="1600" dirty="0"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039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6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069798" y="2747528"/>
            <a:ext cx="776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Estrutura de Repetição</a:t>
            </a:r>
            <a:endParaRPr lang="pt-BR" sz="5400" b="1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0616" y="1546167"/>
            <a:ext cx="2660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 Fundamentos e 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6785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688320"/>
            <a:ext cx="111887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400" dirty="0">
                <a:latin typeface="Poppins" panose="00000500000000000000"/>
              </a:rPr>
              <a:t>Estruturas de repetição, também conhecidas como loops (laços), são utilizadas para executar repetidamente uma instrução ou bloco de instrução enquanto determinada condição estiver sendo satisfeita.</a:t>
            </a:r>
          </a:p>
          <a:p>
            <a:pPr algn="just" fontAlgn="base"/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 fontAlgn="base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FOR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 fontAlgn="base"/>
            <a:r>
              <a:rPr lang="pt-BR" sz="2400" dirty="0">
                <a:latin typeface="Poppins" panose="00000500000000000000"/>
              </a:rPr>
              <a:t>O for é uma estrutura de repetição na qual seu ciclo será executado por um tempo ou condição pré-determinados e em uma quantidade de vezes que determinamos.</a:t>
            </a:r>
          </a:p>
          <a:p>
            <a:pPr algn="just"/>
            <a:endParaRPr lang="pt-BR" sz="2000" dirty="0" smtClean="0"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127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688320"/>
            <a:ext cx="111887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000" dirty="0">
                <a:latin typeface="Poppins" panose="00000500000000000000"/>
              </a:rPr>
              <a:t>Quando utilizamos o for, precisamos de uma variável para auxiliar a controlar a quantidade de repetições a serem executadas. Essa variável é chamada de variável de controle e é declarada no primeiro argumento do for.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O segundo argumento do for é utilizado para definir até quando o for será executado. Geralmente, trata-se de uma condição booleana em cima da variável de controle.</a:t>
            </a:r>
          </a:p>
          <a:p>
            <a:pPr algn="just" fontAlgn="base"/>
            <a:r>
              <a:rPr lang="pt-BR" sz="2000" dirty="0">
                <a:latin typeface="Poppins" panose="00000500000000000000"/>
              </a:rPr>
              <a:t>O terceiro argumento indica o quanto a variável de controle será modificada no final de cada execução dentro do for.</a:t>
            </a:r>
          </a:p>
          <a:p>
            <a:pPr algn="just"/>
            <a:endParaRPr lang="pt-BR" sz="2000" dirty="0" smtClean="0">
              <a:latin typeface="Poppins" panose="00000500000000000000"/>
            </a:endParaRPr>
          </a:p>
          <a:p>
            <a:pPr algn="just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Sintaxe:</a:t>
            </a:r>
            <a:endParaRPr lang="pt-BR" sz="20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fontAlgn="base"/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for</a:t>
            </a:r>
            <a:r>
              <a:rPr lang="pt-BR" sz="2000" dirty="0">
                <a:latin typeface="Poppins" panose="00000500000000000000"/>
              </a:rPr>
              <a:t> (</a:t>
            </a:r>
            <a:r>
              <a:rPr lang="pt-BR" sz="2000" dirty="0">
                <a:solidFill>
                  <a:srgbClr val="0070C0"/>
                </a:solidFill>
                <a:latin typeface="Poppins" panose="00000500000000000000"/>
              </a:rPr>
              <a:t>&lt;variável de controle&gt;</a:t>
            </a:r>
            <a:r>
              <a:rPr lang="pt-BR" sz="2000" dirty="0">
                <a:latin typeface="Poppins" panose="00000500000000000000"/>
              </a:rPr>
              <a:t>, </a:t>
            </a:r>
            <a:r>
              <a:rPr lang="pt-BR" sz="2000" dirty="0">
                <a:solidFill>
                  <a:srgbClr val="7030A0"/>
                </a:solidFill>
                <a:latin typeface="Poppins" panose="00000500000000000000"/>
              </a:rPr>
              <a:t>&lt;análise da variável de controle&gt;</a:t>
            </a:r>
            <a:r>
              <a:rPr lang="pt-BR" sz="2000" dirty="0">
                <a:latin typeface="Poppins" panose="00000500000000000000"/>
              </a:rPr>
              <a:t>, 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Poppins" panose="00000500000000000000"/>
              </a:rPr>
              <a:t>&lt;incremento da variável de controle&gt;</a:t>
            </a:r>
            <a:r>
              <a:rPr lang="pt-BR" sz="2000" dirty="0">
                <a:latin typeface="Poppins" panose="00000500000000000000"/>
              </a:rPr>
              <a:t>) </a:t>
            </a:r>
            <a:endParaRPr lang="pt-BR" sz="2000" dirty="0" smtClean="0">
              <a:latin typeface="Poppins" panose="00000500000000000000"/>
            </a:endParaRPr>
          </a:p>
          <a:p>
            <a:pPr fontAlgn="base"/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{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Poppins" panose="00000500000000000000"/>
            </a:endParaRPr>
          </a:p>
          <a:p>
            <a:pPr fontAlgn="base"/>
            <a:r>
              <a:rPr lang="pt-BR" sz="2000" dirty="0">
                <a:latin typeface="Poppins" panose="00000500000000000000"/>
              </a:rPr>
              <a:t>    </a:t>
            </a:r>
            <a:r>
              <a:rPr lang="pt-BR" sz="2000" dirty="0" smtClean="0">
                <a:latin typeface="Poppins" panose="00000500000000000000"/>
              </a:rPr>
              <a:t>&lt;ação_1&gt;;</a:t>
            </a:r>
          </a:p>
          <a:p>
            <a:pPr fontAlgn="base"/>
            <a:r>
              <a:rPr lang="pt-BR" sz="2000" dirty="0">
                <a:latin typeface="Poppins" panose="00000500000000000000"/>
              </a:rPr>
              <a:t> </a:t>
            </a:r>
            <a:r>
              <a:rPr lang="pt-BR" sz="2000" dirty="0" smtClean="0">
                <a:latin typeface="Poppins" panose="00000500000000000000"/>
              </a:rPr>
              <a:t>   &lt;ação_2&gt;;</a:t>
            </a:r>
            <a:endParaRPr lang="pt-BR" sz="2000" dirty="0">
              <a:latin typeface="Poppins" panose="00000500000000000000"/>
            </a:endParaRPr>
          </a:p>
          <a:p>
            <a:pPr fontAlgn="base"/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05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52400" y="143639"/>
            <a:ext cx="118237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Poppins"/>
              </a:rPr>
              <a:t>Exemplo:</a:t>
            </a:r>
          </a:p>
          <a:p>
            <a:r>
              <a:rPr lang="pt-BR" sz="2800" dirty="0">
                <a:latin typeface="Poppins"/>
              </a:rPr>
              <a:t>Fazer um programa para </a:t>
            </a:r>
            <a:r>
              <a:rPr lang="pt-BR" sz="2800" dirty="0" smtClean="0">
                <a:latin typeface="Poppins"/>
              </a:rPr>
              <a:t>executar uma determinada ação por 10 vezes consecutivas.</a:t>
            </a:r>
            <a:endParaRPr lang="pt-BR" sz="2800" dirty="0">
              <a:latin typeface="Poppins"/>
            </a:endParaRPr>
          </a:p>
          <a:p>
            <a:endParaRPr lang="pt-BR" sz="2800" dirty="0" smtClean="0">
              <a:latin typeface="Poppins"/>
            </a:endParaRPr>
          </a:p>
          <a:p>
            <a:r>
              <a:rPr lang="pt-BR" sz="2800" dirty="0" err="1" smtClean="0">
                <a:latin typeface="Poppins"/>
              </a:rPr>
              <a:t>public</a:t>
            </a:r>
            <a:r>
              <a:rPr lang="pt-BR" sz="2800" dirty="0" smtClean="0">
                <a:latin typeface="Poppins"/>
              </a:rPr>
              <a:t> </a:t>
            </a:r>
            <a:r>
              <a:rPr lang="pt-BR" sz="2800" dirty="0" err="1">
                <a:latin typeface="Poppins"/>
              </a:rPr>
              <a:t>static</a:t>
            </a:r>
            <a:r>
              <a:rPr lang="pt-BR" sz="2800" dirty="0">
                <a:latin typeface="Poppins"/>
              </a:rPr>
              <a:t> </a:t>
            </a:r>
            <a:r>
              <a:rPr lang="pt-BR" sz="2800" dirty="0" err="1">
                <a:latin typeface="Poppins"/>
              </a:rPr>
              <a:t>void</a:t>
            </a:r>
            <a:r>
              <a:rPr lang="pt-BR" sz="2800" dirty="0">
                <a:latin typeface="Poppins"/>
              </a:rPr>
              <a:t> </a:t>
            </a:r>
            <a:r>
              <a:rPr lang="pt-BR" sz="2800" dirty="0" err="1">
                <a:latin typeface="Poppins"/>
              </a:rPr>
              <a:t>main</a:t>
            </a:r>
            <a:r>
              <a:rPr lang="pt-BR" sz="2800" dirty="0">
                <a:latin typeface="Poppins"/>
              </a:rPr>
              <a:t>(</a:t>
            </a:r>
            <a:r>
              <a:rPr lang="pt-BR" sz="2800" dirty="0" err="1">
                <a:latin typeface="Poppins"/>
              </a:rPr>
              <a:t>String</a:t>
            </a:r>
            <a:r>
              <a:rPr lang="pt-BR" sz="2800" dirty="0">
                <a:latin typeface="Poppins"/>
              </a:rPr>
              <a:t>[] </a:t>
            </a:r>
            <a:r>
              <a:rPr lang="pt-BR" sz="2800" dirty="0" err="1">
                <a:latin typeface="Poppins"/>
              </a:rPr>
              <a:t>args</a:t>
            </a:r>
            <a:r>
              <a:rPr lang="pt-BR" sz="2800" dirty="0">
                <a:latin typeface="Poppins"/>
              </a:rPr>
              <a:t>) {</a:t>
            </a:r>
          </a:p>
          <a:p>
            <a:r>
              <a:rPr lang="nn-NO" sz="2800" dirty="0" smtClean="0">
                <a:latin typeface="Poppins"/>
              </a:rPr>
              <a:t>	</a:t>
            </a:r>
            <a:r>
              <a:rPr lang="nn-NO" sz="2800" dirty="0" smtClean="0">
                <a:latin typeface="Poppins"/>
              </a:rPr>
              <a:t>int i;</a:t>
            </a:r>
          </a:p>
          <a:p>
            <a:r>
              <a:rPr lang="nn-NO" sz="2800" dirty="0">
                <a:solidFill>
                  <a:srgbClr val="0070C0"/>
                </a:solidFill>
                <a:latin typeface="Poppins"/>
              </a:rPr>
              <a:t>	</a:t>
            </a:r>
            <a:r>
              <a:rPr lang="nn-NO" sz="2800" dirty="0" smtClean="0">
                <a:solidFill>
                  <a:srgbClr val="0070C0"/>
                </a:solidFill>
                <a:latin typeface="Poppins"/>
              </a:rPr>
              <a:t>for (</a:t>
            </a:r>
            <a:r>
              <a:rPr lang="nn-NO" sz="2800" dirty="0" smtClean="0">
                <a:solidFill>
                  <a:srgbClr val="92D050"/>
                </a:solidFill>
                <a:latin typeface="Poppins"/>
              </a:rPr>
              <a:t>i </a:t>
            </a:r>
            <a:r>
              <a:rPr lang="nn-NO" sz="2800" dirty="0">
                <a:solidFill>
                  <a:srgbClr val="92D050"/>
                </a:solidFill>
                <a:latin typeface="Poppins"/>
              </a:rPr>
              <a:t>= 0;</a:t>
            </a:r>
            <a:r>
              <a:rPr lang="nn-NO" sz="2800" dirty="0">
                <a:solidFill>
                  <a:srgbClr val="FFC000"/>
                </a:solidFill>
                <a:latin typeface="Poppins"/>
              </a:rPr>
              <a:t> i &lt;= 10;</a:t>
            </a:r>
            <a:r>
              <a:rPr lang="nn-NO" sz="2800" dirty="0">
                <a:solidFill>
                  <a:srgbClr val="0070C0"/>
                </a:solidFill>
                <a:latin typeface="Poppins"/>
              </a:rPr>
              <a:t> </a:t>
            </a:r>
            <a:r>
              <a:rPr lang="nn-NO" sz="2800" dirty="0">
                <a:solidFill>
                  <a:srgbClr val="C00000"/>
                </a:solidFill>
                <a:latin typeface="Poppins"/>
              </a:rPr>
              <a:t>i++</a:t>
            </a:r>
            <a:r>
              <a:rPr lang="nn-NO" sz="2800" dirty="0">
                <a:solidFill>
                  <a:srgbClr val="0070C0"/>
                </a:solidFill>
                <a:latin typeface="Poppins"/>
              </a:rPr>
              <a:t>) </a:t>
            </a:r>
            <a:endParaRPr lang="nn-NO" sz="2800" dirty="0" smtClean="0">
              <a:solidFill>
                <a:srgbClr val="0070C0"/>
              </a:solidFill>
              <a:latin typeface="Poppins"/>
            </a:endParaRPr>
          </a:p>
          <a:p>
            <a:r>
              <a:rPr lang="nn-NO" sz="2800" dirty="0">
                <a:solidFill>
                  <a:srgbClr val="0070C0"/>
                </a:solidFill>
                <a:latin typeface="Poppins"/>
              </a:rPr>
              <a:t>	</a:t>
            </a:r>
            <a:r>
              <a:rPr lang="nn-NO" sz="2800" dirty="0" smtClean="0">
                <a:solidFill>
                  <a:srgbClr val="0070C0"/>
                </a:solidFill>
                <a:latin typeface="Poppins"/>
              </a:rPr>
              <a:t>{</a:t>
            </a:r>
            <a:endParaRPr lang="nn-NO" sz="2800" dirty="0">
              <a:solidFill>
                <a:srgbClr val="0070C0"/>
              </a:solidFill>
              <a:latin typeface="Poppins"/>
            </a:endParaRPr>
          </a:p>
          <a:p>
            <a:r>
              <a:rPr lang="nn-NO" sz="2800" dirty="0">
                <a:latin typeface="Poppins"/>
              </a:rPr>
              <a:t>            </a:t>
            </a:r>
            <a:r>
              <a:rPr lang="nn-NO" sz="2800" dirty="0" smtClean="0">
                <a:latin typeface="Poppins"/>
              </a:rPr>
              <a:t>	System.out.println</a:t>
            </a:r>
            <a:r>
              <a:rPr lang="nn-NO" sz="2800" dirty="0">
                <a:latin typeface="Poppins"/>
              </a:rPr>
              <a:t>(“A variável i agora vale “ + i);</a:t>
            </a:r>
          </a:p>
          <a:p>
            <a:r>
              <a:rPr lang="nn-NO" sz="2800" dirty="0">
                <a:latin typeface="Poppins"/>
              </a:rPr>
              <a:t>        </a:t>
            </a:r>
            <a:r>
              <a:rPr lang="nn-NO" sz="2800" dirty="0" smtClean="0">
                <a:latin typeface="Poppins"/>
              </a:rPr>
              <a:t>	</a:t>
            </a:r>
            <a:r>
              <a:rPr lang="nn-NO" sz="2800" dirty="0" smtClean="0">
                <a:solidFill>
                  <a:srgbClr val="0070C0"/>
                </a:solidFill>
                <a:latin typeface="Poppins"/>
              </a:rPr>
              <a:t>}</a:t>
            </a:r>
            <a:endParaRPr lang="pt-BR" sz="2800" dirty="0" smtClean="0">
              <a:solidFill>
                <a:srgbClr val="0070C0"/>
              </a:solidFill>
              <a:latin typeface="Poppins"/>
            </a:endParaRPr>
          </a:p>
          <a:p>
            <a:r>
              <a:rPr lang="pt-BR" sz="2800" dirty="0" smtClean="0">
                <a:latin typeface="Poppins"/>
              </a:rPr>
              <a:t>}</a:t>
            </a:r>
            <a:endParaRPr lang="pt-BR" sz="28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8843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8300" y="50800"/>
            <a:ext cx="1136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FFC000"/>
                </a:solidFill>
                <a:latin typeface="Poppins" panose="00000500000000000000" pitchFamily="2" charset="0"/>
              </a:rPr>
              <a:t>WHILE</a:t>
            </a:r>
            <a:r>
              <a:rPr lang="pt-BR" sz="2400" dirty="0" smtClean="0">
                <a:latin typeface="Poppins" panose="00000500000000000000"/>
              </a:rPr>
              <a:t> </a:t>
            </a:r>
            <a:endParaRPr lang="pt-BR" sz="2400" dirty="0">
              <a:latin typeface="Poppins" panose="000005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688320"/>
            <a:ext cx="11188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400" dirty="0" smtClean="0">
                <a:latin typeface="Poppins" panose="00000500000000000000"/>
              </a:rPr>
              <a:t>Também </a:t>
            </a:r>
            <a:r>
              <a:rPr lang="pt-BR" sz="2400" dirty="0">
                <a:latin typeface="Poppins" panose="00000500000000000000"/>
              </a:rPr>
              <a:t>é uma estrutura de repetição, assim como o for. A diferença entre ambas é que, enquanto usamos o for quando geralmente conhecemos a quantidade de vezes que o trecho de código deverá ser repetido, nós utilizamos o </a:t>
            </a:r>
            <a:r>
              <a:rPr lang="pt-BR" sz="2400" dirty="0" err="1">
                <a:latin typeface="Poppins" panose="00000500000000000000"/>
              </a:rPr>
              <a:t>while</a:t>
            </a:r>
            <a:r>
              <a:rPr lang="pt-BR" sz="2400" dirty="0">
                <a:latin typeface="Poppins" panose="00000500000000000000"/>
              </a:rPr>
              <a:t> quando não sabemos exatamente quantas vezes o código será repetido.</a:t>
            </a:r>
          </a:p>
          <a:p>
            <a:pPr algn="just" fontAlgn="base"/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 fontAlgn="base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</a:rPr>
              <a:t>Sintaxe: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Poppins" panose="00000500000000000000"/>
            </a:endParaRPr>
          </a:p>
          <a:p>
            <a:pPr algn="just" fontAlgn="base"/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while</a:t>
            </a:r>
            <a:r>
              <a:rPr lang="pt-BR" sz="2400" dirty="0">
                <a:latin typeface="Poppins" panose="00000500000000000000"/>
              </a:rPr>
              <a:t> (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</a:rPr>
              <a:t>&lt;condição&gt;</a:t>
            </a:r>
            <a:r>
              <a:rPr lang="pt-BR" sz="2400" dirty="0">
                <a:latin typeface="Poppins" panose="00000500000000000000"/>
              </a:rPr>
              <a:t>) </a:t>
            </a:r>
            <a:endParaRPr lang="pt-BR" sz="2400" dirty="0" smtClean="0">
              <a:latin typeface="Poppins" panose="00000500000000000000"/>
            </a:endParaRPr>
          </a:p>
          <a:p>
            <a:pPr algn="just" fontAlgn="base"/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{</a:t>
            </a:r>
            <a:endParaRPr lang="pt-BR" sz="2400" dirty="0">
              <a:solidFill>
                <a:schemeClr val="accent2">
                  <a:lumMod val="75000"/>
                </a:schemeClr>
              </a:solidFill>
              <a:latin typeface="Poppins" panose="00000500000000000000"/>
            </a:endParaRPr>
          </a:p>
          <a:p>
            <a:pPr algn="just" fontAlgn="base"/>
            <a:r>
              <a:rPr lang="pt-BR" sz="2400" dirty="0">
                <a:latin typeface="Poppins" panose="00000500000000000000"/>
              </a:rPr>
              <a:t>    </a:t>
            </a:r>
            <a:r>
              <a:rPr lang="pt-BR" sz="2400" dirty="0" smtClean="0">
                <a:latin typeface="Poppins" panose="00000500000000000000"/>
              </a:rPr>
              <a:t>&lt;ação_1&gt;;</a:t>
            </a:r>
          </a:p>
          <a:p>
            <a:pPr algn="just" fontAlgn="base"/>
            <a:r>
              <a:rPr lang="pt-BR" sz="2400" dirty="0" smtClean="0">
                <a:latin typeface="Poppins" panose="00000500000000000000"/>
              </a:rPr>
              <a:t>    &lt;ação_2&gt;;</a:t>
            </a:r>
            <a:r>
              <a:rPr lang="pt-BR" sz="2400" dirty="0">
                <a:latin typeface="Poppins" panose="00000500000000000000"/>
              </a:rPr>
              <a:t>	</a:t>
            </a:r>
          </a:p>
          <a:p>
            <a:pPr algn="just" fontAlgn="base"/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}</a:t>
            </a:r>
            <a:endParaRPr lang="pt-BR" sz="2000" dirty="0" smtClean="0">
              <a:solidFill>
                <a:schemeClr val="accent2">
                  <a:lumMod val="75000"/>
                </a:schemeClr>
              </a:solidFill>
              <a:latin typeface="Poppi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6583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52400" y="143639"/>
            <a:ext cx="118237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Poppins"/>
              </a:rPr>
              <a:t>Exemplo:</a:t>
            </a:r>
          </a:p>
          <a:p>
            <a:r>
              <a:rPr lang="pt-BR" sz="2400" dirty="0">
                <a:latin typeface="Poppins"/>
              </a:rPr>
              <a:t>Fazer um programa para executar uma determinada ação por </a:t>
            </a:r>
            <a:r>
              <a:rPr lang="pt-BR" sz="2400" dirty="0" smtClean="0">
                <a:latin typeface="Poppins"/>
              </a:rPr>
              <a:t>9 </a:t>
            </a:r>
            <a:r>
              <a:rPr lang="pt-BR" sz="2400" dirty="0">
                <a:latin typeface="Poppins"/>
              </a:rPr>
              <a:t>vezes consecutivas.</a:t>
            </a:r>
          </a:p>
          <a:p>
            <a:endParaRPr lang="pt-BR" sz="2400" dirty="0" smtClean="0">
              <a:latin typeface="Poppins" panose="00000500000000000000"/>
            </a:endParaRPr>
          </a:p>
          <a:p>
            <a:r>
              <a:rPr lang="pt-BR" sz="2400" dirty="0" err="1" smtClean="0">
                <a:latin typeface="Poppins" panose="00000500000000000000"/>
              </a:rPr>
              <a:t>public</a:t>
            </a:r>
            <a:r>
              <a:rPr lang="pt-BR" sz="2400" dirty="0" smtClean="0">
                <a:latin typeface="Poppins" panose="00000500000000000000"/>
              </a:rPr>
              <a:t> </a:t>
            </a:r>
            <a:r>
              <a:rPr lang="pt-BR" sz="2400" dirty="0" err="1">
                <a:latin typeface="Poppins" panose="00000500000000000000"/>
              </a:rPr>
              <a:t>class</a:t>
            </a:r>
            <a:r>
              <a:rPr lang="pt-BR" sz="2400" dirty="0">
                <a:latin typeface="Poppins" panose="00000500000000000000"/>
              </a:rPr>
              <a:t> </a:t>
            </a:r>
            <a:r>
              <a:rPr lang="pt-BR" sz="2400" dirty="0" err="1">
                <a:latin typeface="Poppins" panose="00000500000000000000"/>
              </a:rPr>
              <a:t>TerdProg</a:t>
            </a:r>
            <a:r>
              <a:rPr lang="pt-BR" sz="2400" dirty="0">
                <a:latin typeface="Poppins" panose="00000500000000000000"/>
              </a:rPr>
              <a:t> {</a:t>
            </a:r>
          </a:p>
          <a:p>
            <a:endParaRPr lang="pt-BR" sz="2400" dirty="0">
              <a:latin typeface="Poppins" panose="00000500000000000000"/>
            </a:endParaRPr>
          </a:p>
          <a:p>
            <a:r>
              <a:rPr lang="en-US" sz="2400" dirty="0" smtClean="0">
                <a:latin typeface="Poppins" panose="00000500000000000000"/>
              </a:rPr>
              <a:t>	public </a:t>
            </a:r>
            <a:r>
              <a:rPr lang="en-US" sz="2400" dirty="0">
                <a:latin typeface="Poppins" panose="00000500000000000000"/>
              </a:rPr>
              <a:t>static void main(String[] </a:t>
            </a:r>
            <a:r>
              <a:rPr lang="en-US" sz="2400" dirty="0" err="1">
                <a:latin typeface="Poppins" panose="00000500000000000000"/>
              </a:rPr>
              <a:t>args</a:t>
            </a:r>
            <a:r>
              <a:rPr lang="en-US" sz="2400" dirty="0">
                <a:latin typeface="Poppins" panose="00000500000000000000"/>
              </a:rPr>
              <a:t>) {</a:t>
            </a:r>
          </a:p>
          <a:p>
            <a:r>
              <a:rPr lang="pt-BR" sz="2400" b="1" dirty="0" smtClean="0">
                <a:latin typeface="Poppins" panose="00000500000000000000"/>
              </a:rPr>
              <a:t>		</a:t>
            </a:r>
            <a:r>
              <a:rPr lang="pt-BR" sz="2400" dirty="0" err="1" smtClean="0">
                <a:latin typeface="Poppins" panose="00000500000000000000"/>
              </a:rPr>
              <a:t>int</a:t>
            </a:r>
            <a:r>
              <a:rPr lang="pt-BR" sz="2400" dirty="0" smtClean="0">
                <a:latin typeface="Poppins" panose="00000500000000000000"/>
              </a:rPr>
              <a:t> </a:t>
            </a:r>
            <a:r>
              <a:rPr lang="pt-BR" sz="2400" dirty="0">
                <a:latin typeface="Poppins" panose="00000500000000000000"/>
              </a:rPr>
              <a:t>numero = 1;</a:t>
            </a:r>
          </a:p>
          <a:p>
            <a:r>
              <a:rPr lang="pt-BR" sz="2400" dirty="0" smtClean="0">
                <a:latin typeface="Poppins" panose="00000500000000000000"/>
              </a:rPr>
              <a:t>		</a:t>
            </a:r>
            <a:r>
              <a:rPr lang="pt-BR" sz="2400" dirty="0" err="1" smtClean="0">
                <a:latin typeface="Poppins" panose="00000500000000000000"/>
              </a:rPr>
              <a:t>while</a:t>
            </a:r>
            <a:r>
              <a:rPr lang="pt-BR" sz="2400" dirty="0" smtClean="0">
                <a:latin typeface="Poppins" panose="00000500000000000000"/>
              </a:rPr>
              <a:t> </a:t>
            </a:r>
            <a:r>
              <a:rPr lang="pt-BR" sz="2400" dirty="0">
                <a:latin typeface="Poppins" panose="00000500000000000000"/>
              </a:rPr>
              <a:t>(numero &lt; 10)</a:t>
            </a:r>
          </a:p>
          <a:p>
            <a:r>
              <a:rPr lang="pt-BR" sz="2400" dirty="0" smtClean="0">
                <a:latin typeface="Poppins" panose="00000500000000000000"/>
              </a:rPr>
              <a:t>		{ </a:t>
            </a:r>
            <a:endParaRPr lang="pt-BR" sz="2400" dirty="0">
              <a:latin typeface="Poppins" panose="00000500000000000000"/>
            </a:endParaRPr>
          </a:p>
          <a:p>
            <a:r>
              <a:rPr lang="pt-BR" sz="2400" dirty="0">
                <a:latin typeface="Poppins" panose="00000500000000000000"/>
              </a:rPr>
              <a:t>    </a:t>
            </a:r>
            <a:r>
              <a:rPr lang="pt-BR" sz="2400" dirty="0" smtClean="0">
                <a:latin typeface="Poppins" panose="00000500000000000000"/>
              </a:rPr>
              <a:t>			</a:t>
            </a:r>
            <a:r>
              <a:rPr lang="pt-BR" sz="2400" dirty="0" err="1" smtClean="0">
                <a:latin typeface="Poppins" panose="00000500000000000000"/>
              </a:rPr>
              <a:t>System.out.println</a:t>
            </a:r>
            <a:r>
              <a:rPr lang="pt-BR" sz="2400" dirty="0">
                <a:latin typeface="Poppins" panose="00000500000000000000"/>
              </a:rPr>
              <a:t>("O número é : " + numero);</a:t>
            </a:r>
          </a:p>
          <a:p>
            <a:r>
              <a:rPr lang="pt-BR" sz="2400" dirty="0">
                <a:latin typeface="Poppins" panose="00000500000000000000"/>
              </a:rPr>
              <a:t>    </a:t>
            </a:r>
            <a:r>
              <a:rPr lang="pt-BR" sz="2400" dirty="0" smtClean="0">
                <a:latin typeface="Poppins" panose="00000500000000000000"/>
              </a:rPr>
              <a:t>			numero </a:t>
            </a:r>
            <a:r>
              <a:rPr lang="pt-BR" sz="2400" dirty="0">
                <a:latin typeface="Poppins" panose="00000500000000000000"/>
              </a:rPr>
              <a:t>= numero + 1;</a:t>
            </a:r>
            <a:r>
              <a:rPr lang="pt-BR" sz="2400" dirty="0" smtClean="0">
                <a:latin typeface="Poppins" panose="00000500000000000000"/>
              </a:rPr>
              <a:t>	</a:t>
            </a:r>
          </a:p>
          <a:p>
            <a:r>
              <a:rPr lang="pt-BR" sz="2400" dirty="0">
                <a:latin typeface="Poppins" panose="00000500000000000000"/>
              </a:rPr>
              <a:t>	</a:t>
            </a:r>
            <a:r>
              <a:rPr lang="pt-BR" sz="2400" dirty="0" smtClean="0">
                <a:latin typeface="Poppins" panose="00000500000000000000"/>
              </a:rPr>
              <a:t>	}</a:t>
            </a:r>
            <a:endParaRPr lang="pt-BR" sz="2400" dirty="0">
              <a:latin typeface="Poppins" panose="00000500000000000000"/>
            </a:endParaRPr>
          </a:p>
          <a:p>
            <a:r>
              <a:rPr lang="pt-BR" sz="2400" dirty="0" smtClean="0">
                <a:latin typeface="Poppins" panose="00000500000000000000"/>
              </a:rPr>
              <a:t>}</a:t>
            </a:r>
            <a:endParaRPr lang="pt-BR" sz="24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955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52400" y="143639"/>
            <a:ext cx="118237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Poppins"/>
              </a:rPr>
              <a:t>Exemplo:</a:t>
            </a:r>
          </a:p>
          <a:p>
            <a:r>
              <a:rPr lang="pt-BR" sz="2000" dirty="0">
                <a:latin typeface="Poppins"/>
              </a:rPr>
              <a:t>Fazer um programa </a:t>
            </a:r>
            <a:r>
              <a:rPr lang="pt-BR" sz="2000" dirty="0" smtClean="0">
                <a:latin typeface="Poppins"/>
              </a:rPr>
              <a:t>que </a:t>
            </a:r>
            <a:r>
              <a:rPr lang="pt-BR" sz="2000" dirty="0" smtClean="0">
                <a:latin typeface="Poppins"/>
              </a:rPr>
              <a:t>repita a entrada de dados até que p número </a:t>
            </a:r>
            <a:r>
              <a:rPr lang="pt-BR" sz="2000" dirty="0" smtClean="0">
                <a:latin typeface="Poppins"/>
              </a:rPr>
              <a:t>digitado seja igual ao número escolhido pelo sistema, que é o número 10.</a:t>
            </a:r>
            <a:endParaRPr lang="pt-BR" sz="2000" dirty="0">
              <a:latin typeface="Poppins"/>
            </a:endParaRPr>
          </a:p>
          <a:p>
            <a:endParaRPr lang="pt-BR" sz="2200" dirty="0" smtClean="0">
              <a:latin typeface="Poppins"/>
            </a:endParaRPr>
          </a:p>
          <a:p>
            <a:r>
              <a:rPr lang="pt-BR" dirty="0" err="1">
                <a:solidFill>
                  <a:srgbClr val="FF0000"/>
                </a:solidFill>
                <a:latin typeface="Poppins" panose="00000500000000000000"/>
              </a:rPr>
              <a:t>import</a:t>
            </a:r>
            <a:r>
              <a:rPr lang="pt-BR" dirty="0">
                <a:solidFill>
                  <a:srgbClr val="FF0000"/>
                </a:solidFill>
                <a:latin typeface="Poppins" panose="0000050000000000000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Poppins" panose="00000500000000000000"/>
              </a:rPr>
              <a:t>java.util.Scanner</a:t>
            </a:r>
            <a:r>
              <a:rPr lang="pt-BR" dirty="0">
                <a:solidFill>
                  <a:srgbClr val="FF0000"/>
                </a:solidFill>
                <a:latin typeface="Poppins" panose="00000500000000000000"/>
              </a:rPr>
              <a:t>;</a:t>
            </a:r>
          </a:p>
          <a:p>
            <a:r>
              <a:rPr lang="pt-BR" dirty="0" smtClean="0">
                <a:latin typeface="Poppins" panose="00000500000000000000"/>
              </a:rPr>
              <a:t>public </a:t>
            </a:r>
            <a:r>
              <a:rPr lang="pt-BR" dirty="0" err="1">
                <a:latin typeface="Poppins" panose="00000500000000000000"/>
              </a:rPr>
              <a:t>class</a:t>
            </a:r>
            <a:r>
              <a:rPr lang="pt-BR" dirty="0">
                <a:latin typeface="Poppins" panose="00000500000000000000"/>
              </a:rPr>
              <a:t> </a:t>
            </a:r>
            <a:r>
              <a:rPr lang="pt-BR" dirty="0" err="1">
                <a:latin typeface="Poppins" panose="00000500000000000000"/>
              </a:rPr>
              <a:t>TerdProg</a:t>
            </a:r>
            <a:r>
              <a:rPr lang="pt-BR" dirty="0">
                <a:latin typeface="Poppins" panose="00000500000000000000"/>
              </a:rPr>
              <a:t> {</a:t>
            </a:r>
          </a:p>
          <a:p>
            <a:r>
              <a:rPr lang="en-US" dirty="0" smtClean="0">
                <a:latin typeface="Poppins" panose="00000500000000000000"/>
              </a:rPr>
              <a:t>	public </a:t>
            </a:r>
            <a:r>
              <a:rPr lang="en-US" dirty="0">
                <a:latin typeface="Poppins" panose="00000500000000000000"/>
              </a:rPr>
              <a:t>static void main(String[] </a:t>
            </a:r>
            <a:r>
              <a:rPr lang="en-US" dirty="0" err="1">
                <a:latin typeface="Poppins" panose="00000500000000000000"/>
              </a:rPr>
              <a:t>args</a:t>
            </a:r>
            <a:r>
              <a:rPr lang="en-US" dirty="0">
                <a:latin typeface="Poppins" panose="00000500000000000000"/>
              </a:rPr>
              <a:t>) {</a:t>
            </a:r>
          </a:p>
          <a:p>
            <a:r>
              <a:rPr lang="pt-BR" dirty="0" smtClean="0">
                <a:latin typeface="Poppins" panose="00000500000000000000"/>
              </a:rPr>
              <a:t>		</a:t>
            </a:r>
            <a:r>
              <a:rPr lang="pt-BR" dirty="0" smtClean="0">
                <a:solidFill>
                  <a:srgbClr val="FF0000"/>
                </a:solidFill>
                <a:latin typeface="Poppins" panose="00000500000000000000"/>
              </a:rPr>
              <a:t>Scanner </a:t>
            </a:r>
            <a:r>
              <a:rPr lang="pt-BR" dirty="0" err="1" smtClean="0">
                <a:solidFill>
                  <a:srgbClr val="FF0000"/>
                </a:solidFill>
                <a:latin typeface="Poppins" panose="00000500000000000000"/>
              </a:rPr>
              <a:t>val</a:t>
            </a:r>
            <a:r>
              <a:rPr lang="pt-BR" dirty="0" smtClean="0">
                <a:solidFill>
                  <a:srgbClr val="FF0000"/>
                </a:solidFill>
                <a:latin typeface="Poppins" panose="00000500000000000000"/>
              </a:rPr>
              <a:t> </a:t>
            </a:r>
            <a:r>
              <a:rPr lang="pt-BR" dirty="0">
                <a:solidFill>
                  <a:srgbClr val="FF0000"/>
                </a:solidFill>
                <a:latin typeface="Poppins" panose="00000500000000000000"/>
              </a:rPr>
              <a:t>= new </a:t>
            </a:r>
            <a:r>
              <a:rPr lang="pt-BR" dirty="0" smtClean="0">
                <a:solidFill>
                  <a:srgbClr val="FF0000"/>
                </a:solidFill>
                <a:latin typeface="Poppins" panose="00000500000000000000"/>
              </a:rPr>
              <a:t>Scanner(System.in);</a:t>
            </a:r>
            <a:endParaRPr lang="pt-BR" dirty="0">
              <a:solidFill>
                <a:srgbClr val="FF0000"/>
              </a:solidFill>
              <a:latin typeface="Poppins" panose="00000500000000000000"/>
            </a:endParaRPr>
          </a:p>
          <a:p>
            <a:r>
              <a:rPr lang="pt-BR" dirty="0">
                <a:latin typeface="Poppins" panose="00000500000000000000"/>
              </a:rPr>
              <a:t>        </a:t>
            </a:r>
            <a:r>
              <a:rPr lang="pt-BR" dirty="0" smtClean="0">
                <a:latin typeface="Poppins" panose="00000500000000000000"/>
              </a:rPr>
              <a:t>		</a:t>
            </a:r>
            <a:r>
              <a:rPr lang="pt-BR" dirty="0" err="1" smtClean="0">
                <a:latin typeface="Poppins" panose="00000500000000000000"/>
              </a:rPr>
              <a:t>int</a:t>
            </a:r>
            <a:r>
              <a:rPr lang="pt-BR" dirty="0" smtClean="0">
                <a:latin typeface="Poppins" panose="00000500000000000000"/>
              </a:rPr>
              <a:t> </a:t>
            </a:r>
            <a:r>
              <a:rPr lang="pt-BR" dirty="0">
                <a:latin typeface="Poppins" panose="00000500000000000000"/>
              </a:rPr>
              <a:t>numero = -1;</a:t>
            </a:r>
          </a:p>
          <a:p>
            <a:r>
              <a:rPr lang="pt-BR" dirty="0">
                <a:latin typeface="Poppins" panose="00000500000000000000"/>
              </a:rPr>
              <a:t>        </a:t>
            </a:r>
            <a:r>
              <a:rPr lang="pt-BR" dirty="0" smtClean="0">
                <a:latin typeface="Poppins" panose="00000500000000000000"/>
              </a:rPr>
              <a:t>		</a:t>
            </a:r>
            <a:r>
              <a:rPr lang="pt-BR" dirty="0" err="1" smtClean="0">
                <a:solidFill>
                  <a:srgbClr val="0070C0"/>
                </a:solidFill>
                <a:latin typeface="Poppins" panose="00000500000000000000"/>
              </a:rPr>
              <a:t>while</a:t>
            </a:r>
            <a:r>
              <a:rPr lang="pt-BR" dirty="0" smtClean="0">
                <a:solidFill>
                  <a:srgbClr val="0070C0"/>
                </a:solidFill>
                <a:latin typeface="Poppins" panose="00000500000000000000"/>
              </a:rPr>
              <a:t> </a:t>
            </a:r>
            <a:r>
              <a:rPr lang="pt-BR" dirty="0">
                <a:solidFill>
                  <a:srgbClr val="0070C0"/>
                </a:solidFill>
                <a:latin typeface="Poppins" panose="00000500000000000000"/>
              </a:rPr>
              <a:t>(numero != 10)</a:t>
            </a:r>
          </a:p>
          <a:p>
            <a:r>
              <a:rPr lang="pt-BR" dirty="0">
                <a:solidFill>
                  <a:srgbClr val="0070C0"/>
                </a:solidFill>
                <a:latin typeface="Poppins" panose="00000500000000000000"/>
              </a:rPr>
              <a:t>        </a:t>
            </a:r>
            <a:r>
              <a:rPr lang="pt-BR" dirty="0" smtClean="0">
                <a:solidFill>
                  <a:srgbClr val="0070C0"/>
                </a:solidFill>
                <a:latin typeface="Poppins" panose="00000500000000000000"/>
              </a:rPr>
              <a:t>		{ </a:t>
            </a:r>
            <a:endParaRPr lang="pt-BR" dirty="0">
              <a:solidFill>
                <a:srgbClr val="0070C0"/>
              </a:solidFill>
              <a:latin typeface="Poppins" panose="00000500000000000000"/>
            </a:endParaRPr>
          </a:p>
          <a:p>
            <a:r>
              <a:rPr lang="pt-BR" dirty="0" smtClean="0">
                <a:latin typeface="Poppins" panose="00000500000000000000"/>
              </a:rPr>
              <a:t>            			</a:t>
            </a:r>
            <a:r>
              <a:rPr lang="pt-BR" dirty="0" err="1" smtClean="0">
                <a:latin typeface="Poppins" panose="00000500000000000000"/>
              </a:rPr>
              <a:t>System.out.println</a:t>
            </a:r>
            <a:r>
              <a:rPr lang="pt-BR" dirty="0">
                <a:latin typeface="Poppins" panose="00000500000000000000"/>
              </a:rPr>
              <a:t>("Digite um número: ");</a:t>
            </a:r>
          </a:p>
          <a:p>
            <a:r>
              <a:rPr lang="pt-BR" dirty="0">
                <a:latin typeface="Poppins" panose="00000500000000000000"/>
              </a:rPr>
              <a:t>            </a:t>
            </a:r>
            <a:r>
              <a:rPr lang="pt-BR" dirty="0" smtClean="0">
                <a:latin typeface="Poppins" panose="00000500000000000000"/>
              </a:rPr>
              <a:t>			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numero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=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val.nextInt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Poppins" panose="00000500000000000000"/>
              </a:rPr>
              <a:t>();</a:t>
            </a:r>
          </a:p>
          <a:p>
            <a:r>
              <a:rPr lang="pt-BR" dirty="0">
                <a:latin typeface="Poppins" panose="00000500000000000000"/>
              </a:rPr>
              <a:t>            </a:t>
            </a:r>
            <a:r>
              <a:rPr lang="pt-BR" dirty="0" smtClean="0">
                <a:latin typeface="Poppins" panose="00000500000000000000"/>
              </a:rPr>
              <a:t>			</a:t>
            </a:r>
            <a:r>
              <a:rPr lang="pt-BR" dirty="0" err="1" smtClean="0">
                <a:solidFill>
                  <a:srgbClr val="00B050"/>
                </a:solidFill>
                <a:latin typeface="Poppins" panose="00000500000000000000"/>
              </a:rPr>
              <a:t>if</a:t>
            </a:r>
            <a:r>
              <a:rPr lang="pt-BR" dirty="0" smtClean="0">
                <a:solidFill>
                  <a:srgbClr val="00B050"/>
                </a:solidFill>
                <a:latin typeface="Poppins" panose="00000500000000000000"/>
              </a:rPr>
              <a:t> </a:t>
            </a:r>
            <a:r>
              <a:rPr lang="pt-BR" dirty="0">
                <a:solidFill>
                  <a:srgbClr val="00B050"/>
                </a:solidFill>
                <a:latin typeface="Poppins" panose="00000500000000000000"/>
              </a:rPr>
              <a:t>(numero == 10)</a:t>
            </a:r>
          </a:p>
          <a:p>
            <a:r>
              <a:rPr lang="pt-BR" dirty="0">
                <a:latin typeface="Poppins" panose="00000500000000000000"/>
              </a:rPr>
              <a:t>                </a:t>
            </a:r>
            <a:r>
              <a:rPr lang="pt-BR" dirty="0" smtClean="0">
                <a:latin typeface="Poppins" panose="00000500000000000000"/>
              </a:rPr>
              <a:t>			</a:t>
            </a:r>
            <a:r>
              <a:rPr lang="pt-BR" dirty="0" err="1" smtClean="0">
                <a:latin typeface="Poppins" panose="00000500000000000000"/>
              </a:rPr>
              <a:t>System.out.println</a:t>
            </a:r>
            <a:r>
              <a:rPr lang="pt-BR" dirty="0">
                <a:latin typeface="Poppins" panose="00000500000000000000"/>
              </a:rPr>
              <a:t>("Você acertou!");</a:t>
            </a:r>
          </a:p>
          <a:p>
            <a:r>
              <a:rPr lang="pt-BR" dirty="0">
                <a:latin typeface="Poppins" panose="00000500000000000000"/>
              </a:rPr>
              <a:t>            </a:t>
            </a:r>
            <a:r>
              <a:rPr lang="pt-BR" dirty="0" smtClean="0">
                <a:latin typeface="Poppins" panose="00000500000000000000"/>
              </a:rPr>
              <a:t>			</a:t>
            </a:r>
            <a:r>
              <a:rPr lang="pt-BR" dirty="0" err="1" smtClean="0">
                <a:solidFill>
                  <a:srgbClr val="00B050"/>
                </a:solidFill>
                <a:latin typeface="Poppins" panose="00000500000000000000"/>
              </a:rPr>
              <a:t>else</a:t>
            </a:r>
            <a:endParaRPr lang="pt-BR" dirty="0">
              <a:solidFill>
                <a:srgbClr val="00B050"/>
              </a:solidFill>
              <a:latin typeface="Poppins" panose="00000500000000000000"/>
            </a:endParaRPr>
          </a:p>
          <a:p>
            <a:r>
              <a:rPr lang="pt-BR" dirty="0">
                <a:latin typeface="Poppins" panose="00000500000000000000"/>
              </a:rPr>
              <a:t>                </a:t>
            </a:r>
            <a:r>
              <a:rPr lang="pt-BR" dirty="0" smtClean="0">
                <a:latin typeface="Poppins" panose="00000500000000000000"/>
              </a:rPr>
              <a:t>			</a:t>
            </a:r>
            <a:r>
              <a:rPr lang="pt-BR" dirty="0" err="1" smtClean="0">
                <a:latin typeface="Poppins" panose="00000500000000000000"/>
              </a:rPr>
              <a:t>System.out.println</a:t>
            </a:r>
            <a:r>
              <a:rPr lang="pt-BR" dirty="0">
                <a:latin typeface="Poppins" panose="00000500000000000000"/>
              </a:rPr>
              <a:t>("Você errou!");</a:t>
            </a:r>
          </a:p>
          <a:p>
            <a:r>
              <a:rPr lang="pt-BR" dirty="0">
                <a:latin typeface="Poppins" panose="00000500000000000000"/>
              </a:rPr>
              <a:t>        </a:t>
            </a:r>
            <a:r>
              <a:rPr lang="pt-BR" dirty="0" smtClean="0">
                <a:latin typeface="Poppins" panose="00000500000000000000"/>
              </a:rPr>
              <a:t>		</a:t>
            </a:r>
            <a:r>
              <a:rPr lang="pt-BR" dirty="0" smtClean="0">
                <a:solidFill>
                  <a:srgbClr val="0070C0"/>
                </a:solidFill>
                <a:latin typeface="Poppins" panose="00000500000000000000"/>
              </a:rPr>
              <a:t>}</a:t>
            </a:r>
            <a:endParaRPr lang="pt-BR" dirty="0">
              <a:solidFill>
                <a:srgbClr val="0070C0"/>
              </a:solidFill>
              <a:latin typeface="Poppins" panose="00000500000000000000"/>
            </a:endParaRPr>
          </a:p>
          <a:p>
            <a:r>
              <a:rPr lang="pt-BR" dirty="0" smtClean="0">
                <a:latin typeface="Poppins" panose="00000500000000000000"/>
              </a:rPr>
              <a:t>	}</a:t>
            </a:r>
            <a:endParaRPr lang="pt-BR" dirty="0">
              <a:latin typeface="Poppins" panose="00000500000000000000"/>
            </a:endParaRPr>
          </a:p>
          <a:p>
            <a:r>
              <a:rPr lang="pt-BR" dirty="0" smtClean="0">
                <a:latin typeface="Poppins" panose="00000500000000000000"/>
              </a:rPr>
              <a:t>}</a:t>
            </a:r>
            <a:endParaRPr lang="pt-BR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0020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B15B0AB3751348AB2A43E540A0FB03" ma:contentTypeVersion="10" ma:contentTypeDescription="Crie um novo documento." ma:contentTypeScope="" ma:versionID="7b311f477d2605c6d01880d4490a1b5b">
  <xsd:schema xmlns:xsd="http://www.w3.org/2001/XMLSchema" xmlns:xs="http://www.w3.org/2001/XMLSchema" xmlns:p="http://schemas.microsoft.com/office/2006/metadata/properties" xmlns:ns2="c1341339-9530-4cf6-9cd4-fc788ad267ac" xmlns:ns3="ab28b382-4056-4b64-9b15-9fa149f77ec8" targetNamespace="http://schemas.microsoft.com/office/2006/metadata/properties" ma:root="true" ma:fieldsID="ad2c3cdfb75aac721b5b73ee1d20a1be" ns2:_="" ns3:_="">
    <xsd:import namespace="c1341339-9530-4cf6-9cd4-fc788ad267ac"/>
    <xsd:import namespace="ab28b382-4056-4b64-9b15-9fa149f77e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341339-9530-4cf6-9cd4-fc788ad267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8b382-4056-4b64-9b15-9fa149f77ec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28b382-4056-4b64-9b15-9fa149f77ec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76473B3-953E-4331-A0C7-26104F06E0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4411B5-5E08-465F-86F0-FC3A9BB53625}"/>
</file>

<file path=customXml/itemProps3.xml><?xml version="1.0" encoding="utf-8"?>
<ds:datastoreItem xmlns:ds="http://schemas.openxmlformats.org/officeDocument/2006/customXml" ds:itemID="{2F8976A7-9DF9-4B2B-BFAA-7DB0F295B86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20da6ee-dcd0-4545-8249-03f6d86f4d94"/>
    <ds:schemaRef ds:uri="http://purl.org/dc/terms/"/>
    <ds:schemaRef ds:uri="http://schemas.openxmlformats.org/package/2006/metadata/core-properties"/>
    <ds:schemaRef ds:uri="2c46c5ea-7ce9-4cc7-a437-9025bca04ea1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1370</Words>
  <Application>Microsoft Office PowerPoint</Application>
  <PresentationFormat>Widescreen</PresentationFormat>
  <Paragraphs>294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Poppins</vt:lpstr>
      <vt:lpstr>Poppins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Júlia Ferreira</dc:creator>
  <cp:lastModifiedBy>Claudio Fico</cp:lastModifiedBy>
  <cp:revision>43</cp:revision>
  <dcterms:created xsi:type="dcterms:W3CDTF">2021-08-05T18:10:23Z</dcterms:created>
  <dcterms:modified xsi:type="dcterms:W3CDTF">2021-10-07T12:19:36Z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0x010100C5B15B0AB3751348AB2A43E540A0FB03</vt:lpwstr>
  </property>
  <property fmtid="{D5CDD505-2E9C-101B-9397-08002B2CF9AE}" pid="3" name="Order">
    <vt:r8>1848700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