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0" autoAdjust="0"/>
    <p:restoredTop sz="76179" autoAdjust="0"/>
  </p:normalViewPr>
  <p:slideViewPr>
    <p:cSldViewPr snapToGrid="0">
      <p:cViewPr varScale="1">
        <p:scale>
          <a:sx n="85" d="100"/>
          <a:sy n="85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FCB38-51A2-4D62-8717-5BE0EDC2993F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32239-C198-46BF-8243-3DEE8544CF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658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Gemeinsame Daten: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sind allen Threads bekannt und von diesen zugreifbar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 Threads, die auf diese Daten zugreifen, greifen auf die selbe Speicherstelle zu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Threads kommunizieren miteinander oder synchronisieren sich über gemeinsame Daten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Daten: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jeder Thread legt seine eigene private Kopie an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jeder Thread greift nur auf seine eigene Speicherstelle in seinem Ausführungskontext zu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nicht zugreifbar für andere Threads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existiert nur während der Ausführung einer parallelen Region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Wert beim Eintritt und Austritt in die parallele Region undefiniert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28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32239-C198-46BF-8243-3DEE8544CFA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12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449B0-9423-49F4-868F-4B8FDBFD1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120C98-443A-4EBC-A4A7-B03FFD716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95486-635A-422F-ABE2-E578DE6B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F1C504-1A14-4C40-ACE1-16B6E868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5F98E7-1E7F-46B1-B8C5-75B42349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72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0317D-92B6-4827-AE12-536AA53B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5E9BA3-F96A-484B-85C1-5C1AA2F09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BC534-D0CD-4866-998A-8FF5EE79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1AD3BF-872A-4671-9277-C00CACC8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BA6B79-D524-4C62-BCF4-95CBC1BE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39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D6E81F-E760-4FD9-8047-A0278BB68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49DE3E-4125-49B6-8932-BA6FE55F5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24C537-FA42-458B-BE36-63B1335E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AD4F8E-C078-43EA-BBBC-F0869C2E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3A0ABF-4575-4A96-AC34-17C0D0E7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32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FB26C-EC05-4B56-8FB0-B218BE97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0A289-6F25-45C0-AFFD-29DACC8E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F1C5B-5689-481E-97C4-1F62AAB1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BDA6BF-6094-460B-8697-1C764CF4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9E284D-A490-47E2-94C8-00C39231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86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5C35B-643C-43C2-8DAA-1B501A81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7BCE02-755F-4678-8BCE-46D703257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F100EA-5221-40D9-AC53-84B62549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87B3AF-B66E-43D5-A07D-7DA3E4A0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CE70AC-D011-4056-B78B-4B77E074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41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F6033-E0D2-4069-8316-8497B9FD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4C8595-C7F5-45EA-9A69-152A83668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78873F-E7B4-48DD-9923-2AE217488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08EE8C-1FED-45DA-B9BB-D246F161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D4F63B-BB72-4EC6-B403-99809EF3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681D4A-775F-4A1D-A1F5-7EE81709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07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58B14-447C-444D-B466-0BFE2C45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020FED-D9E7-4DE1-9852-2CF75E054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393376-7DC3-4CFB-8FD3-216C8A553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C5842E-0BA0-4495-86D9-8CAC8DB77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E06CA7-FFCC-4532-A743-5561446BB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C92250-F2FB-4F8B-B108-D028FE1A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1C4982-83D9-47AE-8708-851DABFD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47ADA9-8F7E-4483-B888-618F2543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45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4854D-9DD2-4533-BE70-404E7B0F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C0F328-D39B-4820-8B35-840773F1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A1C165-3973-43DC-9F81-E989A5A8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C69443-242E-4520-BB21-A1001C29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39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2BE5F1-D5A4-4DF1-AD5B-5BC33FB3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7B8800-7943-417F-A12F-E403D9CB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0C8AB2-8986-48D3-AB51-7EC6D57E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61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F2D0D-7E82-4907-A6DA-9092E708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FBD9E8-C938-4A68-A445-0FC548BE6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1C9C93-A530-4E60-94E0-AE98BEE83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4C8058-461E-4662-93F4-5B8B15E2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759253-1F0D-4DC9-92C0-9109CB38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ECC2A2-BF42-4581-BA10-02AE18DB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58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58868-3429-45A1-AF17-9E8C8296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76A826-98A2-4B5A-A3A3-0389757A0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24E68F-4E38-4FBA-A314-073194FD3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31DE6A-1972-45C3-8D0F-A232C71F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A55B-A329-4846-8D76-CA2F32F53923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1CD2E2-42C2-43A9-9F19-89AC1CBE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004545-48C2-49FB-9E56-568621EB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69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BD8463-8B3F-4C49-91C1-A48B82C1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15B254-3B20-4FEA-8D33-7743D1A7F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211FBA-DD08-4616-9583-75CE26FE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8A55B-A329-4846-8D76-CA2F32F53923}" type="datetimeFigureOut">
              <a:rPr lang="de-DE" smtClean="0"/>
              <a:t>09.02.2020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E00127-FE75-445A-BC5A-D0490010B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4F7358-D1BD-4930-B4D6-0903779F4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7E5CD-9B5C-4805-A7DF-0ED0E58D07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49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BCF04-2169-422E-A6AD-7AA8AF239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OpenMP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50B9E9-1097-4AF1-BFF8-30F04DA19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7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3F825-1918-451E-B3AB-EE354B6B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Übung 2 Game of Life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FFB83E-507E-4C9F-B3D5-EF05AE45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228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3F825-1918-451E-B3AB-EE354B6B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Übung 3 </a:t>
            </a:r>
            <a:r>
              <a:rPr lang="de-DE" dirty="0" err="1"/>
              <a:t>Quicksort</a:t>
            </a:r>
            <a:r>
              <a:rPr lang="de-DE" dirty="0"/>
              <a:t> Parallelisierung </a:t>
            </a:r>
            <a:r>
              <a:rPr lang="de-DE" dirty="0" err="1"/>
              <a:t>Sections</a:t>
            </a:r>
            <a:endParaRPr lang="de-D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BF4B5319-A78F-476F-BDC1-E5551D330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193681"/>
              </p:ext>
            </p:extLst>
          </p:nvPr>
        </p:nvGraphicFramePr>
        <p:xfrm>
          <a:off x="838200" y="3429000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7066143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0446121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7324381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343066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356850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73760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50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15487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33254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191251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426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OpenMP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2495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13362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28526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155192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416659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F7CB4E5E-F9B9-4726-B396-8BE0571DEC4F}"/>
              </a:ext>
            </a:extLst>
          </p:cNvPr>
          <p:cNvSpPr txBox="1"/>
          <p:nvPr/>
        </p:nvSpPr>
        <p:spPr>
          <a:xfrm>
            <a:off x="838200" y="1690688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Warum ist die Parallelisierung im gleich schnell, wenn die </a:t>
            </a:r>
            <a:r>
              <a:rPr lang="de-DE" sz="2800" dirty="0" err="1"/>
              <a:t>Quicksort</a:t>
            </a:r>
            <a:r>
              <a:rPr lang="de-DE" sz="2800" dirty="0"/>
              <a:t> Methode Parallelisiert wird?</a:t>
            </a:r>
          </a:p>
        </p:txBody>
      </p:sp>
    </p:spTree>
    <p:extLst>
      <p:ext uri="{BB962C8B-B14F-4D97-AF65-F5344CB8AC3E}">
        <p14:creationId xmlns:p14="http://schemas.microsoft.com/office/powerpoint/2010/main" val="195080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3FC80-B64A-4B65-8A8E-0C2C8122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OpenMP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9D7380-16EA-459C-A03C-E9EB3CDC7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 </a:t>
            </a:r>
            <a:r>
              <a:rPr lang="de-DE" dirty="0" err="1"/>
              <a:t>Specifications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Multi Processing seit 1997</a:t>
            </a:r>
          </a:p>
          <a:p>
            <a:r>
              <a:rPr lang="de-DE" dirty="0"/>
              <a:t>API für </a:t>
            </a:r>
            <a:r>
              <a:rPr lang="de-DE" dirty="0" err="1"/>
              <a:t>Shared</a:t>
            </a:r>
            <a:r>
              <a:rPr lang="de-DE" dirty="0"/>
              <a:t>-Memory-Programmierung in C ++, C und Fortran</a:t>
            </a:r>
          </a:p>
          <a:p>
            <a:r>
              <a:rPr lang="de-DE" dirty="0"/>
              <a:t>breite Unterstützung von Herstellern</a:t>
            </a:r>
          </a:p>
          <a:p>
            <a:r>
              <a:rPr lang="de-DE" dirty="0"/>
              <a:t>nicht anwendbar auf Systemen mit verteiltem Speicher</a:t>
            </a:r>
          </a:p>
          <a:p>
            <a:r>
              <a:rPr lang="de-DE" dirty="0"/>
              <a:t>keine Laufzeitüberprüfung hinsichtlich Korrektheit der Direktiven </a:t>
            </a:r>
          </a:p>
        </p:txBody>
      </p:sp>
    </p:spTree>
    <p:extLst>
      <p:ext uri="{BB962C8B-B14F-4D97-AF65-F5344CB8AC3E}">
        <p14:creationId xmlns:p14="http://schemas.microsoft.com/office/powerpoint/2010/main" val="35167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6F096-A894-45E2-A4D7-538ED2B0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Anwendung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BAB4A-F0AD-401C-949C-079470D3D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7756" cy="4351338"/>
          </a:xfrm>
        </p:spPr>
        <p:txBody>
          <a:bodyPr/>
          <a:lstStyle/>
          <a:p>
            <a:r>
              <a:rPr lang="de-DE" dirty="0" err="1"/>
              <a:t>OpenMP</a:t>
            </a:r>
            <a:r>
              <a:rPr lang="de-DE" dirty="0"/>
              <a:t> relevanten Pragmas: #</a:t>
            </a:r>
            <a:r>
              <a:rPr lang="de-DE" dirty="0" err="1"/>
              <a:t>pragma</a:t>
            </a:r>
            <a:r>
              <a:rPr lang="de-DE" dirty="0"/>
              <a:t> </a:t>
            </a:r>
            <a:r>
              <a:rPr lang="de-DE" dirty="0" err="1"/>
              <a:t>omp</a:t>
            </a:r>
            <a:endParaRPr lang="de-DE" dirty="0"/>
          </a:p>
          <a:p>
            <a:r>
              <a:rPr lang="de-DE" dirty="0"/>
              <a:t>Pragmas werden von Compilern ohne </a:t>
            </a:r>
            <a:r>
              <a:rPr lang="de-DE" dirty="0" err="1"/>
              <a:t>OpenMP</a:t>
            </a:r>
            <a:r>
              <a:rPr lang="de-DE" dirty="0"/>
              <a:t>-Unterstützung ignoriert</a:t>
            </a:r>
          </a:p>
          <a:p>
            <a:r>
              <a:rPr lang="de-DE" dirty="0" err="1"/>
              <a:t>OpenMP</a:t>
            </a:r>
            <a:r>
              <a:rPr lang="de-DE" dirty="0"/>
              <a:t>-Direktive bezieht sich immer auf den nachfolgenden strukturierten Block</a:t>
            </a:r>
          </a:p>
          <a:p>
            <a:pPr lvl="1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070BF6B-AFC6-440C-912C-B3AD6E920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CC"/>
              </a:clrFrom>
              <a:clrTo>
                <a:srgbClr val="FFFFCC">
                  <a:alpha val="0"/>
                </a:srgbClr>
              </a:clrTo>
            </a:clrChange>
          </a:blip>
          <a:srcRect r="2534" b="4883"/>
          <a:stretch/>
        </p:blipFill>
        <p:spPr>
          <a:xfrm>
            <a:off x="2855313" y="4001294"/>
            <a:ext cx="6999887" cy="125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8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3FC80-B64A-4B65-8A8E-0C2C8122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/>
              <a:t>Fork/Join Modell </a:t>
            </a:r>
            <a:endParaRPr lang="de-DE" sz="3600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7840764-A8CC-4922-BEA3-5A8BB2587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65"/>
          <a:stretch/>
        </p:blipFill>
        <p:spPr>
          <a:xfrm>
            <a:off x="2292699" y="999516"/>
            <a:ext cx="7606599" cy="283205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55812A-3C92-4388-BE49-CCA5A387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4675886"/>
            <a:ext cx="6675627" cy="1605083"/>
          </a:xfrm>
        </p:spPr>
        <p:txBody>
          <a:bodyPr anchor="ctr">
            <a:normAutofit/>
          </a:bodyPr>
          <a:lstStyle/>
          <a:p>
            <a:r>
              <a:rPr lang="de-DE" sz="2000"/>
              <a:t>Startet als einzelner Thread (master)</a:t>
            </a:r>
          </a:p>
          <a:p>
            <a:r>
              <a:rPr lang="de-DE" sz="2000"/>
              <a:t>Weitere Threads warden durch parallele Regionen erzeugt</a:t>
            </a:r>
          </a:p>
        </p:txBody>
      </p:sp>
    </p:spTree>
    <p:extLst>
      <p:ext uri="{BB962C8B-B14F-4D97-AF65-F5344CB8AC3E}">
        <p14:creationId xmlns:p14="http://schemas.microsoft.com/office/powerpoint/2010/main" val="361213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4086003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37121C-DEA8-404B-9CB0-778F02D88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72030"/>
            <a:ext cx="3515591" cy="1881559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Datenumgebung</a:t>
            </a:r>
            <a:endParaRPr lang="de-DE" sz="3200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D354102-10F9-4F77-A330-E9C12DB5C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" y="575251"/>
            <a:ext cx="5422392" cy="305009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5C8FD48-D10B-4CC8-A35C-3B24B11B1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971" y="568474"/>
            <a:ext cx="5422390" cy="306364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79EF60-C286-45BD-BCB2-CB96185B1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893" y="4272030"/>
            <a:ext cx="6583908" cy="1881559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Daten werden unterteilt in:</a:t>
            </a:r>
          </a:p>
          <a:p>
            <a:pPr lvl="1"/>
            <a:r>
              <a:rPr lang="de-DE" sz="2000" dirty="0">
                <a:solidFill>
                  <a:schemeClr val="bg1"/>
                </a:solidFill>
              </a:rPr>
              <a:t>private Data</a:t>
            </a:r>
          </a:p>
          <a:p>
            <a:pPr lvl="1"/>
            <a:r>
              <a:rPr lang="de-DE" sz="2000" dirty="0" err="1">
                <a:solidFill>
                  <a:schemeClr val="bg1"/>
                </a:solidFill>
              </a:rPr>
              <a:t>Shared</a:t>
            </a:r>
            <a:r>
              <a:rPr lang="de-DE" sz="2000" dirty="0">
                <a:solidFill>
                  <a:schemeClr val="bg1"/>
                </a:solidFill>
              </a:rPr>
              <a:t> Data (</a:t>
            </a:r>
            <a:r>
              <a:rPr lang="de-DE" sz="2000" dirty="0" err="1">
                <a:solidFill>
                  <a:schemeClr val="bg1"/>
                </a:solidFill>
              </a:rPr>
              <a:t>default</a:t>
            </a:r>
            <a:r>
              <a:rPr lang="de-DE" sz="2000" dirty="0">
                <a:solidFill>
                  <a:schemeClr val="bg1"/>
                </a:solidFill>
              </a:rPr>
              <a:t>)</a:t>
            </a:r>
          </a:p>
          <a:p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3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D71EF-2811-4B48-99D6-C2EB90DA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 - Sections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90385B-4556-43EB-8171-A773E7ED7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921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524BF-F199-4B48-8E12-568949F6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E5769B-2C6A-4DEC-B4CE-7A8B725E8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Vorteile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71139A-310F-44D6-859A-E656BE8B87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Parallelisierung seriellen Codes durch Direktiven</a:t>
            </a:r>
          </a:p>
          <a:p>
            <a:r>
              <a:rPr lang="de-DE" dirty="0"/>
              <a:t>Einfach und schnell zu implementieren</a:t>
            </a:r>
          </a:p>
          <a:p>
            <a:r>
              <a:rPr lang="de-DE" dirty="0"/>
              <a:t>Code bleibt übersichtlich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5D614F6-E68E-4420-8137-EC07E0C0E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Nachteile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CDD7B1-CEDE-44D9-8B47-98BE114AAB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Spezieller Compiler</a:t>
            </a:r>
          </a:p>
          <a:p>
            <a:r>
              <a:rPr lang="de-DE" dirty="0"/>
              <a:t>Nur mit gemeinsamem Speicher </a:t>
            </a:r>
          </a:p>
          <a:p>
            <a:r>
              <a:rPr lang="de-DE" dirty="0"/>
              <a:t>Kommunikation zwischen Threads sind implizit </a:t>
            </a:r>
          </a:p>
          <a:p>
            <a:pPr lvl="1"/>
            <a:r>
              <a:rPr lang="de-DE" dirty="0"/>
              <a:t>Schwer nachvollziehbar</a:t>
            </a:r>
          </a:p>
        </p:txBody>
      </p:sp>
    </p:spTree>
    <p:extLst>
      <p:ext uri="{BB962C8B-B14F-4D97-AF65-F5344CB8AC3E}">
        <p14:creationId xmlns:p14="http://schemas.microsoft.com/office/powerpoint/2010/main" val="59383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29E86-CE3A-4BC8-9116-2D6039E202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Übung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39AB8C-024A-4705-8C52-E903B3469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43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3F825-1918-451E-B3AB-EE354B6B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Übung 1 Parallelisierung von Addition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FFB83E-507E-4C9F-B3D5-EF05AE45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Warum gleiche Performance bei Release-</a:t>
            </a:r>
            <a:r>
              <a:rPr lang="de-DE" dirty="0" err="1"/>
              <a:t>Build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37949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Breitbild</PresentationFormat>
  <Paragraphs>66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OpenMP</vt:lpstr>
      <vt:lpstr>Was ist OpenMP</vt:lpstr>
      <vt:lpstr>Anwendung</vt:lpstr>
      <vt:lpstr>Fork/Join Modell </vt:lpstr>
      <vt:lpstr>Datenumgebung</vt:lpstr>
      <vt:lpstr>OpenMP - Sections</vt:lpstr>
      <vt:lpstr>OpenMP</vt:lpstr>
      <vt:lpstr>Übung</vt:lpstr>
      <vt:lpstr>Übung 1 Parallelisierung von Addition</vt:lpstr>
      <vt:lpstr>Übung 2 Game of Life</vt:lpstr>
      <vt:lpstr>Übung 3 Quicksort Parallelisierung Sections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</dc:title>
  <dc:creator>Samuel</dc:creator>
  <cp:lastModifiedBy>Samuel</cp:lastModifiedBy>
  <cp:revision>11</cp:revision>
  <dcterms:created xsi:type="dcterms:W3CDTF">2020-02-07T17:19:30Z</dcterms:created>
  <dcterms:modified xsi:type="dcterms:W3CDTF">2020-02-09T18:28:01Z</dcterms:modified>
</cp:coreProperties>
</file>