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1" r:id="rId4"/>
    <p:sldId id="274" r:id="rId5"/>
    <p:sldId id="272" r:id="rId6"/>
    <p:sldId id="257" r:id="rId7"/>
    <p:sldId id="260" r:id="rId8"/>
    <p:sldId id="258" r:id="rId9"/>
    <p:sldId id="259" r:id="rId10"/>
    <p:sldId id="266" r:id="rId11"/>
    <p:sldId id="261" r:id="rId12"/>
    <p:sldId id="262" r:id="rId13"/>
    <p:sldId id="263" r:id="rId14"/>
    <p:sldId id="264" r:id="rId15"/>
    <p:sldId id="265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76194" autoAdjust="0"/>
  </p:normalViewPr>
  <p:slideViewPr>
    <p:cSldViewPr snapToGrid="0">
      <p:cViewPr varScale="1">
        <p:scale>
          <a:sx n="92" d="100"/>
          <a:sy n="92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FCB38-51A2-4D62-8717-5BE0EDC2993F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32239-C198-46BF-8243-3DEE8544C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65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00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67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Gemeinsame Daten: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 allen Threads bekannt und von diesen zugreifbar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 Threads, die auf diese Daten zugreifen, greifen auf die selbe Speicherstelle zu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Threads kommunizieren miteinander oder synchronisieren sich über gemeinsame Daten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Daten: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jeder Thread legt seine eigene private Kopie an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jeder Thread greift nur auf seine eigene Speicherstelle in seinem Ausführungskontext zu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nicht zugreifbar für andere Threads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existiert nur während der Ausführung einer parallelen Region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Wert beim Eintritt und Austritt in die parallele Region undefiniert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285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124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83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449B0-9423-49F4-868F-4B8FDBFD1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120C98-443A-4EBC-A4A7-B03FFD716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95486-635A-422F-ABE2-E578DE6B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F1C504-1A14-4C40-ACE1-16B6E868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5F98E7-1E7F-46B1-B8C5-75B42349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72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0317D-92B6-4827-AE12-536AA53B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5E9BA3-F96A-484B-85C1-5C1AA2F09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BC534-D0CD-4866-998A-8FF5EE79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AD3BF-872A-4671-9277-C00CACC8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BA6B79-D524-4C62-BCF4-95CBC1BE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39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D6E81F-E760-4FD9-8047-A0278BB68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49DE3E-4125-49B6-8932-BA6FE55F5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24C537-FA42-458B-BE36-63B1335E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AD4F8E-C078-43EA-BBBC-F0869C2E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3A0ABF-4575-4A96-AC34-17C0D0E7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32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FB26C-EC05-4B56-8FB0-B218BE97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0A289-6F25-45C0-AFFD-29DACC8E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F1C5B-5689-481E-97C4-1F62AAB1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DA6BF-6094-460B-8697-1C764CF4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9E284D-A490-47E2-94C8-00C39231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86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5C35B-643C-43C2-8DAA-1B501A81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7BCE02-755F-4678-8BCE-46D703257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F100EA-5221-40D9-AC53-84B62549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87B3AF-B66E-43D5-A07D-7DA3E4A0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E70AC-D011-4056-B78B-4B77E074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41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F6033-E0D2-4069-8316-8497B9FD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4C8595-C7F5-45EA-9A69-152A83668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78873F-E7B4-48DD-9923-2AE217488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08EE8C-1FED-45DA-B9BB-D246F161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D4F63B-BB72-4EC6-B403-99809EF3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681D4A-775F-4A1D-A1F5-7EE81709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07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58B14-447C-444D-B466-0BFE2C45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020FED-D9E7-4DE1-9852-2CF75E054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393376-7DC3-4CFB-8FD3-216C8A553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C5842E-0BA0-4495-86D9-8CAC8DB77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E06CA7-FFCC-4532-A743-5561446BB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C92250-F2FB-4F8B-B108-D028FE1A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1C4982-83D9-47AE-8708-851DABFD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47ADA9-8F7E-4483-B888-618F2543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45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4854D-9DD2-4533-BE70-404E7B0F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0F328-D39B-4820-8B35-840773F1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A1C165-3973-43DC-9F81-E989A5A8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C69443-242E-4520-BB21-A1001C29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3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2BE5F1-D5A4-4DF1-AD5B-5BC33FB3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7B8800-7943-417F-A12F-E403D9CB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0C8AB2-8986-48D3-AB51-7EC6D57E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6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F2D0D-7E82-4907-A6DA-9092E708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FBD9E8-C938-4A68-A445-0FC548BE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1C9C93-A530-4E60-94E0-AE98BEE83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4C8058-461E-4662-93F4-5B8B15E2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759253-1F0D-4DC9-92C0-9109CB38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ECC2A2-BF42-4581-BA10-02AE18DB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58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58868-3429-45A1-AF17-9E8C8296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76A826-98A2-4B5A-A3A3-0389757A0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24E68F-4E38-4FBA-A314-073194FD3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31DE6A-1972-45C3-8D0F-A232C71F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1CD2E2-42C2-43A9-9F19-89AC1CBE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04545-48C2-49FB-9E56-568621EB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69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BD8463-8B3F-4C49-91C1-A48B82C1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15B254-3B20-4FEA-8D33-7743D1A7F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211FBA-DD08-4616-9583-75CE26FE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8A55B-A329-4846-8D76-CA2F32F53923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E00127-FE75-445A-BC5A-D0490010B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F7358-D1BD-4930-B4D6-0903779F4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49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8BCF04-2169-422E-A6AD-7AA8AF239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sz="8800"/>
              <a:t>OpenMP</a:t>
            </a:r>
            <a:endParaRPr lang="de-DE" sz="8800"/>
          </a:p>
        </p:txBody>
      </p:sp>
    </p:spTree>
    <p:extLst>
      <p:ext uri="{BB962C8B-B14F-4D97-AF65-F5344CB8AC3E}">
        <p14:creationId xmlns:p14="http://schemas.microsoft.com/office/powerpoint/2010/main" val="30757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4D71EF-2811-4B48-99D6-C2EB90DA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OpenMP - Sections</a:t>
            </a:r>
            <a:endParaRPr lang="de-DE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90385B-4556-43EB-8171-A773E7ED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112921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524BF-F199-4B48-8E12-568949F6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71139A-310F-44D6-859A-E656BE8B87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Vorteile:</a:t>
            </a:r>
          </a:p>
          <a:p>
            <a:r>
              <a:rPr lang="de-DE" dirty="0"/>
              <a:t>Parallelisierung seriellen Codes durch Direktiven</a:t>
            </a:r>
          </a:p>
          <a:p>
            <a:r>
              <a:rPr lang="de-DE" dirty="0"/>
              <a:t>Einfach und schnell zu implementieren</a:t>
            </a:r>
          </a:p>
          <a:p>
            <a:r>
              <a:rPr lang="de-DE" dirty="0"/>
              <a:t>Code bleibt übersichtlich</a:t>
            </a:r>
          </a:p>
          <a:p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CDD7B1-CEDE-44D9-8B47-98BE114AAB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Nachteile</a:t>
            </a:r>
            <a:r>
              <a:rPr lang="en-US" b="1" dirty="0"/>
              <a:t>:</a:t>
            </a:r>
            <a:endParaRPr lang="de-DE" b="1" dirty="0"/>
          </a:p>
          <a:p>
            <a:r>
              <a:rPr lang="de-DE" dirty="0"/>
              <a:t>Spezieller Compiler</a:t>
            </a:r>
          </a:p>
          <a:p>
            <a:r>
              <a:rPr lang="de-DE" dirty="0"/>
              <a:t>Nur mit gemeinsamem Speicher </a:t>
            </a:r>
          </a:p>
          <a:p>
            <a:r>
              <a:rPr lang="de-DE" dirty="0"/>
              <a:t>Kommunikation zwischen Threads sind implizit </a:t>
            </a:r>
          </a:p>
          <a:p>
            <a:pPr lvl="1"/>
            <a:r>
              <a:rPr lang="de-DE" dirty="0"/>
              <a:t>Schwer nachvollziehbar</a:t>
            </a:r>
          </a:p>
        </p:txBody>
      </p:sp>
    </p:spTree>
    <p:extLst>
      <p:ext uri="{BB962C8B-B14F-4D97-AF65-F5344CB8AC3E}">
        <p14:creationId xmlns:p14="http://schemas.microsoft.com/office/powerpoint/2010/main" val="59383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C29E86-CE3A-4BC8-9116-2D6039E20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sz="8800"/>
              <a:t>Übungen</a:t>
            </a:r>
            <a:endParaRPr lang="de-DE" sz="8800"/>
          </a:p>
        </p:txBody>
      </p:sp>
    </p:spTree>
    <p:extLst>
      <p:ext uri="{BB962C8B-B14F-4D97-AF65-F5344CB8AC3E}">
        <p14:creationId xmlns:p14="http://schemas.microsoft.com/office/powerpoint/2010/main" val="310343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3F825-1918-451E-B3AB-EE354B6B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sz="4100">
                <a:solidFill>
                  <a:schemeClr val="accent1"/>
                </a:solidFill>
              </a:rPr>
              <a:t>Übung 1 Parallelisierung von Addition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FB83E-507E-4C9F-B3D5-EF05AE45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/>
              <a:t>Warum gleiche Performance bei Release-Build?</a:t>
            </a:r>
          </a:p>
          <a:p>
            <a:endParaRPr lang="de-DE" sz="2400"/>
          </a:p>
          <a:p>
            <a:endParaRPr lang="de-DE" sz="2400"/>
          </a:p>
          <a:p>
            <a:r>
              <a:rPr lang="de-DE" sz="2400"/>
              <a:t>Welche Unterschiede ergeben sich zwischen dem Debug- und Release-Build?</a:t>
            </a:r>
          </a:p>
          <a:p>
            <a:endParaRPr lang="de-DE" sz="2400"/>
          </a:p>
          <a:p>
            <a:endParaRPr lang="de-DE" sz="2400"/>
          </a:p>
          <a:p>
            <a:r>
              <a:rPr lang="de-DE" sz="2400"/>
              <a:t>Was zeigt der Task-Manager für eine Ressourcen-Auslastung an?</a:t>
            </a:r>
          </a:p>
        </p:txBody>
      </p:sp>
    </p:spTree>
    <p:extLst>
      <p:ext uri="{BB962C8B-B14F-4D97-AF65-F5344CB8AC3E}">
        <p14:creationId xmlns:p14="http://schemas.microsoft.com/office/powerpoint/2010/main" val="273794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3F825-1918-451E-B3AB-EE354B6B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Übung 2 Game of Life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FB83E-507E-4C9F-B3D5-EF05AE45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Welcher Ansatz hat sich als bester zur Optimierung herausgestellt?</a:t>
            </a:r>
          </a:p>
          <a:p>
            <a:endParaRPr lang="en-US" sz="2400"/>
          </a:p>
          <a:p>
            <a:endParaRPr lang="en-US" sz="2400"/>
          </a:p>
          <a:p>
            <a:r>
              <a:rPr lang="de-DE" sz="2400"/>
              <a:t>Was könnten Probleme bei einer guten Optimierung sein?</a:t>
            </a:r>
          </a:p>
          <a:p>
            <a:endParaRPr lang="de-DE" sz="2400"/>
          </a:p>
          <a:p>
            <a:endParaRPr lang="de-DE" sz="2400"/>
          </a:p>
          <a:p>
            <a:r>
              <a:rPr lang="de-DE" sz="2400"/>
              <a:t>Ist das Beispiel anschaulich genug?</a:t>
            </a:r>
          </a:p>
        </p:txBody>
      </p:sp>
    </p:spTree>
    <p:extLst>
      <p:ext uri="{BB962C8B-B14F-4D97-AF65-F5344CB8AC3E}">
        <p14:creationId xmlns:p14="http://schemas.microsoft.com/office/powerpoint/2010/main" val="69722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3F825-1918-451E-B3AB-EE354B6B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5846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Übung 3 Quicksort Parallelisierung Sections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7CB4E5E-F9B9-4726-B396-8BE0571DEC4F}"/>
              </a:ext>
            </a:extLst>
          </p:cNvPr>
          <p:cNvSpPr txBox="1"/>
          <p:nvPr/>
        </p:nvSpPr>
        <p:spPr>
          <a:xfrm>
            <a:off x="5349240" y="4440602"/>
            <a:ext cx="6007608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Warum ist die Parallelisierung gleich schnell, wenn die Quicksort Methode Parallelisiert wird?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BF4B5319-A78F-476F-BDC1-E5551D330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480442"/>
              </p:ext>
            </p:extLst>
          </p:nvPr>
        </p:nvGraphicFramePr>
        <p:xfrm>
          <a:off x="557784" y="703262"/>
          <a:ext cx="11164828" cy="295294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142489">
                  <a:extLst>
                    <a:ext uri="{9D8B030D-6E8A-4147-A177-3AD203B41FA5}">
                      <a16:colId xmlns:a16="http://schemas.microsoft.com/office/drawing/2014/main" val="3706614358"/>
                    </a:ext>
                  </a:extLst>
                </a:gridCol>
                <a:gridCol w="1584755">
                  <a:extLst>
                    <a:ext uri="{9D8B030D-6E8A-4147-A177-3AD203B41FA5}">
                      <a16:colId xmlns:a16="http://schemas.microsoft.com/office/drawing/2014/main" val="1804461210"/>
                    </a:ext>
                  </a:extLst>
                </a:gridCol>
                <a:gridCol w="1767848">
                  <a:extLst>
                    <a:ext uri="{9D8B030D-6E8A-4147-A177-3AD203B41FA5}">
                      <a16:colId xmlns:a16="http://schemas.microsoft.com/office/drawing/2014/main" val="4173243819"/>
                    </a:ext>
                  </a:extLst>
                </a:gridCol>
                <a:gridCol w="1767848">
                  <a:extLst>
                    <a:ext uri="{9D8B030D-6E8A-4147-A177-3AD203B41FA5}">
                      <a16:colId xmlns:a16="http://schemas.microsoft.com/office/drawing/2014/main" val="4134306666"/>
                    </a:ext>
                  </a:extLst>
                </a:gridCol>
                <a:gridCol w="1950944">
                  <a:extLst>
                    <a:ext uri="{9D8B030D-6E8A-4147-A177-3AD203B41FA5}">
                      <a16:colId xmlns:a16="http://schemas.microsoft.com/office/drawing/2014/main" val="3835685042"/>
                    </a:ext>
                  </a:extLst>
                </a:gridCol>
                <a:gridCol w="1950944">
                  <a:extLst>
                    <a:ext uri="{9D8B030D-6E8A-4147-A177-3AD203B41FA5}">
                      <a16:colId xmlns:a16="http://schemas.microsoft.com/office/drawing/2014/main" val="1373760785"/>
                    </a:ext>
                  </a:extLst>
                </a:gridCol>
              </a:tblGrid>
              <a:tr h="984316">
                <a:tc>
                  <a:txBody>
                    <a:bodyPr/>
                    <a:lstStyle/>
                    <a:p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1000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10000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50000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100000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500000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00752"/>
                  </a:ext>
                </a:extLst>
              </a:tr>
              <a:tr h="984316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Normal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217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2692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15487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33254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191251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26376"/>
                  </a:ext>
                </a:extLst>
              </a:tr>
              <a:tr h="984316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OpenMP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435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2495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13362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28526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155192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416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80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709E203-8064-C84B-BDBA-DBB17F02C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de-DE" sz="8800"/>
              <a:t>Vergleiche und andere Benchmarks</a:t>
            </a:r>
          </a:p>
        </p:txBody>
      </p:sp>
    </p:spTree>
    <p:extLst>
      <p:ext uri="{BB962C8B-B14F-4D97-AF65-F5344CB8AC3E}">
        <p14:creationId xmlns:p14="http://schemas.microsoft.com/office/powerpoint/2010/main" val="180781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50CB3-DE4E-DD44-87D0-27341ED2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schlägt sich C++17 im Vgl. zu </a:t>
            </a:r>
            <a:r>
              <a:rPr lang="de-DE" dirty="0" err="1"/>
              <a:t>OpenMP</a:t>
            </a:r>
            <a:r>
              <a:rPr lang="de-DE" dirty="0"/>
              <a:t>?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4570A64-F6EA-114F-A9FA-608767CA41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9203"/>
            <a:ext cx="5181600" cy="824182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AA48670-7776-3B4F-AD7E-397937C59B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71745"/>
            <a:ext cx="5181600" cy="2659098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04286F7-C5AE-B443-AFAC-94DCC4A2C54D}"/>
              </a:ext>
            </a:extLst>
          </p:cNvPr>
          <p:cNvSpPr txBox="1"/>
          <p:nvPr/>
        </p:nvSpPr>
        <p:spPr>
          <a:xfrm>
            <a:off x="838200" y="6311900"/>
            <a:ext cx="553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www.bfilipek.com</a:t>
            </a:r>
            <a:r>
              <a:rPr lang="de-DE" dirty="0"/>
              <a:t>/2018/11/parallel-</a:t>
            </a:r>
            <a:r>
              <a:rPr lang="de-DE" dirty="0" err="1"/>
              <a:t>alg</a:t>
            </a:r>
            <a:r>
              <a:rPr lang="de-DE" dirty="0"/>
              <a:t>-</a:t>
            </a:r>
            <a:r>
              <a:rPr lang="de-DE" dirty="0" err="1"/>
              <a:t>perf.html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640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F2D09-9FD7-0A4F-9044-3FFFE9FB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schlägt sich C++17 im Vgl. zu </a:t>
            </a:r>
            <a:r>
              <a:rPr lang="de-DE" dirty="0" err="1"/>
              <a:t>OpenMP</a:t>
            </a:r>
            <a:r>
              <a:rPr lang="de-DE" dirty="0"/>
              <a:t>?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9292977-B7C5-864A-A7FE-CA213B5BBB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44593"/>
            <a:ext cx="5181600" cy="1113401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A00FB50-6BE7-464D-8AE3-18CC3444B4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7135"/>
            <a:ext cx="5181600" cy="3448318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CEA9708-A73E-E44A-A993-4BEE29CEAD89}"/>
              </a:ext>
            </a:extLst>
          </p:cNvPr>
          <p:cNvSpPr txBox="1"/>
          <p:nvPr/>
        </p:nvSpPr>
        <p:spPr>
          <a:xfrm>
            <a:off x="838200" y="6311900"/>
            <a:ext cx="553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www.bfilipek.com</a:t>
            </a:r>
            <a:r>
              <a:rPr lang="de-DE" dirty="0"/>
              <a:t>/2018/11/parallel-</a:t>
            </a:r>
            <a:r>
              <a:rPr lang="de-DE" dirty="0" err="1"/>
              <a:t>alg</a:t>
            </a:r>
            <a:r>
              <a:rPr lang="de-DE" dirty="0"/>
              <a:t>-</a:t>
            </a:r>
            <a:r>
              <a:rPr lang="de-DE" dirty="0" err="1"/>
              <a:t>perf.html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314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83ABEE-60E2-E743-A0C5-E2EE4376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sz="3700">
                <a:solidFill>
                  <a:schemeClr val="accent1"/>
                </a:solidFill>
              </a:rPr>
              <a:t>Warum Parallelisierung?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7B0A23-234F-F84F-961D-07333D62C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/>
              <a:t>Moore‘s Law -&gt; Alle 18 Monate verdoppelt sich die Transistoren-Dichte in Chips &amp; Prozessoren</a:t>
            </a:r>
          </a:p>
          <a:p>
            <a:r>
              <a:rPr lang="de-DE" sz="2400"/>
              <a:t>Höherer Leistungsbedarf für Chips und mehr Wärmeentwicklung</a:t>
            </a:r>
          </a:p>
          <a:p>
            <a:r>
              <a:rPr lang="de-DE" sz="2400"/>
              <a:t>Noch mehr Leistung?</a:t>
            </a:r>
          </a:p>
          <a:p>
            <a:pPr lvl="1"/>
            <a:r>
              <a:rPr lang="de-DE" dirty="0"/>
              <a:t>Höhere Frequenz =&gt; kürzere Lebensdauer der Prozessoren</a:t>
            </a:r>
          </a:p>
          <a:p>
            <a:r>
              <a:rPr lang="de-DE" sz="2400"/>
              <a:t>Oder eben: </a:t>
            </a:r>
            <a:r>
              <a:rPr lang="de-DE" sz="2400" b="1"/>
              <a:t>mehr Prozessoren</a:t>
            </a:r>
            <a:r>
              <a:rPr lang="de-DE" sz="2400"/>
              <a:t>!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01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B0C704-E40E-CA4D-951F-C2C4E152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Was hat Automotive damit zu tun?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236DE0-E6C7-9841-98C9-533DCFA9F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/>
              <a:t>Ein Automobil hat immer mehr Software-Aufgaben</a:t>
            </a:r>
          </a:p>
          <a:p>
            <a:pPr marL="514350" indent="-514350">
              <a:buFont typeface="+mj-lt"/>
              <a:buAutoNum type="arabicPeriod"/>
            </a:pPr>
            <a:endParaRPr lang="de-DE" sz="2400"/>
          </a:p>
          <a:p>
            <a:pPr marL="514350" indent="-514350">
              <a:buFont typeface="+mj-lt"/>
              <a:buAutoNum type="arabicPeriod"/>
            </a:pPr>
            <a:r>
              <a:rPr lang="de-DE" sz="2400"/>
              <a:t>C/C++ sind in HW-nähe und v.a. auch im Auto Standard</a:t>
            </a:r>
          </a:p>
          <a:p>
            <a:pPr marL="514350" indent="-514350">
              <a:buFont typeface="+mj-lt"/>
              <a:buAutoNum type="arabicPeriod"/>
            </a:pPr>
            <a:endParaRPr lang="de-DE" sz="2400"/>
          </a:p>
          <a:p>
            <a:pPr marL="514350" indent="-514350">
              <a:buFont typeface="+mj-lt"/>
              <a:buAutoNum type="arabicPeriod"/>
            </a:pPr>
            <a:r>
              <a:rPr lang="de-DE" sz="2400"/>
              <a:t>Die Taktung von Prozessoren kann nicht beliebig erhöht werden</a:t>
            </a:r>
          </a:p>
        </p:txBody>
      </p:sp>
    </p:spTree>
    <p:extLst>
      <p:ext uri="{BB962C8B-B14F-4D97-AF65-F5344CB8AC3E}">
        <p14:creationId xmlns:p14="http://schemas.microsoft.com/office/powerpoint/2010/main" val="156519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B0C704-E40E-CA4D-951F-C2C4E152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Was hat Automotive damit zu tun?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236DE0-E6C7-9841-98C9-533DCFA9F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/>
              <a:t>Ein Automobil hat immer mehr Software-Aufgaben</a:t>
            </a:r>
          </a:p>
          <a:p>
            <a:pPr marL="514350" indent="-514350">
              <a:buFont typeface="+mj-lt"/>
              <a:buAutoNum type="arabicPeriod"/>
            </a:pPr>
            <a:endParaRPr lang="de-DE" sz="2400"/>
          </a:p>
          <a:p>
            <a:pPr marL="514350" indent="-514350">
              <a:buFont typeface="+mj-lt"/>
              <a:buAutoNum type="arabicPeriod"/>
            </a:pPr>
            <a:r>
              <a:rPr lang="de-DE" sz="2400"/>
              <a:t>C/C++ sind in HW-nähe und v.a. auch im Auto Standard</a:t>
            </a:r>
          </a:p>
          <a:p>
            <a:pPr marL="514350" indent="-514350">
              <a:buFont typeface="+mj-lt"/>
              <a:buAutoNum type="arabicPeriod"/>
            </a:pPr>
            <a:endParaRPr lang="de-DE" sz="2400"/>
          </a:p>
          <a:p>
            <a:pPr marL="514350" indent="-514350">
              <a:buFont typeface="+mj-lt"/>
              <a:buAutoNum type="arabicPeriod"/>
            </a:pPr>
            <a:r>
              <a:rPr lang="de-DE" sz="2400"/>
              <a:t>Die Taktung von Prozessoren kann nicht beliebig erhöht werden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E9A26A-C7E0-7340-BFA9-1147506FEAB7}"/>
              </a:ext>
            </a:extLst>
          </p:cNvPr>
          <p:cNvSpPr txBox="1"/>
          <p:nvPr/>
        </p:nvSpPr>
        <p:spPr>
          <a:xfrm>
            <a:off x="2843652" y="5569710"/>
            <a:ext cx="426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ym typeface="Wingdings" pitchFamily="2" charset="2"/>
              </a:rPr>
              <a:t> Multicore-Systeme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44522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5D7357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193C2F2-B564-9247-BBD8-D6099F438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" r="-2" b="-2"/>
          <a:stretch/>
        </p:blipFill>
        <p:spPr>
          <a:xfrm>
            <a:off x="2551176" y="448056"/>
            <a:ext cx="9180576" cy="59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7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63FC80-B64A-4B65-8A8E-0C2C8122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Was ist OpenMP</a:t>
            </a:r>
            <a:endParaRPr lang="de-DE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D7380-16EA-459C-A03C-E9EB3CDC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/>
              <a:t>Open Specifications for Multi Processing seit 1997</a:t>
            </a:r>
          </a:p>
          <a:p>
            <a:r>
              <a:rPr lang="de-DE" sz="2400"/>
              <a:t>API für Shared-Memory-Programmierung in C ++, C und Fortran</a:t>
            </a:r>
          </a:p>
          <a:p>
            <a:r>
              <a:rPr lang="de-DE" sz="2400"/>
              <a:t>breite Unterstützung von Herstellern</a:t>
            </a:r>
          </a:p>
          <a:p>
            <a:r>
              <a:rPr lang="de-DE" sz="2400"/>
              <a:t>nicht anwendbar auf Systemen mit verteiltem Speicher</a:t>
            </a:r>
          </a:p>
          <a:p>
            <a:r>
              <a:rPr lang="de-DE" sz="2400"/>
              <a:t>keine Laufzeitüberprüfung hinsichtlich Korrektheit der Direktiven </a:t>
            </a:r>
          </a:p>
        </p:txBody>
      </p:sp>
    </p:spTree>
    <p:extLst>
      <p:ext uri="{BB962C8B-B14F-4D97-AF65-F5344CB8AC3E}">
        <p14:creationId xmlns:p14="http://schemas.microsoft.com/office/powerpoint/2010/main" val="35167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96F096-A894-45E2-A4D7-538ED2B0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Anwendung</a:t>
            </a:r>
            <a:endParaRPr lang="de-DE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BAB4A-F0AD-401C-949C-079470D3D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de-DE" sz="1800"/>
              <a:t>OpenMP relevanten Pragmas: #pragma omp</a:t>
            </a:r>
          </a:p>
          <a:p>
            <a:r>
              <a:rPr lang="de-DE" sz="1800"/>
              <a:t>Pragmas werden von Compilern ohne OpenMP-Unterstützung ignoriert</a:t>
            </a:r>
          </a:p>
          <a:p>
            <a:r>
              <a:rPr lang="de-DE" sz="1800"/>
              <a:t>OpenMP-Direktive bezieht sich immer auf den nachfolgenden strukturierten Block</a:t>
            </a:r>
          </a:p>
          <a:p>
            <a:pPr lvl="1"/>
            <a:endParaRPr lang="de-DE" sz="1800"/>
          </a:p>
        </p:txBody>
      </p:sp>
      <p:pic>
        <p:nvPicPr>
          <p:cNvPr id="4" name="Grafik 3" descr="Ein Bild, das Bildschirm, Fernsehen, Messer, Raum enthält.&#10;&#10;Automatisch generierte Beschreibung">
            <a:extLst>
              <a:ext uri="{FF2B5EF4-FFF2-40B4-BE49-F238E27FC236}">
                <a16:creationId xmlns:a16="http://schemas.microsoft.com/office/drawing/2014/main" id="{7070BF6B-AFC6-440C-912C-B3AD6E920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4" b="4883"/>
          <a:stretch/>
        </p:blipFill>
        <p:spPr>
          <a:xfrm>
            <a:off x="557784" y="3468134"/>
            <a:ext cx="11164824" cy="201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8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3FC80-B64A-4B65-8A8E-0C2C8122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/>
              <a:t>Fork/Join Modell </a:t>
            </a:r>
            <a:endParaRPr lang="de-DE" sz="3600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7840764-A8CC-4922-BEA3-5A8BB2587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5"/>
          <a:stretch/>
        </p:blipFill>
        <p:spPr>
          <a:xfrm>
            <a:off x="2292699" y="999516"/>
            <a:ext cx="7606599" cy="283205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55812A-3C92-4388-BE49-CCA5A387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r>
              <a:rPr lang="de-DE" sz="2000"/>
              <a:t>Startet als einzelner Thread (master)</a:t>
            </a:r>
          </a:p>
          <a:p>
            <a:r>
              <a:rPr lang="de-DE" sz="2000"/>
              <a:t>Weitere Threads warden durch parallele Regionen erzeugt</a:t>
            </a:r>
          </a:p>
        </p:txBody>
      </p:sp>
    </p:spTree>
    <p:extLst>
      <p:ext uri="{BB962C8B-B14F-4D97-AF65-F5344CB8AC3E}">
        <p14:creationId xmlns:p14="http://schemas.microsoft.com/office/powerpoint/2010/main" val="361213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37121C-DEA8-404B-9CB0-778F02D8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2030"/>
            <a:ext cx="3515591" cy="188155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Datenumgebung</a:t>
            </a:r>
            <a:endParaRPr lang="de-DE" sz="320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354102-10F9-4F77-A330-E9C12DB5C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575251"/>
            <a:ext cx="5422392" cy="305009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5C8FD48-D10B-4CC8-A35C-3B24B11B1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971" y="568474"/>
            <a:ext cx="5422390" cy="306364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9EF60-C286-45BD-BCB2-CB96185B1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893" y="4272030"/>
            <a:ext cx="6583908" cy="18815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Daten werden unterteilt in:</a:t>
            </a:r>
          </a:p>
          <a:p>
            <a:pPr lvl="1"/>
            <a:r>
              <a:rPr lang="de-DE" sz="2000" dirty="0">
                <a:solidFill>
                  <a:schemeClr val="bg1"/>
                </a:solidFill>
              </a:rPr>
              <a:t>private Data</a:t>
            </a:r>
          </a:p>
          <a:p>
            <a:pPr lvl="1"/>
            <a:r>
              <a:rPr lang="de-DE" sz="2000" dirty="0" err="1">
                <a:solidFill>
                  <a:schemeClr val="bg1"/>
                </a:solidFill>
              </a:rPr>
              <a:t>Shared</a:t>
            </a:r>
            <a:r>
              <a:rPr lang="de-DE" sz="2000" dirty="0">
                <a:solidFill>
                  <a:schemeClr val="bg1"/>
                </a:solidFill>
              </a:rPr>
              <a:t> Data (</a:t>
            </a:r>
            <a:r>
              <a:rPr lang="de-DE" sz="2000" dirty="0" err="1">
                <a:solidFill>
                  <a:schemeClr val="bg1"/>
                </a:solidFill>
              </a:rPr>
              <a:t>default</a:t>
            </a:r>
            <a:r>
              <a:rPr lang="de-DE" sz="2000" dirty="0">
                <a:solidFill>
                  <a:schemeClr val="bg1"/>
                </a:solidFill>
              </a:rPr>
              <a:t>)</a:t>
            </a:r>
          </a:p>
          <a:p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3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Macintosh PowerPoint</Application>
  <PresentationFormat>Breitbild</PresentationFormat>
  <Paragraphs>105</Paragraphs>
  <Slides>18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OpenMP</vt:lpstr>
      <vt:lpstr>Warum Parallelisierung?</vt:lpstr>
      <vt:lpstr>Was hat Automotive damit zu tun?</vt:lpstr>
      <vt:lpstr>Was hat Automotive damit zu tun?</vt:lpstr>
      <vt:lpstr>PowerPoint-Präsentation</vt:lpstr>
      <vt:lpstr>Was ist OpenMP</vt:lpstr>
      <vt:lpstr>Anwendung</vt:lpstr>
      <vt:lpstr>Fork/Join Modell </vt:lpstr>
      <vt:lpstr>Datenumgebung</vt:lpstr>
      <vt:lpstr>OpenMP - Sections</vt:lpstr>
      <vt:lpstr>OpenMP</vt:lpstr>
      <vt:lpstr>Übungen</vt:lpstr>
      <vt:lpstr>Übung 1 Parallelisierung von Addition</vt:lpstr>
      <vt:lpstr>Übung 2 Game of Life</vt:lpstr>
      <vt:lpstr>Übung 3 Quicksort Parallelisierung Sections</vt:lpstr>
      <vt:lpstr>Vergleiche und andere Benchmarks</vt:lpstr>
      <vt:lpstr>Wie schlägt sich C++17 im Vgl. zu OpenMP?</vt:lpstr>
      <vt:lpstr>Wie schlägt sich C++17 im Vgl. zu OpenMP?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</dc:title>
  <dc:creator>Microsoft Office User</dc:creator>
  <cp:lastModifiedBy>Microsoft Office User</cp:lastModifiedBy>
  <cp:revision>2</cp:revision>
  <dcterms:created xsi:type="dcterms:W3CDTF">2020-02-10T07:22:13Z</dcterms:created>
  <dcterms:modified xsi:type="dcterms:W3CDTF">2020-02-10T07:22:26Z</dcterms:modified>
</cp:coreProperties>
</file>