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4" r:id="rId5"/>
    <p:sldId id="272" r:id="rId6"/>
    <p:sldId id="257" r:id="rId7"/>
    <p:sldId id="260" r:id="rId8"/>
    <p:sldId id="258" r:id="rId9"/>
    <p:sldId id="259" r:id="rId10"/>
    <p:sldId id="266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6194" autoAdjust="0"/>
  </p:normalViewPr>
  <p:slideViewPr>
    <p:cSldViewPr snapToGrid="0">
      <p:cViewPr varScale="1">
        <p:scale>
          <a:sx n="104" d="100"/>
          <a:sy n="104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OpenMP - Sections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6" y="4627755"/>
            <a:ext cx="6274590" cy="159016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Verteilung verschiedener Aufgaben in unterschiedliche Threads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AD975-6BB1-4713-A00B-C2C062338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FF"/>
              </a:clrFrom>
              <a:clrTo>
                <a:srgbClr val="EEE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673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Vorteile:</a:t>
            </a:r>
          </a:p>
          <a:p>
            <a:r>
              <a:rPr lang="de-DE" dirty="0"/>
              <a:t>Parallelisierung seriellen Codes durch Direktiven</a:t>
            </a:r>
          </a:p>
          <a:p>
            <a:r>
              <a:rPr lang="de-DE" dirty="0"/>
              <a:t>Einfach und schnell zu implementieren</a:t>
            </a:r>
          </a:p>
          <a:p>
            <a:r>
              <a:rPr lang="de-DE" dirty="0"/>
              <a:t>Code bleibt übersichtlich</a:t>
            </a: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Nachteile</a:t>
            </a:r>
            <a:r>
              <a:rPr lang="en-US" b="1" dirty="0"/>
              <a:t>:</a:t>
            </a:r>
            <a:endParaRPr lang="de-DE" b="1" dirty="0"/>
          </a:p>
          <a:p>
            <a:r>
              <a:rPr lang="de-DE" dirty="0"/>
              <a:t>Spezieller Compiler</a:t>
            </a:r>
          </a:p>
          <a:p>
            <a:r>
              <a:rPr lang="de-DE" dirty="0"/>
              <a:t>Nur mit gemeinsamem Speicher </a:t>
            </a:r>
          </a:p>
          <a:p>
            <a:r>
              <a:rPr lang="de-DE" dirty="0"/>
              <a:t>Kommunikation zwischen Threads sind implizit </a:t>
            </a:r>
          </a:p>
          <a:p>
            <a:pPr lvl="1"/>
            <a:r>
              <a:rPr lang="de-DE" dirty="0"/>
              <a:t>Schwer nachvollziehbar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Übungen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Übung 1 Parallelisierung von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Warum gleiche Performance bei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Welche Unterschiede ergeben sich zwischen dem Debug- und Release-Build?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Was zeigt der Task-Manager für eine Ressourcen-Auslastung an?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Übung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Welcher Ansatz hat sich als bester zur Optimierung herausgestellt?</a:t>
            </a:r>
          </a:p>
          <a:p>
            <a:endParaRPr lang="en-US" sz="2400"/>
          </a:p>
          <a:p>
            <a:endParaRPr lang="en-US" sz="2400"/>
          </a:p>
          <a:p>
            <a:r>
              <a:rPr lang="de-DE" sz="2400"/>
              <a:t>Was könnten Probleme bei einer guten Optimierung sein?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Ist das Beispiel anschaulich genug?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 Quicksort Parallelisierung Sections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Warum ist die Parallelisierung gleich schnell, wenn die Quicksort Methode Parallelisiert wird?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80442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de-DE" sz="8800"/>
              <a:t>Vergleiche und andere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schlägt sich C++17 im Vgl. zu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Warum Parallelisierung?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Moore‘s Law -&gt; Alle 18 Monate verdoppelt sich die Transistoren-Dichte in Chips &amp; Prozessoren</a:t>
            </a:r>
          </a:p>
          <a:p>
            <a:r>
              <a:rPr lang="de-DE" sz="2400"/>
              <a:t>Höherer Leistungsbedarf für Chips und mehr Wärmeentwicklung</a:t>
            </a:r>
          </a:p>
          <a:p>
            <a:r>
              <a:rPr lang="de-DE" sz="2400"/>
              <a:t>Noch mehr Leistung?</a:t>
            </a:r>
          </a:p>
          <a:p>
            <a:pPr lvl="1"/>
            <a:r>
              <a:rPr lang="de-DE" dirty="0"/>
              <a:t>Höhere Frequenz =&gt; kürzere Lebensdauer der Prozessoren</a:t>
            </a:r>
          </a:p>
          <a:p>
            <a:r>
              <a:rPr lang="de-DE" sz="2400"/>
              <a:t>Oder eben: </a:t>
            </a:r>
            <a:r>
              <a:rPr lang="de-DE" sz="2400" b="1"/>
              <a:t>mehr Prozessoren</a:t>
            </a:r>
            <a:r>
              <a:rPr lang="de-DE" sz="2400"/>
              <a:t>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Was hat Automotive damit zu tun?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Ein Automobil hat immer mehr Software-Aufgaben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C/C++ sind in HW-nähe und v.a. auch im Auto Standard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Die Taktung von Prozessoren kann nicht beliebig erhöht werden</a:t>
            </a:r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Was hat Automotive damit zu tun?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Ein Automobil hat immer mehr Software-Aufgaben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C/C++ sind in HW-nähe und v.a. auch im Auto Standard</a:t>
            </a:r>
          </a:p>
          <a:p>
            <a:pPr marL="514350" indent="-514350">
              <a:buFont typeface="+mj-lt"/>
              <a:buAutoNum type="arabicPeriod"/>
            </a:pPr>
            <a:endParaRPr lang="de-DE" sz="2400"/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Die Taktung von Prozessoren kann nicht beliebig erhöht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E9A26A-C7E0-7340-BFA9-1147506FEAB7}"/>
              </a:ext>
            </a:extLst>
          </p:cNvPr>
          <p:cNvSpPr txBox="1"/>
          <p:nvPr/>
        </p:nvSpPr>
        <p:spPr>
          <a:xfrm>
            <a:off x="2843652" y="5569710"/>
            <a:ext cx="42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ym typeface="Wingdings" pitchFamily="2" charset="2"/>
              </a:rPr>
              <a:t> Multicore-Systeme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45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D73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93C2F2-B564-9247-BBD8-D6099F43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-2" b="-2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Was ist OpenMP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/>
              <a:t>Open Specifications for Multi Processing seit 1997</a:t>
            </a:r>
          </a:p>
          <a:p>
            <a:r>
              <a:rPr lang="de-DE" sz="2400"/>
              <a:t>API für Shared-Memory-Programmierung in C ++, C und Fortran</a:t>
            </a:r>
          </a:p>
          <a:p>
            <a:r>
              <a:rPr lang="de-DE" sz="2400"/>
              <a:t>breite Unterstützung von Herstellern</a:t>
            </a:r>
          </a:p>
          <a:p>
            <a:r>
              <a:rPr lang="de-DE" sz="2400"/>
              <a:t>nicht anwendbar auf Systemen mit verteiltem Speicher</a:t>
            </a:r>
          </a:p>
          <a:p>
            <a:r>
              <a:rPr lang="de-DE" sz="2400"/>
              <a:t>keine Laufzeitüberprüfung hinsichtlich Korrektheit der Direktiven 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Anwendung</a:t>
            </a:r>
            <a:endParaRPr lang="de-DE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de-DE" sz="1800"/>
              <a:t>OpenMP relevanten Pragmas: #pragma omp</a:t>
            </a:r>
          </a:p>
          <a:p>
            <a:r>
              <a:rPr lang="de-DE" sz="1800"/>
              <a:t>Pragmas werden von Compilern ohne OpenMP-Unterstützung ignoriert</a:t>
            </a:r>
          </a:p>
          <a:p>
            <a:r>
              <a:rPr lang="de-DE" sz="1800"/>
              <a:t>OpenMP-Direktive bezieht sich immer auf den nachfolgenden strukturierten Block</a:t>
            </a:r>
          </a:p>
          <a:p>
            <a:pPr lvl="1"/>
            <a:endParaRPr lang="de-DE" sz="1800"/>
          </a:p>
        </p:txBody>
      </p:sp>
      <p:pic>
        <p:nvPicPr>
          <p:cNvPr id="4" name="Grafik 3" descr="Ein Bild, das Bildschirm, Fernsehen, Messer, Raum enthält.&#10;&#10;Automatisch generierte Beschreibung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" b="4883"/>
          <a:stretch/>
        </p:blipFill>
        <p:spPr>
          <a:xfrm>
            <a:off x="557784" y="3468134"/>
            <a:ext cx="1116482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Fork/Join Modell </a:t>
            </a:r>
            <a:endParaRPr lang="de-DE" sz="360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/>
              <a:t>Startet als einzelner Thread (master)</a:t>
            </a:r>
          </a:p>
          <a:p>
            <a:r>
              <a:rPr lang="de-DE" sz="2000"/>
              <a:t>Weitere Threads warden durch parallele Regionen erzeugt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Datenumgebung</a:t>
            </a:r>
            <a:endParaRPr lang="de-DE" sz="32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 werden unterteilt in: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Shared</a:t>
            </a:r>
            <a:r>
              <a:rPr lang="de-DE" sz="2000" dirty="0">
                <a:solidFill>
                  <a:schemeClr val="bg1"/>
                </a:solidFill>
              </a:rPr>
              <a:t> Data (</a:t>
            </a:r>
            <a:r>
              <a:rPr lang="de-DE" sz="2000" dirty="0" err="1">
                <a:solidFill>
                  <a:schemeClr val="bg1"/>
                </a:solidFill>
              </a:rPr>
              <a:t>default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106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OpenMP</vt:lpstr>
      <vt:lpstr>Warum Parallelisierung?</vt:lpstr>
      <vt:lpstr>Was hat Automotive damit zu tun?</vt:lpstr>
      <vt:lpstr>Was hat Automotive damit zu tun?</vt:lpstr>
      <vt:lpstr>PowerPoint Presentation</vt:lpstr>
      <vt:lpstr>Was ist OpenMP</vt:lpstr>
      <vt:lpstr>Anwendung</vt:lpstr>
      <vt:lpstr>Fork/Join Modell </vt:lpstr>
      <vt:lpstr>Datenumgebung</vt:lpstr>
      <vt:lpstr>OpenMP - Sections</vt:lpstr>
      <vt:lpstr>OpenMP</vt:lpstr>
      <vt:lpstr>Übungen</vt:lpstr>
      <vt:lpstr>Übung 1 Parallelisierung von Addition</vt:lpstr>
      <vt:lpstr>Übung 2 Game of Life</vt:lpstr>
      <vt:lpstr>Übung 3 Quicksort Parallelisierung Sections</vt:lpstr>
      <vt:lpstr>Vergleiche und andere Benchmarks</vt:lpstr>
      <vt:lpstr>Wie schlägt sich C++17 im Vgl. zu OpenMP?</vt:lpstr>
      <vt:lpstr>Wie schlägt sich C++17 im Vgl. zu OpenMP?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Samuel Seiz</dc:creator>
  <cp:lastModifiedBy>Samuel Seiz</cp:lastModifiedBy>
  <cp:revision>1</cp:revision>
  <dcterms:created xsi:type="dcterms:W3CDTF">2020-02-10T08:22:56Z</dcterms:created>
  <dcterms:modified xsi:type="dcterms:W3CDTF">2020-02-10T08:23:36Z</dcterms:modified>
</cp:coreProperties>
</file>