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0" r:id="rId3"/>
    <p:sldId id="271" r:id="rId4"/>
    <p:sldId id="274" r:id="rId5"/>
    <p:sldId id="272" r:id="rId6"/>
    <p:sldId id="257" r:id="rId7"/>
    <p:sldId id="260" r:id="rId8"/>
    <p:sldId id="258" r:id="rId9"/>
    <p:sldId id="259" r:id="rId10"/>
    <p:sldId id="266" r:id="rId11"/>
    <p:sldId id="261" r:id="rId12"/>
    <p:sldId id="262" r:id="rId13"/>
    <p:sldId id="276" r:id="rId14"/>
    <p:sldId id="277" r:id="rId15"/>
    <p:sldId id="263" r:id="rId16"/>
    <p:sldId id="264" r:id="rId17"/>
    <p:sldId id="265" r:id="rId18"/>
    <p:sldId id="267" r:id="rId19"/>
    <p:sldId id="268" r:id="rId20"/>
    <p:sldId id="269" r:id="rId21"/>
    <p:sldId id="275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76194" autoAdjust="0"/>
  </p:normalViewPr>
  <p:slideViewPr>
    <p:cSldViewPr snapToGrid="0">
      <p:cViewPr varScale="1">
        <p:scale>
          <a:sx n="92" d="100"/>
          <a:sy n="92" d="100"/>
        </p:scale>
        <p:origin x="11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FCB38-51A2-4D62-8717-5BE0EDC2993F}" type="datetimeFigureOut">
              <a:rPr lang="de-DE" smtClean="0"/>
              <a:t>13.02.20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32239-C198-46BF-8243-3DEE8544CF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3658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ist Standard und die HW-nähe ist durchaus praktisch und effizient. Sehr explizit. Parallelität verlangt dadurch allerdings einiges, weil keine Abstraktion.</a:t>
            </a:r>
          </a:p>
          <a:p>
            <a:endParaRPr lang="de-DE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Immer mehr (verschiedene) Aufgaben in einem Automobil =&gt; ~80 Steuergeräte in einem Auto und über 1 km CAN-Bus-Kabel!</a:t>
            </a:r>
          </a:p>
          <a:p>
            <a:endParaRPr lang="de-DE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 Auto bietet sich außerdem die moderne Multi-Core-Programmierung mit Threads und 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Scheduling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an, weil man eben Multicores und Single-Speicher hat. Viele Aufgaben im Auto können (oder sogar müssen) auf die gleichen Daten zugreifen und unterschiedliche Befehle oder Aufgaben ableiten.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32239-C198-46BF-8243-3DEE8544CFA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35109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32239-C198-46BF-8243-3DEE8544CFAA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71958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32239-C198-46BF-8243-3DEE8544CFAA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51241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32239-C198-46BF-8243-3DEE8544CFAA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78382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Fresnel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equations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describe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reflection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refraction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light at uniform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planar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interfaces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It’s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popular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technique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generating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realistic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lightning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3D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games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32239-C198-46BF-8243-3DEE8544CFAA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4171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OpenMP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macht den Einstieg sehr einfach, weil man letztendlich einfach ein paar Präprozessor- und Compiler-Direktiven einfügt und schon Multi-Core Fähigkeit hat.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32239-C198-46BF-8243-3DEE8544CFA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5021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32239-C198-46BF-8243-3DEE8544CFA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0002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Standadisierte</a:t>
            </a:r>
            <a:r>
              <a:rPr lang="en-US" dirty="0"/>
              <a:t> </a:t>
            </a:r>
            <a:r>
              <a:rPr lang="en-US" dirty="0" err="1"/>
              <a:t>Programmierschnittstelle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shared memory </a:t>
            </a:r>
            <a:r>
              <a:rPr lang="en-US" dirty="0" err="1"/>
              <a:t>programmierung</a:t>
            </a:r>
            <a:r>
              <a:rPr lang="en-US" dirty="0"/>
              <a:t> in </a:t>
            </a:r>
            <a:r>
              <a:rPr lang="en-US" dirty="0" err="1"/>
              <a:t>c++</a:t>
            </a:r>
            <a:r>
              <a:rPr lang="en-US" dirty="0"/>
              <a:t>,c und </a:t>
            </a:r>
            <a:r>
              <a:rPr lang="en-US" dirty="0" err="1"/>
              <a:t>fortran</a:t>
            </a:r>
            <a:r>
              <a:rPr lang="en-US" dirty="0"/>
              <a:t> (prog </a:t>
            </a:r>
            <a:r>
              <a:rPr lang="en-US" dirty="0" err="1"/>
              <a:t>sprache</a:t>
            </a:r>
            <a:r>
              <a:rPr lang="en-US" dirty="0"/>
              <a:t> </a:t>
            </a:r>
            <a:r>
              <a:rPr lang="en-US" dirty="0" err="1"/>
              <a:t>ausgelegt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numerische</a:t>
            </a:r>
            <a:r>
              <a:rPr lang="en-US" dirty="0"/>
              <a:t> </a:t>
            </a:r>
            <a:r>
              <a:rPr lang="en-US" dirty="0" err="1"/>
              <a:t>berechnungen</a:t>
            </a:r>
            <a:r>
              <a:rPr lang="en-US" dirty="0"/>
              <a:t>) </a:t>
            </a:r>
            <a:r>
              <a:rPr lang="en-US" dirty="0" err="1"/>
              <a:t>seit</a:t>
            </a:r>
            <a:r>
              <a:rPr lang="en-US" dirty="0"/>
              <a:t> 1997</a:t>
            </a:r>
          </a:p>
          <a:p>
            <a:r>
              <a:rPr lang="en-US" dirty="0"/>
              <a:t>2002: v2.0</a:t>
            </a:r>
          </a:p>
          <a:p>
            <a:r>
              <a:rPr lang="en-US" dirty="0"/>
              <a:t>2008: v3.0</a:t>
            </a:r>
          </a:p>
          <a:p>
            <a:r>
              <a:rPr lang="en-US" dirty="0"/>
              <a:t>2013: v4.0</a:t>
            </a:r>
          </a:p>
          <a:p>
            <a:r>
              <a:rPr lang="en-US" dirty="0"/>
              <a:t>2018: v5.0</a:t>
            </a:r>
          </a:p>
          <a:p>
            <a:endParaRPr lang="en-US" dirty="0"/>
          </a:p>
          <a:p>
            <a:r>
              <a:rPr lang="en-US" dirty="0" err="1"/>
              <a:t>Breite</a:t>
            </a:r>
            <a:r>
              <a:rPr lang="en-US" dirty="0"/>
              <a:t> </a:t>
            </a:r>
            <a:r>
              <a:rPr lang="en-US" dirty="0" err="1"/>
              <a:t>Unterstüzung</a:t>
            </a:r>
            <a:r>
              <a:rPr lang="en-US" dirty="0"/>
              <a:t> von </a:t>
            </a:r>
            <a:r>
              <a:rPr lang="en-US" dirty="0" err="1"/>
              <a:t>Herstellern</a:t>
            </a:r>
            <a:r>
              <a:rPr lang="en-US" dirty="0"/>
              <a:t> 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SUN, IBM, Intel,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Compaq</a:t>
            </a:r>
          </a:p>
          <a:p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Funktioniert nicht bei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systemen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mit verteiltem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speicher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warum erkennt man später</a:t>
            </a:r>
          </a:p>
          <a:p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Keine Überprüfung der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genutzen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direktiven im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hinblick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auf die Korrektheit (Deadlocks, Datenabhängigkeiten) =&gt; man muss wissen was man macht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32239-C198-46BF-8243-3DEE8544CFA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0675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OpenMp</a:t>
            </a:r>
            <a:r>
              <a:rPr lang="en-US" dirty="0"/>
              <a:t> </a:t>
            </a:r>
            <a:r>
              <a:rPr lang="en-US" dirty="0" err="1"/>
              <a:t>basiert</a:t>
            </a:r>
            <a:r>
              <a:rPr lang="en-US" dirty="0"/>
              <a:t> auf </a:t>
            </a:r>
            <a:r>
              <a:rPr lang="en-US" dirty="0" err="1"/>
              <a:t>direktiven</a:t>
            </a:r>
            <a:r>
              <a:rPr lang="en-US" dirty="0"/>
              <a:t>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auch</a:t>
            </a:r>
            <a:r>
              <a:rPr lang="en-US" dirty="0"/>
              <a:t> pragmas</a:t>
            </a:r>
          </a:p>
          <a:p>
            <a:r>
              <a:rPr lang="en-US" dirty="0" err="1"/>
              <a:t>Diese</a:t>
            </a:r>
            <a:r>
              <a:rPr lang="en-US" dirty="0"/>
              <a:t> </a:t>
            </a:r>
            <a:r>
              <a:rPr lang="en-US" dirty="0" err="1"/>
              <a:t>geben</a:t>
            </a:r>
            <a:r>
              <a:rPr lang="en-US" dirty="0"/>
              <a:t> </a:t>
            </a:r>
            <a:r>
              <a:rPr lang="en-US" dirty="0" err="1"/>
              <a:t>Instruktionen</a:t>
            </a:r>
            <a:r>
              <a:rPr lang="en-US" dirty="0"/>
              <a:t> an den Compiler, </a:t>
            </a:r>
            <a:r>
              <a:rPr lang="en-US" dirty="0" err="1"/>
              <a:t>wenn</a:t>
            </a:r>
            <a:r>
              <a:rPr lang="en-US" dirty="0"/>
              <a:t> </a:t>
            </a:r>
            <a:r>
              <a:rPr lang="en-US" dirty="0" err="1"/>
              <a:t>OpenMp</a:t>
            </a:r>
            <a:r>
              <a:rPr lang="en-US" dirty="0"/>
              <a:t> </a:t>
            </a:r>
            <a:r>
              <a:rPr lang="en-US" dirty="0" err="1"/>
              <a:t>unterstützt</a:t>
            </a:r>
            <a:r>
              <a:rPr lang="en-US" dirty="0"/>
              <a:t> </a:t>
            </a:r>
            <a:r>
              <a:rPr lang="en-US" dirty="0" err="1"/>
              <a:t>wird</a:t>
            </a:r>
            <a:endParaRPr lang="en-US" dirty="0"/>
          </a:p>
          <a:p>
            <a:endParaRPr lang="de-DE" dirty="0"/>
          </a:p>
          <a:p>
            <a:r>
              <a:rPr lang="de-DE" dirty="0"/>
              <a:t>Dabei definiert man Kontrollstrukturen die die Parallelisierung beschreiben und auch wie die Daten dabei Synchronisiert </a:t>
            </a:r>
            <a:r>
              <a:rPr lang="de-DE" dirty="0" err="1"/>
              <a:t>wrden</a:t>
            </a:r>
            <a:r>
              <a:rPr lang="de-DE" dirty="0"/>
              <a:t> müssen</a:t>
            </a:r>
          </a:p>
          <a:p>
            <a:endParaRPr lang="de-DE" dirty="0"/>
          </a:p>
          <a:p>
            <a:r>
              <a:rPr lang="de-DE" dirty="0"/>
              <a:t>Eine </a:t>
            </a:r>
            <a:r>
              <a:rPr lang="de-DE" dirty="0" err="1"/>
              <a:t>OpenMp</a:t>
            </a:r>
            <a:r>
              <a:rPr lang="de-DE" dirty="0"/>
              <a:t> </a:t>
            </a:r>
            <a:r>
              <a:rPr lang="de-DE" dirty="0" err="1"/>
              <a:t>directive</a:t>
            </a:r>
            <a:r>
              <a:rPr lang="de-DE" dirty="0"/>
              <a:t> ist immer mit dem darauf folgenden </a:t>
            </a:r>
            <a:r>
              <a:rPr lang="de-DE" dirty="0" err="1"/>
              <a:t>struktur</a:t>
            </a:r>
            <a:r>
              <a:rPr lang="de-DE" dirty="0"/>
              <a:t> block verbunden ( außer man klammert)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32239-C198-46BF-8243-3DEE8544CFA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6947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OpenMP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basiert auf dem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fork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join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Modell</a:t>
            </a:r>
          </a:p>
          <a:p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OpenMP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-Programm startet als einzelner Thread (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Weitere Threads (Team) werden durch eine parallele Region erzeugt und am Ende der parallelen Region wieder zurückgegeben</a:t>
            </a:r>
          </a:p>
          <a:p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 Team besteht aus einer festen Anzahl  von Threads, die die parallele Region redundant abarbeiten</a:t>
            </a:r>
          </a:p>
          <a:p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 Ende der parallelen Region findet eine Synchronisation aller Threads im Team statt</a:t>
            </a:r>
          </a:p>
          <a:p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Nach der parallelen Region führt der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den Code (sequentiell) fort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32239-C198-46BF-8243-3DEE8544CFA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9336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Gemeinsame Daten: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sind allen Threads bekannt und von diesen zugreifbar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alle Threads, die auf diese Daten zugreifen, greifen auf die selbe Speicherstelle zu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Threads kommunizieren miteinander oder synchronisieren sich über gemeinsame Daten</a:t>
            </a:r>
          </a:p>
          <a:p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Daten: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jeder Thread legt seine eigene private Kopie an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jeder Thread greift nur auf seine eigene Speicherstelle in seinem Ausführungskontext zu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nicht zugreifbar für andere Threads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existiert nur während der Ausführung einer parallelen Region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Wert beim Eintritt und Austritt in die parallele Region undefiniert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32239-C198-46BF-8243-3DEE8544CFA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9285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32239-C198-46BF-8243-3DEE8544CFA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19425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+erlaubt die Parallelisierung seriellen Codes durch Hinzufügen von Direktiven</a:t>
            </a:r>
          </a:p>
          <a:p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+einfach und schnell zu implementieren</a:t>
            </a:r>
          </a:p>
          <a:p>
            <a:endParaRPr lang="de-DE" dirty="0"/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aufblähung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 Codes sehr gering (in der Regel 2 – 25%) =&gt; relativ sauberer code</a:t>
            </a:r>
          </a:p>
          <a:p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-Spezieller Compiler wird benötigt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-kann nur auf Architekturen mit gemeinsamem Speicher verwendet werden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Kommunikation zwischen Threads werden implizit realisiert (schwer nachzuvollziehen, wann wird kommuniziert und wie, wie viel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overhead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entsteht durch Kommunikation)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32239-C198-46BF-8243-3DEE8544CFA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0989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0449B0-9423-49F4-868F-4B8FDBFD1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8120C98-443A-4EBC-A4A7-B03FFD716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C95486-635A-422F-ABE2-E578DE6BE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A55B-A329-4846-8D76-CA2F32F53923}" type="datetimeFigureOut">
              <a:rPr lang="de-DE" smtClean="0"/>
              <a:t>13.02.20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F1C504-1A14-4C40-ACE1-16B6E868D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5F98E7-1E7F-46B1-B8C5-75B423494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E5CD-9B5C-4805-A7DF-0ED0E58D07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0723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60317D-92B6-4827-AE12-536AA53BD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25E9BA3-F96A-484B-85C1-5C1AA2F092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1BC534-D0CD-4866-998A-8FF5EE79B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A55B-A329-4846-8D76-CA2F32F53923}" type="datetimeFigureOut">
              <a:rPr lang="de-DE" smtClean="0"/>
              <a:t>13.02.20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1AD3BF-872A-4671-9277-C00CACC87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BA6B79-D524-4C62-BCF4-95CBC1BEA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E5CD-9B5C-4805-A7DF-0ED0E58D07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9390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BD6E81F-E760-4FD9-8047-A0278BB680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649DE3E-4125-49B6-8932-BA6FE55F54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24C537-FA42-458B-BE36-63B1335E1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A55B-A329-4846-8D76-CA2F32F53923}" type="datetimeFigureOut">
              <a:rPr lang="de-DE" smtClean="0"/>
              <a:t>13.02.20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AD4F8E-C078-43EA-BBBC-F0869C2E0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3A0ABF-4575-4A96-AC34-17C0D0E7C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E5CD-9B5C-4805-A7DF-0ED0E58D07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3320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1FB26C-EC05-4B56-8FB0-B218BE973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40A289-6F25-45C0-AFFD-29DACC8ED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2F1C5B-5689-481E-97C4-1F62AAB12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A55B-A329-4846-8D76-CA2F32F53923}" type="datetimeFigureOut">
              <a:rPr lang="de-DE" smtClean="0"/>
              <a:t>13.02.20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BDA6BF-6094-460B-8697-1C764CF4C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9E284D-A490-47E2-94C8-00C392312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E5CD-9B5C-4805-A7DF-0ED0E58D07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486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75C35B-643C-43C2-8DAA-1B501A81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7BCE02-755F-4678-8BCE-46D703257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F100EA-5221-40D9-AC53-84B625491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A55B-A329-4846-8D76-CA2F32F53923}" type="datetimeFigureOut">
              <a:rPr lang="de-DE" smtClean="0"/>
              <a:t>13.02.20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87B3AF-B66E-43D5-A07D-7DA3E4A04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CE70AC-D011-4056-B78B-4B77E0740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E5CD-9B5C-4805-A7DF-0ED0E58D07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3419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3F6033-E0D2-4069-8316-8497B9FD3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4C8595-C7F5-45EA-9A69-152A836680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F78873F-E7B4-48DD-9923-2AE217488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C08EE8C-1FED-45DA-B9BB-D246F1614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A55B-A329-4846-8D76-CA2F32F53923}" type="datetimeFigureOut">
              <a:rPr lang="de-DE" smtClean="0"/>
              <a:t>13.02.20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D4F63B-BB72-4EC6-B403-99809EF33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4681D4A-775F-4A1D-A1F5-7EE817093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E5CD-9B5C-4805-A7DF-0ED0E58D07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079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58B14-447C-444D-B466-0BFE2C457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020FED-D9E7-4DE1-9852-2CF75E054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5393376-7DC3-4CFB-8FD3-216C8A5533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CC5842E-0BA0-4495-86D9-8CAC8DB77D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8E06CA7-FFCC-4532-A743-5561446BB3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3C92250-F2FB-4F8B-B108-D028FE1A9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A55B-A329-4846-8D76-CA2F32F53923}" type="datetimeFigureOut">
              <a:rPr lang="de-DE" smtClean="0"/>
              <a:t>13.02.20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A1C4982-83D9-47AE-8708-851DABFDD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A47ADA9-8F7E-4483-B888-618F25437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E5CD-9B5C-4805-A7DF-0ED0E58D07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0451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04854D-9DD2-4533-BE70-404E7B0F3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2C0F328-D39B-4820-8B35-840773F17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A55B-A329-4846-8D76-CA2F32F53923}" type="datetimeFigureOut">
              <a:rPr lang="de-DE" smtClean="0"/>
              <a:t>13.02.20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A1C165-3973-43DC-9F81-E989A5A86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C69443-242E-4520-BB21-A1001C299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E5CD-9B5C-4805-A7DF-0ED0E58D07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7391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92BE5F1-D5A4-4DF1-AD5B-5BC33FB37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A55B-A329-4846-8D76-CA2F32F53923}" type="datetimeFigureOut">
              <a:rPr lang="de-DE" smtClean="0"/>
              <a:t>13.02.20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57B8800-7943-417F-A12F-E403D9CB9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0C8AB2-8986-48D3-AB51-7EC6D57E7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E5CD-9B5C-4805-A7DF-0ED0E58D07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6613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0F2D0D-7E82-4907-A6DA-9092E7081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FBD9E8-C938-4A68-A445-0FC548BE6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B1C9C93-A530-4E60-94E0-AE98BEE83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4C8058-461E-4662-93F4-5B8B15E29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A55B-A329-4846-8D76-CA2F32F53923}" type="datetimeFigureOut">
              <a:rPr lang="de-DE" smtClean="0"/>
              <a:t>13.02.20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1759253-1F0D-4DC9-92C0-9109CB383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DECC2A2-BF42-4581-BA10-02AE18DBD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E5CD-9B5C-4805-A7DF-0ED0E58D07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5582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658868-3429-45A1-AF17-9E8C8296A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F76A826-98A2-4B5A-A3A3-0389757A0F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F24E68F-4E38-4FBA-A314-073194FD3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E31DE6A-1972-45C3-8D0F-A232C71FE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A55B-A329-4846-8D76-CA2F32F53923}" type="datetimeFigureOut">
              <a:rPr lang="de-DE" smtClean="0"/>
              <a:t>13.02.20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1CD2E2-42C2-43A9-9F19-89AC1CBE0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0004545-48C2-49FB-9E56-568621EB3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E5CD-9B5C-4805-A7DF-0ED0E58D07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7698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ABD8463-8B3F-4C49-91C1-A48B82C1A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15B254-3B20-4FEA-8D33-7743D1A7F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211FBA-DD08-4616-9583-75CE26FEDC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8A55B-A329-4846-8D76-CA2F32F53923}" type="datetimeFigureOut">
              <a:rPr lang="de-DE" smtClean="0"/>
              <a:t>13.02.20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E00127-FE75-445A-BC5A-D0490010B9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4F7358-D1BD-4930-B4D6-0903779F41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7E5CD-9B5C-4805-A7DF-0ED0E58D07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5491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20855C-9FA4-417A-BE67-63C022F81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E6A49B-1B06-403E-8CC5-ACB38A6BD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8BCF04-2169-422E-A6AD-7AA8AF239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6160" y="1660121"/>
            <a:ext cx="9623404" cy="3305493"/>
          </a:xfrm>
        </p:spPr>
        <p:txBody>
          <a:bodyPr>
            <a:normAutofit/>
          </a:bodyPr>
          <a:lstStyle/>
          <a:p>
            <a:pPr algn="l"/>
            <a:r>
              <a:rPr lang="en-US" sz="8800"/>
              <a:t>OpenMP</a:t>
            </a:r>
            <a:endParaRPr lang="de-DE" sz="8800"/>
          </a:p>
        </p:txBody>
      </p:sp>
    </p:spTree>
    <p:extLst>
      <p:ext uri="{BB962C8B-B14F-4D97-AF65-F5344CB8AC3E}">
        <p14:creationId xmlns:p14="http://schemas.microsoft.com/office/powerpoint/2010/main" val="307575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7C8F81B-247C-4BBE-B1EB-87BB33C8A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7552267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64D71EF-2811-4B48-99D6-C2EB90DA3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46" y="640081"/>
            <a:ext cx="6274590" cy="3849244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OpenMP - Sections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90385B-4556-43EB-8171-A773E7ED7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446" y="4627755"/>
            <a:ext cx="6274590" cy="1590165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Distribution of tasks into different threads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C5AD975-6BB1-4713-A00B-C2C062338A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EEEEFF"/>
              </a:clrFrom>
              <a:clrTo>
                <a:srgbClr val="EEEE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r="1673"/>
          <a:stretch/>
        </p:blipFill>
        <p:spPr>
          <a:xfrm>
            <a:off x="7552944" y="10"/>
            <a:ext cx="463600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215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A524BF-F199-4B48-8E12-568949F6E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OpenMP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71139A-310F-44D6-859A-E656BE8B87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Advantages:</a:t>
            </a:r>
          </a:p>
          <a:p>
            <a:r>
              <a:rPr lang="en-US" dirty="0"/>
              <a:t>Parallelization of serial code via directives</a:t>
            </a:r>
          </a:p>
          <a:p>
            <a:r>
              <a:rPr lang="en-US" dirty="0"/>
              <a:t>Easy and fast implementation</a:t>
            </a:r>
          </a:p>
          <a:p>
            <a:r>
              <a:rPr lang="en-US" dirty="0"/>
              <a:t>Code remains clear</a:t>
            </a:r>
          </a:p>
          <a:p>
            <a:endParaRPr lang="en-US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ACDD7B1-CEDE-44D9-8B47-98BE114AAB3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Disadvantages:</a:t>
            </a:r>
          </a:p>
          <a:p>
            <a:r>
              <a:rPr lang="en-US" dirty="0"/>
              <a:t>Specialized Compiler</a:t>
            </a:r>
          </a:p>
          <a:p>
            <a:r>
              <a:rPr lang="en-US" dirty="0"/>
              <a:t>Only with shared memory architectures</a:t>
            </a:r>
          </a:p>
          <a:p>
            <a:r>
              <a:rPr lang="en-US" dirty="0"/>
              <a:t>Communication between threads is implicit</a:t>
            </a:r>
          </a:p>
        </p:txBody>
      </p:sp>
    </p:spTree>
    <p:extLst>
      <p:ext uri="{BB962C8B-B14F-4D97-AF65-F5344CB8AC3E}">
        <p14:creationId xmlns:p14="http://schemas.microsoft.com/office/powerpoint/2010/main" val="593835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20855C-9FA4-417A-BE67-63C022F81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E6A49B-1B06-403E-8CC5-ACB38A6BD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7C29E86-CE3A-4BC8-9116-2D6039E20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6160" y="1660121"/>
            <a:ext cx="9623404" cy="3305493"/>
          </a:xfrm>
        </p:spPr>
        <p:txBody>
          <a:bodyPr>
            <a:normAutofit/>
          </a:bodyPr>
          <a:lstStyle/>
          <a:p>
            <a:pPr algn="l"/>
            <a:r>
              <a:rPr lang="en-US" sz="8800" dirty="0"/>
              <a:t>Exercises</a:t>
            </a:r>
            <a:endParaRPr lang="de-DE" sz="8800" dirty="0"/>
          </a:p>
        </p:txBody>
      </p:sp>
    </p:spTree>
    <p:extLst>
      <p:ext uri="{BB962C8B-B14F-4D97-AF65-F5344CB8AC3E}">
        <p14:creationId xmlns:p14="http://schemas.microsoft.com/office/powerpoint/2010/main" val="3103430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545335F-63CE-9844-963E-812F3DE0A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Exercises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31DDEF-811F-DC45-8247-7D36D84FF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Startup the Lab Computers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Retrieve our Zip packages and unzip them in a good-to-find location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Startup Visual Studio and Open up the Solution from the unzipped folder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You are good to go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Tip: Helpful Resources &amp; Links are at the end of the description file! </a:t>
            </a:r>
          </a:p>
          <a:p>
            <a:pPr marL="0" indent="0">
              <a:buNone/>
            </a:pPr>
            <a:r>
              <a:rPr lang="en-US" sz="2400" dirty="0"/>
              <a:t>Also: Look through all the provided files, you might find helpful ones ;)</a:t>
            </a:r>
          </a:p>
        </p:txBody>
      </p:sp>
    </p:spTree>
    <p:extLst>
      <p:ext uri="{BB962C8B-B14F-4D97-AF65-F5344CB8AC3E}">
        <p14:creationId xmlns:p14="http://schemas.microsoft.com/office/powerpoint/2010/main" val="1220348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E3F825-1918-451E-B3AB-EE354B6B6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444332"/>
            <a:ext cx="3558466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Exercise 1 Parallelization of Addition</a:t>
            </a: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BF4B5319-A78F-476F-BDC1-E5551D330D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3759048"/>
              </p:ext>
            </p:extLst>
          </p:nvPr>
        </p:nvGraphicFramePr>
        <p:xfrm>
          <a:off x="557784" y="703262"/>
          <a:ext cx="11164828" cy="2952948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142489">
                  <a:extLst>
                    <a:ext uri="{9D8B030D-6E8A-4147-A177-3AD203B41FA5}">
                      <a16:colId xmlns:a16="http://schemas.microsoft.com/office/drawing/2014/main" val="3706614358"/>
                    </a:ext>
                  </a:extLst>
                </a:gridCol>
                <a:gridCol w="1584755">
                  <a:extLst>
                    <a:ext uri="{9D8B030D-6E8A-4147-A177-3AD203B41FA5}">
                      <a16:colId xmlns:a16="http://schemas.microsoft.com/office/drawing/2014/main" val="1804461210"/>
                    </a:ext>
                  </a:extLst>
                </a:gridCol>
                <a:gridCol w="1767848">
                  <a:extLst>
                    <a:ext uri="{9D8B030D-6E8A-4147-A177-3AD203B41FA5}">
                      <a16:colId xmlns:a16="http://schemas.microsoft.com/office/drawing/2014/main" val="4173243819"/>
                    </a:ext>
                  </a:extLst>
                </a:gridCol>
                <a:gridCol w="1767848">
                  <a:extLst>
                    <a:ext uri="{9D8B030D-6E8A-4147-A177-3AD203B41FA5}">
                      <a16:colId xmlns:a16="http://schemas.microsoft.com/office/drawing/2014/main" val="4134306666"/>
                    </a:ext>
                  </a:extLst>
                </a:gridCol>
                <a:gridCol w="1950944">
                  <a:extLst>
                    <a:ext uri="{9D8B030D-6E8A-4147-A177-3AD203B41FA5}">
                      <a16:colId xmlns:a16="http://schemas.microsoft.com/office/drawing/2014/main" val="3835685042"/>
                    </a:ext>
                  </a:extLst>
                </a:gridCol>
                <a:gridCol w="1950944">
                  <a:extLst>
                    <a:ext uri="{9D8B030D-6E8A-4147-A177-3AD203B41FA5}">
                      <a16:colId xmlns:a16="http://schemas.microsoft.com/office/drawing/2014/main" val="1373760785"/>
                    </a:ext>
                  </a:extLst>
                </a:gridCol>
              </a:tblGrid>
              <a:tr h="984316">
                <a:tc>
                  <a:txBody>
                    <a:bodyPr/>
                    <a:lstStyle/>
                    <a:p>
                      <a:endParaRPr lang="de-DE" sz="2800" b="1">
                        <a:solidFill>
                          <a:srgbClr val="FFFFFF"/>
                        </a:solidFill>
                      </a:endParaRPr>
                    </a:p>
                  </a:txBody>
                  <a:tcPr marL="405625" marR="243375" marT="243375" marB="243375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>
                          <a:solidFill>
                            <a:srgbClr val="FFFFFF"/>
                          </a:solidFill>
                        </a:rPr>
                        <a:t>1000</a:t>
                      </a:r>
                      <a:endParaRPr lang="de-DE" sz="2800" b="1">
                        <a:solidFill>
                          <a:srgbClr val="FFFFFF"/>
                        </a:solidFill>
                      </a:endParaRPr>
                    </a:p>
                  </a:txBody>
                  <a:tcPr marL="405625" marR="243375" marT="243375" marB="24337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>
                          <a:solidFill>
                            <a:srgbClr val="FFFFFF"/>
                          </a:solidFill>
                        </a:rPr>
                        <a:t>10000</a:t>
                      </a:r>
                      <a:endParaRPr lang="de-DE" sz="2800" b="1">
                        <a:solidFill>
                          <a:srgbClr val="FFFFFF"/>
                        </a:solidFill>
                      </a:endParaRPr>
                    </a:p>
                  </a:txBody>
                  <a:tcPr marL="405625" marR="243375" marT="243375" marB="24337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FFFFFF"/>
                          </a:solidFill>
                        </a:rPr>
                        <a:t>50000</a:t>
                      </a:r>
                      <a:endParaRPr lang="de-DE" sz="2800" b="1" dirty="0">
                        <a:solidFill>
                          <a:srgbClr val="FFFFFF"/>
                        </a:solidFill>
                      </a:endParaRPr>
                    </a:p>
                  </a:txBody>
                  <a:tcPr marL="405625" marR="243375" marT="243375" marB="24337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FFFFFF"/>
                          </a:solidFill>
                        </a:rPr>
                        <a:t>200000</a:t>
                      </a:r>
                      <a:endParaRPr lang="de-DE" sz="2800" b="1" dirty="0">
                        <a:solidFill>
                          <a:srgbClr val="FFFFFF"/>
                        </a:solidFill>
                      </a:endParaRPr>
                    </a:p>
                  </a:txBody>
                  <a:tcPr marL="405625" marR="243375" marT="243375" marB="24337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FFFFFF"/>
                          </a:solidFill>
                        </a:rPr>
                        <a:t>2000000</a:t>
                      </a:r>
                      <a:endParaRPr lang="de-DE" sz="2800" b="1" dirty="0">
                        <a:solidFill>
                          <a:srgbClr val="FFFFFF"/>
                        </a:solidFill>
                      </a:endParaRPr>
                    </a:p>
                  </a:txBody>
                  <a:tcPr marL="405625" marR="243375" marT="243375" marB="24337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500752"/>
                  </a:ext>
                </a:extLst>
              </a:tr>
              <a:tr h="984316"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Normal</a:t>
                      </a:r>
                      <a:endParaRPr lang="de-DE" sz="2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05625" marR="243375" marT="243375" marB="243375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</a:t>
                      </a:r>
                      <a:endParaRPr lang="de-DE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05625" marR="243375" marT="243375" marB="24337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</a:t>
                      </a:r>
                      <a:endParaRPr lang="de-DE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05625" marR="243375" marT="243375" marB="24337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</a:t>
                      </a:r>
                      <a:endParaRPr lang="de-DE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05625" marR="243375" marT="243375" marB="24337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</a:t>
                      </a:r>
                      <a:endParaRPr lang="de-DE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05625" marR="243375" marT="243375" marB="24337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</a:t>
                      </a:r>
                      <a:endParaRPr lang="de-DE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05625" marR="243375" marT="243375" marB="24337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426376"/>
                  </a:ext>
                </a:extLst>
              </a:tr>
              <a:tr h="984316"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OpenMP</a:t>
                      </a:r>
                      <a:endParaRPr lang="de-DE" sz="2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05625" marR="243375" marT="243375" marB="243375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260</a:t>
                      </a:r>
                      <a:endParaRPr lang="de-DE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05625" marR="243375" marT="243375" marB="24337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500</a:t>
                      </a:r>
                      <a:endParaRPr lang="de-DE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05625" marR="243375" marT="243375" marB="24337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1210</a:t>
                      </a:r>
                      <a:endParaRPr lang="de-DE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05625" marR="243375" marT="243375" marB="24337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4530</a:t>
                      </a:r>
                      <a:endParaRPr lang="de-DE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05625" marR="243375" marT="243375" marB="24337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33393</a:t>
                      </a:r>
                      <a:endParaRPr lang="de-DE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05625" marR="243375" marT="243375" marB="24337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416659"/>
                  </a:ext>
                </a:extLst>
              </a:tr>
            </a:tbl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246C933C-1B19-4985-B3C9-EBD53957CEB3}"/>
              </a:ext>
            </a:extLst>
          </p:cNvPr>
          <p:cNvSpPr txBox="1"/>
          <p:nvPr/>
        </p:nvSpPr>
        <p:spPr>
          <a:xfrm>
            <a:off x="2698044" y="3656210"/>
            <a:ext cx="7382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Intel I5 8600K @ 4 x 3,6 GHZ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4895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7E3F825-1918-451E-B3AB-EE354B6B6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4100" dirty="0">
                <a:solidFill>
                  <a:schemeClr val="accent1"/>
                </a:solidFill>
              </a:rPr>
              <a:t>Exercise 1 Parallelization of Addition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FFB83E-507E-4C9F-B3D5-EF05AE455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Why is there the same performance in the Release configuration?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Are there differences between the results with a Debug and a Release build?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How many resources are occupied by your system during execution?</a:t>
            </a:r>
          </a:p>
        </p:txBody>
      </p:sp>
    </p:spTree>
    <p:extLst>
      <p:ext uri="{BB962C8B-B14F-4D97-AF65-F5344CB8AC3E}">
        <p14:creationId xmlns:p14="http://schemas.microsoft.com/office/powerpoint/2010/main" val="2737949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7E3F825-1918-451E-B3AB-EE354B6B6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Exercise 2 Game of Life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FFB83E-507E-4C9F-B3D5-EF05AE455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Which approach seemed to work best when optimizing?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Which problems may occur while optimizing?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Is the example visually enough?</a:t>
            </a:r>
          </a:p>
        </p:txBody>
      </p:sp>
    </p:spTree>
    <p:extLst>
      <p:ext uri="{BB962C8B-B14F-4D97-AF65-F5344CB8AC3E}">
        <p14:creationId xmlns:p14="http://schemas.microsoft.com/office/powerpoint/2010/main" val="697228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AA474011-A49D-4C7A-BF41-0ACD0A2693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6D72081E-AD41-4FBB-B02B-698A68DBC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7E3F825-1918-451E-B3AB-EE354B6B6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444332"/>
            <a:ext cx="3558466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Exercise 3 Quicksort Parallelization </a:t>
            </a:r>
            <a:r>
              <a:rPr lang="en-US" sz="3200" dirty="0"/>
              <a:t>with</a:t>
            </a: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Sections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16248AD-805F-41BF-9B57-FC53E5B32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F82758F-B2B3-4F0A-BB90-4BFFEDD16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525441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7CB4E5E-F9B9-4726-B396-8BE0571DEC4F}"/>
              </a:ext>
            </a:extLst>
          </p:cNvPr>
          <p:cNvSpPr txBox="1"/>
          <p:nvPr/>
        </p:nvSpPr>
        <p:spPr>
          <a:xfrm>
            <a:off x="5349240" y="4440602"/>
            <a:ext cx="6007608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Why is the parallelized version only as fast as the normal quicksort?</a:t>
            </a: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BF4B5319-A78F-476F-BDC1-E5551D330D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3480442"/>
              </p:ext>
            </p:extLst>
          </p:nvPr>
        </p:nvGraphicFramePr>
        <p:xfrm>
          <a:off x="557784" y="703262"/>
          <a:ext cx="11164828" cy="2952948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142489">
                  <a:extLst>
                    <a:ext uri="{9D8B030D-6E8A-4147-A177-3AD203B41FA5}">
                      <a16:colId xmlns:a16="http://schemas.microsoft.com/office/drawing/2014/main" val="3706614358"/>
                    </a:ext>
                  </a:extLst>
                </a:gridCol>
                <a:gridCol w="1584755">
                  <a:extLst>
                    <a:ext uri="{9D8B030D-6E8A-4147-A177-3AD203B41FA5}">
                      <a16:colId xmlns:a16="http://schemas.microsoft.com/office/drawing/2014/main" val="1804461210"/>
                    </a:ext>
                  </a:extLst>
                </a:gridCol>
                <a:gridCol w="1767848">
                  <a:extLst>
                    <a:ext uri="{9D8B030D-6E8A-4147-A177-3AD203B41FA5}">
                      <a16:colId xmlns:a16="http://schemas.microsoft.com/office/drawing/2014/main" val="4173243819"/>
                    </a:ext>
                  </a:extLst>
                </a:gridCol>
                <a:gridCol w="1767848">
                  <a:extLst>
                    <a:ext uri="{9D8B030D-6E8A-4147-A177-3AD203B41FA5}">
                      <a16:colId xmlns:a16="http://schemas.microsoft.com/office/drawing/2014/main" val="4134306666"/>
                    </a:ext>
                  </a:extLst>
                </a:gridCol>
                <a:gridCol w="1950944">
                  <a:extLst>
                    <a:ext uri="{9D8B030D-6E8A-4147-A177-3AD203B41FA5}">
                      <a16:colId xmlns:a16="http://schemas.microsoft.com/office/drawing/2014/main" val="3835685042"/>
                    </a:ext>
                  </a:extLst>
                </a:gridCol>
                <a:gridCol w="1950944">
                  <a:extLst>
                    <a:ext uri="{9D8B030D-6E8A-4147-A177-3AD203B41FA5}">
                      <a16:colId xmlns:a16="http://schemas.microsoft.com/office/drawing/2014/main" val="1373760785"/>
                    </a:ext>
                  </a:extLst>
                </a:gridCol>
              </a:tblGrid>
              <a:tr h="984316">
                <a:tc>
                  <a:txBody>
                    <a:bodyPr/>
                    <a:lstStyle/>
                    <a:p>
                      <a:endParaRPr lang="de-DE" sz="2800" b="1">
                        <a:solidFill>
                          <a:srgbClr val="FFFFFF"/>
                        </a:solidFill>
                      </a:endParaRPr>
                    </a:p>
                  </a:txBody>
                  <a:tcPr marL="405625" marR="243375" marT="243375" marB="243375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>
                          <a:solidFill>
                            <a:srgbClr val="FFFFFF"/>
                          </a:solidFill>
                        </a:rPr>
                        <a:t>1000</a:t>
                      </a:r>
                      <a:endParaRPr lang="de-DE" sz="2800" b="1">
                        <a:solidFill>
                          <a:srgbClr val="FFFFFF"/>
                        </a:solidFill>
                      </a:endParaRPr>
                    </a:p>
                  </a:txBody>
                  <a:tcPr marL="405625" marR="243375" marT="243375" marB="24337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>
                          <a:solidFill>
                            <a:srgbClr val="FFFFFF"/>
                          </a:solidFill>
                        </a:rPr>
                        <a:t>10000</a:t>
                      </a:r>
                      <a:endParaRPr lang="de-DE" sz="2800" b="1">
                        <a:solidFill>
                          <a:srgbClr val="FFFFFF"/>
                        </a:solidFill>
                      </a:endParaRPr>
                    </a:p>
                  </a:txBody>
                  <a:tcPr marL="405625" marR="243375" marT="243375" marB="24337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FFFFFF"/>
                          </a:solidFill>
                        </a:rPr>
                        <a:t>50000</a:t>
                      </a:r>
                      <a:endParaRPr lang="de-DE" sz="2800" b="1" dirty="0">
                        <a:solidFill>
                          <a:srgbClr val="FFFFFF"/>
                        </a:solidFill>
                      </a:endParaRPr>
                    </a:p>
                  </a:txBody>
                  <a:tcPr marL="405625" marR="243375" marT="243375" marB="24337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>
                          <a:solidFill>
                            <a:srgbClr val="FFFFFF"/>
                          </a:solidFill>
                        </a:rPr>
                        <a:t>100000</a:t>
                      </a:r>
                      <a:endParaRPr lang="de-DE" sz="2800" b="1">
                        <a:solidFill>
                          <a:srgbClr val="FFFFFF"/>
                        </a:solidFill>
                      </a:endParaRPr>
                    </a:p>
                  </a:txBody>
                  <a:tcPr marL="405625" marR="243375" marT="243375" marB="24337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>
                          <a:solidFill>
                            <a:srgbClr val="FFFFFF"/>
                          </a:solidFill>
                        </a:rPr>
                        <a:t>500000</a:t>
                      </a:r>
                      <a:endParaRPr lang="de-DE" sz="2800" b="1">
                        <a:solidFill>
                          <a:srgbClr val="FFFFFF"/>
                        </a:solidFill>
                      </a:endParaRPr>
                    </a:p>
                  </a:txBody>
                  <a:tcPr marL="405625" marR="243375" marT="243375" marB="24337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500752"/>
                  </a:ext>
                </a:extLst>
              </a:tr>
              <a:tr h="984316"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Normal</a:t>
                      </a:r>
                      <a:endParaRPr lang="de-DE" sz="2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05625" marR="243375" marT="243375" marB="243375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217</a:t>
                      </a:r>
                      <a:endParaRPr lang="de-DE" sz="2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05625" marR="243375" marT="243375" marB="24337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2692</a:t>
                      </a:r>
                      <a:endParaRPr lang="de-DE" sz="2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05625" marR="243375" marT="243375" marB="24337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15487</a:t>
                      </a:r>
                      <a:endParaRPr lang="de-DE" sz="2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05625" marR="243375" marT="243375" marB="24337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33254</a:t>
                      </a:r>
                      <a:endParaRPr lang="de-DE" sz="2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05625" marR="243375" marT="243375" marB="24337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191251</a:t>
                      </a:r>
                      <a:endParaRPr lang="de-DE" sz="2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05625" marR="243375" marT="243375" marB="24337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426376"/>
                  </a:ext>
                </a:extLst>
              </a:tr>
              <a:tr h="984316"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OpenMP</a:t>
                      </a:r>
                      <a:endParaRPr lang="de-DE" sz="2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05625" marR="243375" marT="243375" marB="243375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435</a:t>
                      </a:r>
                      <a:endParaRPr lang="de-DE" sz="2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05625" marR="243375" marT="243375" marB="24337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2495</a:t>
                      </a:r>
                      <a:endParaRPr lang="de-DE" sz="2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05625" marR="243375" marT="243375" marB="24337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13362</a:t>
                      </a:r>
                      <a:endParaRPr lang="de-DE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05625" marR="243375" marT="243375" marB="24337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28526</a:t>
                      </a:r>
                      <a:endParaRPr lang="de-DE" sz="2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05625" marR="243375" marT="243375" marB="24337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155192</a:t>
                      </a:r>
                      <a:endParaRPr lang="de-DE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05625" marR="243375" marT="243375" marB="24337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416659"/>
                  </a:ext>
                </a:extLst>
              </a:tr>
            </a:tbl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246C933C-1B19-4985-B3C9-EBD53957CEB3}"/>
              </a:ext>
            </a:extLst>
          </p:cNvPr>
          <p:cNvSpPr txBox="1"/>
          <p:nvPr/>
        </p:nvSpPr>
        <p:spPr>
          <a:xfrm>
            <a:off x="2698044" y="3656210"/>
            <a:ext cx="7382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Intel I5 6600K @ 4 x 3,5 GHZ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0806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20855C-9FA4-417A-BE67-63C022F81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E6A49B-1B06-403E-8CC5-ACB38A6BD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709E203-8064-C84B-BDBA-DBB17F02C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6160" y="1660121"/>
            <a:ext cx="9623404" cy="3305493"/>
          </a:xfrm>
        </p:spPr>
        <p:txBody>
          <a:bodyPr>
            <a:normAutofit/>
          </a:bodyPr>
          <a:lstStyle/>
          <a:p>
            <a:pPr algn="l"/>
            <a:r>
              <a:rPr lang="en-US" sz="8800" dirty="0"/>
              <a:t>Comparisons and other Benchmarks</a:t>
            </a:r>
          </a:p>
        </p:txBody>
      </p:sp>
    </p:spTree>
    <p:extLst>
      <p:ext uri="{BB962C8B-B14F-4D97-AF65-F5344CB8AC3E}">
        <p14:creationId xmlns:p14="http://schemas.microsoft.com/office/powerpoint/2010/main" val="1807813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F50CB3-DE4E-DD44-87D0-27341ED22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C++17 perform in comparison to OpenMP?</a:t>
            </a:r>
          </a:p>
        </p:txBody>
      </p:sp>
      <p:pic>
        <p:nvPicPr>
          <p:cNvPr id="8" name="Inhaltsplatzhalter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4570A64-F6EA-114F-A9FA-608767CA41E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89203"/>
            <a:ext cx="5181600" cy="824182"/>
          </a:xfrm>
        </p:spPr>
      </p:pic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9AA48670-7776-3B4F-AD7E-397937C59BD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71745"/>
            <a:ext cx="5181600" cy="2659098"/>
          </a:xfr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704286F7-C5AE-B443-AFAC-94DCC4A2C54D}"/>
              </a:ext>
            </a:extLst>
          </p:cNvPr>
          <p:cNvSpPr txBox="1"/>
          <p:nvPr/>
        </p:nvSpPr>
        <p:spPr>
          <a:xfrm>
            <a:off x="838200" y="6311900"/>
            <a:ext cx="5539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https://</a:t>
            </a:r>
            <a:r>
              <a:rPr lang="de-DE" dirty="0" err="1"/>
              <a:t>www.bfilipek.com</a:t>
            </a:r>
            <a:r>
              <a:rPr lang="de-DE" dirty="0"/>
              <a:t>/2018/11/parallel-</a:t>
            </a:r>
            <a:r>
              <a:rPr lang="de-DE" dirty="0" err="1"/>
              <a:t>alg</a:t>
            </a:r>
            <a:r>
              <a:rPr lang="de-DE" dirty="0"/>
              <a:t>-</a:t>
            </a:r>
            <a:r>
              <a:rPr lang="de-DE" dirty="0" err="1"/>
              <a:t>perf.html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6640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B83ABEE-60E2-E743-A0C5-E2EE43760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3700" dirty="0">
                <a:solidFill>
                  <a:schemeClr val="accent1"/>
                </a:solidFill>
              </a:rPr>
              <a:t>Why are parallel programs important?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7B0A23-234F-F84F-961D-07333D62C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Moore‘s Law -&gt; Every 18 months the transistor density doubles</a:t>
            </a:r>
          </a:p>
          <a:p>
            <a:r>
              <a:rPr lang="en-US" sz="2400" dirty="0"/>
              <a:t>Higher power demand and more heat output</a:t>
            </a:r>
          </a:p>
          <a:p>
            <a:r>
              <a:rPr lang="en-US" sz="2400" dirty="0"/>
              <a:t>Even more performance?</a:t>
            </a:r>
          </a:p>
          <a:p>
            <a:pPr lvl="1"/>
            <a:r>
              <a:rPr lang="en-US" dirty="0"/>
              <a:t>Higher frequency =&gt; shorter life span of processors</a:t>
            </a:r>
          </a:p>
          <a:p>
            <a:r>
              <a:rPr lang="en-US" sz="2400" dirty="0"/>
              <a:t>Or simply: </a:t>
            </a:r>
            <a:r>
              <a:rPr lang="en-US" sz="2400" b="1" dirty="0"/>
              <a:t>Use more processors</a:t>
            </a:r>
            <a:r>
              <a:rPr lang="en-US" sz="2400" dirty="0"/>
              <a:t>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102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7F2D09-9FD7-0A4F-9044-3FFFE9FBD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C++17 perform in comparison to OpenMP?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99292977-B7C5-864A-A7FE-CA213B5BBB1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44593"/>
            <a:ext cx="5181600" cy="1113401"/>
          </a:xfrm>
        </p:spPr>
      </p:pic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1A00FB50-6BE7-464D-8AE3-18CC3444B46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77135"/>
            <a:ext cx="5181600" cy="3448318"/>
          </a:xfr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4CEA9708-A73E-E44A-A993-4BEE29CEAD89}"/>
              </a:ext>
            </a:extLst>
          </p:cNvPr>
          <p:cNvSpPr txBox="1"/>
          <p:nvPr/>
        </p:nvSpPr>
        <p:spPr>
          <a:xfrm>
            <a:off x="838200" y="6311900"/>
            <a:ext cx="5539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https://</a:t>
            </a:r>
            <a:r>
              <a:rPr lang="de-DE" dirty="0" err="1"/>
              <a:t>www.bfilipek.com</a:t>
            </a:r>
            <a:r>
              <a:rPr lang="de-DE" dirty="0"/>
              <a:t>/2018/11/parallel-</a:t>
            </a:r>
            <a:r>
              <a:rPr lang="de-DE" dirty="0" err="1"/>
              <a:t>alg</a:t>
            </a:r>
            <a:r>
              <a:rPr lang="de-DE" dirty="0"/>
              <a:t>-</a:t>
            </a:r>
            <a:r>
              <a:rPr lang="de-DE" dirty="0" err="1"/>
              <a:t>perf.html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3141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90FF687-7083-7244-A60E-E4C42E4DF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de-DE" sz="5800"/>
              <a:t>Thank you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173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5B0C704-E40E-CA4D-951F-C2C4E1529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Automotive as a parallelized Application</a:t>
            </a:r>
            <a:endParaRPr lang="de-DE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F1DF238F-481C-6142-BD44-279ED2A7CF02}"/>
              </a:ext>
            </a:extLst>
          </p:cNvPr>
          <p:cNvSpPr txBox="1">
            <a:spLocks/>
          </p:cNvSpPr>
          <p:nvPr/>
        </p:nvSpPr>
        <p:spPr>
          <a:xfrm>
            <a:off x="4976031" y="963877"/>
            <a:ext cx="6377769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400"/>
              <a:t>A vehicle has an increasing amount of software tasks</a:t>
            </a:r>
          </a:p>
          <a:p>
            <a:pPr marL="514350" indent="-514350">
              <a:buFont typeface="+mj-lt"/>
              <a:buAutoNum type="arabicPeriod"/>
            </a:pPr>
            <a:endParaRPr lang="en-US" sz="2400"/>
          </a:p>
          <a:p>
            <a:pPr marL="514350" indent="-514350">
              <a:buFont typeface="+mj-lt"/>
              <a:buAutoNum type="arabicPeriod"/>
            </a:pPr>
            <a:r>
              <a:rPr lang="en-US" sz="2400"/>
              <a:t>C/C++ are the standard in low-level programming and especially in cars</a:t>
            </a:r>
          </a:p>
          <a:p>
            <a:pPr marL="514350" indent="-514350">
              <a:buFont typeface="+mj-lt"/>
              <a:buAutoNum type="arabicPeriod"/>
            </a:pPr>
            <a:endParaRPr lang="en-US" sz="2400"/>
          </a:p>
          <a:p>
            <a:pPr marL="514350" indent="-514350">
              <a:buFont typeface="+mj-lt"/>
              <a:buAutoNum type="arabicPeriod"/>
            </a:pPr>
            <a:r>
              <a:rPr lang="en-US" sz="2400"/>
              <a:t>The clock rate of processors cannot be increased at will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65191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5B0C704-E40E-CA4D-951F-C2C4E1529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Automotive as a parallelized Application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236DE0-E6C7-9841-98C9-533DCFA9F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A vehicle has an increasing amount of software tasks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C/C++ are the standard in low-level programming and especially in cars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The clock rate of processors cannot be increased at will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4E9A26A-C7E0-7340-BFA9-1147506FEAB7}"/>
              </a:ext>
            </a:extLst>
          </p:cNvPr>
          <p:cNvSpPr txBox="1"/>
          <p:nvPr/>
        </p:nvSpPr>
        <p:spPr>
          <a:xfrm>
            <a:off x="2843652" y="5569710"/>
            <a:ext cx="4216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sym typeface="Wingdings" pitchFamily="2" charset="2"/>
              </a:rPr>
              <a:t> Multicore Systems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2445226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6"/>
            <a:ext cx="1920339" cy="2894124"/>
          </a:xfrm>
          <a:prstGeom prst="rect">
            <a:avLst/>
          </a:prstGeom>
          <a:solidFill>
            <a:srgbClr val="5D7357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3515821"/>
            <a:ext cx="1920338" cy="2883258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Inhaltsplatzhalter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193C2F2-B564-9247-BBD8-D6099F4380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" r="-2" b="-2"/>
          <a:stretch/>
        </p:blipFill>
        <p:spPr>
          <a:xfrm>
            <a:off x="2551176" y="448056"/>
            <a:ext cx="9180576" cy="595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373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A63FC80-B64A-4B65-8A8E-0C2C81223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What is OpenMP</a:t>
            </a:r>
            <a:endParaRPr lang="de-DE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9D7380-16EA-459C-A03C-E9EB3CDC7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Open Specifications for Multiprocessing since 1997</a:t>
            </a:r>
          </a:p>
          <a:p>
            <a:r>
              <a:rPr lang="en-US" sz="2400" dirty="0"/>
              <a:t>API for Shared-Memory programming in C++, C and Fortran</a:t>
            </a:r>
          </a:p>
          <a:p>
            <a:r>
              <a:rPr lang="en-US" sz="2400" dirty="0"/>
              <a:t>Broadly supported by hardware manufacturers</a:t>
            </a:r>
          </a:p>
          <a:p>
            <a:r>
              <a:rPr lang="en-US" sz="2400" dirty="0"/>
              <a:t>Not applicable on systems with distributed memory architectures</a:t>
            </a:r>
          </a:p>
          <a:p>
            <a:r>
              <a:rPr lang="en-US" sz="2400" dirty="0"/>
              <a:t>No runtime checks regarding the correctness of the directives</a:t>
            </a:r>
          </a:p>
        </p:txBody>
      </p:sp>
    </p:spTree>
    <p:extLst>
      <p:ext uri="{BB962C8B-B14F-4D97-AF65-F5344CB8AC3E}">
        <p14:creationId xmlns:p14="http://schemas.microsoft.com/office/powerpoint/2010/main" val="351670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096F096-A894-45E2-A4D7-538ED2B0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US" sz="3200" dirty="0"/>
              <a:t>Application</a:t>
            </a:r>
            <a:endParaRPr lang="de-DE" sz="3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0BAB4A-F0AD-401C-949C-079470D3D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694398"/>
            <a:ext cx="6002636" cy="146304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OpenMP relevant Pragmas: #pragma </a:t>
            </a:r>
            <a:r>
              <a:rPr lang="en-US" sz="1800" dirty="0" err="1"/>
              <a:t>omp</a:t>
            </a:r>
            <a:endParaRPr lang="en-US" sz="1800" dirty="0"/>
          </a:p>
          <a:p>
            <a:r>
              <a:rPr lang="en-US" sz="1800" dirty="0"/>
              <a:t>Pragmas are ignored by compilers without OpenMP support</a:t>
            </a:r>
          </a:p>
          <a:p>
            <a:r>
              <a:rPr lang="en-US" sz="1800" dirty="0"/>
              <a:t>OpenMP directives are associated with the following structural block</a:t>
            </a:r>
          </a:p>
          <a:p>
            <a:pPr lvl="1"/>
            <a:endParaRPr lang="en-US" sz="1800" dirty="0"/>
          </a:p>
        </p:txBody>
      </p:sp>
      <p:pic>
        <p:nvPicPr>
          <p:cNvPr id="4" name="Grafik 3" descr="Ein Bild, das Bildschirm, Fernsehen, Messer, Raum enthält.&#10;&#10;Automatisch generierte Beschreibung">
            <a:extLst>
              <a:ext uri="{FF2B5EF4-FFF2-40B4-BE49-F238E27FC236}">
                <a16:creationId xmlns:a16="http://schemas.microsoft.com/office/drawing/2014/main" id="{7070BF6B-AFC6-440C-912C-B3AD6E9209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CC"/>
              </a:clrFrom>
              <a:clrTo>
                <a:srgbClr val="FFFFCC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rcRect r="2534" b="4883"/>
          <a:stretch/>
        </p:blipFill>
        <p:spPr>
          <a:xfrm>
            <a:off x="557784" y="3468134"/>
            <a:ext cx="11164824" cy="201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285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63FC80-B64A-4B65-8A8E-0C2C81223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4675886"/>
            <a:ext cx="3685032" cy="1608328"/>
          </a:xfrm>
        </p:spPr>
        <p:txBody>
          <a:bodyPr>
            <a:normAutofit/>
          </a:bodyPr>
          <a:lstStyle/>
          <a:p>
            <a:r>
              <a:rPr lang="en-US" sz="3600" dirty="0"/>
              <a:t>Fork/Join Model </a:t>
            </a:r>
            <a:endParaRPr lang="de-DE" sz="3600" dirty="0"/>
          </a:p>
        </p:txBody>
      </p:sp>
      <p:sp>
        <p:nvSpPr>
          <p:cNvPr id="23" name="Rectangle 19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1"/>
            <a:ext cx="12192002" cy="4489449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ounded Rectangle 28">
            <a:extLst>
              <a:ext uri="{FF2B5EF4-FFF2-40B4-BE49-F238E27FC236}">
                <a16:creationId xmlns:a16="http://schemas.microsoft.com/office/drawing/2014/main" id="{07A0C51E-5464-4470-855E-CA530A59B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59557" y="640091"/>
            <a:ext cx="8072887" cy="355090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A7840764-A8CC-4922-BEA3-5A8BB2587F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65"/>
          <a:stretch/>
        </p:blipFill>
        <p:spPr>
          <a:xfrm>
            <a:off x="2292699" y="999516"/>
            <a:ext cx="7606599" cy="283205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A55812A-3C92-4388-BE49-CCA5A387F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4100" y="4675886"/>
            <a:ext cx="6675627" cy="160508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Starts as a single thread (master)</a:t>
            </a:r>
          </a:p>
          <a:p>
            <a:r>
              <a:rPr lang="en-US" sz="2000" dirty="0"/>
              <a:t>Additional thread are created through regions</a:t>
            </a:r>
          </a:p>
        </p:txBody>
      </p:sp>
    </p:spTree>
    <p:extLst>
      <p:ext uri="{BB962C8B-B14F-4D97-AF65-F5344CB8AC3E}">
        <p14:creationId xmlns:p14="http://schemas.microsoft.com/office/powerpoint/2010/main" val="3612131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46E2A38-ACC8-44E6-85E2-A79CBAF15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4086003"/>
            <a:ext cx="11100816" cy="22586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C37121C-DEA8-404B-9CB0-778F02D88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272030"/>
            <a:ext cx="3515591" cy="188155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Data environment</a:t>
            </a:r>
            <a:endParaRPr lang="de-DE" sz="3200" dirty="0">
              <a:solidFill>
                <a:schemeClr val="bg1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D354102-10F9-4F77-A330-E9C12DB5C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39" y="575251"/>
            <a:ext cx="5422392" cy="305009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5C8FD48-D10B-4CC8-A35C-3B24B11B15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0971" y="568474"/>
            <a:ext cx="5422390" cy="3063649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79EF60-C286-45BD-BCB2-CB96185B1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9893" y="4272030"/>
            <a:ext cx="6583908" cy="188155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Data is divided into sections: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Private Data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Shared Data (default)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337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1044</Words>
  <Application>Microsoft Macintosh PowerPoint</Application>
  <PresentationFormat>Breitbild</PresentationFormat>
  <Paragraphs>184</Paragraphs>
  <Slides>21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</vt:lpstr>
      <vt:lpstr>OpenMP</vt:lpstr>
      <vt:lpstr>Why are parallel programs important?</vt:lpstr>
      <vt:lpstr>Automotive as a parallelized Application</vt:lpstr>
      <vt:lpstr>Automotive as a parallelized Application</vt:lpstr>
      <vt:lpstr>PowerPoint-Präsentation</vt:lpstr>
      <vt:lpstr>What is OpenMP</vt:lpstr>
      <vt:lpstr>Application</vt:lpstr>
      <vt:lpstr>Fork/Join Model </vt:lpstr>
      <vt:lpstr>Data environment</vt:lpstr>
      <vt:lpstr>OpenMP - Sections</vt:lpstr>
      <vt:lpstr>OpenMP</vt:lpstr>
      <vt:lpstr>Exercises</vt:lpstr>
      <vt:lpstr>Exercises</vt:lpstr>
      <vt:lpstr>Exercise 1 Parallelization of Addition</vt:lpstr>
      <vt:lpstr>Exercise 1 Parallelization of Addition</vt:lpstr>
      <vt:lpstr>Exercise 2 Game of Life</vt:lpstr>
      <vt:lpstr>Exercise 3 Quicksort Parallelization with Sections</vt:lpstr>
      <vt:lpstr>Comparisons and other Benchmarks</vt:lpstr>
      <vt:lpstr>How does C++17 perform in comparison to OpenMP?</vt:lpstr>
      <vt:lpstr>How does C++17 perform in comparison to OpenMP?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OpenMP</dc:title>
  <dc:creator>Microsoft Office User</dc:creator>
  <cp:lastModifiedBy>Microsoft Office User</cp:lastModifiedBy>
  <cp:revision>12</cp:revision>
  <dcterms:created xsi:type="dcterms:W3CDTF">2020-02-13T06:57:21Z</dcterms:created>
  <dcterms:modified xsi:type="dcterms:W3CDTF">2020-02-13T07:15:33Z</dcterms:modified>
</cp:coreProperties>
</file>