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57" r:id="rId6"/>
    <p:sldId id="260" r:id="rId7"/>
    <p:sldId id="258" r:id="rId8"/>
    <p:sldId id="259" r:id="rId9"/>
    <p:sldId id="266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6194" autoAdjust="0"/>
  </p:normalViewPr>
  <p:slideViewPr>
    <p:cSldViewPr snapToGrid="0">
      <p:cViewPr>
        <p:scale>
          <a:sx n="90" d="100"/>
          <a:sy n="90" d="100"/>
        </p:scale>
        <p:origin x="129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CB38-51A2-4D62-8717-5BE0EDC2993F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39-C198-46BF-8243-3DEE8544C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67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Gemeinsame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allen Threads bekannt und von diesen zugreifbar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Threads, die auf diese Daten zugreifen, greifen auf die selbe Speicherstelle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kommunizieren miteinander oder synchronisieren sich über gemeinsame Daten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legt seine eigene private Kopie an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greift nur auf seine eigene Speicherstelle in seinem Ausführungskontext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 zugreifbar für andere Threads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 nur während der Ausführung einer parallelen Region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Wert beim Eintritt und Austritt in die parallele Region 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8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2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3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449B0-9423-49F4-868F-4B8FDBF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20C98-443A-4EBC-A4A7-B03FFD71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95486-635A-422F-ABE2-E578DE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1C504-1A14-4C40-ACE1-16B6E86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F98E7-1E7F-46B1-B8C5-75B4234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317D-92B6-4827-AE12-536AA53B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E9BA3-F96A-484B-85C1-5C1AA2F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BC534-D0CD-4866-998A-8FF5EE79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AD3BF-872A-4671-9277-C00CACC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A6B79-D524-4C62-BCF4-95CBC1BE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6E81F-E760-4FD9-8047-A0278BB6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DE3E-4125-49B6-8932-BA6FE55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4C537-FA42-458B-BE36-63B1335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D4F8E-C078-43EA-BBBC-F0869C2E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A0ABF-4575-4A96-AC34-17C0D0E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FB26C-EC05-4B56-8FB0-B218BE9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A289-6F25-45C0-AFFD-29DACC8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F1C5B-5689-481E-97C4-1F62AAB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DA6BF-6094-460B-8697-1C764CF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284D-A490-47E2-94C8-00C3923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C35B-643C-43C2-8DAA-1B501A8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BCE02-755F-4678-8BCE-46D70325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00EA-5221-40D9-AC53-84B6254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7B3AF-B66E-43D5-A07D-7DA3E4A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E70AC-D011-4056-B78B-4B77E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6033-E0D2-4069-8316-8497B9F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C8595-C7F5-45EA-9A69-152A836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8873F-E7B4-48DD-9923-2AE21748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8EE8C-1FED-45DA-B9BB-D246F16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4F63B-BB72-4EC6-B403-99809EF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D4A-775F-4A1D-A1F5-7EE8170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58B14-447C-444D-B466-0BFE2C4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0FED-D9E7-4DE1-9852-2CF75E05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93376-7DC3-4CFB-8FD3-216C8A5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C5842E-0BA0-4495-86D9-8CAC8DB7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06CA7-FFCC-4532-A743-5561446B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C92250-F2FB-4F8B-B108-D028FE1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1C4982-83D9-47AE-8708-851DABF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7ADA9-8F7E-4483-B888-618F2543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854D-9DD2-4533-BE70-404E7B0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0F328-D39B-4820-8B35-840773F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1C165-3973-43DC-9F81-E989A5A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69443-242E-4520-BB21-A1001C2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BE5F1-D5A4-4DF1-AD5B-5BC33FB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B8800-7943-417F-A12F-E403D9C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C8AB2-8986-48D3-AB51-7EC6D57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2D0D-7E82-4907-A6DA-9092E70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D9E8-C938-4A68-A445-0FC548BE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C9C93-A530-4E60-94E0-AE98BEE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C8058-461E-4662-93F4-5B8B15E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59253-1F0D-4DC9-92C0-9109CB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CC2A2-BF42-4581-BA10-02AE18D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8868-3429-45A1-AF17-9E8C8296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76A826-98A2-4B5A-A3A3-0389757A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4E68F-4E38-4FBA-A314-073194FD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1DE6A-1972-45C3-8D0F-A232C71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CD2E2-42C2-43A9-9F19-89AC1CB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04545-48C2-49FB-9E56-568621EB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D8463-8B3F-4C49-91C1-A48B82C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B254-3B20-4FEA-8D33-7743D1A7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11FBA-DD08-4616-9583-75CE26FE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55B-A329-4846-8D76-CA2F32F53923}" type="datetimeFigureOut">
              <a:rPr lang="de-DE" smtClean="0"/>
              <a:t>09.02.20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0127-FE75-445A-BC5A-D0490010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7358-D1BD-4930-B4D6-0903779F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8BCF04-2169-422E-A6AD-7AA8AF23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OpenMP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075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524BF-F199-4B48-8E12-568949F6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E5769B-2C6A-4DEC-B4CE-7A8B725E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139A-310F-44D6-859A-E656BE8B8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Parallelisierung seriellen Codes durch Direktiven</a:t>
            </a:r>
          </a:p>
          <a:p>
            <a:r>
              <a:rPr lang="de-DE" dirty="0"/>
              <a:t>Einfach und schnell zu implementieren</a:t>
            </a:r>
          </a:p>
          <a:p>
            <a:r>
              <a:rPr lang="de-DE" dirty="0"/>
              <a:t>Code bleibt übersichtlich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D614F6-E68E-4420-8137-EC07E0C0E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Nachteile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DD7B1-CEDE-44D9-8B47-98BE114AA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Spezieller Compiler</a:t>
            </a:r>
          </a:p>
          <a:p>
            <a:r>
              <a:rPr lang="de-DE" dirty="0"/>
              <a:t>Nur mit gemeinsamem Speicher </a:t>
            </a:r>
          </a:p>
          <a:p>
            <a:r>
              <a:rPr lang="de-DE" dirty="0"/>
              <a:t>Kommunikation zwischen Threads sind implizit </a:t>
            </a:r>
          </a:p>
          <a:p>
            <a:pPr lvl="1"/>
            <a:r>
              <a:rPr lang="de-DE" dirty="0"/>
              <a:t>Schwer nachvollziehbar</a:t>
            </a:r>
          </a:p>
        </p:txBody>
      </p:sp>
    </p:spTree>
    <p:extLst>
      <p:ext uri="{BB962C8B-B14F-4D97-AF65-F5344CB8AC3E}">
        <p14:creationId xmlns:p14="http://schemas.microsoft.com/office/powerpoint/2010/main" val="593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29E86-CE3A-4BC8-9116-2D6039E2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Übungen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1034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4100">
                <a:solidFill>
                  <a:schemeClr val="accent1"/>
                </a:solidFill>
              </a:rPr>
              <a:t>Übung 1 Parallelisierung von Addition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Warum gleiche Performance bei Release-Build?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Welche Unterschiede ergeben sich zwischen dem Debug- und Release-Build?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Was zeigt der Task-Manager für eine Ressourcen-Auslastung an?</a:t>
            </a:r>
          </a:p>
        </p:txBody>
      </p:sp>
    </p:spTree>
    <p:extLst>
      <p:ext uri="{BB962C8B-B14F-4D97-AF65-F5344CB8AC3E}">
        <p14:creationId xmlns:p14="http://schemas.microsoft.com/office/powerpoint/2010/main" val="273794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Übung 2 Game of Life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Welcher Ansatz hat sich als bester zur Optimierung herausgestellt?</a:t>
            </a:r>
          </a:p>
          <a:p>
            <a:endParaRPr lang="en-US" sz="2400"/>
          </a:p>
          <a:p>
            <a:endParaRPr lang="en-US" sz="2400"/>
          </a:p>
          <a:p>
            <a:r>
              <a:rPr lang="de-DE" sz="2400"/>
              <a:t>Was könnten Probleme bei einer guten Optimierung sein?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Ist das Beispiel anschaulich genug?</a:t>
            </a:r>
          </a:p>
        </p:txBody>
      </p:sp>
    </p:spTree>
    <p:extLst>
      <p:ext uri="{BB962C8B-B14F-4D97-AF65-F5344CB8AC3E}">
        <p14:creationId xmlns:p14="http://schemas.microsoft.com/office/powerpoint/2010/main" val="69722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1362456"/>
            <a:ext cx="4576401" cy="2079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3 Quicksort Parallelisierung Sections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0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6F39701-6C43-48B2-9ABD-069AE5A95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201" y="1161288"/>
            <a:ext cx="5054975" cy="556341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32AE2A-5F1E-4AB5-96CD-95BBC7E8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89638" y="1155984"/>
            <a:ext cx="5007429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7CB4E5E-F9B9-4726-B396-8BE0571DEC4F}"/>
              </a:ext>
            </a:extLst>
          </p:cNvPr>
          <p:cNvSpPr txBox="1"/>
          <p:nvPr/>
        </p:nvSpPr>
        <p:spPr>
          <a:xfrm>
            <a:off x="5516281" y="1362456"/>
            <a:ext cx="4715437" cy="52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Warum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die </a:t>
            </a:r>
            <a:r>
              <a:rPr lang="en-US" sz="2400" dirty="0" err="1"/>
              <a:t>Parallelisierung</a:t>
            </a:r>
            <a:r>
              <a:rPr lang="en-US" sz="2400" dirty="0"/>
              <a:t> </a:t>
            </a:r>
            <a:r>
              <a:rPr lang="en-US" sz="2400" dirty="0" err="1"/>
              <a:t>gleich</a:t>
            </a:r>
            <a:r>
              <a:rPr lang="en-US" sz="2400" dirty="0"/>
              <a:t> schnell, </a:t>
            </a:r>
            <a:r>
              <a:rPr lang="en-US" sz="2400" dirty="0" err="1"/>
              <a:t>wenn</a:t>
            </a:r>
            <a:r>
              <a:rPr lang="en-US" sz="2400" dirty="0"/>
              <a:t> die Quicksort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Parallelisiert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?</a:t>
            </a:r>
          </a:p>
        </p:txBody>
      </p:sp>
      <p:sp>
        <p:nvSpPr>
          <p:cNvPr id="49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F4B5319-A78F-476F-BDC1-E5551D3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46494"/>
              </p:ext>
            </p:extLst>
          </p:nvPr>
        </p:nvGraphicFramePr>
        <p:xfrm>
          <a:off x="706584" y="4588936"/>
          <a:ext cx="4500896" cy="112112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71175">
                  <a:extLst>
                    <a:ext uri="{9D8B030D-6E8A-4147-A177-3AD203B41FA5}">
                      <a16:colId xmlns:a16="http://schemas.microsoft.com/office/drawing/2014/main" val="3706614358"/>
                    </a:ext>
                  </a:extLst>
                </a:gridCol>
                <a:gridCol w="634827">
                  <a:extLst>
                    <a:ext uri="{9D8B030D-6E8A-4147-A177-3AD203B41FA5}">
                      <a16:colId xmlns:a16="http://schemas.microsoft.com/office/drawing/2014/main" val="1804461210"/>
                    </a:ext>
                  </a:extLst>
                </a:gridCol>
                <a:gridCol w="710758">
                  <a:extLst>
                    <a:ext uri="{9D8B030D-6E8A-4147-A177-3AD203B41FA5}">
                      <a16:colId xmlns:a16="http://schemas.microsoft.com/office/drawing/2014/main" val="4173243819"/>
                    </a:ext>
                  </a:extLst>
                </a:gridCol>
                <a:gridCol w="710758">
                  <a:extLst>
                    <a:ext uri="{9D8B030D-6E8A-4147-A177-3AD203B41FA5}">
                      <a16:colId xmlns:a16="http://schemas.microsoft.com/office/drawing/2014/main" val="4134306666"/>
                    </a:ext>
                  </a:extLst>
                </a:gridCol>
                <a:gridCol w="786689">
                  <a:extLst>
                    <a:ext uri="{9D8B030D-6E8A-4147-A177-3AD203B41FA5}">
                      <a16:colId xmlns:a16="http://schemas.microsoft.com/office/drawing/2014/main" val="3835685042"/>
                    </a:ext>
                  </a:extLst>
                </a:gridCol>
                <a:gridCol w="786689">
                  <a:extLst>
                    <a:ext uri="{9D8B030D-6E8A-4147-A177-3AD203B41FA5}">
                      <a16:colId xmlns:a16="http://schemas.microsoft.com/office/drawing/2014/main" val="1373760785"/>
                    </a:ext>
                  </a:extLst>
                </a:gridCol>
              </a:tblGrid>
              <a:tr h="373709">
                <a:tc>
                  <a:txBody>
                    <a:bodyPr/>
                    <a:lstStyle/>
                    <a:p>
                      <a:endParaRPr lang="de-DE" sz="1100" b="1">
                        <a:solidFill>
                          <a:srgbClr val="FFFFFF"/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1000</a:t>
                      </a:r>
                      <a:endParaRPr lang="de-DE" sz="1100" b="1">
                        <a:solidFill>
                          <a:srgbClr val="FFFFFF"/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10000</a:t>
                      </a:r>
                      <a:endParaRPr lang="de-DE" sz="1100" b="1">
                        <a:solidFill>
                          <a:srgbClr val="FFFFFF"/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50000</a:t>
                      </a:r>
                      <a:endParaRPr lang="de-DE" sz="1100" b="1">
                        <a:solidFill>
                          <a:srgbClr val="FFFFFF"/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100000</a:t>
                      </a:r>
                      <a:endParaRPr lang="de-DE" sz="1100" b="1">
                        <a:solidFill>
                          <a:srgbClr val="FFFFFF"/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500000</a:t>
                      </a:r>
                      <a:endParaRPr lang="de-DE" sz="1100" b="1">
                        <a:solidFill>
                          <a:srgbClr val="FFFFFF"/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00752"/>
                  </a:ext>
                </a:extLst>
              </a:tr>
              <a:tr h="3737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Normal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217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2692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15487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33254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191251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26376"/>
                  </a:ext>
                </a:extLst>
              </a:tr>
              <a:tr h="3737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OpenMP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435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2495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13362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28526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155192</a:t>
                      </a:r>
                      <a:endParaRPr lang="de-DE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54001" marR="92401" marT="92401" marB="9240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1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0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709E203-8064-C84B-BDBA-DBB17F02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de-DE" sz="8800"/>
              <a:t>Vergleiche und andere Benchmarks</a:t>
            </a:r>
          </a:p>
        </p:txBody>
      </p:sp>
    </p:spTree>
    <p:extLst>
      <p:ext uri="{BB962C8B-B14F-4D97-AF65-F5344CB8AC3E}">
        <p14:creationId xmlns:p14="http://schemas.microsoft.com/office/powerpoint/2010/main" val="180781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0CB3-DE4E-DD44-87D0-27341ED2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schlägt sich C++17 im Vgl. zu </a:t>
            </a:r>
            <a:r>
              <a:rPr lang="de-DE" dirty="0" err="1"/>
              <a:t>OpenMP</a:t>
            </a:r>
            <a:r>
              <a:rPr lang="de-DE" dirty="0"/>
              <a:t>?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570A64-F6EA-114F-A9FA-608767CA41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9203"/>
            <a:ext cx="5181600" cy="82418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AA48670-7776-3B4F-AD7E-397937C59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1745"/>
            <a:ext cx="5181600" cy="265909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04286F7-C5AE-B443-AFAC-94DCC4A2C54D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64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2D09-9FD7-0A4F-9044-3FFFE9FB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schlägt sich C++17 im Vgl. zu </a:t>
            </a:r>
            <a:r>
              <a:rPr lang="de-DE" dirty="0" err="1"/>
              <a:t>OpenMP</a:t>
            </a:r>
            <a:r>
              <a:rPr lang="de-DE" dirty="0"/>
              <a:t>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9292977-B7C5-864A-A7FE-CA213B5BB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4593"/>
            <a:ext cx="5181600" cy="111340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00FB50-6BE7-464D-8AE3-18CC3444B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135"/>
            <a:ext cx="5181600" cy="344831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CEA9708-A73E-E44A-A993-4BEE29CEAD89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3ABEE-60E2-E743-A0C5-E2EE4376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Parallelisieren?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B0A23-234F-F84F-961D-07333D62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Steuergeräte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36DE0-E6C7-9841-98C9-533DCFA9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1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0B53D-AE97-C44B-836F-030DF94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E6519-534A-8F45-A394-2E7799B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7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Was ist OpenMP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7380-16EA-459C-A03C-E9EB3CDC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Open Specifications for Multi Processing seit 1997</a:t>
            </a:r>
          </a:p>
          <a:p>
            <a:r>
              <a:rPr lang="de-DE" sz="2400"/>
              <a:t>API für Shared-Memory-Programmierung in C ++, C und Fortran</a:t>
            </a:r>
          </a:p>
          <a:p>
            <a:r>
              <a:rPr lang="de-DE" sz="2400"/>
              <a:t>breite Unterstützung von Herstellern</a:t>
            </a:r>
          </a:p>
          <a:p>
            <a:r>
              <a:rPr lang="de-DE" sz="2400"/>
              <a:t>nicht anwendbar auf Systemen mit verteiltem Speicher</a:t>
            </a:r>
          </a:p>
          <a:p>
            <a:r>
              <a:rPr lang="de-DE" sz="2400"/>
              <a:t>keine Laufzeitüberprüfung hinsichtlich Korrektheit der Direktiven </a:t>
            </a:r>
          </a:p>
        </p:txBody>
      </p:sp>
    </p:spTree>
    <p:extLst>
      <p:ext uri="{BB962C8B-B14F-4D97-AF65-F5344CB8AC3E}">
        <p14:creationId xmlns:p14="http://schemas.microsoft.com/office/powerpoint/2010/main" val="35167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6F096-A894-45E2-A4D7-538ED2B0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Anwendung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AB4A-F0AD-401C-949C-079470D3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756" cy="4351338"/>
          </a:xfrm>
        </p:spPr>
        <p:txBody>
          <a:bodyPr/>
          <a:lstStyle/>
          <a:p>
            <a:r>
              <a:rPr lang="de-DE"/>
              <a:t>OpenMP relevanten Pragmas: #pragma omp</a:t>
            </a:r>
          </a:p>
          <a:p>
            <a:r>
              <a:rPr lang="de-DE"/>
              <a:t>Pragmas werden von Compilern ohne OpenMP-Unterstützung ignoriert</a:t>
            </a:r>
          </a:p>
          <a:p>
            <a:r>
              <a:rPr lang="de-DE"/>
              <a:t>OpenMP-Direktive bezieht sich immer auf den nachfolgenden strukturierten Block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70BF6B-AFC6-440C-912C-B3AD6E92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 r="2534" b="4883"/>
          <a:stretch/>
        </p:blipFill>
        <p:spPr>
          <a:xfrm>
            <a:off x="2855313" y="4001294"/>
            <a:ext cx="6999887" cy="12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Fork/Join Modell </a:t>
            </a:r>
            <a:endParaRPr lang="de-DE" sz="360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7840764-A8CC-4922-BEA3-5A8BB258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2292699" y="999516"/>
            <a:ext cx="7606599" cy="2832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5812A-3C92-4388-BE49-CCA5A38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de-DE" sz="2000"/>
              <a:t>Startet als einzelner Thread (master)</a:t>
            </a:r>
          </a:p>
          <a:p>
            <a:r>
              <a:rPr lang="de-DE" sz="2000"/>
              <a:t>Weitere Threads warden durch parallele Regionen erzeugt</a:t>
            </a:r>
          </a:p>
        </p:txBody>
      </p:sp>
    </p:spTree>
    <p:extLst>
      <p:ext uri="{BB962C8B-B14F-4D97-AF65-F5344CB8AC3E}">
        <p14:creationId xmlns:p14="http://schemas.microsoft.com/office/powerpoint/2010/main" val="36121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121C-DEA8-404B-9CB0-778F02D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Datenumgebung</a:t>
            </a:r>
            <a:endParaRPr lang="de-DE" sz="320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354102-10F9-4F77-A330-E9C12DB5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75251"/>
            <a:ext cx="5422392" cy="3050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C8FD48-D10B-4CC8-A35C-3B24B11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1" y="568474"/>
            <a:ext cx="5422390" cy="3063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9EF60-C286-45BD-BCB2-CB96185B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Daten werden unterteilt in: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private Data</a:t>
            </a:r>
          </a:p>
          <a:p>
            <a:pPr lvl="1"/>
            <a:r>
              <a:rPr lang="de-DE" sz="2000" dirty="0" err="1">
                <a:solidFill>
                  <a:schemeClr val="bg1"/>
                </a:solidFill>
              </a:rPr>
              <a:t>Shared</a:t>
            </a:r>
            <a:r>
              <a:rPr lang="de-DE" sz="2000" dirty="0">
                <a:solidFill>
                  <a:schemeClr val="bg1"/>
                </a:solidFill>
              </a:rPr>
              <a:t> Data (</a:t>
            </a:r>
            <a:r>
              <a:rPr lang="de-DE" sz="2000" dirty="0" err="1">
                <a:solidFill>
                  <a:schemeClr val="bg1"/>
                </a:solidFill>
              </a:rPr>
              <a:t>default</a:t>
            </a:r>
            <a:r>
              <a:rPr lang="de-DE" sz="2000" dirty="0">
                <a:solidFill>
                  <a:schemeClr val="bg1"/>
                </a:solidFill>
              </a:rPr>
              <a:t>)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4D71EF-2811-4B48-99D6-C2EB90DA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OpenMP - Sections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0385B-4556-43EB-8171-A773E7ED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12921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Macintosh PowerPoint</Application>
  <PresentationFormat>Breitbild</PresentationFormat>
  <Paragraphs>87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OpenMP</vt:lpstr>
      <vt:lpstr>Warum Parallelisieren?</vt:lpstr>
      <vt:lpstr>Mehr Steuergeräte</vt:lpstr>
      <vt:lpstr>PowerPoint-Präsentation</vt:lpstr>
      <vt:lpstr>Was ist OpenMP</vt:lpstr>
      <vt:lpstr>Anwendung</vt:lpstr>
      <vt:lpstr>Fork/Join Modell </vt:lpstr>
      <vt:lpstr>Datenumgebung</vt:lpstr>
      <vt:lpstr>OpenMP - Sections</vt:lpstr>
      <vt:lpstr>OpenMP</vt:lpstr>
      <vt:lpstr>Übungen</vt:lpstr>
      <vt:lpstr>Übung 1 Parallelisierung von Addition</vt:lpstr>
      <vt:lpstr>Übung 2 Game of Life</vt:lpstr>
      <vt:lpstr>Übung 3 Quicksort Parallelisierung Sections</vt:lpstr>
      <vt:lpstr>Vergleiche und andere Benchmarks</vt:lpstr>
      <vt:lpstr>Wie schlägt sich C++17 im Vgl. zu OpenMP?</vt:lpstr>
      <vt:lpstr>Wie schlägt sich C++17 im Vgl. zu OpenMP?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Microsoft Office User</dc:creator>
  <cp:lastModifiedBy>Microsoft Office User</cp:lastModifiedBy>
  <cp:revision>3</cp:revision>
  <dcterms:created xsi:type="dcterms:W3CDTF">2020-02-09T22:45:22Z</dcterms:created>
  <dcterms:modified xsi:type="dcterms:W3CDTF">2020-02-09T22:46:39Z</dcterms:modified>
</cp:coreProperties>
</file>