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64" r:id="rId3"/>
    <p:sldId id="265" r:id="rId4"/>
    <p:sldId id="262" r:id="rId5"/>
    <p:sldId id="257" r:id="rId6"/>
    <p:sldId id="268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67" r:id="rId16"/>
    <p:sldId id="284" r:id="rId17"/>
    <p:sldId id="283" r:id="rId18"/>
    <p:sldId id="285" r:id="rId19"/>
    <p:sldId id="286" r:id="rId20"/>
    <p:sldId id="269" r:id="rId21"/>
    <p:sldId id="287" r:id="rId22"/>
    <p:sldId id="288" r:id="rId23"/>
    <p:sldId id="289" r:id="rId24"/>
    <p:sldId id="290" r:id="rId25"/>
    <p:sldId id="270" r:id="rId26"/>
    <p:sldId id="306" r:id="rId27"/>
    <p:sldId id="301" r:id="rId28"/>
    <p:sldId id="304" r:id="rId29"/>
    <p:sldId id="305" r:id="rId30"/>
    <p:sldId id="302" r:id="rId31"/>
    <p:sldId id="307" r:id="rId32"/>
    <p:sldId id="308" r:id="rId33"/>
    <p:sldId id="309" r:id="rId34"/>
    <p:sldId id="310" r:id="rId35"/>
    <p:sldId id="300" r:id="rId36"/>
    <p:sldId id="293" r:id="rId37"/>
    <p:sldId id="271" r:id="rId38"/>
    <p:sldId id="294" r:id="rId39"/>
    <p:sldId id="296" r:id="rId40"/>
    <p:sldId id="297" r:id="rId41"/>
    <p:sldId id="298" r:id="rId42"/>
    <p:sldId id="299" r:id="rId43"/>
    <p:sldId id="291" r:id="rId44"/>
    <p:sldId id="292" r:id="rId45"/>
    <p:sldId id="272" r:id="rId46"/>
    <p:sldId id="295" r:id="rId47"/>
    <p:sldId id="303" r:id="rId48"/>
    <p:sldId id="273" r:id="rId49"/>
    <p:sldId id="259" r:id="rId50"/>
    <p:sldId id="26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0B68FAD-E1A9-C445-93BF-7C2924896599}">
          <p14:sldIdLst>
            <p14:sldId id="256"/>
            <p14:sldId id="264"/>
            <p14:sldId id="265"/>
            <p14:sldId id="262"/>
          </p14:sldIdLst>
        </p14:section>
        <p14:section name="Einleitung" id="{47A17EEB-B658-A242-B4EE-03E37BB719C1}">
          <p14:sldIdLst>
            <p14:sldId id="257"/>
          </p14:sldIdLst>
        </p14:section>
        <p14:section name="Hauptteil" id="{4FB47387-2013-D046-A0C4-6545323469ED}">
          <p14:sldIdLst>
            <p14:sldId id="268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67"/>
            <p14:sldId id="284"/>
            <p14:sldId id="283"/>
            <p14:sldId id="285"/>
            <p14:sldId id="286"/>
            <p14:sldId id="269"/>
            <p14:sldId id="287"/>
            <p14:sldId id="288"/>
            <p14:sldId id="289"/>
            <p14:sldId id="290"/>
            <p14:sldId id="270"/>
            <p14:sldId id="306"/>
            <p14:sldId id="301"/>
            <p14:sldId id="304"/>
            <p14:sldId id="305"/>
            <p14:sldId id="302"/>
            <p14:sldId id="307"/>
            <p14:sldId id="308"/>
            <p14:sldId id="309"/>
            <p14:sldId id="310"/>
            <p14:sldId id="300"/>
            <p14:sldId id="293"/>
            <p14:sldId id="271"/>
            <p14:sldId id="294"/>
            <p14:sldId id="296"/>
            <p14:sldId id="297"/>
            <p14:sldId id="298"/>
            <p14:sldId id="299"/>
            <p14:sldId id="291"/>
            <p14:sldId id="292"/>
            <p14:sldId id="272"/>
            <p14:sldId id="295"/>
            <p14:sldId id="303"/>
            <p14:sldId id="273"/>
          </p14:sldIdLst>
        </p14:section>
        <p14:section name="Ende" id="{050DE614-F7CB-A046-A128-9DF58D650818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580"/>
  </p:normalViewPr>
  <p:slideViewPr>
    <p:cSldViewPr snapToGrid="0" snapToObjects="1">
      <p:cViewPr>
        <p:scale>
          <a:sx n="100" d="100"/>
          <a:sy n="100" d="100"/>
        </p:scale>
        <p:origin x="1000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B4CE2-1F45-D444-B492-D1D09404A517}" type="doc">
      <dgm:prSet loTypeId="urn:microsoft.com/office/officeart/2005/8/layout/arrow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CE53CF-0BEC-7049-B2DA-82E76E9C9424}">
      <dgm:prSet phldrT="[Text]"/>
      <dgm:spPr/>
      <dgm:t>
        <a:bodyPr/>
        <a:lstStyle/>
        <a:p>
          <a:r>
            <a:rPr lang="de-DE" dirty="0" smtClean="0"/>
            <a:t>Licht</a:t>
          </a:r>
          <a:endParaRPr lang="de-DE" dirty="0"/>
        </a:p>
      </dgm:t>
    </dgm:pt>
    <dgm:pt modelId="{AFDC50EC-A1A4-8E4C-A438-A069851154A6}" type="parTrans" cxnId="{879274DE-96CD-F748-BEF8-19890964D7BF}">
      <dgm:prSet/>
      <dgm:spPr/>
      <dgm:t>
        <a:bodyPr/>
        <a:lstStyle/>
        <a:p>
          <a:endParaRPr lang="de-DE"/>
        </a:p>
      </dgm:t>
    </dgm:pt>
    <dgm:pt modelId="{70D2F34B-2A32-B041-9C57-6E41A2A62B68}" type="sibTrans" cxnId="{879274DE-96CD-F748-BEF8-19890964D7BF}">
      <dgm:prSet/>
      <dgm:spPr/>
      <dgm:t>
        <a:bodyPr/>
        <a:lstStyle/>
        <a:p>
          <a:endParaRPr lang="de-DE"/>
        </a:p>
      </dgm:t>
    </dgm:pt>
    <dgm:pt modelId="{53FB3300-7B58-7E42-A909-B984713897E1}">
      <dgm:prSet phldrT="[Text]"/>
      <dgm:spPr/>
      <dgm:t>
        <a:bodyPr/>
        <a:lstStyle/>
        <a:p>
          <a:r>
            <a:rPr lang="de-DE" dirty="0" smtClean="0"/>
            <a:t>Dunkelheit</a:t>
          </a:r>
          <a:endParaRPr lang="de-DE" dirty="0"/>
        </a:p>
      </dgm:t>
    </dgm:pt>
    <dgm:pt modelId="{99A53EB7-8082-6843-9F88-1A350D4D80A1}" type="parTrans" cxnId="{51F98386-B8B2-6946-A5AE-4BC6863BAD9B}">
      <dgm:prSet/>
      <dgm:spPr/>
      <dgm:t>
        <a:bodyPr/>
        <a:lstStyle/>
        <a:p>
          <a:endParaRPr lang="de-DE"/>
        </a:p>
      </dgm:t>
    </dgm:pt>
    <dgm:pt modelId="{8EEED6B2-D321-3A44-8E58-8C3556867BEA}" type="sibTrans" cxnId="{51F98386-B8B2-6946-A5AE-4BC6863BAD9B}">
      <dgm:prSet/>
      <dgm:spPr/>
      <dgm:t>
        <a:bodyPr/>
        <a:lstStyle/>
        <a:p>
          <a:endParaRPr lang="de-DE"/>
        </a:p>
      </dgm:t>
    </dgm:pt>
    <dgm:pt modelId="{A6EA1349-9D3D-BC46-81C1-D96137D587BE}" type="pres">
      <dgm:prSet presAssocID="{CFAB4CE2-1F45-D444-B492-D1D09404A517}" presName="diagram" presStyleCnt="0">
        <dgm:presLayoutVars>
          <dgm:dir/>
          <dgm:resizeHandles val="exact"/>
        </dgm:presLayoutVars>
      </dgm:prSet>
      <dgm:spPr/>
    </dgm:pt>
    <dgm:pt modelId="{33744F0C-1D49-8348-A7BE-B3D558B95E2C}" type="pres">
      <dgm:prSet presAssocID="{2ACE53CF-0BEC-7049-B2DA-82E76E9C9424}" presName="arrow" presStyleLbl="node1" presStyleIdx="0" presStyleCnt="2">
        <dgm:presLayoutVars>
          <dgm:bulletEnabled val="1"/>
        </dgm:presLayoutVars>
      </dgm:prSet>
      <dgm:spPr/>
    </dgm:pt>
    <dgm:pt modelId="{24793663-717F-E64A-BE45-C4A594828FD8}" type="pres">
      <dgm:prSet presAssocID="{53FB3300-7B58-7E42-A909-B984713897E1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79274DE-96CD-F748-BEF8-19890964D7BF}" srcId="{CFAB4CE2-1F45-D444-B492-D1D09404A517}" destId="{2ACE53CF-0BEC-7049-B2DA-82E76E9C9424}" srcOrd="0" destOrd="0" parTransId="{AFDC50EC-A1A4-8E4C-A438-A069851154A6}" sibTransId="{70D2F34B-2A32-B041-9C57-6E41A2A62B68}"/>
    <dgm:cxn modelId="{C1DA4798-52E2-BC44-97C5-19B6FA3B79F8}" type="presOf" srcId="{2ACE53CF-0BEC-7049-B2DA-82E76E9C9424}" destId="{33744F0C-1D49-8348-A7BE-B3D558B95E2C}" srcOrd="0" destOrd="0" presId="urn:microsoft.com/office/officeart/2005/8/layout/arrow5"/>
    <dgm:cxn modelId="{501C7F02-781D-8444-9884-85E391EEBF84}" type="presOf" srcId="{53FB3300-7B58-7E42-A909-B984713897E1}" destId="{24793663-717F-E64A-BE45-C4A594828FD8}" srcOrd="0" destOrd="0" presId="urn:microsoft.com/office/officeart/2005/8/layout/arrow5"/>
    <dgm:cxn modelId="{51F98386-B8B2-6946-A5AE-4BC6863BAD9B}" srcId="{CFAB4CE2-1F45-D444-B492-D1D09404A517}" destId="{53FB3300-7B58-7E42-A909-B984713897E1}" srcOrd="1" destOrd="0" parTransId="{99A53EB7-8082-6843-9F88-1A350D4D80A1}" sibTransId="{8EEED6B2-D321-3A44-8E58-8C3556867BEA}"/>
    <dgm:cxn modelId="{41061BB2-F65A-3B46-8D11-F915B1C56326}" type="presOf" srcId="{CFAB4CE2-1F45-D444-B492-D1D09404A517}" destId="{A6EA1349-9D3D-BC46-81C1-D96137D587BE}" srcOrd="0" destOrd="0" presId="urn:microsoft.com/office/officeart/2005/8/layout/arrow5"/>
    <dgm:cxn modelId="{B11139D0-F0B3-E14A-96D8-575EE474C8CE}" type="presParOf" srcId="{A6EA1349-9D3D-BC46-81C1-D96137D587BE}" destId="{33744F0C-1D49-8348-A7BE-B3D558B95E2C}" srcOrd="0" destOrd="0" presId="urn:microsoft.com/office/officeart/2005/8/layout/arrow5"/>
    <dgm:cxn modelId="{B550CCCB-6438-F848-9647-4E6BF0F115F0}" type="presParOf" srcId="{A6EA1349-9D3D-BC46-81C1-D96137D587BE}" destId="{24793663-717F-E64A-BE45-C4A594828FD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B4CE2-1F45-D444-B492-D1D09404A517}" type="doc">
      <dgm:prSet loTypeId="urn:microsoft.com/office/officeart/2005/8/layout/arrow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CE53CF-0BEC-7049-B2DA-82E76E9C9424}">
      <dgm:prSet phldrT="[Text]"/>
      <dgm:spPr/>
      <dgm:t>
        <a:bodyPr/>
        <a:lstStyle/>
        <a:p>
          <a:r>
            <a:rPr lang="de-DE" dirty="0" smtClean="0"/>
            <a:t>Licht</a:t>
          </a:r>
          <a:endParaRPr lang="de-DE" dirty="0"/>
        </a:p>
      </dgm:t>
    </dgm:pt>
    <dgm:pt modelId="{AFDC50EC-A1A4-8E4C-A438-A069851154A6}" type="parTrans" cxnId="{879274DE-96CD-F748-BEF8-19890964D7BF}">
      <dgm:prSet/>
      <dgm:spPr/>
      <dgm:t>
        <a:bodyPr/>
        <a:lstStyle/>
        <a:p>
          <a:endParaRPr lang="de-DE"/>
        </a:p>
      </dgm:t>
    </dgm:pt>
    <dgm:pt modelId="{70D2F34B-2A32-B041-9C57-6E41A2A62B68}" type="sibTrans" cxnId="{879274DE-96CD-F748-BEF8-19890964D7BF}">
      <dgm:prSet/>
      <dgm:spPr/>
      <dgm:t>
        <a:bodyPr/>
        <a:lstStyle/>
        <a:p>
          <a:endParaRPr lang="de-DE"/>
        </a:p>
      </dgm:t>
    </dgm:pt>
    <dgm:pt modelId="{53FB3300-7B58-7E42-A909-B984713897E1}">
      <dgm:prSet phldrT="[Text]"/>
      <dgm:spPr/>
      <dgm:t>
        <a:bodyPr/>
        <a:lstStyle/>
        <a:p>
          <a:r>
            <a:rPr lang="de-DE" dirty="0" smtClean="0"/>
            <a:t>Dunkelheit</a:t>
          </a:r>
          <a:endParaRPr lang="de-DE" dirty="0"/>
        </a:p>
      </dgm:t>
    </dgm:pt>
    <dgm:pt modelId="{99A53EB7-8082-6843-9F88-1A350D4D80A1}" type="parTrans" cxnId="{51F98386-B8B2-6946-A5AE-4BC6863BAD9B}">
      <dgm:prSet/>
      <dgm:spPr/>
      <dgm:t>
        <a:bodyPr/>
        <a:lstStyle/>
        <a:p>
          <a:endParaRPr lang="de-DE"/>
        </a:p>
      </dgm:t>
    </dgm:pt>
    <dgm:pt modelId="{8EEED6B2-D321-3A44-8E58-8C3556867BEA}" type="sibTrans" cxnId="{51F98386-B8B2-6946-A5AE-4BC6863BAD9B}">
      <dgm:prSet/>
      <dgm:spPr/>
      <dgm:t>
        <a:bodyPr/>
        <a:lstStyle/>
        <a:p>
          <a:endParaRPr lang="de-DE"/>
        </a:p>
      </dgm:t>
    </dgm:pt>
    <dgm:pt modelId="{A6EA1349-9D3D-BC46-81C1-D96137D587BE}" type="pres">
      <dgm:prSet presAssocID="{CFAB4CE2-1F45-D444-B492-D1D09404A517}" presName="diagram" presStyleCnt="0">
        <dgm:presLayoutVars>
          <dgm:dir/>
          <dgm:resizeHandles val="exact"/>
        </dgm:presLayoutVars>
      </dgm:prSet>
      <dgm:spPr/>
    </dgm:pt>
    <dgm:pt modelId="{33744F0C-1D49-8348-A7BE-B3D558B95E2C}" type="pres">
      <dgm:prSet presAssocID="{2ACE53CF-0BEC-7049-B2DA-82E76E9C9424}" presName="arrow" presStyleLbl="node1" presStyleIdx="0" presStyleCnt="2">
        <dgm:presLayoutVars>
          <dgm:bulletEnabled val="1"/>
        </dgm:presLayoutVars>
      </dgm:prSet>
      <dgm:spPr/>
    </dgm:pt>
    <dgm:pt modelId="{24793663-717F-E64A-BE45-C4A594828FD8}" type="pres">
      <dgm:prSet presAssocID="{53FB3300-7B58-7E42-A909-B984713897E1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79274DE-96CD-F748-BEF8-19890964D7BF}" srcId="{CFAB4CE2-1F45-D444-B492-D1D09404A517}" destId="{2ACE53CF-0BEC-7049-B2DA-82E76E9C9424}" srcOrd="0" destOrd="0" parTransId="{AFDC50EC-A1A4-8E4C-A438-A069851154A6}" sibTransId="{70D2F34B-2A32-B041-9C57-6E41A2A62B68}"/>
    <dgm:cxn modelId="{5AB097F3-F613-6440-B820-F5836B8A2104}" type="presOf" srcId="{2ACE53CF-0BEC-7049-B2DA-82E76E9C9424}" destId="{33744F0C-1D49-8348-A7BE-B3D558B95E2C}" srcOrd="0" destOrd="0" presId="urn:microsoft.com/office/officeart/2005/8/layout/arrow5"/>
    <dgm:cxn modelId="{16E2634F-5FDC-FF4E-914C-F9F3E0C5942F}" type="presOf" srcId="{53FB3300-7B58-7E42-A909-B984713897E1}" destId="{24793663-717F-E64A-BE45-C4A594828FD8}" srcOrd="0" destOrd="0" presId="urn:microsoft.com/office/officeart/2005/8/layout/arrow5"/>
    <dgm:cxn modelId="{BCA194BE-4AE4-AE4A-B8D4-7B48FC3B71DA}" type="presOf" srcId="{CFAB4CE2-1F45-D444-B492-D1D09404A517}" destId="{A6EA1349-9D3D-BC46-81C1-D96137D587BE}" srcOrd="0" destOrd="0" presId="urn:microsoft.com/office/officeart/2005/8/layout/arrow5"/>
    <dgm:cxn modelId="{51F98386-B8B2-6946-A5AE-4BC6863BAD9B}" srcId="{CFAB4CE2-1F45-D444-B492-D1D09404A517}" destId="{53FB3300-7B58-7E42-A909-B984713897E1}" srcOrd="1" destOrd="0" parTransId="{99A53EB7-8082-6843-9F88-1A350D4D80A1}" sibTransId="{8EEED6B2-D321-3A44-8E58-8C3556867BEA}"/>
    <dgm:cxn modelId="{870699FF-322A-E24F-B498-78E8433E94F6}" type="presParOf" srcId="{A6EA1349-9D3D-BC46-81C1-D96137D587BE}" destId="{33744F0C-1D49-8348-A7BE-B3D558B95E2C}" srcOrd="0" destOrd="0" presId="urn:microsoft.com/office/officeart/2005/8/layout/arrow5"/>
    <dgm:cxn modelId="{5FB4548A-321E-9B48-92ED-A646B3790F30}" type="presParOf" srcId="{A6EA1349-9D3D-BC46-81C1-D96137D587BE}" destId="{24793663-717F-E64A-BE45-C4A594828FD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502CF-0317-6043-9A8B-45C3231652C9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685E3F-6E04-AC40-B1C5-A4900F92EDBB}">
      <dgm:prSet phldrT="[Text]"/>
      <dgm:spPr/>
      <dgm:t>
        <a:bodyPr/>
        <a:lstStyle/>
        <a:p>
          <a:r>
            <a:rPr lang="de-DE" dirty="0" smtClean="0"/>
            <a:t>HTML</a:t>
          </a:r>
          <a:endParaRPr lang="de-DE" dirty="0"/>
        </a:p>
      </dgm:t>
    </dgm:pt>
    <dgm:pt modelId="{E32A7223-CA0C-5048-911C-CE94618B455C}" type="parTrans" cxnId="{45BE503D-E051-384D-8CD3-247872236061}">
      <dgm:prSet/>
      <dgm:spPr/>
      <dgm:t>
        <a:bodyPr/>
        <a:lstStyle/>
        <a:p>
          <a:endParaRPr lang="de-DE"/>
        </a:p>
      </dgm:t>
    </dgm:pt>
    <dgm:pt modelId="{338F9C9B-45CD-3E41-ACA4-F9D4E2B74292}" type="sibTrans" cxnId="{45BE503D-E051-384D-8CD3-247872236061}">
      <dgm:prSet/>
      <dgm:spPr/>
      <dgm:t>
        <a:bodyPr/>
        <a:lstStyle/>
        <a:p>
          <a:endParaRPr lang="de-DE"/>
        </a:p>
      </dgm:t>
    </dgm:pt>
    <dgm:pt modelId="{599E82A5-32A4-C347-8378-DA3FA5392CEA}">
      <dgm:prSet phldrT="[Text]"/>
      <dgm:spPr/>
      <dgm:t>
        <a:bodyPr/>
        <a:lstStyle/>
        <a:p>
          <a:r>
            <a:rPr lang="de-DE" dirty="0" smtClean="0"/>
            <a:t>JavaScript</a:t>
          </a:r>
          <a:endParaRPr lang="de-DE" dirty="0"/>
        </a:p>
      </dgm:t>
    </dgm:pt>
    <dgm:pt modelId="{30E9922F-2CCB-354D-803A-3FABBC8BE4B1}" type="parTrans" cxnId="{22D44F80-8CCB-6B44-B95E-8003D93907E9}">
      <dgm:prSet/>
      <dgm:spPr/>
      <dgm:t>
        <a:bodyPr/>
        <a:lstStyle/>
        <a:p>
          <a:endParaRPr lang="de-DE"/>
        </a:p>
      </dgm:t>
    </dgm:pt>
    <dgm:pt modelId="{CBDBEBC8-B294-F343-8D36-664B128B4DBF}" type="sibTrans" cxnId="{22D44F80-8CCB-6B44-B95E-8003D93907E9}">
      <dgm:prSet/>
      <dgm:spPr/>
      <dgm:t>
        <a:bodyPr/>
        <a:lstStyle/>
        <a:p>
          <a:endParaRPr lang="de-DE"/>
        </a:p>
      </dgm:t>
    </dgm:pt>
    <dgm:pt modelId="{B6B7C470-8470-6545-AFE7-473E3F33771D}">
      <dgm:prSet phldrT="[Text]"/>
      <dgm:spPr/>
      <dgm:t>
        <a:bodyPr/>
        <a:lstStyle/>
        <a:p>
          <a:r>
            <a:rPr lang="de-DE" dirty="0" smtClean="0"/>
            <a:t>CSS</a:t>
          </a:r>
          <a:endParaRPr lang="de-DE" dirty="0"/>
        </a:p>
      </dgm:t>
    </dgm:pt>
    <dgm:pt modelId="{96518970-A7E4-7042-A122-E01A949BDAB0}" type="parTrans" cxnId="{A4392114-26D1-1F42-ADA9-5F292C8531EB}">
      <dgm:prSet/>
      <dgm:spPr/>
      <dgm:t>
        <a:bodyPr/>
        <a:lstStyle/>
        <a:p>
          <a:endParaRPr lang="de-DE"/>
        </a:p>
      </dgm:t>
    </dgm:pt>
    <dgm:pt modelId="{5A7CCBE2-4213-114E-99DE-AED19F9C430C}" type="sibTrans" cxnId="{A4392114-26D1-1F42-ADA9-5F292C8531EB}">
      <dgm:prSet/>
      <dgm:spPr/>
      <dgm:t>
        <a:bodyPr/>
        <a:lstStyle/>
        <a:p>
          <a:endParaRPr lang="de-DE"/>
        </a:p>
      </dgm:t>
    </dgm:pt>
    <dgm:pt modelId="{8C076D77-C8AE-914E-ACDF-E1DF287D943B}" type="pres">
      <dgm:prSet presAssocID="{3F4502CF-0317-6043-9A8B-45C3231652C9}" presName="Name0" presStyleCnt="0">
        <dgm:presLayoutVars>
          <dgm:dir/>
          <dgm:resizeHandles val="exact"/>
        </dgm:presLayoutVars>
      </dgm:prSet>
      <dgm:spPr/>
    </dgm:pt>
    <dgm:pt modelId="{6D507DAB-227E-5446-9577-6157E6EC4174}" type="pres">
      <dgm:prSet presAssocID="{48685E3F-6E04-AC40-B1C5-A4900F92EDBB}" presName="node" presStyleLbl="node1" presStyleIdx="0" presStyleCnt="3">
        <dgm:presLayoutVars>
          <dgm:bulletEnabled val="1"/>
        </dgm:presLayoutVars>
      </dgm:prSet>
      <dgm:spPr/>
    </dgm:pt>
    <dgm:pt modelId="{E0C58AF6-4F9A-2B49-8485-AF91E3F37C36}" type="pres">
      <dgm:prSet presAssocID="{338F9C9B-45CD-3E41-ACA4-F9D4E2B74292}" presName="sibTrans" presStyleLbl="sibTrans2D1" presStyleIdx="0" presStyleCnt="3"/>
      <dgm:spPr/>
    </dgm:pt>
    <dgm:pt modelId="{271EB1D5-B8F1-F845-9DE7-D8D6123C8C9B}" type="pres">
      <dgm:prSet presAssocID="{338F9C9B-45CD-3E41-ACA4-F9D4E2B74292}" presName="connectorText" presStyleLbl="sibTrans2D1" presStyleIdx="0" presStyleCnt="3"/>
      <dgm:spPr/>
    </dgm:pt>
    <dgm:pt modelId="{3789B793-3A99-474B-83DB-BBED560176F7}" type="pres">
      <dgm:prSet presAssocID="{599E82A5-32A4-C347-8378-DA3FA5392CE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AFDCCE-8E19-4740-91AC-B8E9F380A652}" type="pres">
      <dgm:prSet presAssocID="{CBDBEBC8-B294-F343-8D36-664B128B4DBF}" presName="sibTrans" presStyleLbl="sibTrans2D1" presStyleIdx="1" presStyleCnt="3"/>
      <dgm:spPr/>
    </dgm:pt>
    <dgm:pt modelId="{01E70D60-4C91-A241-B5F1-7CD13C504F3A}" type="pres">
      <dgm:prSet presAssocID="{CBDBEBC8-B294-F343-8D36-664B128B4DBF}" presName="connectorText" presStyleLbl="sibTrans2D1" presStyleIdx="1" presStyleCnt="3"/>
      <dgm:spPr/>
    </dgm:pt>
    <dgm:pt modelId="{3C35AE4A-8DC5-4549-B675-DD7F4276AD0A}" type="pres">
      <dgm:prSet presAssocID="{B6B7C470-8470-6545-AFE7-473E3F33771D}" presName="node" presStyleLbl="node1" presStyleIdx="2" presStyleCnt="3">
        <dgm:presLayoutVars>
          <dgm:bulletEnabled val="1"/>
        </dgm:presLayoutVars>
      </dgm:prSet>
      <dgm:spPr/>
    </dgm:pt>
    <dgm:pt modelId="{E5E80C9C-58FC-F64C-9877-F036D7FAEE53}" type="pres">
      <dgm:prSet presAssocID="{5A7CCBE2-4213-114E-99DE-AED19F9C430C}" presName="sibTrans" presStyleLbl="sibTrans2D1" presStyleIdx="2" presStyleCnt="3"/>
      <dgm:spPr/>
    </dgm:pt>
    <dgm:pt modelId="{BC1EA8B8-67AE-4B45-857B-8202AE14B9C4}" type="pres">
      <dgm:prSet presAssocID="{5A7CCBE2-4213-114E-99DE-AED19F9C430C}" presName="connectorText" presStyleLbl="sibTrans2D1" presStyleIdx="2" presStyleCnt="3"/>
      <dgm:spPr/>
    </dgm:pt>
  </dgm:ptLst>
  <dgm:cxnLst>
    <dgm:cxn modelId="{41C0A951-116E-6142-8D13-4B5886D11A7E}" type="presOf" srcId="{48685E3F-6E04-AC40-B1C5-A4900F92EDBB}" destId="{6D507DAB-227E-5446-9577-6157E6EC4174}" srcOrd="0" destOrd="0" presId="urn:microsoft.com/office/officeart/2005/8/layout/cycle7"/>
    <dgm:cxn modelId="{22D44F80-8CCB-6B44-B95E-8003D93907E9}" srcId="{3F4502CF-0317-6043-9A8B-45C3231652C9}" destId="{599E82A5-32A4-C347-8378-DA3FA5392CEA}" srcOrd="1" destOrd="0" parTransId="{30E9922F-2CCB-354D-803A-3FABBC8BE4B1}" sibTransId="{CBDBEBC8-B294-F343-8D36-664B128B4DBF}"/>
    <dgm:cxn modelId="{00873431-B474-5140-A416-47CA5F061BBC}" type="presOf" srcId="{338F9C9B-45CD-3E41-ACA4-F9D4E2B74292}" destId="{E0C58AF6-4F9A-2B49-8485-AF91E3F37C36}" srcOrd="0" destOrd="0" presId="urn:microsoft.com/office/officeart/2005/8/layout/cycle7"/>
    <dgm:cxn modelId="{E3CE1773-E858-7244-9027-1DEE094F9E8B}" type="presOf" srcId="{3F4502CF-0317-6043-9A8B-45C3231652C9}" destId="{8C076D77-C8AE-914E-ACDF-E1DF287D943B}" srcOrd="0" destOrd="0" presId="urn:microsoft.com/office/officeart/2005/8/layout/cycle7"/>
    <dgm:cxn modelId="{A4392114-26D1-1F42-ADA9-5F292C8531EB}" srcId="{3F4502CF-0317-6043-9A8B-45C3231652C9}" destId="{B6B7C470-8470-6545-AFE7-473E3F33771D}" srcOrd="2" destOrd="0" parTransId="{96518970-A7E4-7042-A122-E01A949BDAB0}" sibTransId="{5A7CCBE2-4213-114E-99DE-AED19F9C430C}"/>
    <dgm:cxn modelId="{B48E43D3-715B-0C48-BA32-61AB58043FAB}" type="presOf" srcId="{599E82A5-32A4-C347-8378-DA3FA5392CEA}" destId="{3789B793-3A99-474B-83DB-BBED560176F7}" srcOrd="0" destOrd="0" presId="urn:microsoft.com/office/officeart/2005/8/layout/cycle7"/>
    <dgm:cxn modelId="{2474B5FD-5732-C845-88EC-1510C4F275E2}" type="presOf" srcId="{5A7CCBE2-4213-114E-99DE-AED19F9C430C}" destId="{E5E80C9C-58FC-F64C-9877-F036D7FAEE53}" srcOrd="0" destOrd="0" presId="urn:microsoft.com/office/officeart/2005/8/layout/cycle7"/>
    <dgm:cxn modelId="{A8463029-5630-DE4B-916D-62CC97A9E5E3}" type="presOf" srcId="{5A7CCBE2-4213-114E-99DE-AED19F9C430C}" destId="{BC1EA8B8-67AE-4B45-857B-8202AE14B9C4}" srcOrd="1" destOrd="0" presId="urn:microsoft.com/office/officeart/2005/8/layout/cycle7"/>
    <dgm:cxn modelId="{7673829A-7A1E-0E4E-B900-51FA425CF656}" type="presOf" srcId="{CBDBEBC8-B294-F343-8D36-664B128B4DBF}" destId="{60AFDCCE-8E19-4740-91AC-B8E9F380A652}" srcOrd="0" destOrd="0" presId="urn:microsoft.com/office/officeart/2005/8/layout/cycle7"/>
    <dgm:cxn modelId="{45BE503D-E051-384D-8CD3-247872236061}" srcId="{3F4502CF-0317-6043-9A8B-45C3231652C9}" destId="{48685E3F-6E04-AC40-B1C5-A4900F92EDBB}" srcOrd="0" destOrd="0" parTransId="{E32A7223-CA0C-5048-911C-CE94618B455C}" sibTransId="{338F9C9B-45CD-3E41-ACA4-F9D4E2B74292}"/>
    <dgm:cxn modelId="{4B550E05-53C1-4C44-8E8C-9FD06E88AC37}" type="presOf" srcId="{338F9C9B-45CD-3E41-ACA4-F9D4E2B74292}" destId="{271EB1D5-B8F1-F845-9DE7-D8D6123C8C9B}" srcOrd="1" destOrd="0" presId="urn:microsoft.com/office/officeart/2005/8/layout/cycle7"/>
    <dgm:cxn modelId="{3F0C999B-B8A1-774E-BB49-69A4509D7429}" type="presOf" srcId="{CBDBEBC8-B294-F343-8D36-664B128B4DBF}" destId="{01E70D60-4C91-A241-B5F1-7CD13C504F3A}" srcOrd="1" destOrd="0" presId="urn:microsoft.com/office/officeart/2005/8/layout/cycle7"/>
    <dgm:cxn modelId="{F454410D-8192-7D4F-BACB-FF76B115DB57}" type="presOf" srcId="{B6B7C470-8470-6545-AFE7-473E3F33771D}" destId="{3C35AE4A-8DC5-4549-B675-DD7F4276AD0A}" srcOrd="0" destOrd="0" presId="urn:microsoft.com/office/officeart/2005/8/layout/cycle7"/>
    <dgm:cxn modelId="{EEF01ABE-C246-F844-8A0E-659363E50A1C}" type="presParOf" srcId="{8C076D77-C8AE-914E-ACDF-E1DF287D943B}" destId="{6D507DAB-227E-5446-9577-6157E6EC4174}" srcOrd="0" destOrd="0" presId="urn:microsoft.com/office/officeart/2005/8/layout/cycle7"/>
    <dgm:cxn modelId="{7C28F182-89F7-2943-BF61-15478041960B}" type="presParOf" srcId="{8C076D77-C8AE-914E-ACDF-E1DF287D943B}" destId="{E0C58AF6-4F9A-2B49-8485-AF91E3F37C36}" srcOrd="1" destOrd="0" presId="urn:microsoft.com/office/officeart/2005/8/layout/cycle7"/>
    <dgm:cxn modelId="{A0939A05-1579-EE4C-8359-73CAF1581DCE}" type="presParOf" srcId="{E0C58AF6-4F9A-2B49-8485-AF91E3F37C36}" destId="{271EB1D5-B8F1-F845-9DE7-D8D6123C8C9B}" srcOrd="0" destOrd="0" presId="urn:microsoft.com/office/officeart/2005/8/layout/cycle7"/>
    <dgm:cxn modelId="{4B8CFFA6-46E6-3449-B54E-733AF99638FF}" type="presParOf" srcId="{8C076D77-C8AE-914E-ACDF-E1DF287D943B}" destId="{3789B793-3A99-474B-83DB-BBED560176F7}" srcOrd="2" destOrd="0" presId="urn:microsoft.com/office/officeart/2005/8/layout/cycle7"/>
    <dgm:cxn modelId="{6CA406F9-731B-E748-9650-58CCF3A1EFB9}" type="presParOf" srcId="{8C076D77-C8AE-914E-ACDF-E1DF287D943B}" destId="{60AFDCCE-8E19-4740-91AC-B8E9F380A652}" srcOrd="3" destOrd="0" presId="urn:microsoft.com/office/officeart/2005/8/layout/cycle7"/>
    <dgm:cxn modelId="{D9609A6A-7893-104E-B1E0-49D8BBAA0ACC}" type="presParOf" srcId="{60AFDCCE-8E19-4740-91AC-B8E9F380A652}" destId="{01E70D60-4C91-A241-B5F1-7CD13C504F3A}" srcOrd="0" destOrd="0" presId="urn:microsoft.com/office/officeart/2005/8/layout/cycle7"/>
    <dgm:cxn modelId="{DB416763-C34E-8D45-9A72-43F56C3A445E}" type="presParOf" srcId="{8C076D77-C8AE-914E-ACDF-E1DF287D943B}" destId="{3C35AE4A-8DC5-4549-B675-DD7F4276AD0A}" srcOrd="4" destOrd="0" presId="urn:microsoft.com/office/officeart/2005/8/layout/cycle7"/>
    <dgm:cxn modelId="{BB9C24DE-351F-124C-A628-DB8820795C9A}" type="presParOf" srcId="{8C076D77-C8AE-914E-ACDF-E1DF287D943B}" destId="{E5E80C9C-58FC-F64C-9877-F036D7FAEE53}" srcOrd="5" destOrd="0" presId="urn:microsoft.com/office/officeart/2005/8/layout/cycle7"/>
    <dgm:cxn modelId="{DFF6A6F1-5F93-2943-B64E-6A5EFF7D3D12}" type="presParOf" srcId="{E5E80C9C-58FC-F64C-9877-F036D7FAEE53}" destId="{BC1EA8B8-67AE-4B45-857B-8202AE14B9C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44F0C-1D49-8348-A7BE-B3D558B95E2C}">
      <dsp:nvSpPr>
        <dsp:cNvPr id="0" name=""/>
        <dsp:cNvSpPr/>
      </dsp:nvSpPr>
      <dsp:spPr>
        <a:xfrm rot="16200000">
          <a:off x="2478" y="2195"/>
          <a:ext cx="3577009" cy="357700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Licht</a:t>
          </a:r>
          <a:endParaRPr lang="de-DE" sz="4000" kern="1200" dirty="0"/>
        </a:p>
      </dsp:txBody>
      <dsp:txXfrm rot="5400000">
        <a:off x="2479" y="896446"/>
        <a:ext cx="2951032" cy="1788505"/>
      </dsp:txXfrm>
    </dsp:sp>
    <dsp:sp modelId="{24793663-717F-E64A-BE45-C4A594828FD8}">
      <dsp:nvSpPr>
        <dsp:cNvPr id="0" name=""/>
        <dsp:cNvSpPr/>
      </dsp:nvSpPr>
      <dsp:spPr>
        <a:xfrm rot="5400000">
          <a:off x="6021711" y="2195"/>
          <a:ext cx="3577009" cy="357700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Dunkelheit</a:t>
          </a:r>
          <a:endParaRPr lang="de-DE" sz="4000" kern="1200" dirty="0"/>
        </a:p>
      </dsp:txBody>
      <dsp:txXfrm rot="-5400000">
        <a:off x="6647689" y="896447"/>
        <a:ext cx="2951032" cy="1788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44F0C-1D49-8348-A7BE-B3D558B95E2C}">
      <dsp:nvSpPr>
        <dsp:cNvPr id="0" name=""/>
        <dsp:cNvSpPr/>
      </dsp:nvSpPr>
      <dsp:spPr>
        <a:xfrm rot="16200000">
          <a:off x="2478" y="2195"/>
          <a:ext cx="3577009" cy="357700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Licht</a:t>
          </a:r>
          <a:endParaRPr lang="de-DE" sz="4000" kern="1200" dirty="0"/>
        </a:p>
      </dsp:txBody>
      <dsp:txXfrm rot="5400000">
        <a:off x="2479" y="896446"/>
        <a:ext cx="2951032" cy="1788505"/>
      </dsp:txXfrm>
    </dsp:sp>
    <dsp:sp modelId="{24793663-717F-E64A-BE45-C4A594828FD8}">
      <dsp:nvSpPr>
        <dsp:cNvPr id="0" name=""/>
        <dsp:cNvSpPr/>
      </dsp:nvSpPr>
      <dsp:spPr>
        <a:xfrm rot="5400000">
          <a:off x="6021711" y="2195"/>
          <a:ext cx="3577009" cy="357700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Dunkelheit</a:t>
          </a:r>
          <a:endParaRPr lang="de-DE" sz="4000" kern="1200" dirty="0"/>
        </a:p>
      </dsp:txBody>
      <dsp:txXfrm rot="-5400000">
        <a:off x="6647689" y="896447"/>
        <a:ext cx="2951032" cy="1788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07DAB-227E-5446-9577-6157E6EC4174}">
      <dsp:nvSpPr>
        <dsp:cNvPr id="0" name=""/>
        <dsp:cNvSpPr/>
      </dsp:nvSpPr>
      <dsp:spPr>
        <a:xfrm>
          <a:off x="2624335" y="1239"/>
          <a:ext cx="2053828" cy="1026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HTML</a:t>
          </a:r>
          <a:endParaRPr lang="de-DE" sz="3200" kern="1200" dirty="0"/>
        </a:p>
      </dsp:txBody>
      <dsp:txXfrm>
        <a:off x="2654412" y="31316"/>
        <a:ext cx="1993674" cy="966760"/>
      </dsp:txXfrm>
    </dsp:sp>
    <dsp:sp modelId="{E0C58AF6-4F9A-2B49-8485-AF91E3F37C36}">
      <dsp:nvSpPr>
        <dsp:cNvPr id="0" name=""/>
        <dsp:cNvSpPr/>
      </dsp:nvSpPr>
      <dsp:spPr>
        <a:xfrm rot="3600000">
          <a:off x="3964036" y="1803606"/>
          <a:ext cx="1070244" cy="35941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071862" y="1875490"/>
        <a:ext cx="854592" cy="215651"/>
      </dsp:txXfrm>
    </dsp:sp>
    <dsp:sp modelId="{3789B793-3A99-474B-83DB-BBED560176F7}">
      <dsp:nvSpPr>
        <dsp:cNvPr id="0" name=""/>
        <dsp:cNvSpPr/>
      </dsp:nvSpPr>
      <dsp:spPr>
        <a:xfrm>
          <a:off x="4320152" y="2938479"/>
          <a:ext cx="2053828" cy="1026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JavaScript</a:t>
          </a:r>
          <a:endParaRPr lang="de-DE" sz="3200" kern="1200" dirty="0"/>
        </a:p>
      </dsp:txBody>
      <dsp:txXfrm>
        <a:off x="4350229" y="2968556"/>
        <a:ext cx="1993674" cy="966760"/>
      </dsp:txXfrm>
    </dsp:sp>
    <dsp:sp modelId="{60AFDCCE-8E19-4740-91AC-B8E9F380A652}">
      <dsp:nvSpPr>
        <dsp:cNvPr id="0" name=""/>
        <dsp:cNvSpPr/>
      </dsp:nvSpPr>
      <dsp:spPr>
        <a:xfrm rot="10800000">
          <a:off x="3116127" y="3272226"/>
          <a:ext cx="1070244" cy="35941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 rot="10800000">
        <a:off x="3223953" y="3344110"/>
        <a:ext cx="854592" cy="215651"/>
      </dsp:txXfrm>
    </dsp:sp>
    <dsp:sp modelId="{3C35AE4A-8DC5-4549-B675-DD7F4276AD0A}">
      <dsp:nvSpPr>
        <dsp:cNvPr id="0" name=""/>
        <dsp:cNvSpPr/>
      </dsp:nvSpPr>
      <dsp:spPr>
        <a:xfrm>
          <a:off x="928519" y="2938479"/>
          <a:ext cx="2053828" cy="1026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CSS</a:t>
          </a:r>
          <a:endParaRPr lang="de-DE" sz="3200" kern="1200" dirty="0"/>
        </a:p>
      </dsp:txBody>
      <dsp:txXfrm>
        <a:off x="958596" y="2968556"/>
        <a:ext cx="1993674" cy="966760"/>
      </dsp:txXfrm>
    </dsp:sp>
    <dsp:sp modelId="{E5E80C9C-58FC-F64C-9877-F036D7FAEE53}">
      <dsp:nvSpPr>
        <dsp:cNvPr id="0" name=""/>
        <dsp:cNvSpPr/>
      </dsp:nvSpPr>
      <dsp:spPr>
        <a:xfrm rot="18000000">
          <a:off x="2268219" y="1803606"/>
          <a:ext cx="1070244" cy="35941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376045" y="1875490"/>
        <a:ext cx="854592" cy="215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72AC-1852-7240-958E-D821E057193C}" type="datetimeFigureOut">
              <a:rPr lang="de-DE" smtClean="0"/>
              <a:t>31.07.18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7D4DD-B5BE-3241-9BF4-1F1DCF0B6D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33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7D4DD-B5BE-3241-9BF4-1F1DCF0B6D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49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7F17A6-D652-A14B-B59A-592FAD226079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6D3-AD1B-0548-8E73-A5F80A0F8775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5A5-6158-CD4A-8020-A029473B0DF1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288-DB4C-CF4D-8BE1-A78CEB43E0AE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75F3F-B0F6-3349-B133-BB1C1065FAEA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475-47A6-B849-9344-B312733978B7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19-9F7F-784E-9393-73B77A1B5552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6ADA-ADCE-3D45-926F-DA882EDF29A0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66A2-A851-0546-99E5-30837F2401CD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3850E-FCA1-0045-8BEF-B01D0DBB5540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5CA44-EE91-384E-A6BD-F4370BEB2660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366312-4733-2D44-B9B3-113DEF48695B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http://www.iphone-blog.ch/2017/09/28/s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reejs.org/examples/#webgl_interactive_cubes_ortho" TargetMode="Externa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assicreload.com/archon.html" TargetMode="External"/><Relationship Id="rId3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hyperlink" Target="https://de.statista.com/statistik/daten/studie/256337/umfrage/prognose-zum-weltweiten-absatz-von-tablets-pcs-und-smartphones/" TargetMode="External"/><Relationship Id="rId20" Type="http://schemas.openxmlformats.org/officeDocument/2006/relationships/hyperlink" Target="https://developer.mozilla.org/en-US/docs/Games/Techniques/3D_on_the_web/Basic_theory" TargetMode="External"/><Relationship Id="rId21" Type="http://schemas.openxmlformats.org/officeDocument/2006/relationships/hyperlink" Target="http://www.w3schools.com/" TargetMode="External"/><Relationship Id="rId22" Type="http://schemas.openxmlformats.org/officeDocument/2006/relationships/hyperlink" Target="https://de.wikipedia.org/wiki/Archon_(Computerspiel)" TargetMode="External"/><Relationship Id="rId23" Type="http://schemas.openxmlformats.org/officeDocument/2006/relationships/hyperlink" Target="https://de.wikipedia.org/wiki/Commodore_64" TargetMode="External"/><Relationship Id="rId10" Type="http://schemas.openxmlformats.org/officeDocument/2006/relationships/hyperlink" Target="http://www.vintagecomputing.com/index.php/archives/44" TargetMode="External"/><Relationship Id="rId11" Type="http://schemas.openxmlformats.org/officeDocument/2006/relationships/hyperlink" Target="https://www.typescriptlang.org/index.html" TargetMode="External"/><Relationship Id="rId12" Type="http://schemas.openxmlformats.org/officeDocument/2006/relationships/hyperlink" Target="https://code.visualstudio.com/" TargetMode="External"/><Relationship Id="rId13" Type="http://schemas.openxmlformats.org/officeDocument/2006/relationships/hyperlink" Target="https://nodejs.org/en/" TargetMode="External"/><Relationship Id="rId14" Type="http://schemas.openxmlformats.org/officeDocument/2006/relationships/hyperlink" Target="http://gameprogrammingpatterns.com/" TargetMode="External"/><Relationship Id="rId15" Type="http://schemas.openxmlformats.org/officeDocument/2006/relationships/hyperlink" Target="http://jquery.com/" TargetMode="External"/><Relationship Id="rId16" Type="http://schemas.openxmlformats.org/officeDocument/2006/relationships/hyperlink" Target="https://developer.mozilla.org/en-US/docs/Games/Anatomy$history" TargetMode="External"/><Relationship Id="rId17" Type="http://schemas.openxmlformats.org/officeDocument/2006/relationships/hyperlink" Target="https://developer.mozilla.org/en-US/docs/Games/Anatomy" TargetMode="External"/><Relationship Id="rId18" Type="http://schemas.openxmlformats.org/officeDocument/2006/relationships/hyperlink" Target="https://creativecommons.org/licenses/by-sa/2.5/" TargetMode="External"/><Relationship Id="rId19" Type="http://schemas.openxmlformats.org/officeDocument/2006/relationships/hyperlink" Target="https://developer.mozilla.org/en-US/docs/Games/Techniques/3D_on_the_web/Basic_theory$his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rosoft/TypeScript-Node-Starter" TargetMode="External"/><Relationship Id="rId3" Type="http://schemas.openxmlformats.org/officeDocument/2006/relationships/hyperlink" Target="https://developer.mozilla.org/de/" TargetMode="External"/><Relationship Id="rId4" Type="http://schemas.openxmlformats.org/officeDocument/2006/relationships/hyperlink" Target="https://expressjs.com/" TargetMode="External"/><Relationship Id="rId5" Type="http://schemas.openxmlformats.org/officeDocument/2006/relationships/hyperlink" Target="https://github.com/mrdoob" TargetMode="External"/><Relationship Id="rId6" Type="http://schemas.openxmlformats.org/officeDocument/2006/relationships/hyperlink" Target="https://threejs.org/" TargetMode="External"/><Relationship Id="rId7" Type="http://schemas.openxmlformats.org/officeDocument/2006/relationships/hyperlink" Target="https://github.com/socketio/socket.io/graphs/contributors" TargetMode="External"/><Relationship Id="rId8" Type="http://schemas.openxmlformats.org/officeDocument/2006/relationships/hyperlink" Target="https://socket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C2B4A13-0632-456F-A66A-2D0CDB9D3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568A552-34C4-41D2-A36B-9E86EC569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8BE655E-142C-41C9-895E-54D55EDDA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2422466"/>
          </a:xfrm>
        </p:spPr>
        <p:txBody>
          <a:bodyPr anchor="b">
            <a:normAutofit fontScale="90000"/>
          </a:bodyPr>
          <a:lstStyle/>
          <a:p>
            <a:r>
              <a:rPr lang="de-DE" sz="6100" dirty="0"/>
              <a:t>Realisierung des </a:t>
            </a:r>
            <a:r>
              <a:rPr lang="de-DE" sz="6100" dirty="0" err="1" smtClean="0"/>
              <a:t>SpielEklassikers</a:t>
            </a:r>
            <a:r>
              <a:rPr lang="de-DE" sz="6100" dirty="0" smtClean="0"/>
              <a:t> </a:t>
            </a:r>
            <a:r>
              <a:rPr lang="de-DE" sz="6100" dirty="0"/>
              <a:t>„Archon“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Mit 3D- und Webtechnologien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8CC593-9FF4-46EF-81AE-2D26922F1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731902" y="1086143"/>
            <a:ext cx="10674117" cy="71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 smtClean="0"/>
              <a:t>Vortrag zur Abschlussarbeit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des Originals</a:t>
            </a:r>
            <a:br>
              <a:rPr lang="de-DE" dirty="0"/>
            </a:br>
            <a:r>
              <a:rPr lang="de-DE" sz="2400" dirty="0"/>
              <a:t>Das Spielbrett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10300" y="2586003"/>
            <a:ext cx="4762889" cy="2981393"/>
          </a:xfrm>
        </p:spPr>
        <p:txBody>
          <a:bodyPr/>
          <a:lstStyle/>
          <a:p>
            <a:r>
              <a:rPr lang="de-DE" dirty="0" smtClean="0"/>
              <a:t>3 Typen von Feldern</a:t>
            </a:r>
          </a:p>
          <a:p>
            <a:pPr lvl="1"/>
            <a:r>
              <a:rPr lang="de-DE" dirty="0" smtClean="0"/>
              <a:t>Schwarz</a:t>
            </a:r>
          </a:p>
          <a:p>
            <a:pPr lvl="1"/>
            <a:r>
              <a:rPr lang="de-DE" dirty="0" smtClean="0"/>
              <a:t>Weiß</a:t>
            </a:r>
          </a:p>
          <a:p>
            <a:pPr lvl="1"/>
            <a:r>
              <a:rPr lang="de-DE" dirty="0" smtClean="0"/>
              <a:t>Pink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5 Machtfelder</a:t>
            </a:r>
          </a:p>
          <a:p>
            <a:pPr lvl="1"/>
            <a:r>
              <a:rPr lang="de-DE" b="1" dirty="0" smtClean="0"/>
              <a:t>Einnahme ist Gewinnbedingung!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86003"/>
            <a:ext cx="4448175" cy="2981393"/>
          </a:xfrm>
        </p:spPr>
      </p:pic>
    </p:spTree>
    <p:extLst>
      <p:ext uri="{BB962C8B-B14F-4D97-AF65-F5344CB8AC3E}">
        <p14:creationId xmlns:p14="http://schemas.microsoft.com/office/powerpoint/2010/main" val="753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des Originals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Das Spielbrett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88" y="2819400"/>
            <a:ext cx="4665762" cy="2095500"/>
          </a:xfrm>
        </p:spPr>
      </p:pic>
    </p:spTree>
    <p:extLst>
      <p:ext uri="{BB962C8B-B14F-4D97-AF65-F5344CB8AC3E}">
        <p14:creationId xmlns:p14="http://schemas.microsoft.com/office/powerpoint/2010/main" val="21473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des Originals</a:t>
            </a:r>
            <a:br>
              <a:rPr lang="de-DE" dirty="0"/>
            </a:br>
            <a:r>
              <a:rPr lang="de-DE" sz="2400" dirty="0"/>
              <a:t>Das </a:t>
            </a:r>
            <a:r>
              <a:rPr lang="de-DE" sz="2400" dirty="0" smtClean="0"/>
              <a:t>Kampfareal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00" y="2057399"/>
            <a:ext cx="6577100" cy="430562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2330450"/>
            <a:ext cx="5753100" cy="34925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36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Analyse des Originals</a:t>
            </a:r>
            <a:br>
              <a:rPr lang="de-DE" dirty="0"/>
            </a:br>
            <a:r>
              <a:rPr lang="de-DE" sz="2400" dirty="0" smtClean="0"/>
              <a:t>Die Figuren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97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Originals</a:t>
            </a:r>
            <a:br>
              <a:rPr lang="de-DE" dirty="0" smtClean="0"/>
            </a:br>
            <a:r>
              <a:rPr lang="de-DE" sz="2400" dirty="0" smtClean="0"/>
              <a:t>Die Zauber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921000"/>
          </a:xfrm>
        </p:spPr>
        <p:txBody>
          <a:bodyPr>
            <a:noAutofit/>
          </a:bodyPr>
          <a:lstStyle/>
          <a:p>
            <a:r>
              <a:rPr lang="de-DE" sz="2800" dirty="0"/>
              <a:t>Teleportieren</a:t>
            </a:r>
          </a:p>
          <a:p>
            <a:r>
              <a:rPr lang="de-DE" sz="2800" dirty="0"/>
              <a:t>Heilen</a:t>
            </a:r>
          </a:p>
          <a:p>
            <a:r>
              <a:rPr lang="de-DE" sz="2800" dirty="0"/>
              <a:t>Wiederbeleben</a:t>
            </a:r>
          </a:p>
          <a:p>
            <a:r>
              <a:rPr lang="de-DE" sz="2800" dirty="0"/>
              <a:t>Tauschen</a:t>
            </a:r>
          </a:p>
          <a:p>
            <a:r>
              <a:rPr lang="de-DE" sz="2800" dirty="0"/>
              <a:t>Bewegungsunfähigkeit</a:t>
            </a:r>
          </a:p>
          <a:p>
            <a:r>
              <a:rPr lang="de-DE" sz="2800" dirty="0"/>
              <a:t>Elementar beschwören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/>
              <a:t>Vorstellung von Webtechnologien im Allgemeinen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dirty="0" err="1" smtClean="0">
                <a:solidFill>
                  <a:schemeClr val="accent1"/>
                </a:solidFill>
              </a:rPr>
              <a:t>three.js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Probleme und </a:t>
            </a:r>
            <a:r>
              <a:rPr lang="de-DE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</a:t>
            </a:r>
            <a:r>
              <a:rPr lang="de-DE" b="1" dirty="0" smtClean="0">
                <a:solidFill>
                  <a:schemeClr val="accent1"/>
                </a:solidFill>
              </a:rPr>
              <a:t>Neuauflage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von Webtechnologien </a:t>
            </a:r>
            <a:br>
              <a:rPr lang="de-DE" dirty="0"/>
            </a:br>
            <a:r>
              <a:rPr lang="de-DE" dirty="0"/>
              <a:t>im Allgemeinen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43221298"/>
              </p:ext>
            </p:extLst>
          </p:nvPr>
        </p:nvGraphicFramePr>
        <p:xfrm>
          <a:off x="2520950" y="2197100"/>
          <a:ext cx="7302500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1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/>
              <a:t>Vorstellung von Webtechnologien </a:t>
            </a:r>
            <a:r>
              <a:rPr lang="de-DE" sz="4900" dirty="0" smtClean="0"/>
              <a:t/>
            </a:r>
            <a:br>
              <a:rPr lang="de-DE" sz="4900" dirty="0" smtClean="0"/>
            </a:br>
            <a:r>
              <a:rPr lang="de-DE" sz="4900" dirty="0" smtClean="0"/>
              <a:t>im </a:t>
            </a:r>
            <a:r>
              <a:rPr lang="de-DE" sz="4900" dirty="0"/>
              <a:t>Allgemeinen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0" y="3600450"/>
            <a:ext cx="2876550" cy="142875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 flipH="1">
            <a:off x="741044" y="6084054"/>
            <a:ext cx="591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Quelle: https://</a:t>
            </a:r>
            <a:r>
              <a:rPr lang="de-DE" dirty="0" err="1"/>
              <a:t>de.wikipedia.org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/Datei:W3C_valid.svg</a:t>
            </a:r>
          </a:p>
        </p:txBody>
      </p:sp>
    </p:spTree>
    <p:extLst>
      <p:ext uri="{BB962C8B-B14F-4D97-AF65-F5344CB8AC3E}">
        <p14:creationId xmlns:p14="http://schemas.microsoft.com/office/powerpoint/2010/main" val="2706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von Webtechnologien </a:t>
            </a:r>
            <a:br>
              <a:rPr lang="de-DE" dirty="0"/>
            </a:br>
            <a:r>
              <a:rPr lang="de-DE" dirty="0"/>
              <a:t>im Allgemeinen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Webserver (</a:t>
            </a:r>
            <a:r>
              <a:rPr lang="de-DE" sz="2800" dirty="0" err="1" smtClean="0"/>
              <a:t>nginx</a:t>
            </a:r>
            <a:r>
              <a:rPr lang="de-DE" sz="2800" dirty="0" smtClean="0"/>
              <a:t>, </a:t>
            </a:r>
            <a:r>
              <a:rPr lang="de-DE" sz="2800" dirty="0" err="1" smtClean="0"/>
              <a:t>python-webserver</a:t>
            </a:r>
            <a:r>
              <a:rPr lang="de-DE" sz="2800" dirty="0" smtClean="0"/>
              <a:t>, </a:t>
            </a:r>
            <a:r>
              <a:rPr lang="de-DE" sz="2800" dirty="0" err="1" smtClean="0"/>
              <a:t>node.js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APIs wie Audio &amp; Video, </a:t>
            </a:r>
            <a:r>
              <a:rPr lang="de-DE" sz="2800" dirty="0" err="1" smtClean="0"/>
              <a:t>GamePad</a:t>
            </a:r>
            <a:r>
              <a:rPr lang="de-DE" sz="2800" dirty="0" smtClean="0"/>
              <a:t> etc.</a:t>
            </a:r>
          </a:p>
          <a:p>
            <a:r>
              <a:rPr lang="de-DE" sz="2800" dirty="0" smtClean="0"/>
              <a:t>Bibliotheken und Frameworks (Bootstrap, </a:t>
            </a:r>
            <a:r>
              <a:rPr lang="de-DE" sz="2800" dirty="0" err="1" smtClean="0"/>
              <a:t>React</a:t>
            </a:r>
            <a:r>
              <a:rPr lang="de-DE" sz="2800" dirty="0" smtClean="0"/>
              <a:t>, ...)</a:t>
            </a:r>
          </a:p>
          <a:p>
            <a:r>
              <a:rPr lang="de-DE" sz="2800" dirty="0" smtClean="0"/>
              <a:t>Grafik im Web</a:t>
            </a:r>
          </a:p>
          <a:p>
            <a:r>
              <a:rPr lang="de-DE" sz="2800" dirty="0" smtClean="0"/>
              <a:t>(asynchrone )(Echtzeit-)Kommunikation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von Webtechnologien </a:t>
            </a:r>
            <a:br>
              <a:rPr lang="de-DE" dirty="0"/>
            </a:br>
            <a:r>
              <a:rPr lang="de-DE" dirty="0"/>
              <a:t>im Allgemeinen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>
                <a:solidFill>
                  <a:schemeClr val="accent1"/>
                </a:solidFill>
              </a:rPr>
              <a:t>Webserver (</a:t>
            </a:r>
            <a:r>
              <a:rPr lang="de-DE" sz="2800" dirty="0" err="1" smtClean="0">
                <a:solidFill>
                  <a:schemeClr val="accent1"/>
                </a:solidFill>
              </a:rPr>
              <a:t>nginx</a:t>
            </a:r>
            <a:r>
              <a:rPr lang="de-DE" sz="2800" dirty="0" smtClean="0">
                <a:solidFill>
                  <a:schemeClr val="accent1"/>
                </a:solidFill>
              </a:rPr>
              <a:t>, </a:t>
            </a:r>
            <a:r>
              <a:rPr lang="de-DE" sz="2800" dirty="0" err="1" smtClean="0">
                <a:solidFill>
                  <a:schemeClr val="accent1"/>
                </a:solidFill>
              </a:rPr>
              <a:t>python-webserver</a:t>
            </a:r>
            <a:r>
              <a:rPr lang="de-DE" sz="2800" dirty="0" smtClean="0">
                <a:solidFill>
                  <a:schemeClr val="accent1"/>
                </a:solidFill>
              </a:rPr>
              <a:t>, </a:t>
            </a:r>
            <a:r>
              <a:rPr lang="de-DE" sz="2800" dirty="0" err="1" smtClean="0">
                <a:solidFill>
                  <a:schemeClr val="accent1"/>
                </a:solidFill>
              </a:rPr>
              <a:t>node.js</a:t>
            </a:r>
            <a:r>
              <a:rPr lang="de-DE" sz="28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APIs wie Audio &amp; Video, </a:t>
            </a:r>
            <a:r>
              <a:rPr lang="de-DE" sz="2800" dirty="0" err="1" smtClean="0">
                <a:solidFill>
                  <a:schemeClr val="accent1"/>
                </a:solidFill>
              </a:rPr>
              <a:t>GamePad</a:t>
            </a:r>
            <a:r>
              <a:rPr lang="de-DE" sz="2800" dirty="0" smtClean="0">
                <a:solidFill>
                  <a:schemeClr val="accent1"/>
                </a:solidFill>
              </a:rPr>
              <a:t> etc.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Bibliotheken und Frameworks (Bootstrap, </a:t>
            </a:r>
            <a:r>
              <a:rPr lang="de-DE" sz="2800" dirty="0" err="1" smtClean="0">
                <a:solidFill>
                  <a:schemeClr val="accent1"/>
                </a:solidFill>
              </a:rPr>
              <a:t>React</a:t>
            </a:r>
            <a:r>
              <a:rPr lang="de-DE" sz="2800" dirty="0" smtClean="0">
                <a:solidFill>
                  <a:schemeClr val="accent1"/>
                </a:solidFill>
              </a:rPr>
              <a:t>, ...)</a:t>
            </a:r>
          </a:p>
          <a:p>
            <a:r>
              <a:rPr lang="de-DE" sz="2800" b="1" dirty="0" smtClean="0"/>
              <a:t>Grafik im Web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(asynchrone )(Echtzeit-)Kommunikation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33500"/>
            <a:ext cx="4933950" cy="37147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 rot="5400000">
            <a:off x="-3238601" y="3359766"/>
            <a:ext cx="6996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smtClean="0">
                <a:hlinkClick r:id="rId3"/>
              </a:rPr>
              <a:t>http://www.iphone-blog.ch/2017/09/28/su</a:t>
            </a:r>
            <a:r>
              <a:rPr lang="de-DE" sz="1200" dirty="0" smtClean="0"/>
              <a:t>per-mario-run-jetzt-neue-welt-remix-10-und-mit-daisy/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098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b="1" dirty="0" smtClean="0"/>
              <a:t>Vorstellung von 3D-Grafik im Web mit </a:t>
            </a:r>
            <a:r>
              <a:rPr lang="de-DE" b="1" dirty="0" err="1" smtClean="0"/>
              <a:t>three.js</a:t>
            </a:r>
            <a:endParaRPr lang="de-DE" b="1" dirty="0" smtClean="0"/>
          </a:p>
          <a:p>
            <a:r>
              <a:rPr lang="de-DE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Probleme und </a:t>
            </a:r>
            <a:r>
              <a:rPr lang="de-DE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</a:t>
            </a:r>
            <a:r>
              <a:rPr lang="de-DE" b="1" dirty="0" smtClean="0">
                <a:solidFill>
                  <a:schemeClr val="accent1"/>
                </a:solidFill>
              </a:rPr>
              <a:t>Neuauflage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von 3D-Grafik im Web</a:t>
            </a:r>
            <a:br>
              <a:rPr lang="de-DE" dirty="0" smtClean="0"/>
            </a:br>
            <a:r>
              <a:rPr lang="de-DE" sz="2400" dirty="0" smtClean="0"/>
              <a:t>mit </a:t>
            </a:r>
            <a:r>
              <a:rPr lang="de-DE" sz="2400" dirty="0" err="1" smtClean="0"/>
              <a:t>three.js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kein Standard des W3C für 3D-Grafik vorhanden</a:t>
            </a:r>
          </a:p>
          <a:p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von 3D-Grafik im Web</a:t>
            </a:r>
            <a:br>
              <a:rPr lang="de-DE" dirty="0" smtClean="0"/>
            </a:br>
            <a:r>
              <a:rPr lang="de-DE" sz="2400" dirty="0" smtClean="0"/>
              <a:t>mit </a:t>
            </a:r>
            <a:r>
              <a:rPr lang="de-DE" sz="2400" dirty="0" err="1" smtClean="0"/>
              <a:t>three.js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kein Standard des W3C für 3D-Grafik vorhanden</a:t>
            </a:r>
          </a:p>
          <a:p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Pfeil nach rechts 4"/>
          <p:cNvSpPr/>
          <p:nvPr/>
        </p:nvSpPr>
        <p:spPr>
          <a:xfrm>
            <a:off x="2984500" y="2762250"/>
            <a:ext cx="5880100" cy="262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HTML-</a:t>
            </a:r>
            <a:r>
              <a:rPr lang="de-DE" sz="2800" dirty="0" err="1" smtClean="0"/>
              <a:t>Canvas</a:t>
            </a:r>
            <a:r>
              <a:rPr lang="de-DE" sz="2800" dirty="0" smtClean="0"/>
              <a:t> und </a:t>
            </a:r>
            <a:r>
              <a:rPr lang="de-DE" sz="2800" dirty="0" err="1" smtClean="0"/>
              <a:t>WebGL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437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von 3D-Grafik im Web</a:t>
            </a:r>
            <a:br>
              <a:rPr lang="de-DE" dirty="0" smtClean="0"/>
            </a:br>
            <a:r>
              <a:rPr lang="de-DE" sz="2800" dirty="0" smtClean="0"/>
              <a:t>mit </a:t>
            </a:r>
            <a:r>
              <a:rPr lang="de-DE" sz="2800" dirty="0" err="1" smtClean="0"/>
              <a:t>three.js</a:t>
            </a:r>
            <a:endParaRPr lang="de-DE" sz="28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400300" y="2521843"/>
            <a:ext cx="9601200" cy="3581400"/>
          </a:xfrm>
        </p:spPr>
        <p:txBody>
          <a:bodyPr>
            <a:normAutofit/>
          </a:bodyPr>
          <a:lstStyle/>
          <a:p>
            <a:r>
              <a:rPr lang="de-DE" sz="3200" dirty="0" err="1" smtClean="0"/>
              <a:t>WebGL</a:t>
            </a:r>
            <a:r>
              <a:rPr lang="de-DE" sz="3200" dirty="0" smtClean="0"/>
              <a:t> ist aufwändig zu programmieren</a:t>
            </a:r>
          </a:p>
          <a:p>
            <a:r>
              <a:rPr lang="de-DE" sz="3200" dirty="0" smtClean="0"/>
              <a:t>Erfordert massive Einarbeitung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cap="all"/>
              <a:t>Vorstellung von 3D-Grafik im Web</a:t>
            </a:r>
            <a:br>
              <a:rPr lang="en-US" sz="3600" cap="all"/>
            </a:br>
            <a:r>
              <a:rPr lang="en-US" sz="3600" cap="all"/>
              <a:t>mit three.js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922792"/>
            <a:ext cx="5659222" cy="3211607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b="1" dirty="0" err="1" smtClean="0">
                <a:solidFill>
                  <a:schemeClr val="accent1"/>
                </a:solidFill>
              </a:rPr>
              <a:t>three.js</a:t>
            </a:r>
            <a:endParaRPr lang="de-DE" b="1" dirty="0" smtClean="0">
              <a:solidFill>
                <a:schemeClr val="accent1"/>
              </a:solidFill>
            </a:endParaRPr>
          </a:p>
          <a:p>
            <a:r>
              <a:rPr lang="de-DE" b="1" dirty="0" smtClean="0"/>
              <a:t>Vorgehen bei der 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Probleme und </a:t>
            </a:r>
            <a:r>
              <a:rPr lang="de-DE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</a:t>
            </a:r>
            <a:r>
              <a:rPr lang="de-DE" b="1" dirty="0" smtClean="0">
                <a:solidFill>
                  <a:schemeClr val="accent1"/>
                </a:solidFill>
              </a:rPr>
              <a:t>Neuauflage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Erstellung einer Architektur</a:t>
            </a:r>
            <a:endParaRPr lang="de-DE" sz="24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4" y="2171700"/>
            <a:ext cx="7874186" cy="403709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5D213B41-AC9B-4E61-BEED-FF4C168A8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Vorgehen bei der Entwicklung</a:t>
            </a:r>
            <a:br>
              <a:rPr lang="en-US" sz="4000" cap="all" dirty="0"/>
            </a:br>
            <a:r>
              <a:rPr lang="de-DE" sz="2800" dirty="0"/>
              <a:t>Erstellung einer Architektur</a:t>
            </a:r>
            <a:endParaRPr lang="en-US" sz="28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D8BB75D5-93A7-4EC9-A2FB-DCBDE6DE3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628FBD9F-3B86-4C98-8F77-3833207377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62" y="1242844"/>
            <a:ext cx="9797173" cy="2400307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5D213B41-AC9B-4E61-BEED-FF4C168A8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Vorgehen bei der Entwicklung</a:t>
            </a:r>
            <a:br>
              <a:rPr lang="en-US" sz="4000" cap="all" dirty="0"/>
            </a:br>
            <a:r>
              <a:rPr lang="de-DE" sz="2800" cap="all" dirty="0"/>
              <a:t>Erstellung einer Architektur</a:t>
            </a:r>
            <a:endParaRPr lang="en-US" sz="28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D8BB75D5-93A7-4EC9-A2FB-DCBDE6DE3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628FBD9F-3B86-4C98-8F77-3833207377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00" y="1150341"/>
            <a:ext cx="6545097" cy="258531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5D213B41-AC9B-4E61-BEED-FF4C168A8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Vorgehen bei der Entwicklung</a:t>
            </a:r>
            <a:br>
              <a:rPr lang="en-US" sz="4000" cap="all" dirty="0"/>
            </a:br>
            <a:r>
              <a:rPr lang="de-DE" sz="2800" cap="all" dirty="0"/>
              <a:t>Erstellung einer Architektur</a:t>
            </a:r>
            <a:endParaRPr lang="en-US" sz="28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D8BB75D5-93A7-4EC9-A2FB-DCBDE6DE3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628FBD9F-3B86-4C98-8F77-3833207377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41" y="1150341"/>
            <a:ext cx="7386615" cy="25853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48" y="1301750"/>
            <a:ext cx="5295900" cy="344805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 rot="5400000">
            <a:off x="-412400" y="522066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err="1" smtClean="0"/>
              <a:t>tetris.com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724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Wahl von Frameworks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Node.js</a:t>
            </a:r>
            <a:r>
              <a:rPr lang="de-DE" sz="2800" dirty="0" smtClean="0"/>
              <a:t>-Umgebung als Webserver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Wahl von Frameworks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>
                <a:solidFill>
                  <a:schemeClr val="accent1"/>
                </a:solidFill>
              </a:rPr>
              <a:t>Node.js</a:t>
            </a:r>
            <a:r>
              <a:rPr lang="de-DE" sz="2800" dirty="0" smtClean="0">
                <a:solidFill>
                  <a:schemeClr val="accent1"/>
                </a:solidFill>
              </a:rPr>
              <a:t>-Umgebung als Webserver</a:t>
            </a:r>
          </a:p>
          <a:p>
            <a:r>
              <a:rPr lang="de-DE" sz="2800" dirty="0" smtClean="0"/>
              <a:t>Express als Framework für Routing und HTTP-Eigenschaften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Wahl von Frameworks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>
                <a:solidFill>
                  <a:schemeClr val="accent1"/>
                </a:solidFill>
              </a:rPr>
              <a:t>Node.js</a:t>
            </a:r>
            <a:r>
              <a:rPr lang="de-DE" sz="2800" dirty="0" smtClean="0">
                <a:solidFill>
                  <a:schemeClr val="accent1"/>
                </a:solidFill>
              </a:rPr>
              <a:t>-Umgebung als Webserver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Express als Framework für Routing und HTTP-Eigenschaften</a:t>
            </a:r>
          </a:p>
          <a:p>
            <a:r>
              <a:rPr lang="de-DE" sz="2800" dirty="0" err="1" smtClean="0"/>
              <a:t>TypeScript</a:t>
            </a:r>
            <a:r>
              <a:rPr lang="de-DE" sz="2800" dirty="0" smtClean="0"/>
              <a:t> zur Sicherstellung der Typensicherheit des Codes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Wahl von Frameworks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>
                <a:solidFill>
                  <a:schemeClr val="accent1"/>
                </a:solidFill>
              </a:rPr>
              <a:t>Node.js</a:t>
            </a:r>
            <a:r>
              <a:rPr lang="de-DE" sz="2800" dirty="0" smtClean="0">
                <a:solidFill>
                  <a:schemeClr val="accent1"/>
                </a:solidFill>
              </a:rPr>
              <a:t>-Umgebung als Webserver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Express als Framework für Routing und HTTP-Eigenschaften</a:t>
            </a:r>
          </a:p>
          <a:p>
            <a:r>
              <a:rPr lang="de-DE" sz="2800" dirty="0" err="1" smtClean="0">
                <a:solidFill>
                  <a:schemeClr val="accent1"/>
                </a:solidFill>
              </a:rPr>
              <a:t>TypeScript</a:t>
            </a:r>
            <a:r>
              <a:rPr lang="de-DE" sz="2800" dirty="0" smtClean="0">
                <a:solidFill>
                  <a:schemeClr val="accent1"/>
                </a:solidFill>
              </a:rPr>
              <a:t> zur Sicherstellung der Typensicherheit des Codes</a:t>
            </a:r>
          </a:p>
          <a:p>
            <a:r>
              <a:rPr lang="de-DE" sz="2800" dirty="0" err="1" smtClean="0"/>
              <a:t>Socket.IO</a:t>
            </a:r>
            <a:r>
              <a:rPr lang="de-DE" sz="2800" dirty="0" smtClean="0"/>
              <a:t> zur Echtzeitkommunikation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Wahl von Frameworks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>
                <a:solidFill>
                  <a:schemeClr val="accent1"/>
                </a:solidFill>
              </a:rPr>
              <a:t>Node.js</a:t>
            </a:r>
            <a:r>
              <a:rPr lang="de-DE" sz="2800" dirty="0" smtClean="0">
                <a:solidFill>
                  <a:schemeClr val="accent1"/>
                </a:solidFill>
              </a:rPr>
              <a:t>-Umgebung als Webserver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Express als Framework für Routing und HTTP-Eigenschaften</a:t>
            </a:r>
          </a:p>
          <a:p>
            <a:r>
              <a:rPr lang="de-DE" sz="2800" dirty="0" err="1" smtClean="0">
                <a:solidFill>
                  <a:schemeClr val="accent1"/>
                </a:solidFill>
              </a:rPr>
              <a:t>TypeScript</a:t>
            </a:r>
            <a:r>
              <a:rPr lang="de-DE" sz="2800" dirty="0" smtClean="0">
                <a:solidFill>
                  <a:schemeClr val="accent1"/>
                </a:solidFill>
              </a:rPr>
              <a:t> zur Sicherstellung der Typensicherheit des Codes</a:t>
            </a:r>
          </a:p>
          <a:p>
            <a:r>
              <a:rPr lang="de-DE" sz="2800" dirty="0" err="1" smtClean="0">
                <a:solidFill>
                  <a:schemeClr val="accent1"/>
                </a:solidFill>
              </a:rPr>
              <a:t>Socket.IO</a:t>
            </a:r>
            <a:r>
              <a:rPr lang="de-DE" sz="2800" dirty="0" smtClean="0">
                <a:solidFill>
                  <a:schemeClr val="accent1"/>
                </a:solidFill>
              </a:rPr>
              <a:t> zur Echtzeitkommunikation</a:t>
            </a:r>
          </a:p>
          <a:p>
            <a:r>
              <a:rPr lang="de-DE" sz="2800" dirty="0" err="1" smtClean="0"/>
              <a:t>Three.js</a:t>
            </a:r>
            <a:r>
              <a:rPr lang="de-DE" sz="2800" dirty="0" smtClean="0"/>
              <a:t> zur 3D-Darstellung des Spiels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Einrichtung der Entwicklungsumgebung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Editor Visual Studio Code</a:t>
            </a:r>
          </a:p>
          <a:p>
            <a:r>
              <a:rPr lang="de-DE" sz="2800" dirty="0" smtClean="0"/>
              <a:t>Test-Browser Mozilla Firefox und Google Chrome</a:t>
            </a:r>
          </a:p>
          <a:p>
            <a:r>
              <a:rPr lang="de-DE" sz="2800" dirty="0" smtClean="0"/>
              <a:t>Benutzung eines Starter-Projektes</a:t>
            </a:r>
          </a:p>
          <a:p>
            <a:r>
              <a:rPr lang="de-DE" sz="2800" dirty="0" smtClean="0"/>
              <a:t>Erstellung von Skripten für das Verwalten </a:t>
            </a:r>
            <a:r>
              <a:rPr lang="de-DE" sz="2800" smtClean="0"/>
              <a:t>des Projektes</a:t>
            </a:r>
            <a:endParaRPr lang="de-DE" sz="2800" dirty="0" smtClean="0"/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Allgemeines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Zunächst Prototypen für einzelne Komponenten entwickelt</a:t>
            </a:r>
          </a:p>
          <a:p>
            <a:r>
              <a:rPr lang="de-DE" sz="2800" dirty="0" smtClean="0"/>
              <a:t>Feature für Feature ausgebaut </a:t>
            </a:r>
          </a:p>
          <a:p>
            <a:r>
              <a:rPr lang="de-DE" sz="2800" dirty="0" smtClean="0"/>
              <a:t>Spielablauf mit Event-Abläufen rekonstruiert</a:t>
            </a:r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b="1" dirty="0" err="1" smtClean="0">
                <a:solidFill>
                  <a:schemeClr val="accent1"/>
                </a:solidFill>
              </a:rPr>
              <a:t>three.js</a:t>
            </a:r>
            <a:endParaRPr lang="de-DE" b="1" dirty="0" smtClean="0">
              <a:solidFill>
                <a:schemeClr val="accent1"/>
              </a:solidFill>
            </a:endParaRPr>
          </a:p>
          <a:p>
            <a:r>
              <a:rPr lang="de-DE" b="1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b="1" dirty="0"/>
              <a:t>Probleme und </a:t>
            </a:r>
            <a:r>
              <a:rPr lang="de-DE" b="1" dirty="0" smtClean="0"/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</a:t>
            </a:r>
            <a:r>
              <a:rPr lang="de-DE" b="1" dirty="0" smtClean="0">
                <a:solidFill>
                  <a:schemeClr val="accent1"/>
                </a:solidFill>
              </a:rPr>
              <a:t>Neuauflage</a:t>
            </a:r>
            <a:endParaRPr lang="de-DE" b="1" dirty="0" smtClean="0"/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Aggressives Caching der Test</a:t>
            </a:r>
            <a:r>
              <a:rPr lang="en-US" sz="2800" dirty="0" smtClean="0"/>
              <a:t>—</a:t>
            </a:r>
            <a:r>
              <a:rPr lang="de-DE" sz="2800" dirty="0" smtClean="0"/>
              <a:t>Browser Firefox und Chrome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Aggressives Caching der Test</a:t>
            </a:r>
            <a:r>
              <a:rPr lang="en-US" sz="2800" dirty="0" smtClean="0">
                <a:solidFill>
                  <a:schemeClr val="accent1"/>
                </a:solidFill>
              </a:rPr>
              <a:t>—</a:t>
            </a:r>
            <a:r>
              <a:rPr lang="de-DE" sz="2800" dirty="0" smtClean="0">
                <a:solidFill>
                  <a:schemeClr val="accent1"/>
                </a:solidFill>
              </a:rPr>
              <a:t>Browser Firefox und Chrome</a:t>
            </a:r>
          </a:p>
          <a:p>
            <a:r>
              <a:rPr lang="de-DE" sz="2800" dirty="0" smtClean="0"/>
              <a:t>Echtzeit-Kommunikation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CB73C468-D875-4A8E-A540-E43BF8232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Demo des Originals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B4734F2F-19FC-4D35-9BDE-5CEAD57D9B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xmlns="" id="{D97A8A26-FD96-4968-A34A-727382AC7E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Inhaltsplatzhalter 8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1441610"/>
            <a:ext cx="4207669" cy="41747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Aggressives Caching der Test</a:t>
            </a:r>
            <a:r>
              <a:rPr lang="en-US" sz="2800" dirty="0" smtClean="0">
                <a:solidFill>
                  <a:schemeClr val="accent1"/>
                </a:solidFill>
              </a:rPr>
              <a:t>—</a:t>
            </a:r>
            <a:r>
              <a:rPr lang="de-DE" sz="2800" dirty="0" smtClean="0">
                <a:solidFill>
                  <a:schemeClr val="accent1"/>
                </a:solidFill>
              </a:rPr>
              <a:t>Browser Firefox und Chrome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Echtzeit-Kommunikation</a:t>
            </a:r>
          </a:p>
          <a:p>
            <a:r>
              <a:rPr lang="de-DE" sz="2800" dirty="0" smtClean="0"/>
              <a:t>Zeitpunkte der Objekterzeugung und </a:t>
            </a:r>
            <a:r>
              <a:rPr lang="mr-IN" sz="2800" dirty="0" smtClean="0"/>
              <a:t>–</a:t>
            </a:r>
            <a:r>
              <a:rPr lang="de-DE" sz="2800" dirty="0" smtClean="0"/>
              <a:t>Konfiguration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Aggressives Caching der Test</a:t>
            </a:r>
            <a:r>
              <a:rPr lang="en-US" sz="2800" dirty="0" smtClean="0">
                <a:solidFill>
                  <a:schemeClr val="accent1"/>
                </a:solidFill>
              </a:rPr>
              <a:t>—</a:t>
            </a:r>
            <a:r>
              <a:rPr lang="de-DE" sz="2800" dirty="0" smtClean="0">
                <a:solidFill>
                  <a:schemeClr val="accent1"/>
                </a:solidFill>
              </a:rPr>
              <a:t>Browser Firefox und Chrome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Echtzeit-Kommunikation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Zeitpunkte der Objekterzeugung und </a:t>
            </a:r>
            <a:r>
              <a:rPr lang="mr-IN" sz="2800" dirty="0" smtClean="0">
                <a:solidFill>
                  <a:schemeClr val="accent1"/>
                </a:solidFill>
              </a:rPr>
              <a:t>–</a:t>
            </a:r>
            <a:r>
              <a:rPr lang="de-DE" sz="2800" dirty="0" smtClean="0">
                <a:solidFill>
                  <a:schemeClr val="accent1"/>
                </a:solidFill>
              </a:rPr>
              <a:t>Konfiguration</a:t>
            </a:r>
          </a:p>
          <a:p>
            <a:r>
              <a:rPr lang="de-DE" sz="2800" dirty="0" smtClean="0"/>
              <a:t>Architektur die erweiterbar und schlüssig ist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Aggressives Caching der Test</a:t>
            </a:r>
            <a:r>
              <a:rPr lang="en-US" sz="2800" dirty="0" smtClean="0">
                <a:solidFill>
                  <a:schemeClr val="accent1"/>
                </a:solidFill>
              </a:rPr>
              <a:t>—</a:t>
            </a:r>
            <a:r>
              <a:rPr lang="de-DE" sz="2800" dirty="0" smtClean="0">
                <a:solidFill>
                  <a:schemeClr val="accent1"/>
                </a:solidFill>
              </a:rPr>
              <a:t>Browser Firefox und Chrome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Echtzeit-Kommunikation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Zeitpunkte der Objekterzeugung und </a:t>
            </a:r>
            <a:r>
              <a:rPr lang="mr-IN" sz="2800" dirty="0" smtClean="0">
                <a:solidFill>
                  <a:schemeClr val="accent1"/>
                </a:solidFill>
              </a:rPr>
              <a:t>–</a:t>
            </a:r>
            <a:r>
              <a:rPr lang="de-DE" sz="2800" dirty="0" smtClean="0">
                <a:solidFill>
                  <a:schemeClr val="accent1"/>
                </a:solidFill>
              </a:rPr>
              <a:t>Konfiguration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Architektur die erweiterbar und schlüssig ist</a:t>
            </a:r>
          </a:p>
          <a:p>
            <a:r>
              <a:rPr lang="de-DE" sz="2800" dirty="0" smtClean="0"/>
              <a:t>Simples Spiel mit dennoch teils komplexen Inhalten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dirty="0" err="1" smtClean="0">
                <a:solidFill>
                  <a:schemeClr val="accent1"/>
                </a:solidFill>
              </a:rPr>
              <a:t>three.js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Probleme und </a:t>
            </a:r>
            <a:r>
              <a:rPr lang="de-DE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/>
              <a:t>Vorstellung der </a:t>
            </a:r>
            <a:r>
              <a:rPr lang="de-DE" b="1" dirty="0" smtClean="0"/>
              <a:t>Neuauflage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C89EA62-F38E-4285-A105-C5E1BD360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2CF6E46A-CCCD-4728-B011-E147B2362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2E2C684B-30C9-4689-A529-EBF1B8ADB2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C2B4A13-0632-456F-A66A-2D0CDB9D3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568A552-34C4-41D2-A36B-9E86EC569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8BE655E-142C-41C9-895E-54D55EDDA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24224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Live 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98CC593-9FF4-46EF-81AE-2D26922F1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44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6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b="1" dirty="0" err="1" smtClean="0">
                <a:solidFill>
                  <a:schemeClr val="accent1"/>
                </a:solidFill>
              </a:rPr>
              <a:t>three.js</a:t>
            </a:r>
            <a:endParaRPr lang="de-DE" b="1" dirty="0" smtClean="0">
              <a:solidFill>
                <a:schemeClr val="accent1"/>
              </a:solidFill>
            </a:endParaRPr>
          </a:p>
          <a:p>
            <a:r>
              <a:rPr lang="de-DE" b="1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b="1" dirty="0">
                <a:solidFill>
                  <a:schemeClr val="accent1"/>
                </a:solidFill>
              </a:rPr>
              <a:t>Probleme und </a:t>
            </a:r>
            <a:r>
              <a:rPr lang="de-DE" b="1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Neuauflage</a:t>
            </a:r>
          </a:p>
          <a:p>
            <a:r>
              <a:rPr lang="de-DE" b="1" dirty="0" smtClean="0"/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Resultate</a:t>
            </a:r>
            <a:r>
              <a:rPr lang="en-US" sz="5100" cap="all" dirty="0"/>
              <a:t/>
            </a:r>
            <a:br>
              <a:rPr lang="en-US" sz="5100" cap="all" dirty="0"/>
            </a:br>
            <a:r>
              <a:rPr lang="en-US" sz="2800" cap="all" dirty="0"/>
              <a:t>Die </a:t>
            </a:r>
            <a:r>
              <a:rPr lang="en-US" sz="2800" cap="all" dirty="0" err="1"/>
              <a:t>Webseite</a:t>
            </a:r>
            <a:endParaRPr lang="en-US" sz="2800" cap="all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724720"/>
            <a:ext cx="5659222" cy="360775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cap="all" dirty="0" err="1"/>
              <a:t>Resultate</a:t>
            </a:r>
            <a:r>
              <a:rPr lang="en-US" sz="4100" cap="all" dirty="0"/>
              <a:t/>
            </a:r>
            <a:br>
              <a:rPr lang="en-US" sz="4100" cap="all" dirty="0"/>
            </a:br>
            <a:r>
              <a:rPr lang="en-US" sz="2800" cap="all" dirty="0" err="1"/>
              <a:t>Parallelität</a:t>
            </a:r>
            <a:r>
              <a:rPr lang="en-US" sz="2800" cap="all" dirty="0"/>
              <a:t> von </a:t>
            </a:r>
            <a:r>
              <a:rPr lang="en-US" sz="2800" cap="all" dirty="0" err="1"/>
              <a:t>Spielen</a:t>
            </a:r>
            <a:endParaRPr lang="en-US" sz="28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724720"/>
            <a:ext cx="5659222" cy="360775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Vorstellung der Neuauflage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b="1" dirty="0" err="1" smtClean="0">
                <a:solidFill>
                  <a:schemeClr val="accent1"/>
                </a:solidFill>
              </a:rPr>
              <a:t>three.js</a:t>
            </a:r>
            <a:endParaRPr lang="de-DE" b="1" dirty="0" smtClean="0">
              <a:solidFill>
                <a:schemeClr val="accent1"/>
              </a:solidFill>
            </a:endParaRPr>
          </a:p>
          <a:p>
            <a:r>
              <a:rPr lang="de-DE" b="1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b="1" dirty="0">
                <a:solidFill>
                  <a:schemeClr val="accent1"/>
                </a:solidFill>
              </a:rPr>
              <a:t>Probleme und </a:t>
            </a:r>
            <a:r>
              <a:rPr lang="de-DE" b="1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b="1" dirty="0" smtClean="0"/>
              <a:t>Ausblick auf Folgethemen</a:t>
            </a:r>
            <a:r>
              <a:rPr lang="de-DE" b="1" dirty="0"/>
              <a:t> </a:t>
            </a:r>
            <a:r>
              <a:rPr lang="de-DE" b="1" dirty="0" smtClean="0"/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5542" y="643468"/>
            <a:ext cx="3523938" cy="5571065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4181" y="643467"/>
            <a:ext cx="6114847" cy="5571065"/>
          </a:xfrm>
        </p:spPr>
        <p:txBody>
          <a:bodyPr numCol="2">
            <a:normAutofit/>
          </a:bodyPr>
          <a:lstStyle/>
          <a:p>
            <a:r>
              <a:rPr lang="de-DE" sz="800" dirty="0" err="1"/>
              <a:t>Bowden</a:t>
            </a:r>
            <a:r>
              <a:rPr lang="de-DE" sz="800" dirty="0"/>
              <a:t> Kelly: </a:t>
            </a:r>
            <a:r>
              <a:rPr lang="de-DE" sz="800" dirty="0" err="1"/>
              <a:t>TypeScript</a:t>
            </a:r>
            <a:r>
              <a:rPr lang="de-DE" sz="800" dirty="0"/>
              <a:t> </a:t>
            </a:r>
            <a:r>
              <a:rPr lang="de-DE" sz="800" dirty="0" err="1"/>
              <a:t>Node</a:t>
            </a:r>
            <a:r>
              <a:rPr lang="de-DE" sz="800" dirty="0"/>
              <a:t> Starter. </a:t>
            </a:r>
            <a:r>
              <a:rPr lang="de-DE" sz="800" dirty="0">
                <a:hlinkClick r:id="rId2"/>
              </a:rPr>
              <a:t>https://github.com/Microsoft/TypeScript-Node-Starter</a:t>
            </a:r>
            <a:r>
              <a:rPr lang="de-DE" sz="800" dirty="0"/>
              <a:t> Version: 0.1.0, Abruf: 31.03.2018</a:t>
            </a:r>
          </a:p>
          <a:p>
            <a:r>
              <a:rPr lang="de-DE" sz="800" dirty="0" err="1"/>
              <a:t>Contributors</a:t>
            </a:r>
            <a:r>
              <a:rPr lang="de-DE" sz="800" dirty="0"/>
              <a:t>, Mozilla: MDN-Web-Dokumentation </a:t>
            </a:r>
            <a:r>
              <a:rPr lang="de-DE" sz="800" dirty="0">
                <a:hlinkClick r:id="rId3"/>
              </a:rPr>
              <a:t>https://developer.mozilla.org/de/</a:t>
            </a:r>
            <a:r>
              <a:rPr lang="de-DE" sz="800" dirty="0"/>
              <a:t>  Abruf: 31.03.2018]</a:t>
            </a:r>
          </a:p>
          <a:p>
            <a:r>
              <a:rPr lang="de-DE" sz="800" dirty="0" err="1"/>
              <a:t>expressjs.com</a:t>
            </a:r>
            <a:r>
              <a:rPr lang="de-DE" sz="800" dirty="0"/>
              <a:t> </a:t>
            </a:r>
            <a:r>
              <a:rPr lang="de-DE" sz="800" dirty="0" err="1"/>
              <a:t>contributors</a:t>
            </a:r>
            <a:r>
              <a:rPr lang="de-DE" sz="800" dirty="0"/>
              <a:t>: </a:t>
            </a:r>
            <a:r>
              <a:rPr lang="de-DE" sz="800" dirty="0" err="1"/>
              <a:t>express.js</a:t>
            </a:r>
            <a:r>
              <a:rPr lang="de-DE" sz="800" dirty="0"/>
              <a:t> </a:t>
            </a:r>
            <a:r>
              <a:rPr lang="de-DE" sz="800" dirty="0">
                <a:hlinkClick r:id="rId4"/>
              </a:rPr>
              <a:t>https://expressjs.com/</a:t>
            </a:r>
            <a:r>
              <a:rPr lang="de-DE" sz="800" dirty="0"/>
              <a:t>  Version: 4.16.2, Abruf: 31.03.2018</a:t>
            </a:r>
          </a:p>
          <a:p>
            <a:r>
              <a:rPr lang="de-DE" sz="800" dirty="0">
                <a:hlinkClick r:id="rId5"/>
              </a:rPr>
              <a:t>https://github.com/mrdoob</a:t>
            </a:r>
            <a:r>
              <a:rPr lang="de-DE" sz="800" dirty="0"/>
              <a:t> : </a:t>
            </a:r>
            <a:r>
              <a:rPr lang="de-DE" sz="800" dirty="0" err="1"/>
              <a:t>three.js</a:t>
            </a:r>
            <a:r>
              <a:rPr lang="de-DE" sz="800" dirty="0"/>
              <a:t> </a:t>
            </a:r>
            <a:r>
              <a:rPr lang="de-DE" sz="800" dirty="0">
                <a:hlinkClick r:id="rId6"/>
              </a:rPr>
              <a:t>https://threejs.org/</a:t>
            </a:r>
            <a:r>
              <a:rPr lang="de-DE" sz="800" dirty="0"/>
              <a:t> Version: 0.91.0, Abruf: 31.03.2018</a:t>
            </a:r>
          </a:p>
          <a:p>
            <a:r>
              <a:rPr lang="de-DE" sz="800" dirty="0">
                <a:hlinkClick r:id="rId7"/>
              </a:rPr>
              <a:t>https://github.com/socketio/socket.io/graphs/contributors</a:t>
            </a:r>
            <a:r>
              <a:rPr lang="de-DE" sz="800" dirty="0"/>
              <a:t>: : </a:t>
            </a:r>
            <a:r>
              <a:rPr lang="de-DE" sz="800" dirty="0" err="1"/>
              <a:t>Socket.IO</a:t>
            </a:r>
            <a:r>
              <a:rPr lang="de-DE" sz="800" dirty="0"/>
              <a:t> </a:t>
            </a:r>
            <a:r>
              <a:rPr lang="de-DE" sz="800" dirty="0">
                <a:hlinkClick r:id="rId8"/>
              </a:rPr>
              <a:t>https://socket.io/</a:t>
            </a:r>
            <a:r>
              <a:rPr lang="de-DE" sz="800" dirty="0"/>
              <a:t> Version: 2.1.0, Abruf: 31.03.2018</a:t>
            </a:r>
          </a:p>
          <a:p>
            <a:r>
              <a:rPr lang="de-DE" sz="800" dirty="0"/>
              <a:t>IDC: Absatz von Tablets, PCs und Smartphones weltweit von 2010 bis 2017 und Prognose für 2022 (in Millionen Stück) </a:t>
            </a:r>
            <a:r>
              <a:rPr lang="de-DE" sz="800" dirty="0">
                <a:hlinkClick r:id="rId9"/>
              </a:rPr>
              <a:t>https://de.statista.com/statistik/daten/studie/256337/umfrage/prognose-zum-weltweiten-absatz-von-tablets-pcs-und-smartphones/</a:t>
            </a:r>
            <a:r>
              <a:rPr lang="de-DE" sz="800" dirty="0"/>
              <a:t> , Abruf: 31.03.201</a:t>
            </a:r>
          </a:p>
          <a:p>
            <a:r>
              <a:rPr lang="de-DE" sz="800" dirty="0" err="1"/>
              <a:t>Medarch</a:t>
            </a:r>
            <a:r>
              <a:rPr lang="de-DE" sz="800" dirty="0"/>
              <a:t>: The </a:t>
            </a:r>
            <a:r>
              <a:rPr lang="de-DE" sz="800" dirty="0" err="1"/>
              <a:t>Secrets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Archon </a:t>
            </a:r>
            <a:r>
              <a:rPr lang="de-DE" sz="800" dirty="0">
                <a:hlinkClick r:id="rId10"/>
              </a:rPr>
              <a:t>http://www.vintagecomputing.com/index.php/archives/44</a:t>
            </a:r>
            <a:r>
              <a:rPr lang="de-DE" sz="800" dirty="0"/>
              <a:t>  Version: 1.0, Abruf: 31.03.2018</a:t>
            </a:r>
          </a:p>
          <a:p>
            <a:r>
              <a:rPr lang="de-DE" sz="800" dirty="0"/>
              <a:t>Microsoft: </a:t>
            </a:r>
            <a:r>
              <a:rPr lang="de-DE" sz="800" dirty="0" err="1"/>
              <a:t>TypeScript</a:t>
            </a:r>
            <a:r>
              <a:rPr lang="de-DE" sz="800" dirty="0"/>
              <a:t> - JavaScript </a:t>
            </a:r>
            <a:r>
              <a:rPr lang="de-DE" sz="800" dirty="0" err="1"/>
              <a:t>that</a:t>
            </a:r>
            <a:r>
              <a:rPr lang="de-DE" sz="800" dirty="0"/>
              <a:t> </a:t>
            </a:r>
            <a:r>
              <a:rPr lang="de-DE" sz="800" dirty="0" err="1"/>
              <a:t>scales</a:t>
            </a:r>
            <a:r>
              <a:rPr lang="de-DE" sz="800" dirty="0"/>
              <a:t>. </a:t>
            </a:r>
            <a:r>
              <a:rPr lang="de-DE" sz="800" dirty="0">
                <a:hlinkClick r:id="rId11"/>
              </a:rPr>
              <a:t>https://www.typescriptlang.org/index.html</a:t>
            </a:r>
            <a:r>
              <a:rPr lang="de-DE" sz="800" dirty="0"/>
              <a:t> Version: 2.8, Abruf: 31.03.2018</a:t>
            </a:r>
          </a:p>
          <a:p>
            <a:r>
              <a:rPr lang="de-DE" sz="800" dirty="0"/>
              <a:t>Microsoft: Visual Studio Code </a:t>
            </a:r>
            <a:r>
              <a:rPr lang="de-DE" sz="800" dirty="0">
                <a:hlinkClick r:id="rId12"/>
              </a:rPr>
              <a:t>https://code.visualstudio.com/</a:t>
            </a:r>
            <a:r>
              <a:rPr lang="de-DE" sz="800" dirty="0"/>
              <a:t> Abruf: 31.03.2018</a:t>
            </a:r>
          </a:p>
          <a:p>
            <a:r>
              <a:rPr lang="de-DE" sz="800" dirty="0" err="1"/>
              <a:t>Node.js</a:t>
            </a:r>
            <a:r>
              <a:rPr lang="de-DE" sz="800" dirty="0"/>
              <a:t> </a:t>
            </a:r>
            <a:r>
              <a:rPr lang="de-DE" sz="800" dirty="0" err="1"/>
              <a:t>Foundation</a:t>
            </a:r>
            <a:r>
              <a:rPr lang="de-DE" sz="800" dirty="0"/>
              <a:t>: </a:t>
            </a:r>
            <a:r>
              <a:rPr lang="de-DE" sz="800" dirty="0" err="1"/>
              <a:t>node.js</a:t>
            </a:r>
            <a:r>
              <a:rPr lang="de-DE" sz="800" dirty="0"/>
              <a:t> </a:t>
            </a:r>
            <a:r>
              <a:rPr lang="de-DE" sz="800" dirty="0">
                <a:hlinkClick r:id="rId13"/>
              </a:rPr>
              <a:t>https://nodejs.org/en/</a:t>
            </a:r>
            <a:r>
              <a:rPr lang="de-DE" sz="800" dirty="0"/>
              <a:t> Version: 9.4.0, Abruf: 31.03.2018</a:t>
            </a:r>
          </a:p>
          <a:p>
            <a:r>
              <a:rPr lang="de-DE" sz="800" dirty="0" err="1"/>
              <a:t>Nystrom</a:t>
            </a:r>
            <a:r>
              <a:rPr lang="de-DE" sz="800" dirty="0"/>
              <a:t>, Bob: Game </a:t>
            </a:r>
            <a:r>
              <a:rPr lang="de-DE" sz="800" dirty="0" err="1"/>
              <a:t>Programming</a:t>
            </a:r>
            <a:r>
              <a:rPr lang="de-DE" sz="800" dirty="0"/>
              <a:t> Patterns 1. Auflage 2014. Genever Benning, 2014 </a:t>
            </a:r>
            <a:r>
              <a:rPr lang="de-DE" sz="800" dirty="0">
                <a:hlinkClick r:id="rId14"/>
              </a:rPr>
              <a:t>http://gameprogrammingpatterns.com/</a:t>
            </a:r>
            <a:r>
              <a:rPr lang="de-DE" sz="800" dirty="0"/>
              <a:t>  – ISBN 0990582906</a:t>
            </a:r>
          </a:p>
          <a:p>
            <a:r>
              <a:rPr lang="de-DE" sz="800" dirty="0"/>
              <a:t>The </a:t>
            </a:r>
            <a:r>
              <a:rPr lang="de-DE" sz="800" dirty="0" err="1"/>
              <a:t>jQuery</a:t>
            </a:r>
            <a:r>
              <a:rPr lang="de-DE" sz="800" dirty="0"/>
              <a:t> </a:t>
            </a:r>
            <a:r>
              <a:rPr lang="de-DE" sz="800" dirty="0" err="1"/>
              <a:t>Foundation</a:t>
            </a:r>
            <a:r>
              <a:rPr lang="de-DE" sz="800" dirty="0"/>
              <a:t>: </a:t>
            </a:r>
            <a:r>
              <a:rPr lang="de-DE" sz="800" dirty="0" err="1"/>
              <a:t>jQuery</a:t>
            </a:r>
            <a:r>
              <a:rPr lang="de-DE" sz="800" dirty="0"/>
              <a:t> </a:t>
            </a:r>
            <a:r>
              <a:rPr lang="mr-IN" sz="800" dirty="0"/>
              <a:t>–</a:t>
            </a:r>
            <a:r>
              <a:rPr lang="de-DE" sz="800" dirty="0"/>
              <a:t> Webportal </a:t>
            </a:r>
            <a:r>
              <a:rPr lang="de-DE" sz="800" dirty="0">
                <a:hlinkClick r:id="rId15"/>
              </a:rPr>
              <a:t>http://jquery.com/</a:t>
            </a:r>
            <a:r>
              <a:rPr lang="de-DE" sz="800" dirty="0"/>
              <a:t> Abruf: 31.03.2018</a:t>
            </a:r>
          </a:p>
          <a:p>
            <a:r>
              <a:rPr lang="de-DE" sz="800" dirty="0">
                <a:hlinkClick r:id="rId16"/>
              </a:rPr>
              <a:t>https://developer.mozilla.org/en-US/docs/Games/Anatomy$history</a:t>
            </a:r>
            <a:r>
              <a:rPr lang="de-DE" sz="800" dirty="0"/>
              <a:t>: </a:t>
            </a:r>
            <a:r>
              <a:rPr lang="de-DE" sz="800" dirty="0" err="1"/>
              <a:t>Anatomy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a </a:t>
            </a:r>
            <a:r>
              <a:rPr lang="de-DE" sz="800" dirty="0" err="1"/>
              <a:t>video</a:t>
            </a:r>
            <a:r>
              <a:rPr lang="de-DE" sz="800" dirty="0"/>
              <a:t> </a:t>
            </a:r>
            <a:r>
              <a:rPr lang="de-DE" sz="800" dirty="0" err="1"/>
              <a:t>game</a:t>
            </a:r>
            <a:r>
              <a:rPr lang="de-DE" sz="800" dirty="0"/>
              <a:t> </a:t>
            </a:r>
            <a:r>
              <a:rPr lang="de-DE" sz="800" dirty="0">
                <a:hlinkClick r:id="rId17"/>
              </a:rPr>
              <a:t>https://developer.mozilla.org/en-US/docs/Games/Anatomy</a:t>
            </a:r>
            <a:r>
              <a:rPr lang="de-DE" sz="800" dirty="0"/>
              <a:t> –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licensed</a:t>
            </a:r>
            <a:r>
              <a:rPr lang="de-DE" sz="800" dirty="0"/>
              <a:t> </a:t>
            </a:r>
            <a:r>
              <a:rPr lang="de-DE" sz="800" dirty="0" err="1"/>
              <a:t>under</a:t>
            </a:r>
            <a:r>
              <a:rPr lang="de-DE" sz="800" dirty="0"/>
              <a:t> </a:t>
            </a:r>
            <a:r>
              <a:rPr lang="de-DE" sz="800" dirty="0">
                <a:hlinkClick r:id="rId18"/>
              </a:rPr>
              <a:t>https://creativecommons.org/licenses/by-sa/2.5/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19"/>
              </a:rPr>
              <a:t>https://developer.mozilla.org/en-US/docs/Games/Techniques/3D_on_the_web/Basic_theory$history</a:t>
            </a:r>
            <a:r>
              <a:rPr lang="de-DE" sz="800" dirty="0"/>
              <a:t> </a:t>
            </a:r>
            <a:r>
              <a:rPr lang="de-DE" sz="800" dirty="0" err="1"/>
              <a:t>Explaining</a:t>
            </a:r>
            <a:r>
              <a:rPr lang="de-DE" sz="800" dirty="0"/>
              <a:t> </a:t>
            </a:r>
            <a:r>
              <a:rPr lang="de-DE" sz="800" dirty="0" err="1"/>
              <a:t>basic</a:t>
            </a:r>
            <a:r>
              <a:rPr lang="de-DE" sz="800" dirty="0"/>
              <a:t> 3D </a:t>
            </a:r>
            <a:r>
              <a:rPr lang="de-DE" sz="800" dirty="0" err="1"/>
              <a:t>theory</a:t>
            </a:r>
            <a:r>
              <a:rPr lang="de-DE" sz="800" dirty="0"/>
              <a:t> </a:t>
            </a:r>
            <a:r>
              <a:rPr lang="de-DE" sz="800" dirty="0">
                <a:hlinkClick r:id="rId20"/>
              </a:rPr>
              <a:t>https://developer.mozilla.org/en-US/docs/Games/Techniques/3D_on_the_web/Basic_theory</a:t>
            </a:r>
            <a:r>
              <a:rPr lang="de-DE" sz="800" dirty="0"/>
              <a:t>  –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licensed</a:t>
            </a:r>
            <a:r>
              <a:rPr lang="de-DE" sz="800" dirty="0"/>
              <a:t> </a:t>
            </a:r>
            <a:r>
              <a:rPr lang="de-DE" sz="800" dirty="0" err="1"/>
              <a:t>under</a:t>
            </a:r>
            <a:r>
              <a:rPr lang="de-DE" sz="800" dirty="0"/>
              <a:t> </a:t>
            </a:r>
            <a:r>
              <a:rPr lang="de-DE" sz="800" dirty="0">
                <a:hlinkClick r:id="rId18"/>
              </a:rPr>
              <a:t>https://creativecommons.org/licenses/by-sa/2.5/</a:t>
            </a:r>
            <a:r>
              <a:rPr lang="de-DE" sz="800" dirty="0"/>
              <a:t> </a:t>
            </a:r>
          </a:p>
          <a:p>
            <a:r>
              <a:rPr lang="de-DE" sz="800" dirty="0"/>
              <a:t>W3Schools, </a:t>
            </a:r>
            <a:r>
              <a:rPr lang="de-DE" sz="800" dirty="0" err="1"/>
              <a:t>Refsnes</a:t>
            </a:r>
            <a:r>
              <a:rPr lang="de-DE" sz="800" dirty="0"/>
              <a:t> Data: W3Schools Online Web Tutorials </a:t>
            </a:r>
            <a:r>
              <a:rPr lang="de-DE" sz="800" dirty="0">
                <a:hlinkClick r:id="rId21"/>
              </a:rPr>
              <a:t>http://www.w3schools.com/</a:t>
            </a:r>
            <a:r>
              <a:rPr lang="de-DE" sz="800" dirty="0"/>
              <a:t> Version: 2015, Abruf: 11.02.2015</a:t>
            </a:r>
          </a:p>
          <a:p>
            <a:r>
              <a:rPr lang="de-DE" sz="800" dirty="0"/>
              <a:t>Wikipedia: Archon (</a:t>
            </a:r>
            <a:r>
              <a:rPr lang="de-DE" sz="800" dirty="0" err="1"/>
              <a:t>Computerspiell</a:t>
            </a:r>
            <a:r>
              <a:rPr lang="de-DE" sz="800" dirty="0"/>
              <a:t> </a:t>
            </a:r>
            <a:r>
              <a:rPr lang="de-DE" sz="800" dirty="0">
                <a:hlinkClick r:id="rId22"/>
              </a:rPr>
              <a:t>https://de.wikipedia.org/wiki/Archon_(Computerspiel)</a:t>
            </a:r>
            <a:r>
              <a:rPr lang="de-DE" sz="800" dirty="0"/>
              <a:t> Version: Dezember 2014, Abruf: 31.03.2018</a:t>
            </a:r>
          </a:p>
          <a:p>
            <a:r>
              <a:rPr lang="de-DE" sz="800" dirty="0"/>
              <a:t>Wikipedia: </a:t>
            </a:r>
            <a:r>
              <a:rPr lang="de-DE" sz="800" dirty="0" err="1"/>
              <a:t>Commodore</a:t>
            </a:r>
            <a:r>
              <a:rPr lang="de-DE" sz="800" dirty="0"/>
              <a:t> 64 </a:t>
            </a:r>
            <a:r>
              <a:rPr lang="de-DE" sz="800" dirty="0">
                <a:hlinkClick r:id="rId23"/>
              </a:rPr>
              <a:t>https://de.wikipedia.org/wiki/Commodore_64</a:t>
            </a:r>
            <a:r>
              <a:rPr lang="de-DE" sz="800" dirty="0"/>
              <a:t> Version: Juli 2018, Abruf: 09.07.2018</a:t>
            </a:r>
            <a:br>
              <a:rPr lang="de-DE" sz="800" dirty="0"/>
            </a:br>
            <a:endParaRPr lang="de-DE" sz="800" dirty="0"/>
          </a:p>
          <a:p>
            <a:endParaRPr lang="de-DE" sz="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des Originals</a:t>
            </a:r>
          </a:p>
          <a:p>
            <a:r>
              <a:rPr lang="de-DE" dirty="0" smtClean="0"/>
              <a:t>Vorstellung von Webtechnologien im Allgemeinen</a:t>
            </a:r>
          </a:p>
          <a:p>
            <a:r>
              <a:rPr lang="de-DE" dirty="0" smtClean="0"/>
              <a:t>Vorstellung von 3D-Grafik im Web mit </a:t>
            </a:r>
            <a:r>
              <a:rPr lang="de-DE" dirty="0" err="1" smtClean="0"/>
              <a:t>three.js</a:t>
            </a:r>
            <a:endParaRPr lang="de-DE" dirty="0" smtClean="0"/>
          </a:p>
          <a:p>
            <a:r>
              <a:rPr lang="de-DE" dirty="0" smtClean="0"/>
              <a:t>Vorgehen bei der Entwicklung</a:t>
            </a:r>
          </a:p>
          <a:p>
            <a:r>
              <a:rPr lang="de-DE" dirty="0"/>
              <a:t>Probleme und </a:t>
            </a:r>
            <a:r>
              <a:rPr lang="de-DE" dirty="0" smtClean="0"/>
              <a:t>Herausforderungen</a:t>
            </a:r>
          </a:p>
          <a:p>
            <a:r>
              <a:rPr lang="de-DE" dirty="0"/>
              <a:t>Vorstellung der </a:t>
            </a:r>
            <a:r>
              <a:rPr lang="de-DE" dirty="0" smtClean="0"/>
              <a:t>Neuauflage</a:t>
            </a:r>
          </a:p>
          <a:p>
            <a:r>
              <a:rPr lang="de-DE" dirty="0" smtClean="0"/>
              <a:t>Resultate</a:t>
            </a:r>
          </a:p>
          <a:p>
            <a:r>
              <a:rPr lang="de-DE" dirty="0" smtClean="0"/>
              <a:t>Ausblick auf Folgethemen</a:t>
            </a:r>
            <a:r>
              <a:rPr lang="de-DE" dirty="0"/>
              <a:t> </a:t>
            </a:r>
            <a:r>
              <a:rPr lang="de-DE" dirty="0" smtClean="0"/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C2B4A13-0632-456F-A66A-2D0CDB9D3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568A552-34C4-41D2-A36B-9E86EC569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8BE655E-142C-41C9-895E-54D55EDDA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24224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Vielen Dank für ihre Aufmerksamkeit!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98CC593-9FF4-46EF-81AE-2D26922F1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50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8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Analyse des Originals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dirty="0" err="1" smtClean="0">
                <a:solidFill>
                  <a:schemeClr val="accent1"/>
                </a:solidFill>
              </a:rPr>
              <a:t>three.js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Probleme und </a:t>
            </a:r>
            <a:r>
              <a:rPr lang="de-DE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Neuauflage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Originals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Generelle </a:t>
            </a:r>
            <a:r>
              <a:rPr lang="de-DE" sz="2800" dirty="0"/>
              <a:t>Regeln und Ziele des Spiels</a:t>
            </a:r>
          </a:p>
          <a:p>
            <a:r>
              <a:rPr lang="de-DE" sz="2800" dirty="0" smtClean="0"/>
              <a:t>Das </a:t>
            </a:r>
            <a:r>
              <a:rPr lang="de-DE" sz="2800" dirty="0"/>
              <a:t>Spielbrett</a:t>
            </a:r>
          </a:p>
          <a:p>
            <a:r>
              <a:rPr lang="de-DE" sz="2800" dirty="0" smtClean="0"/>
              <a:t>Das </a:t>
            </a:r>
            <a:r>
              <a:rPr lang="de-DE" sz="2800" dirty="0"/>
              <a:t>Kampfareal</a:t>
            </a:r>
          </a:p>
          <a:p>
            <a:r>
              <a:rPr lang="de-DE" sz="2800" dirty="0" smtClean="0"/>
              <a:t>Die </a:t>
            </a:r>
            <a:r>
              <a:rPr lang="de-DE" sz="2800" dirty="0"/>
              <a:t>Figuren</a:t>
            </a:r>
          </a:p>
          <a:p>
            <a:r>
              <a:rPr lang="de-DE" sz="2800" dirty="0" smtClean="0"/>
              <a:t>Die </a:t>
            </a:r>
            <a:r>
              <a:rPr lang="de-DE" sz="2800" dirty="0"/>
              <a:t>Zauber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Originals</a:t>
            </a:r>
            <a:br>
              <a:rPr lang="de-DE" dirty="0" smtClean="0"/>
            </a:br>
            <a:r>
              <a:rPr lang="de-DE" sz="2400" dirty="0" smtClean="0"/>
              <a:t>Generelle Regeln und Ziele des Spiels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88221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8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Originals</a:t>
            </a:r>
            <a:br>
              <a:rPr lang="de-DE" dirty="0" smtClean="0"/>
            </a:br>
            <a:r>
              <a:rPr lang="de-DE" sz="2400" dirty="0" smtClean="0"/>
              <a:t>Generelle Regeln und Ziele des Spiels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33212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Gerade Verbindung 4"/>
          <p:cNvCxnSpPr/>
          <p:nvPr/>
        </p:nvCxnSpPr>
        <p:spPr>
          <a:xfrm flipH="1">
            <a:off x="1257300" y="2921000"/>
            <a:ext cx="3162300" cy="2044700"/>
          </a:xfrm>
          <a:prstGeom prst="line">
            <a:avLst/>
          </a:prstGeom>
          <a:ln w="1174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 flipV="1">
            <a:off x="7886700" y="2921000"/>
            <a:ext cx="3086100" cy="2133600"/>
          </a:xfrm>
          <a:prstGeom prst="line">
            <a:avLst/>
          </a:prstGeom>
          <a:ln w="1174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Ernte</Template>
  <TotalTime>0</TotalTime>
  <Words>1135</Words>
  <Application>Microsoft Macintosh PowerPoint</Application>
  <PresentationFormat>Breitbild</PresentationFormat>
  <Paragraphs>269</Paragraphs>
  <Slides>50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4" baseType="lpstr">
      <vt:lpstr>Calibri</vt:lpstr>
      <vt:lpstr>Franklin Gothic Book</vt:lpstr>
      <vt:lpstr>Mangal</vt:lpstr>
      <vt:lpstr>Zuschneiden</vt:lpstr>
      <vt:lpstr>Realisierung des SpielEklassikers „Archon“</vt:lpstr>
      <vt:lpstr>PowerPoint-Präsentation</vt:lpstr>
      <vt:lpstr>PowerPoint-Präsentation</vt:lpstr>
      <vt:lpstr>Demo des Originals</vt:lpstr>
      <vt:lpstr>Gliederung</vt:lpstr>
      <vt:lpstr>Gliederung</vt:lpstr>
      <vt:lpstr>Analyse des Originals</vt:lpstr>
      <vt:lpstr>Analyse des Originals Generelle Regeln und Ziele des Spiels</vt:lpstr>
      <vt:lpstr>Analyse des Originals Generelle Regeln und Ziele des Spiels</vt:lpstr>
      <vt:lpstr>Analyse des Originals Das Spielbrett</vt:lpstr>
      <vt:lpstr>Analyse des Originals Das Spielbrett</vt:lpstr>
      <vt:lpstr>Analyse des Originals Das Kampfareal</vt:lpstr>
      <vt:lpstr>Analyse des Originals Die Figuren</vt:lpstr>
      <vt:lpstr>Analyse des Originals Die Zauber</vt:lpstr>
      <vt:lpstr>Gliederung</vt:lpstr>
      <vt:lpstr>Vorstellung von Webtechnologien  im Allgemeinen</vt:lpstr>
      <vt:lpstr>Vorstellung von Webtechnologien  im Allgemeinen </vt:lpstr>
      <vt:lpstr>Vorstellung von Webtechnologien  im Allgemeinen</vt:lpstr>
      <vt:lpstr>Vorstellung von Webtechnologien  im Allgemeinen</vt:lpstr>
      <vt:lpstr>Gliederung</vt:lpstr>
      <vt:lpstr>Vorstellung von 3D-Grafik im Web mit three.js</vt:lpstr>
      <vt:lpstr>Vorstellung von 3D-Grafik im Web mit three.js</vt:lpstr>
      <vt:lpstr>Vorstellung von 3D-Grafik im Web mit three.js</vt:lpstr>
      <vt:lpstr>Vorstellung von 3D-Grafik im Web mit three.js</vt:lpstr>
      <vt:lpstr>Gliederung</vt:lpstr>
      <vt:lpstr>Vorgehen bei der Entwicklung Erstellung einer Architektur</vt:lpstr>
      <vt:lpstr>Vorgehen bei der Entwicklung Erstellung einer Architektur</vt:lpstr>
      <vt:lpstr>Vorgehen bei der Entwicklung Erstellung einer Architektur</vt:lpstr>
      <vt:lpstr>Vorgehen bei der Entwicklung Erstellung einer Architektur</vt:lpstr>
      <vt:lpstr>Vorgehen bei der Entwicklung Wahl von Frameworks</vt:lpstr>
      <vt:lpstr>Vorgehen bei der Entwicklung Wahl von Frameworks</vt:lpstr>
      <vt:lpstr>Vorgehen bei der Entwicklung Wahl von Frameworks</vt:lpstr>
      <vt:lpstr>Vorgehen bei der Entwicklung Wahl von Frameworks</vt:lpstr>
      <vt:lpstr>Vorgehen bei der Entwicklung Wahl von Frameworks</vt:lpstr>
      <vt:lpstr>Vorgehen bei der Entwicklung Einrichtung der Entwicklungsumgebung</vt:lpstr>
      <vt:lpstr>Vorgehen bei der Entwicklung Allgemeines</vt:lpstr>
      <vt:lpstr>Gliederung</vt:lpstr>
      <vt:lpstr>Probleme und Herausforderungen</vt:lpstr>
      <vt:lpstr>Probleme und Herausforderungen</vt:lpstr>
      <vt:lpstr>Probleme und Herausforderungen</vt:lpstr>
      <vt:lpstr>Probleme und Herausforderungen</vt:lpstr>
      <vt:lpstr>Probleme und Herausforderungen</vt:lpstr>
      <vt:lpstr>Gliederung</vt:lpstr>
      <vt:lpstr>Live Demo</vt:lpstr>
      <vt:lpstr>Gliederung</vt:lpstr>
      <vt:lpstr>Resultate Die Webseite</vt:lpstr>
      <vt:lpstr>Resultate Parallelität von Spielen</vt:lpstr>
      <vt:lpstr>Gliederung</vt:lpstr>
      <vt:lpstr>Quellen</vt:lpstr>
      <vt:lpstr>Vielen Dank für ihre Aufmerksamkeit!</vt:lpstr>
    </vt:vector>
  </TitlesOfParts>
  <Manager/>
  <Company/>
  <LinksUpToDate>false</LinksUpToDate>
  <SharedDoc>false</SharedDoc>
  <HyperlinkBase/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Realisierung des Spielklassikers „Archon“</dc:title>
  <dc:subject/>
  <dc:creator>Kevin Dyes</dc:creator>
  <cp:keywords/>
  <dc:description/>
  <cp:lastModifiedBy>dyeske61283</cp:lastModifiedBy>
  <cp:revision>47</cp:revision>
  <dcterms:created xsi:type="dcterms:W3CDTF">2018-07-31T21:21:03Z</dcterms:created>
  <dcterms:modified xsi:type="dcterms:W3CDTF">2018-08-01T08:57:33Z</dcterms:modified>
  <cp:category/>
</cp:coreProperties>
</file>