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7" r:id="rId1"/>
    <p:sldMasterId id="2147483658" r:id="rId2"/>
    <p:sldMasterId id="2147483774" r:id="rId3"/>
  </p:sldMasterIdLst>
  <p:notesMasterIdLst>
    <p:notesMasterId r:id="rId27"/>
  </p:notesMasterIdLst>
  <p:sldIdLst>
    <p:sldId id="395" r:id="rId4"/>
    <p:sldId id="463" r:id="rId5"/>
    <p:sldId id="839" r:id="rId6"/>
    <p:sldId id="841" r:id="rId7"/>
    <p:sldId id="844" r:id="rId8"/>
    <p:sldId id="868" r:id="rId9"/>
    <p:sldId id="850" r:id="rId10"/>
    <p:sldId id="855" r:id="rId11"/>
    <p:sldId id="866" r:id="rId12"/>
    <p:sldId id="856" r:id="rId13"/>
    <p:sldId id="857" r:id="rId14"/>
    <p:sldId id="858" r:id="rId15"/>
    <p:sldId id="859" r:id="rId16"/>
    <p:sldId id="871" r:id="rId17"/>
    <p:sldId id="860" r:id="rId18"/>
    <p:sldId id="861" r:id="rId19"/>
    <p:sldId id="862" r:id="rId20"/>
    <p:sldId id="863" r:id="rId21"/>
    <p:sldId id="869" r:id="rId22"/>
    <p:sldId id="864" r:id="rId23"/>
    <p:sldId id="865" r:id="rId24"/>
    <p:sldId id="870" r:id="rId25"/>
    <p:sldId id="872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0E85CB"/>
    <a:srgbClr val="CC0000"/>
    <a:srgbClr val="66FF33"/>
    <a:srgbClr val="BFFC96"/>
    <a:srgbClr val="FF3300"/>
    <a:srgbClr val="33CC33"/>
    <a:srgbClr val="EAEAEA"/>
    <a:srgbClr val="99A2A5"/>
    <a:srgbClr val="ABB8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962" autoAdjust="0"/>
    <p:restoredTop sz="93606" autoAdjust="0"/>
  </p:normalViewPr>
  <p:slideViewPr>
    <p:cSldViewPr snapToGrid="0">
      <p:cViewPr varScale="1">
        <p:scale>
          <a:sx n="66" d="100"/>
          <a:sy n="66" d="100"/>
        </p:scale>
        <p:origin x="-1272" y="-108"/>
      </p:cViewPr>
      <p:guideLst>
        <p:guide orient="horz" pos="2124"/>
        <p:guide pos="290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buFont typeface="Arial" panose="020B0604020202020204" pitchFamily="34" charset="0"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Freescale Semiconductor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buFont typeface="Arial" panose="020B0604020202020204" pitchFamily="34" charset="0"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9C2FF07-A29B-46C5-9B19-885BFDBE15D2}" type="datetime9">
              <a:rPr lang="zh-CN" altLang="en-US"/>
              <a:pPr>
                <a:defRPr/>
              </a:pPr>
              <a:t>2019年4月8日星期一9时45分30秒</a:t>
            </a:fld>
            <a:endParaRPr lang="en-US">
              <a:ea typeface="宋体" pitchFamily="2" charset="-122"/>
            </a:endParaRPr>
          </a:p>
        </p:txBody>
      </p:sp>
      <p:sp>
        <p:nvSpPr>
          <p:cNvPr id="3686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77925" y="684213"/>
            <a:ext cx="4500563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4213" y="4341813"/>
            <a:ext cx="5487987" cy="411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3625"/>
            <a:ext cx="297021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buFont typeface="Arial" panose="020B0604020202020204" pitchFamily="34" charset="0"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© Freescale Semiconductor 2005</a:t>
            </a:r>
            <a:endParaRPr lang="en-US">
              <a:ea typeface="宋体" pitchFamily="2" charset="-122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3625"/>
            <a:ext cx="29733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buFont typeface="Arial" charset="0"/>
              <a:buNone/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A7703C07-FDDA-44F0-92EA-E0EB8664958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2084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10621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64999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76611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6D7FA-F346-43FA-BF8F-4F163E809A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754242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85368D-D741-4344-BC18-79AB6A87040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974861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A5610E-6CB6-4094-8542-3EB3433B624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581095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3350" y="1403350"/>
            <a:ext cx="4365625" cy="4438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403350"/>
            <a:ext cx="4365625" cy="4438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BE199-B694-451A-85A9-4F277DEAAE4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385513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357072-2B65-4749-A4BB-E46D8607225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496771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5B7703-4C46-4384-A289-2B28940A8A3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117784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F351D-B694-4CD8-B9ED-C374D2CE61E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511044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00E06-ED7E-46DE-BD5E-664AA82815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093649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063286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5A84E-A449-461D-804A-F4FD0C9268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265406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EF5DA-BB33-41C5-B00A-8825D8C2B2B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1764896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1338" y="412750"/>
            <a:ext cx="2252662" cy="5429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3350" y="412750"/>
            <a:ext cx="6605588" cy="5429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3047E-D8A8-4A19-A25B-D047B1D7D77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772160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938" y="412750"/>
            <a:ext cx="8882062" cy="6540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33350" y="1403350"/>
            <a:ext cx="8883650" cy="443865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A80F7F-4F93-413F-8C07-C809A975EE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1569363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21009D-27A8-443C-8A03-D2D48DDC23B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5138485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53C353-AACA-446C-BA4B-AB0E2754DA5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723205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23554B-8D42-43AA-810B-4C1A07B39DD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526831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3350" y="1403350"/>
            <a:ext cx="4365625" cy="4438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403350"/>
            <a:ext cx="4365625" cy="4438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4938D-EEB8-4688-A77E-EB073FAEDC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698715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40DAD-6D2F-4AAE-84ED-2BFC0A05B7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5163672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14DDB-B96B-405D-8779-276446AC0A1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060203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78824731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5BF7B0-6749-4297-966F-9D57D8AC26C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987168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E93DEC-352C-4F8B-BECD-BD8A52C468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5020174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CF9EEC-4C6D-4016-8D4E-B4BA722875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7581555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A8440-5277-4AA1-8357-0A603E43824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5223619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1338" y="412750"/>
            <a:ext cx="2252662" cy="5429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3350" y="412750"/>
            <a:ext cx="6605588" cy="5429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F9DC0-742F-4DDD-B12A-65A1B2EC55B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087962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33025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89162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71655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624363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0715307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879026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chemeClr val="bg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3"/>
          <p:cNvSpPr txBox="1">
            <a:spLocks noChangeArrowheads="1"/>
          </p:cNvSpPr>
          <p:nvPr userDrawn="1"/>
        </p:nvSpPr>
        <p:spPr bwMode="auto">
          <a:xfrm>
            <a:off x="3063875" y="2078038"/>
            <a:ext cx="2820988" cy="1311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000">
                <a:solidFill>
                  <a:srgbClr val="6486E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</a:t>
            </a:r>
            <a:r>
              <a:rPr lang="zh-CN" altLang="en-US" sz="4000" b="1">
                <a:solidFill>
                  <a:srgbClr val="6486E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谢谢！</a:t>
            </a:r>
          </a:p>
          <a:p>
            <a:pPr algn="ctr">
              <a:defRPr/>
            </a:pPr>
            <a:r>
              <a:rPr lang="en-US" altLang="zh-CN" sz="4000" b="1">
                <a:solidFill>
                  <a:srgbClr val="6486E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Thank you!</a:t>
            </a:r>
            <a:endParaRPr lang="zh-CN" altLang="en-US" sz="4000" b="1">
              <a:solidFill>
                <a:srgbClr val="6486E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2" name="Picture 1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75" y="5999163"/>
            <a:ext cx="1160463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3A53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chemeClr val="bg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1938" y="412750"/>
            <a:ext cx="888206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Title Goes Here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3350" y="1403350"/>
            <a:ext cx="888365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052" name="未知"/>
          <p:cNvSpPr>
            <a:spLocks noChangeArrowheads="1"/>
          </p:cNvSpPr>
          <p:nvPr userDrawn="1"/>
        </p:nvSpPr>
        <p:spPr bwMode="auto">
          <a:xfrm flipH="1">
            <a:off x="255588" y="247650"/>
            <a:ext cx="947737" cy="161925"/>
          </a:xfrm>
          <a:custGeom>
            <a:avLst/>
            <a:gdLst>
              <a:gd name="T0" fmla="*/ 0 w 597"/>
              <a:gd name="T1" fmla="*/ 2147483647 h 102"/>
              <a:gd name="T2" fmla="*/ 2147483647 w 597"/>
              <a:gd name="T3" fmla="*/ 2147483647 h 102"/>
              <a:gd name="T4" fmla="*/ 2147483647 w 597"/>
              <a:gd name="T5" fmla="*/ 0 h 102"/>
              <a:gd name="T6" fmla="*/ 2147483647 w 597"/>
              <a:gd name="T7" fmla="*/ 0 h 102"/>
              <a:gd name="T8" fmla="*/ 0 w 597"/>
              <a:gd name="T9" fmla="*/ 2147483647 h 102"/>
              <a:gd name="T10" fmla="*/ 0 w 597"/>
              <a:gd name="T11" fmla="*/ 2147483647 h 1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97"/>
              <a:gd name="T19" fmla="*/ 0 h 102"/>
              <a:gd name="T20" fmla="*/ 597 w 597"/>
              <a:gd name="T21" fmla="*/ 102 h 10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97" h="102">
                <a:moveTo>
                  <a:pt x="0" y="102"/>
                </a:moveTo>
                <a:lnTo>
                  <a:pt x="597" y="102"/>
                </a:lnTo>
                <a:lnTo>
                  <a:pt x="597" y="0"/>
                </a:lnTo>
                <a:lnTo>
                  <a:pt x="45" y="0"/>
                </a:lnTo>
                <a:lnTo>
                  <a:pt x="0" y="45"/>
                </a:lnTo>
                <a:lnTo>
                  <a:pt x="0" y="102"/>
                </a:lnTo>
                <a:close/>
              </a:path>
            </a:pathLst>
          </a:custGeom>
          <a:solidFill>
            <a:srgbClr val="339E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53" name="Group 5"/>
          <p:cNvGrpSpPr>
            <a:grpSpLocks/>
          </p:cNvGrpSpPr>
          <p:nvPr userDrawn="1"/>
        </p:nvGrpSpPr>
        <p:grpSpPr bwMode="auto">
          <a:xfrm>
            <a:off x="1235075" y="239713"/>
            <a:ext cx="7912100" cy="165100"/>
            <a:chOff x="0" y="0"/>
            <a:chExt cx="4984" cy="104"/>
          </a:xfrm>
        </p:grpSpPr>
        <p:sp>
          <p:nvSpPr>
            <p:cNvPr id="2057" name="未知"/>
            <p:cNvSpPr>
              <a:spLocks noChangeArrowheads="1"/>
            </p:cNvSpPr>
            <p:nvPr userDrawn="1"/>
          </p:nvSpPr>
          <p:spPr bwMode="auto">
            <a:xfrm flipH="1">
              <a:off x="654" y="0"/>
              <a:ext cx="4330" cy="104"/>
            </a:xfrm>
            <a:custGeom>
              <a:avLst/>
              <a:gdLst>
                <a:gd name="T0" fmla="*/ 0 w 4330"/>
                <a:gd name="T1" fmla="*/ 0 h 104"/>
                <a:gd name="T2" fmla="*/ 0 w 4330"/>
                <a:gd name="T3" fmla="*/ 104 h 104"/>
                <a:gd name="T4" fmla="*/ 4330 w 4330"/>
                <a:gd name="T5" fmla="*/ 104 h 104"/>
                <a:gd name="T6" fmla="*/ 4330 w 4330"/>
                <a:gd name="T7" fmla="*/ 48 h 104"/>
                <a:gd name="T8" fmla="*/ 4282 w 4330"/>
                <a:gd name="T9" fmla="*/ 0 h 104"/>
                <a:gd name="T10" fmla="*/ 0 w 4330"/>
                <a:gd name="T11" fmla="*/ 0 h 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30"/>
                <a:gd name="T19" fmla="*/ 0 h 104"/>
                <a:gd name="T20" fmla="*/ 4330 w 4330"/>
                <a:gd name="T21" fmla="*/ 104 h 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30" h="104">
                  <a:moveTo>
                    <a:pt x="0" y="0"/>
                  </a:moveTo>
                  <a:lnTo>
                    <a:pt x="0" y="104"/>
                  </a:lnTo>
                  <a:lnTo>
                    <a:pt x="4330" y="104"/>
                  </a:lnTo>
                  <a:lnTo>
                    <a:pt x="4330" y="48"/>
                  </a:lnTo>
                  <a:lnTo>
                    <a:pt x="4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" name="未知"/>
            <p:cNvSpPr>
              <a:spLocks noChangeArrowheads="1"/>
            </p:cNvSpPr>
            <p:nvPr userDrawn="1"/>
          </p:nvSpPr>
          <p:spPr bwMode="auto">
            <a:xfrm flipH="1">
              <a:off x="0" y="0"/>
              <a:ext cx="4330" cy="104"/>
            </a:xfrm>
            <a:custGeom>
              <a:avLst/>
              <a:gdLst>
                <a:gd name="T0" fmla="*/ 0 w 4330"/>
                <a:gd name="T1" fmla="*/ 0 h 104"/>
                <a:gd name="T2" fmla="*/ 0 w 4330"/>
                <a:gd name="T3" fmla="*/ 104 h 104"/>
                <a:gd name="T4" fmla="*/ 4330 w 4330"/>
                <a:gd name="T5" fmla="*/ 104 h 104"/>
                <a:gd name="T6" fmla="*/ 4330 w 4330"/>
                <a:gd name="T7" fmla="*/ 48 h 104"/>
                <a:gd name="T8" fmla="*/ 4282 w 4330"/>
                <a:gd name="T9" fmla="*/ 0 h 104"/>
                <a:gd name="T10" fmla="*/ 0 w 4330"/>
                <a:gd name="T11" fmla="*/ 0 h 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30"/>
                <a:gd name="T19" fmla="*/ 0 h 104"/>
                <a:gd name="T20" fmla="*/ 4330 w 4330"/>
                <a:gd name="T21" fmla="*/ 104 h 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30" h="104">
                  <a:moveTo>
                    <a:pt x="0" y="0"/>
                  </a:moveTo>
                  <a:lnTo>
                    <a:pt x="0" y="104"/>
                  </a:lnTo>
                  <a:lnTo>
                    <a:pt x="4330" y="104"/>
                  </a:lnTo>
                  <a:lnTo>
                    <a:pt x="4330" y="48"/>
                  </a:lnTo>
                  <a:lnTo>
                    <a:pt x="4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5" name="Text Box 9"/>
          <p:cNvSpPr txBox="1">
            <a:spLocks noChangeArrowheads="1"/>
          </p:cNvSpPr>
          <p:nvPr userDrawn="1"/>
        </p:nvSpPr>
        <p:spPr bwMode="auto">
          <a:xfrm>
            <a:off x="342900" y="6691313"/>
            <a:ext cx="865822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700" smtClean="0">
                <a:solidFill>
                  <a:srgbClr val="D1E4F2"/>
                </a:solidFill>
                <a:ea typeface="宋体" panose="02010600030101010101" pitchFamily="2" charset="-122"/>
              </a:rPr>
              <a:t>Huago, the Huago logo are trademarks of Suzhou Huago Lighting Technology Co, Ltd. All other product or service names are the property of their respective owners. © Suzhou Huago Lighting Technology Co, Ltd. 2012. 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33875" y="6343650"/>
            <a:ext cx="6858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 sz="100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F654410-C29C-4DC0-862D-88932E1A65A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2056" name="Picture 1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75" y="5999163"/>
            <a:ext cx="1160463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3A53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227013" indent="-22701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566738" indent="-225425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•"/>
        <a:defRPr sz="2000">
          <a:solidFill>
            <a:srgbClr val="000000"/>
          </a:solidFill>
          <a:latin typeface="+mn-lt"/>
          <a:cs typeface="+mn-cs"/>
        </a:defRPr>
      </a:lvl2pPr>
      <a:lvl3pPr marL="922338" indent="-228600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§"/>
        <a:defRPr sz="2400">
          <a:solidFill>
            <a:srgbClr val="000000"/>
          </a:solidFill>
          <a:latin typeface="+mn-lt"/>
          <a:cs typeface="+mn-cs"/>
        </a:defRPr>
      </a:lvl3pPr>
      <a:lvl4pPr marL="1376363" indent="-228600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–"/>
        <a:defRPr sz="1600">
          <a:solidFill>
            <a:srgbClr val="000000"/>
          </a:solidFill>
          <a:latin typeface="+mn-lt"/>
          <a:cs typeface="+mn-cs"/>
        </a:defRPr>
      </a:lvl4pPr>
      <a:lvl5pPr marL="17732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5pPr>
      <a:lvl6pPr marL="22304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6pPr>
      <a:lvl7pPr marL="26876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7pPr>
      <a:lvl8pPr marL="31448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8pPr>
      <a:lvl9pPr marL="36020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chemeClr val="bg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0350" y="1403350"/>
            <a:ext cx="888365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1938" y="412750"/>
            <a:ext cx="888206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Title Goes Here</a:t>
            </a:r>
          </a:p>
        </p:txBody>
      </p:sp>
      <p:grpSp>
        <p:nvGrpSpPr>
          <p:cNvPr id="3076" name="Group 3"/>
          <p:cNvGrpSpPr>
            <a:grpSpLocks/>
          </p:cNvGrpSpPr>
          <p:nvPr/>
        </p:nvGrpSpPr>
        <p:grpSpPr bwMode="auto">
          <a:xfrm>
            <a:off x="295275" y="3886200"/>
            <a:ext cx="8667750" cy="176213"/>
            <a:chOff x="0" y="0"/>
            <a:chExt cx="5460" cy="111"/>
          </a:xfrm>
        </p:grpSpPr>
        <p:sp>
          <p:nvSpPr>
            <p:cNvPr id="3088" name="未知"/>
            <p:cNvSpPr>
              <a:spLocks noChangeArrowheads="1"/>
            </p:cNvSpPr>
            <p:nvPr userDrawn="1"/>
          </p:nvSpPr>
          <p:spPr bwMode="auto">
            <a:xfrm>
              <a:off x="0" y="0"/>
              <a:ext cx="4123" cy="111"/>
            </a:xfrm>
            <a:custGeom>
              <a:avLst/>
              <a:gdLst>
                <a:gd name="T0" fmla="*/ 0 w 4945"/>
                <a:gd name="T1" fmla="*/ 0 h 111"/>
                <a:gd name="T2" fmla="*/ 0 w 4945"/>
                <a:gd name="T3" fmla="*/ 111 h 111"/>
                <a:gd name="T4" fmla="*/ 997 w 4945"/>
                <a:gd name="T5" fmla="*/ 111 h 111"/>
                <a:gd name="T6" fmla="*/ 1012 w 4945"/>
                <a:gd name="T7" fmla="*/ 44 h 111"/>
                <a:gd name="T8" fmla="*/ 1027 w 4945"/>
                <a:gd name="T9" fmla="*/ 111 h 111"/>
                <a:gd name="T10" fmla="*/ 1156 w 4945"/>
                <a:gd name="T11" fmla="*/ 111 h 111"/>
                <a:gd name="T12" fmla="*/ 1156 w 4945"/>
                <a:gd name="T13" fmla="*/ 0 h 111"/>
                <a:gd name="T14" fmla="*/ 0 w 4945"/>
                <a:gd name="T15" fmla="*/ 0 h 1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945"/>
                <a:gd name="T25" fmla="*/ 0 h 111"/>
                <a:gd name="T26" fmla="*/ 4945 w 4945"/>
                <a:gd name="T27" fmla="*/ 111 h 11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945" h="111">
                  <a:moveTo>
                    <a:pt x="0" y="0"/>
                  </a:moveTo>
                  <a:lnTo>
                    <a:pt x="0" y="111"/>
                  </a:lnTo>
                  <a:lnTo>
                    <a:pt x="4267" y="111"/>
                  </a:lnTo>
                  <a:lnTo>
                    <a:pt x="4334" y="44"/>
                  </a:lnTo>
                  <a:lnTo>
                    <a:pt x="4401" y="111"/>
                  </a:lnTo>
                  <a:lnTo>
                    <a:pt x="4945" y="111"/>
                  </a:lnTo>
                  <a:lnTo>
                    <a:pt x="49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B3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9" name="未知"/>
            <p:cNvSpPr>
              <a:spLocks noChangeArrowheads="1"/>
            </p:cNvSpPr>
            <p:nvPr userDrawn="1"/>
          </p:nvSpPr>
          <p:spPr bwMode="auto">
            <a:xfrm>
              <a:off x="515" y="0"/>
              <a:ext cx="4945" cy="111"/>
            </a:xfrm>
            <a:custGeom>
              <a:avLst/>
              <a:gdLst>
                <a:gd name="T0" fmla="*/ 0 w 4945"/>
                <a:gd name="T1" fmla="*/ 0 h 111"/>
                <a:gd name="T2" fmla="*/ 0 w 4945"/>
                <a:gd name="T3" fmla="*/ 111 h 111"/>
                <a:gd name="T4" fmla="*/ 4267 w 4945"/>
                <a:gd name="T5" fmla="*/ 111 h 111"/>
                <a:gd name="T6" fmla="*/ 4334 w 4945"/>
                <a:gd name="T7" fmla="*/ 44 h 111"/>
                <a:gd name="T8" fmla="*/ 4401 w 4945"/>
                <a:gd name="T9" fmla="*/ 111 h 111"/>
                <a:gd name="T10" fmla="*/ 4945 w 4945"/>
                <a:gd name="T11" fmla="*/ 111 h 111"/>
                <a:gd name="T12" fmla="*/ 4945 w 4945"/>
                <a:gd name="T13" fmla="*/ 0 h 111"/>
                <a:gd name="T14" fmla="*/ 0 w 4945"/>
                <a:gd name="T15" fmla="*/ 0 h 1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945"/>
                <a:gd name="T25" fmla="*/ 0 h 111"/>
                <a:gd name="T26" fmla="*/ 4945 w 4945"/>
                <a:gd name="T27" fmla="*/ 111 h 11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945" h="111">
                  <a:moveTo>
                    <a:pt x="0" y="0"/>
                  </a:moveTo>
                  <a:lnTo>
                    <a:pt x="0" y="111"/>
                  </a:lnTo>
                  <a:lnTo>
                    <a:pt x="4267" y="111"/>
                  </a:lnTo>
                  <a:lnTo>
                    <a:pt x="4334" y="44"/>
                  </a:lnTo>
                  <a:lnTo>
                    <a:pt x="4401" y="111"/>
                  </a:lnTo>
                  <a:lnTo>
                    <a:pt x="4945" y="111"/>
                  </a:lnTo>
                  <a:lnTo>
                    <a:pt x="49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B3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77" name="Group 6"/>
          <p:cNvGrpSpPr>
            <a:grpSpLocks/>
          </p:cNvGrpSpPr>
          <p:nvPr/>
        </p:nvGrpSpPr>
        <p:grpSpPr bwMode="auto">
          <a:xfrm>
            <a:off x="295275" y="249238"/>
            <a:ext cx="7677150" cy="165100"/>
            <a:chOff x="0" y="0"/>
            <a:chExt cx="4836" cy="104"/>
          </a:xfrm>
        </p:grpSpPr>
        <p:sp>
          <p:nvSpPr>
            <p:cNvPr id="3086" name="未知"/>
            <p:cNvSpPr>
              <a:spLocks noChangeArrowheads="1"/>
            </p:cNvSpPr>
            <p:nvPr userDrawn="1"/>
          </p:nvSpPr>
          <p:spPr bwMode="auto">
            <a:xfrm>
              <a:off x="54" y="0"/>
              <a:ext cx="4782" cy="104"/>
            </a:xfrm>
            <a:custGeom>
              <a:avLst/>
              <a:gdLst>
                <a:gd name="T0" fmla="*/ 0 w 4330"/>
                <a:gd name="T1" fmla="*/ 0 h 104"/>
                <a:gd name="T2" fmla="*/ 0 w 4330"/>
                <a:gd name="T3" fmla="*/ 104 h 104"/>
                <a:gd name="T4" fmla="*/ 9582 w 4330"/>
                <a:gd name="T5" fmla="*/ 104 h 104"/>
                <a:gd name="T6" fmla="*/ 9582 w 4330"/>
                <a:gd name="T7" fmla="*/ 48 h 104"/>
                <a:gd name="T8" fmla="*/ 9476 w 4330"/>
                <a:gd name="T9" fmla="*/ 0 h 104"/>
                <a:gd name="T10" fmla="*/ 0 w 4330"/>
                <a:gd name="T11" fmla="*/ 0 h 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30"/>
                <a:gd name="T19" fmla="*/ 0 h 104"/>
                <a:gd name="T20" fmla="*/ 4330 w 4330"/>
                <a:gd name="T21" fmla="*/ 104 h 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30" h="104">
                  <a:moveTo>
                    <a:pt x="0" y="0"/>
                  </a:moveTo>
                  <a:lnTo>
                    <a:pt x="0" y="104"/>
                  </a:lnTo>
                  <a:lnTo>
                    <a:pt x="4330" y="104"/>
                  </a:lnTo>
                  <a:lnTo>
                    <a:pt x="4330" y="48"/>
                  </a:lnTo>
                  <a:lnTo>
                    <a:pt x="4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" name="未知"/>
            <p:cNvSpPr>
              <a:spLocks noChangeArrowheads="1"/>
            </p:cNvSpPr>
            <p:nvPr userDrawn="1"/>
          </p:nvSpPr>
          <p:spPr bwMode="auto">
            <a:xfrm>
              <a:off x="0" y="0"/>
              <a:ext cx="4782" cy="104"/>
            </a:xfrm>
            <a:custGeom>
              <a:avLst/>
              <a:gdLst>
                <a:gd name="T0" fmla="*/ 0 w 4330"/>
                <a:gd name="T1" fmla="*/ 0 h 104"/>
                <a:gd name="T2" fmla="*/ 0 w 4330"/>
                <a:gd name="T3" fmla="*/ 104 h 104"/>
                <a:gd name="T4" fmla="*/ 9582 w 4330"/>
                <a:gd name="T5" fmla="*/ 104 h 104"/>
                <a:gd name="T6" fmla="*/ 9582 w 4330"/>
                <a:gd name="T7" fmla="*/ 48 h 104"/>
                <a:gd name="T8" fmla="*/ 9476 w 4330"/>
                <a:gd name="T9" fmla="*/ 0 h 104"/>
                <a:gd name="T10" fmla="*/ 0 w 4330"/>
                <a:gd name="T11" fmla="*/ 0 h 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30"/>
                <a:gd name="T19" fmla="*/ 0 h 104"/>
                <a:gd name="T20" fmla="*/ 4330 w 4330"/>
                <a:gd name="T21" fmla="*/ 104 h 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30" h="104">
                  <a:moveTo>
                    <a:pt x="0" y="0"/>
                  </a:moveTo>
                  <a:lnTo>
                    <a:pt x="0" y="104"/>
                  </a:lnTo>
                  <a:lnTo>
                    <a:pt x="4330" y="104"/>
                  </a:lnTo>
                  <a:lnTo>
                    <a:pt x="4330" y="48"/>
                  </a:lnTo>
                  <a:lnTo>
                    <a:pt x="4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8" name="未知"/>
          <p:cNvSpPr>
            <a:spLocks noChangeArrowheads="1"/>
          </p:cNvSpPr>
          <p:nvPr/>
        </p:nvSpPr>
        <p:spPr bwMode="auto">
          <a:xfrm>
            <a:off x="8020050" y="252413"/>
            <a:ext cx="947738" cy="161925"/>
          </a:xfrm>
          <a:custGeom>
            <a:avLst/>
            <a:gdLst>
              <a:gd name="T0" fmla="*/ 0 w 597"/>
              <a:gd name="T1" fmla="*/ 2147483647 h 102"/>
              <a:gd name="T2" fmla="*/ 2147483647 w 597"/>
              <a:gd name="T3" fmla="*/ 2147483647 h 102"/>
              <a:gd name="T4" fmla="*/ 2147483647 w 597"/>
              <a:gd name="T5" fmla="*/ 0 h 102"/>
              <a:gd name="T6" fmla="*/ 2147483647 w 597"/>
              <a:gd name="T7" fmla="*/ 0 h 102"/>
              <a:gd name="T8" fmla="*/ 0 w 597"/>
              <a:gd name="T9" fmla="*/ 2147483647 h 102"/>
              <a:gd name="T10" fmla="*/ 0 w 597"/>
              <a:gd name="T11" fmla="*/ 2147483647 h 1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97"/>
              <a:gd name="T19" fmla="*/ 0 h 102"/>
              <a:gd name="T20" fmla="*/ 597 w 597"/>
              <a:gd name="T21" fmla="*/ 102 h 10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97" h="102">
                <a:moveTo>
                  <a:pt x="0" y="102"/>
                </a:moveTo>
                <a:lnTo>
                  <a:pt x="597" y="102"/>
                </a:lnTo>
                <a:lnTo>
                  <a:pt x="597" y="0"/>
                </a:lnTo>
                <a:lnTo>
                  <a:pt x="45" y="0"/>
                </a:lnTo>
                <a:lnTo>
                  <a:pt x="0" y="45"/>
                </a:lnTo>
                <a:lnTo>
                  <a:pt x="0" y="102"/>
                </a:lnTo>
                <a:close/>
              </a:path>
            </a:pathLst>
          </a:custGeom>
          <a:solidFill>
            <a:srgbClr val="339E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9" name="Line 12"/>
          <p:cNvSpPr>
            <a:spLocks noChangeShapeType="1"/>
          </p:cNvSpPr>
          <p:nvPr/>
        </p:nvSpPr>
        <p:spPr bwMode="auto">
          <a:xfrm>
            <a:off x="295275" y="5938838"/>
            <a:ext cx="8655050" cy="0"/>
          </a:xfrm>
          <a:prstGeom prst="line">
            <a:avLst/>
          </a:prstGeom>
          <a:noFill/>
          <a:ln w="9525">
            <a:solidFill>
              <a:srgbClr val="4E61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1" name="Rectangle 46"/>
          <p:cNvSpPr>
            <a:spLocks noChangeArrowheads="1"/>
          </p:cNvSpPr>
          <p:nvPr userDrawn="1"/>
        </p:nvSpPr>
        <p:spPr bwMode="auto">
          <a:xfrm>
            <a:off x="295275" y="3151188"/>
            <a:ext cx="8667750" cy="741362"/>
          </a:xfrm>
          <a:prstGeom prst="rect">
            <a:avLst/>
          </a:prstGeom>
          <a:solidFill>
            <a:srgbClr val="339EBB">
              <a:alpha val="5803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200" b="1" smtClean="0">
                <a:solidFill>
                  <a:schemeClr val="bg1"/>
                </a:solidFill>
                <a:ea typeface="宋体" panose="02010600030101010101" pitchFamily="2" charset="-122"/>
              </a:rPr>
              <a:t>                                                 </a:t>
            </a:r>
          </a:p>
        </p:txBody>
      </p:sp>
      <p:sp>
        <p:nvSpPr>
          <p:cNvPr id="3082" name="Rectangle 47"/>
          <p:cNvSpPr>
            <a:spLocks noChangeArrowheads="1"/>
          </p:cNvSpPr>
          <p:nvPr/>
        </p:nvSpPr>
        <p:spPr bwMode="auto">
          <a:xfrm>
            <a:off x="5118100" y="3206750"/>
            <a:ext cx="3806825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b"/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  <a:t>Designing with HUAGO Lighting</a:t>
            </a:r>
          </a:p>
        </p:txBody>
      </p:sp>
      <p:sp>
        <p:nvSpPr>
          <p:cNvPr id="3124" name="Rectangle 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33875" y="6343650"/>
            <a:ext cx="6858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 sz="100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6796177D-DCCA-41E8-9C4D-D78E52F0785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3083" name="Picture 53" descr="12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400050"/>
            <a:ext cx="8672512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4" name="Picture 1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275" y="6021388"/>
            <a:ext cx="1244600" cy="61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3A53"/>
                  </a:outerShdw>
                </a:effectLst>
              </a14:hiddenEffects>
            </a:ext>
          </a:extLst>
        </p:spPr>
      </p:pic>
      <p:sp>
        <p:nvSpPr>
          <p:cNvPr id="2055" name="Text Box 9"/>
          <p:cNvSpPr txBox="1">
            <a:spLocks noChangeArrowheads="1"/>
          </p:cNvSpPr>
          <p:nvPr userDrawn="1"/>
        </p:nvSpPr>
        <p:spPr bwMode="auto">
          <a:xfrm>
            <a:off x="342900" y="6691313"/>
            <a:ext cx="865822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700" smtClean="0">
                <a:solidFill>
                  <a:srgbClr val="0C87CD"/>
                </a:solidFill>
                <a:ea typeface="宋体" panose="02010600030101010101" pitchFamily="2" charset="-122"/>
              </a:rPr>
              <a:t>Huago, the Huago logo are trademarks of Suzhou Huago Lighting Technology Co, Ltd. All other product or service names are the property of their respective owners. © Suzhou Huago Lighting Technology Co, Ltd. 2012.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227013" indent="-22701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566738" indent="-225425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•"/>
        <a:defRPr sz="2000">
          <a:solidFill>
            <a:srgbClr val="000000"/>
          </a:solidFill>
          <a:latin typeface="+mn-lt"/>
          <a:cs typeface="+mn-cs"/>
        </a:defRPr>
      </a:lvl2pPr>
      <a:lvl3pPr marL="922338" indent="-228600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§"/>
        <a:defRPr sz="2400">
          <a:solidFill>
            <a:srgbClr val="000000"/>
          </a:solidFill>
          <a:latin typeface="+mn-lt"/>
          <a:cs typeface="+mn-cs"/>
        </a:defRPr>
      </a:lvl3pPr>
      <a:lvl4pPr marL="1376363" indent="-228600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–"/>
        <a:defRPr sz="1600">
          <a:solidFill>
            <a:srgbClr val="000000"/>
          </a:solidFill>
          <a:latin typeface="+mn-lt"/>
          <a:cs typeface="+mn-cs"/>
        </a:defRPr>
      </a:lvl4pPr>
      <a:lvl5pPr marL="17732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5pPr>
      <a:lvl6pPr marL="22304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6pPr>
      <a:lvl7pPr marL="26876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7pPr>
      <a:lvl8pPr marL="31448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8pPr>
      <a:lvl9pPr marL="36020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90500" y="4400550"/>
            <a:ext cx="6353175" cy="566738"/>
          </a:xfrm>
        </p:spPr>
        <p:txBody>
          <a:bodyPr tIns="91440" bIns="91440" anchor="b"/>
          <a:lstStyle/>
          <a:p>
            <a:pPr algn="l" eaLnBrk="1" hangingPunct="1">
              <a:spcBef>
                <a:spcPct val="25000"/>
              </a:spcBef>
            </a:pPr>
            <a:r>
              <a:rPr lang="en-US" altLang="zh-CN" sz="2000" b="0" smtClean="0">
                <a:solidFill>
                  <a:schemeClr val="bg1"/>
                </a:solidFill>
                <a:ea typeface="宋体" pitchFamily="2" charset="-122"/>
              </a:rPr>
              <a:t>Rapid Prototyping Solutions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33375" y="4913313"/>
            <a:ext cx="6353175" cy="447675"/>
          </a:xfrm>
        </p:spPr>
        <p:txBody>
          <a:bodyPr tIns="0" bIns="91440"/>
          <a:lstStyle/>
          <a:p>
            <a:pPr marL="0" indent="0"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400" dirty="0" smtClean="0">
                <a:solidFill>
                  <a:srgbClr val="455560"/>
                </a:solidFill>
                <a:ea typeface="华文细黑" pitchFamily="2" charset="-122"/>
              </a:rPr>
              <a:t>ARM Cortex-M3 </a:t>
            </a:r>
            <a:r>
              <a:rPr lang="zh-CN" altLang="en-US" sz="2400" dirty="0" smtClean="0">
                <a:solidFill>
                  <a:srgbClr val="455560"/>
                </a:solidFill>
                <a:ea typeface="华文细黑" pitchFamily="2" charset="-122"/>
              </a:rPr>
              <a:t>嵌入式系统                 </a:t>
            </a:r>
            <a:r>
              <a:rPr lang="zh-CN" altLang="en-US" sz="2000" dirty="0" smtClean="0">
                <a:solidFill>
                  <a:srgbClr val="455560"/>
                </a:solidFill>
                <a:ea typeface="华文细黑" pitchFamily="2" charset="-122"/>
              </a:rPr>
              <a:t>黄克亚</a:t>
            </a:r>
            <a:endParaRPr lang="en-US" altLang="zh-CN" sz="2000" dirty="0" smtClean="0">
              <a:solidFill>
                <a:srgbClr val="455560"/>
              </a:solidFill>
              <a:ea typeface="华文细黑" pitchFamily="2" charset="-122"/>
            </a:endParaRPr>
          </a:p>
          <a:p>
            <a:pPr marL="0" indent="0" eaLnBrk="1" hangingPunct="1">
              <a:spcBef>
                <a:spcPct val="0"/>
              </a:spcBef>
              <a:buFont typeface="Arial" pitchFamily="34" charset="0"/>
              <a:buNone/>
            </a:pPr>
            <a:endParaRPr lang="zh-CN" altLang="en-US" sz="2000" dirty="0" smtClean="0">
              <a:solidFill>
                <a:srgbClr val="455560"/>
              </a:solidFill>
              <a:ea typeface="华文细黑" pitchFamily="2" charset="-122"/>
            </a:endParaRPr>
          </a:p>
          <a:p>
            <a:pPr marL="0" indent="0"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dirty="0" smtClean="0">
                <a:solidFill>
                  <a:srgbClr val="455560"/>
                </a:solidFill>
                <a:ea typeface="华文细黑" pitchFamily="2" charset="-122"/>
              </a:rPr>
              <a:t> </a:t>
            </a:r>
            <a:r>
              <a:rPr lang="en-US" altLang="zh-CN" sz="2000" dirty="0" smtClean="0">
                <a:solidFill>
                  <a:srgbClr val="455560"/>
                </a:solidFill>
                <a:ea typeface="华文细黑" pitchFamily="2" charset="-122"/>
              </a:rPr>
              <a:t>2019/03</a:t>
            </a:r>
          </a:p>
          <a:p>
            <a:pPr marL="0" indent="0"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dirty="0" smtClean="0">
                <a:solidFill>
                  <a:srgbClr val="455560"/>
                </a:solidFill>
                <a:ea typeface="华文细黑" pitchFamily="2" charset="-122"/>
              </a:rPr>
              <a:t>                                                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09288" y="593411"/>
            <a:ext cx="5669005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 </a:t>
            </a:r>
            <a:endParaRPr lang="zh-CN" altLang="en-US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1688" y="745811"/>
            <a:ext cx="62858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 </a:t>
            </a:r>
            <a:r>
              <a:rPr lang="en-US" altLang="zh-CN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1.2   </a:t>
            </a:r>
            <a:r>
              <a:rPr lang="en-US" altLang="zh-CN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ARM Cortex-M3 </a:t>
            </a:r>
            <a:r>
              <a:rPr lang="zh-CN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处理器</a:t>
            </a:r>
          </a:p>
        </p:txBody>
      </p:sp>
      <p:sp>
        <p:nvSpPr>
          <p:cNvPr id="6" name="内容占位符 2"/>
          <p:cNvSpPr>
            <a:spLocks/>
          </p:cNvSpPr>
          <p:nvPr/>
        </p:nvSpPr>
        <p:spPr bwMode="auto">
          <a:xfrm>
            <a:off x="361689" y="2271240"/>
            <a:ext cx="8274311" cy="3577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7013" indent="-227013">
              <a:spcBef>
                <a:spcPct val="50000"/>
              </a:spcBef>
              <a:spcAft>
                <a:spcPct val="3000"/>
              </a:spcAft>
              <a:buClr>
                <a:schemeClr val="accent1"/>
              </a:buClr>
              <a:buSzPct val="80000"/>
              <a:buFont typeface="Arial" charset="0"/>
              <a:buChar char="►"/>
            </a:pPr>
            <a:r>
              <a:rPr lang="en-US" altLang="zh-CN" sz="2200" dirty="0">
                <a:solidFill>
                  <a:srgbClr val="000000"/>
                </a:solidFill>
                <a:latin typeface="宋体" charset="-122"/>
                <a:ea typeface="宋体" charset="-122"/>
              </a:rPr>
              <a:t>ARM</a:t>
            </a:r>
            <a:r>
              <a:rPr lang="zh-CN" altLang="en-US" sz="2200" dirty="0">
                <a:solidFill>
                  <a:srgbClr val="000000"/>
                </a:solidFill>
                <a:latin typeface="宋体" charset="-122"/>
                <a:ea typeface="宋体" charset="-122"/>
              </a:rPr>
              <a:t>（</a:t>
            </a:r>
            <a:r>
              <a:rPr lang="en-US" altLang="zh-CN" sz="2200" dirty="0">
                <a:solidFill>
                  <a:srgbClr val="000000"/>
                </a:solidFill>
                <a:latin typeface="宋体" charset="-122"/>
                <a:ea typeface="宋体" charset="-122"/>
              </a:rPr>
              <a:t>Advanced RISC Machine</a:t>
            </a:r>
            <a:r>
              <a:rPr lang="zh-CN" altLang="en-US" sz="2200" dirty="0">
                <a:solidFill>
                  <a:srgbClr val="000000"/>
                </a:solidFill>
                <a:latin typeface="宋体" charset="-122"/>
                <a:ea typeface="宋体" charset="-122"/>
              </a:rPr>
              <a:t>），既可指英国的芯片设计公司</a:t>
            </a:r>
            <a:r>
              <a:rPr lang="en-US" altLang="zh-CN" sz="2200" dirty="0">
                <a:solidFill>
                  <a:srgbClr val="000000"/>
                </a:solidFill>
                <a:latin typeface="宋体" charset="-122"/>
                <a:ea typeface="宋体" charset="-122"/>
              </a:rPr>
              <a:t>ARM</a:t>
            </a:r>
            <a:r>
              <a:rPr lang="zh-CN" altLang="en-US" sz="2200" dirty="0">
                <a:solidFill>
                  <a:srgbClr val="000000"/>
                </a:solidFill>
                <a:latin typeface="宋体" charset="-122"/>
                <a:ea typeface="宋体" charset="-122"/>
              </a:rPr>
              <a:t>公司，通常我们所说的</a:t>
            </a:r>
            <a:r>
              <a:rPr lang="en-US" altLang="zh-CN" sz="2200" dirty="0">
                <a:solidFill>
                  <a:srgbClr val="000000"/>
                </a:solidFill>
                <a:latin typeface="宋体" charset="-122"/>
                <a:ea typeface="宋体" charset="-122"/>
              </a:rPr>
              <a:t>ARM</a:t>
            </a:r>
            <a:r>
              <a:rPr lang="zh-CN" altLang="en-US" sz="2200" dirty="0">
                <a:solidFill>
                  <a:srgbClr val="000000"/>
                </a:solidFill>
                <a:latin typeface="宋体" charset="-122"/>
                <a:ea typeface="宋体" charset="-122"/>
              </a:rPr>
              <a:t>芯片是对一类处理器芯片的统称。</a:t>
            </a:r>
            <a:endParaRPr lang="en-US" altLang="zh-CN" sz="2200" dirty="0">
              <a:solidFill>
                <a:srgbClr val="000000"/>
              </a:solidFill>
              <a:latin typeface="宋体" charset="-122"/>
              <a:ea typeface="宋体" charset="-122"/>
            </a:endParaRPr>
          </a:p>
          <a:p>
            <a:pPr marL="227013" indent="-227013">
              <a:spcBef>
                <a:spcPct val="50000"/>
              </a:spcBef>
              <a:spcAft>
                <a:spcPct val="3000"/>
              </a:spcAft>
              <a:buClr>
                <a:schemeClr val="accent1"/>
              </a:buClr>
              <a:buSzPct val="80000"/>
              <a:buFont typeface="Arial" charset="0"/>
              <a:buChar char="►"/>
            </a:pPr>
            <a:r>
              <a:rPr lang="en-US" altLang="zh-CN" sz="2200" dirty="0">
                <a:solidFill>
                  <a:srgbClr val="000000"/>
                </a:solidFill>
                <a:latin typeface="宋体" charset="-122"/>
                <a:ea typeface="宋体" charset="-122"/>
              </a:rPr>
              <a:t>ARM</a:t>
            </a:r>
            <a:r>
              <a:rPr lang="zh-CN" altLang="en-US" sz="2200" dirty="0">
                <a:solidFill>
                  <a:srgbClr val="000000"/>
                </a:solidFill>
                <a:latin typeface="宋体" charset="-122"/>
                <a:ea typeface="宋体" charset="-122"/>
              </a:rPr>
              <a:t>芯片本质上是一个</a:t>
            </a:r>
            <a:r>
              <a:rPr lang="en-US" altLang="zh-CN" sz="2200" dirty="0">
                <a:solidFill>
                  <a:srgbClr val="000000"/>
                </a:solidFill>
                <a:latin typeface="宋体" charset="-122"/>
                <a:ea typeface="宋体" charset="-122"/>
              </a:rPr>
              <a:t>32</a:t>
            </a:r>
            <a:r>
              <a:rPr lang="zh-CN" altLang="en-US" sz="2200" dirty="0">
                <a:solidFill>
                  <a:srgbClr val="000000"/>
                </a:solidFill>
                <a:latin typeface="宋体" charset="-122"/>
                <a:ea typeface="宋体" charset="-122"/>
              </a:rPr>
              <a:t>位精简指令集（</a:t>
            </a:r>
            <a:r>
              <a:rPr lang="en-US" altLang="zh-CN" sz="2200" dirty="0">
                <a:solidFill>
                  <a:srgbClr val="000000"/>
                </a:solidFill>
                <a:latin typeface="宋体" charset="-122"/>
                <a:ea typeface="宋体" charset="-122"/>
              </a:rPr>
              <a:t>RISC</a:t>
            </a:r>
            <a:r>
              <a:rPr lang="zh-CN" altLang="en-US" sz="2200" dirty="0">
                <a:solidFill>
                  <a:srgbClr val="000000"/>
                </a:solidFill>
                <a:latin typeface="宋体" charset="-122"/>
                <a:ea typeface="宋体" charset="-122"/>
              </a:rPr>
              <a:t>）处理器架构，其广泛地使用在许多嵌入式处理器设计中。其主要特点就是低成本、高性能、低功耗，目前已被大多数芯片厂家采用。</a:t>
            </a:r>
            <a:endParaRPr lang="en-US" altLang="zh-CN" sz="2200" dirty="0">
              <a:solidFill>
                <a:srgbClr val="000000"/>
              </a:solidFill>
              <a:latin typeface="宋体" charset="-122"/>
              <a:ea typeface="宋体" charset="-122"/>
            </a:endParaRPr>
          </a:p>
          <a:p>
            <a:pPr marL="227013" indent="-227013">
              <a:spcBef>
                <a:spcPct val="50000"/>
              </a:spcBef>
              <a:spcAft>
                <a:spcPct val="3000"/>
              </a:spcAft>
              <a:buClr>
                <a:schemeClr val="accent1"/>
              </a:buClr>
              <a:buSzPct val="80000"/>
              <a:buFont typeface="Arial" charset="0"/>
              <a:buChar char="►"/>
            </a:pPr>
            <a:r>
              <a:rPr lang="en-US" altLang="zh-CN" sz="2200" dirty="0">
                <a:solidFill>
                  <a:srgbClr val="000000"/>
                </a:solidFill>
                <a:latin typeface="宋体" charset="-122"/>
                <a:ea typeface="宋体" charset="-122"/>
              </a:rPr>
              <a:t>ARM</a:t>
            </a:r>
            <a:r>
              <a:rPr lang="zh-CN" altLang="en-US" sz="2200" dirty="0">
                <a:solidFill>
                  <a:srgbClr val="000000"/>
                </a:solidFill>
                <a:latin typeface="宋体" charset="-122"/>
                <a:ea typeface="宋体" charset="-122"/>
              </a:rPr>
              <a:t>公司仅为各大芯片厂商提供</a:t>
            </a:r>
            <a:r>
              <a:rPr lang="en-US" altLang="zh-CN" sz="2200" dirty="0">
                <a:solidFill>
                  <a:srgbClr val="000000"/>
                </a:solidFill>
                <a:latin typeface="宋体" charset="-122"/>
                <a:ea typeface="宋体" charset="-122"/>
              </a:rPr>
              <a:t>IP</a:t>
            </a:r>
            <a:r>
              <a:rPr lang="zh-CN" altLang="en-US" sz="2200" dirty="0">
                <a:solidFill>
                  <a:srgbClr val="000000"/>
                </a:solidFill>
                <a:latin typeface="宋体" charset="-122"/>
                <a:ea typeface="宋体" charset="-122"/>
              </a:rPr>
              <a:t>核，而非完整的芯片。</a:t>
            </a:r>
            <a:endParaRPr lang="en-US" altLang="zh-CN" sz="2200" dirty="0">
              <a:solidFill>
                <a:srgbClr val="000000"/>
              </a:solidFill>
              <a:latin typeface="宋体" charset="-122"/>
              <a:ea typeface="宋体" charset="-122"/>
            </a:endParaRPr>
          </a:p>
          <a:p>
            <a:pPr marL="227013" indent="-227013">
              <a:spcBef>
                <a:spcPct val="50000"/>
              </a:spcBef>
              <a:spcAft>
                <a:spcPct val="3000"/>
              </a:spcAft>
              <a:buClr>
                <a:schemeClr val="accent1"/>
              </a:buClr>
              <a:buSzPct val="80000"/>
              <a:buFont typeface="Arial" charset="0"/>
              <a:buChar char="►"/>
            </a:pPr>
            <a:r>
              <a:rPr lang="zh-CN" altLang="en-US" sz="2200" dirty="0" smtClean="0">
                <a:solidFill>
                  <a:srgbClr val="000000"/>
                </a:solidFill>
                <a:latin typeface="宋体" charset="-122"/>
                <a:ea typeface="宋体" charset="-122"/>
              </a:rPr>
              <a:t>当今</a:t>
            </a:r>
            <a:r>
              <a:rPr lang="zh-CN" altLang="en-US" sz="2200" dirty="0">
                <a:solidFill>
                  <a:srgbClr val="000000"/>
                </a:solidFill>
                <a:latin typeface="宋体" charset="-122"/>
                <a:ea typeface="宋体" charset="-122"/>
              </a:rPr>
              <a:t>，全球 </a:t>
            </a:r>
            <a:r>
              <a:rPr lang="en-US" altLang="zh-CN" sz="2200" dirty="0">
                <a:solidFill>
                  <a:srgbClr val="000000"/>
                </a:solidFill>
                <a:latin typeface="宋体" charset="-122"/>
                <a:ea typeface="宋体" charset="-122"/>
              </a:rPr>
              <a:t>95% </a:t>
            </a:r>
            <a:r>
              <a:rPr lang="zh-CN" altLang="en-US" sz="2200" dirty="0">
                <a:solidFill>
                  <a:srgbClr val="000000"/>
                </a:solidFill>
                <a:latin typeface="宋体" charset="-122"/>
                <a:ea typeface="宋体" charset="-122"/>
              </a:rPr>
              <a:t>以上的手机以及超过四分之一的电子设备都在使用 </a:t>
            </a:r>
            <a:r>
              <a:rPr lang="en-US" altLang="zh-CN" sz="2200" dirty="0">
                <a:solidFill>
                  <a:srgbClr val="000000"/>
                </a:solidFill>
                <a:latin typeface="宋体" charset="-122"/>
                <a:ea typeface="宋体" charset="-122"/>
              </a:rPr>
              <a:t>ARM </a:t>
            </a:r>
            <a:r>
              <a:rPr lang="zh-CN" altLang="en-US" sz="2200" dirty="0">
                <a:solidFill>
                  <a:srgbClr val="000000"/>
                </a:solidFill>
                <a:latin typeface="宋体" charset="-122"/>
                <a:ea typeface="宋体" charset="-122"/>
              </a:rPr>
              <a:t>技术。</a:t>
            </a:r>
          </a:p>
        </p:txBody>
      </p:sp>
      <p:sp>
        <p:nvSpPr>
          <p:cNvPr id="7" name="矩形 6"/>
          <p:cNvSpPr/>
          <p:nvPr/>
        </p:nvSpPr>
        <p:spPr>
          <a:xfrm>
            <a:off x="514082" y="1522307"/>
            <a:ext cx="6554369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1.2.1 ARM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简介</a:t>
            </a:r>
            <a:endParaRPr lang="zh-CN" altLang="en-US" sz="3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4082" y="607925"/>
            <a:ext cx="6554369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1.2.2 ARM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处理器</a:t>
            </a:r>
            <a:endParaRPr lang="zh-CN" altLang="en-US" sz="3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82" y="1328736"/>
            <a:ext cx="8453536" cy="3664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2651562" y="5304135"/>
            <a:ext cx="3347391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3000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ARM</a:t>
            </a:r>
            <a:r>
              <a:rPr lang="zh-CN" altLang="en-US" sz="3000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处理器进化</a:t>
            </a:r>
            <a:r>
              <a:rPr lang="zh-CN" altLang="en-US" sz="3000" dirty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史</a:t>
            </a:r>
            <a:endParaRPr lang="zh-CN" altLang="en-US" sz="3000" cap="none" spc="0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771667"/>
              </p:ext>
            </p:extLst>
          </p:nvPr>
        </p:nvGraphicFramePr>
        <p:xfrm>
          <a:off x="602259" y="643254"/>
          <a:ext cx="7148375" cy="55833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99403"/>
                <a:gridCol w="1395982"/>
                <a:gridCol w="2095451"/>
                <a:gridCol w="1757539"/>
              </a:tblGrid>
              <a:tr h="2326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处理器名字 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架构版本号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存储器管理特性 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其它特性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326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ARM7TDMI 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v4T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zh-CN" sz="1050" kern="10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zh-CN" sz="1050" kern="10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</a:tr>
              <a:tr h="2326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ARM7TDMI</a:t>
                      </a:r>
                      <a:r>
                        <a:rPr lang="zh-CN" sz="1050" kern="100">
                          <a:effectLst/>
                        </a:rPr>
                        <a:t>‐</a:t>
                      </a:r>
                      <a:r>
                        <a:rPr lang="en-US" sz="1050" kern="100">
                          <a:effectLst/>
                        </a:rPr>
                        <a:t>S 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v4T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zh-CN" sz="1050" kern="10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zh-CN" sz="1050" kern="10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</a:tr>
              <a:tr h="2326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ARM7EJ</a:t>
                      </a:r>
                      <a:r>
                        <a:rPr lang="zh-CN" sz="1050" kern="100">
                          <a:effectLst/>
                        </a:rPr>
                        <a:t>‐</a:t>
                      </a:r>
                      <a:r>
                        <a:rPr lang="en-US" sz="1050" kern="100">
                          <a:effectLst/>
                        </a:rPr>
                        <a:t>S 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v5E 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zh-CN" sz="1050" kern="10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DSP, Jazelle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326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ARM920T 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v4T 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MMU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zh-CN" sz="1050" kern="10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</a:tr>
              <a:tr h="2326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ARM922T 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v4T 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MMU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zh-CN" sz="1050" kern="10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</a:tr>
              <a:tr h="2326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ARM926EJ</a:t>
                      </a:r>
                      <a:r>
                        <a:rPr lang="zh-CN" sz="1050" kern="100">
                          <a:effectLst/>
                        </a:rPr>
                        <a:t>‐</a:t>
                      </a:r>
                      <a:r>
                        <a:rPr lang="en-US" sz="1050" kern="100">
                          <a:effectLst/>
                        </a:rPr>
                        <a:t>S 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v5E 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MMU 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DSP, Jazelle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326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ARM946E</a:t>
                      </a:r>
                      <a:r>
                        <a:rPr lang="zh-CN" sz="1050" kern="100">
                          <a:effectLst/>
                        </a:rPr>
                        <a:t>‐</a:t>
                      </a:r>
                      <a:r>
                        <a:rPr lang="en-US" sz="1050" kern="100">
                          <a:effectLst/>
                        </a:rPr>
                        <a:t>S 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v5E 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MPU 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DSP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326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ARM966E</a:t>
                      </a:r>
                      <a:r>
                        <a:rPr lang="zh-CN" sz="1050" kern="100">
                          <a:effectLst/>
                        </a:rPr>
                        <a:t>‐</a:t>
                      </a:r>
                      <a:r>
                        <a:rPr lang="en-US" sz="1050" kern="100">
                          <a:effectLst/>
                        </a:rPr>
                        <a:t>S 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v5E 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DSP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326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ARM968E</a:t>
                      </a:r>
                      <a:r>
                        <a:rPr lang="zh-CN" sz="1050" kern="100">
                          <a:effectLst/>
                        </a:rPr>
                        <a:t>‐</a:t>
                      </a:r>
                      <a:r>
                        <a:rPr lang="en-US" sz="1050" kern="100">
                          <a:effectLst/>
                        </a:rPr>
                        <a:t>S 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v5E 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DMA,DSP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326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ARM966HS 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v5E 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MPU</a:t>
                      </a:r>
                      <a:r>
                        <a:rPr lang="zh-CN" sz="1050" kern="100">
                          <a:effectLst/>
                        </a:rPr>
                        <a:t>（可选） 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DSP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326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ARM1020E 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v5E 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MMU 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DSP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326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ARM1022E 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v5E 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MMU 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DSP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326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ARM1026EJ</a:t>
                      </a:r>
                      <a:r>
                        <a:rPr lang="zh-CN" sz="1050" kern="100">
                          <a:effectLst/>
                        </a:rPr>
                        <a:t>‐</a:t>
                      </a:r>
                      <a:r>
                        <a:rPr lang="en-US" sz="1050" kern="100">
                          <a:effectLst/>
                        </a:rPr>
                        <a:t>S 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v5E 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MMU </a:t>
                      </a:r>
                      <a:r>
                        <a:rPr lang="zh-CN" sz="1050" kern="100">
                          <a:effectLst/>
                        </a:rPr>
                        <a:t>或</a:t>
                      </a:r>
                      <a:r>
                        <a:rPr lang="en-US" sz="1050" kern="100">
                          <a:effectLst/>
                        </a:rPr>
                        <a:t> MPU 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DSP, Jazelle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326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ARM1136J(F)</a:t>
                      </a:r>
                      <a:r>
                        <a:rPr lang="zh-CN" sz="1050" kern="100">
                          <a:effectLst/>
                        </a:rPr>
                        <a:t>‐</a:t>
                      </a:r>
                      <a:r>
                        <a:rPr lang="en-US" sz="1050" kern="100">
                          <a:effectLst/>
                        </a:rPr>
                        <a:t>S 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v6 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MMU 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DSP, Jazelle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6528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ARM1176JZ(F)</a:t>
                      </a:r>
                      <a:r>
                        <a:rPr lang="zh-CN" sz="1050" kern="100">
                          <a:effectLst/>
                        </a:rPr>
                        <a:t>‐</a:t>
                      </a:r>
                      <a:r>
                        <a:rPr lang="en-US" sz="1050" kern="100">
                          <a:effectLst/>
                        </a:rPr>
                        <a:t>S 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v6 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MMU+TrustZone 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DSP, Jazelle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326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ARM11 MPCore 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v6 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MMU+</a:t>
                      </a:r>
                      <a:r>
                        <a:rPr lang="zh-CN" sz="1050" kern="100">
                          <a:effectLst/>
                        </a:rPr>
                        <a:t>多处理器缓存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DSP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6528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ARM1156T2(F)</a:t>
                      </a:r>
                      <a:r>
                        <a:rPr lang="zh-CN" sz="1050" kern="100">
                          <a:effectLst/>
                        </a:rPr>
                        <a:t>‐</a:t>
                      </a:r>
                      <a:r>
                        <a:rPr lang="en-US" sz="1050" kern="100">
                          <a:effectLst/>
                        </a:rPr>
                        <a:t>S 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v6 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MPU 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DSP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326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Cortex</a:t>
                      </a:r>
                      <a:r>
                        <a:rPr lang="zh-CN" sz="1050" kern="100">
                          <a:effectLst/>
                        </a:rPr>
                        <a:t>‐</a:t>
                      </a:r>
                      <a:r>
                        <a:rPr lang="en-US" sz="1050" kern="100">
                          <a:effectLst/>
                        </a:rPr>
                        <a:t>M3 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v7</a:t>
                      </a:r>
                      <a:r>
                        <a:rPr lang="zh-CN" sz="1050" kern="100">
                          <a:effectLst/>
                        </a:rPr>
                        <a:t>‐</a:t>
                      </a:r>
                      <a:r>
                        <a:rPr lang="en-US" sz="1050" kern="100">
                          <a:effectLst/>
                        </a:rPr>
                        <a:t>M 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MPU</a:t>
                      </a:r>
                      <a:r>
                        <a:rPr lang="zh-CN" sz="1050" kern="100">
                          <a:effectLst/>
                        </a:rPr>
                        <a:t>（可选） 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NVIC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326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Cortex</a:t>
                      </a:r>
                      <a:r>
                        <a:rPr lang="zh-CN" sz="1050" kern="100">
                          <a:effectLst/>
                        </a:rPr>
                        <a:t>‐</a:t>
                      </a:r>
                      <a:r>
                        <a:rPr lang="en-US" sz="1050" kern="100">
                          <a:effectLst/>
                        </a:rPr>
                        <a:t>R4 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v7</a:t>
                      </a:r>
                      <a:r>
                        <a:rPr lang="zh-CN" sz="1050" kern="100">
                          <a:effectLst/>
                        </a:rPr>
                        <a:t>‐</a:t>
                      </a:r>
                      <a:r>
                        <a:rPr lang="en-US" sz="1050" kern="100">
                          <a:effectLst/>
                        </a:rPr>
                        <a:t>R 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MPU 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DSP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326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Cortex</a:t>
                      </a:r>
                      <a:r>
                        <a:rPr lang="zh-CN" sz="1050" kern="100">
                          <a:effectLst/>
                        </a:rPr>
                        <a:t>‐</a:t>
                      </a:r>
                      <a:r>
                        <a:rPr lang="en-US" sz="1050" kern="100">
                          <a:effectLst/>
                        </a:rPr>
                        <a:t>R4F 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v7</a:t>
                      </a:r>
                      <a:r>
                        <a:rPr lang="zh-CN" sz="1050" kern="100">
                          <a:effectLst/>
                        </a:rPr>
                        <a:t>‐</a:t>
                      </a:r>
                      <a:r>
                        <a:rPr lang="en-US" sz="1050" kern="100">
                          <a:effectLst/>
                        </a:rPr>
                        <a:t>R 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MPU 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DSP+</a:t>
                      </a:r>
                      <a:r>
                        <a:rPr lang="zh-CN" sz="1050" kern="100">
                          <a:effectLst/>
                        </a:rPr>
                        <a:t>浮点运算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326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Cortex</a:t>
                      </a:r>
                      <a:r>
                        <a:rPr lang="zh-CN" sz="1050" kern="100">
                          <a:effectLst/>
                        </a:rPr>
                        <a:t>‐</a:t>
                      </a:r>
                      <a:r>
                        <a:rPr lang="en-US" sz="1050" kern="100">
                          <a:effectLst/>
                        </a:rPr>
                        <a:t>A8 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v7</a:t>
                      </a:r>
                      <a:r>
                        <a:rPr lang="zh-CN" sz="1050" kern="100">
                          <a:effectLst/>
                        </a:rPr>
                        <a:t>‐</a:t>
                      </a:r>
                      <a:r>
                        <a:rPr lang="en-US" sz="1050" kern="100">
                          <a:effectLst/>
                        </a:rPr>
                        <a:t>A 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MMU+TrustZone 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DSP, </a:t>
                      </a:r>
                      <a:r>
                        <a:rPr lang="en-US" sz="1050" kern="100" dirty="0" err="1">
                          <a:effectLst/>
                        </a:rPr>
                        <a:t>Jazelle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009435" y="1930394"/>
            <a:ext cx="553998" cy="261257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E85CB"/>
                </a:solidFill>
              </a:rPr>
              <a:t>ARM</a:t>
            </a:r>
            <a:r>
              <a:rPr lang="zh-CN" altLang="en-US" sz="2400" dirty="0" smtClean="0">
                <a:solidFill>
                  <a:srgbClr val="0E85CB"/>
                </a:solidFill>
              </a:rPr>
              <a:t>处理器命名</a:t>
            </a:r>
            <a:r>
              <a:rPr lang="zh-CN" altLang="en-US" sz="2400" dirty="0">
                <a:solidFill>
                  <a:srgbClr val="0E85CB"/>
                </a:solidFill>
              </a:rPr>
              <a:t>表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1688" y="745811"/>
            <a:ext cx="62858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 </a:t>
            </a:r>
            <a:r>
              <a:rPr lang="en-US" altLang="zh-CN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1.3   STM32</a:t>
            </a:r>
            <a:r>
              <a:rPr lang="zh-CN" alt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微控制器</a:t>
            </a:r>
            <a:endParaRPr lang="zh-CN" altLang="en-US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66FF33"/>
              </a:solidFill>
              <a:latin typeface="Arial" charset="0"/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1159958" y="2215608"/>
            <a:ext cx="7052584" cy="399651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14082" y="1522307"/>
            <a:ext cx="836866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1.3.1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从</a:t>
            </a: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Cortex-M3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内核到基于</a:t>
            </a: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Cortex-M3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的</a:t>
            </a: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MCU</a:t>
            </a:r>
            <a:endParaRPr lang="zh-CN" altLang="en-US" sz="3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ChangeArrowheads="1"/>
          </p:cNvSpPr>
          <p:nvPr/>
        </p:nvSpPr>
        <p:spPr bwMode="auto">
          <a:xfrm>
            <a:off x="2324100" y="4468813"/>
            <a:ext cx="5934075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200" b="1">
                <a:solidFill>
                  <a:schemeClr val="bg1"/>
                </a:solidFill>
                <a:latin typeface="Verdana" pitchFamily="34" charset="0"/>
                <a:ea typeface="Gulim" pitchFamily="34" charset="-127"/>
              </a:rPr>
              <a:t>三、实际应用举例</a:t>
            </a:r>
            <a:endParaRPr lang="zh-CN" altLang="en-US" sz="2200" b="1">
              <a:solidFill>
                <a:srgbClr val="CC0000"/>
              </a:solidFill>
              <a:latin typeface="Verdana" pitchFamily="34" charset="0"/>
              <a:ea typeface="Gulim" pitchFamily="34" charset="-127"/>
            </a:endParaRPr>
          </a:p>
        </p:txBody>
      </p:sp>
      <p:sp>
        <p:nvSpPr>
          <p:cNvPr id="3" name="Rectangle 22"/>
          <p:cNvSpPr>
            <a:spLocks noChangeArrowheads="1"/>
          </p:cNvSpPr>
          <p:nvPr/>
        </p:nvSpPr>
        <p:spPr bwMode="auto">
          <a:xfrm>
            <a:off x="2322513" y="3154363"/>
            <a:ext cx="5584825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200" b="1">
                <a:solidFill>
                  <a:schemeClr val="bg1"/>
                </a:solidFill>
                <a:latin typeface="Verdana" pitchFamily="34" charset="0"/>
                <a:ea typeface="Gulim" pitchFamily="34" charset="-127"/>
              </a:rPr>
              <a:t>二传输网络介绍</a:t>
            </a:r>
          </a:p>
        </p:txBody>
      </p:sp>
      <p:pic>
        <p:nvPicPr>
          <p:cNvPr id="5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1671637"/>
            <a:ext cx="7940675" cy="436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4479635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CN" altLang="en-US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77509" y="668352"/>
            <a:ext cx="557371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CN" sz="4200" b="1" dirty="0" smtClean="0">
                <a:ln w="900" cmpd="sng">
                  <a:solidFill>
                    <a:srgbClr val="00608B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rgbClr val="00608B">
                      <a:satMod val="190000"/>
                      <a:tint val="100000"/>
                      <a:alpha val="74000"/>
                    </a:srgbClr>
                  </a:innerShdw>
                </a:effectLst>
              </a:rPr>
              <a:t>ARM</a:t>
            </a:r>
            <a:r>
              <a:rPr lang="zh-CN" altLang="en-US" sz="4200" b="1" dirty="0" smtClean="0">
                <a:ln w="900" cmpd="sng">
                  <a:solidFill>
                    <a:srgbClr val="00608B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rgbClr val="00608B">
                      <a:satMod val="190000"/>
                      <a:tint val="100000"/>
                      <a:alpha val="74000"/>
                    </a:srgbClr>
                  </a:innerShdw>
                </a:effectLst>
              </a:rPr>
              <a:t>与</a:t>
            </a:r>
            <a:r>
              <a:rPr lang="en-US" altLang="zh-CN" sz="4200" b="1" dirty="0" smtClean="0">
                <a:ln w="900" cmpd="sng">
                  <a:solidFill>
                    <a:srgbClr val="00608B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rgbClr val="00608B">
                      <a:satMod val="190000"/>
                      <a:tint val="100000"/>
                      <a:alpha val="74000"/>
                    </a:srgbClr>
                  </a:innerShdw>
                </a:effectLst>
              </a:rPr>
              <a:t>STM32</a:t>
            </a:r>
            <a:endParaRPr lang="zh-CN" altLang="en-US" sz="4200" b="1" dirty="0">
              <a:ln w="900" cmpd="sng">
                <a:solidFill>
                  <a:srgbClr val="00608B">
                    <a:satMod val="190000"/>
                    <a:alpha val="55000"/>
                  </a:srgbClr>
                </a:solidFill>
                <a:prstDash val="solid"/>
              </a:ln>
              <a:solidFill>
                <a:srgbClr val="FF0000"/>
              </a:solidFill>
              <a:effectLst>
                <a:innerShdw blurRad="101600" dist="76200" dir="5400000">
                  <a:srgbClr val="00608B">
                    <a:satMod val="190000"/>
                    <a:tint val="100000"/>
                    <a:alpha val="74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111207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99569" y="520824"/>
            <a:ext cx="836866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1.3.2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 微控制器产品线</a:t>
            </a:r>
            <a:endParaRPr lang="zh-CN" altLang="en-US" sz="3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charset="0"/>
            </a:endParaRPr>
          </a:p>
        </p:txBody>
      </p:sp>
      <p:pic>
        <p:nvPicPr>
          <p:cNvPr id="3" name="图片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40" y="1223060"/>
            <a:ext cx="8236722" cy="5264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左箭头标注 3"/>
          <p:cNvSpPr/>
          <p:nvPr/>
        </p:nvSpPr>
        <p:spPr bwMode="auto">
          <a:xfrm>
            <a:off x="7068444" y="1349821"/>
            <a:ext cx="1465942" cy="3570516"/>
          </a:xfrm>
          <a:prstGeom prst="leftArrowCallou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2400" dirty="0" smtClean="0">
                <a:solidFill>
                  <a:srgbClr val="C00000"/>
                </a:solidFill>
              </a:rPr>
              <a:t>1.3.3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</a:rPr>
              <a:t>STM32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</a:rPr>
              <a:t>微控器命名规则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55" y="187778"/>
            <a:ext cx="6810375" cy="654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1688" y="745811"/>
            <a:ext cx="62858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 </a:t>
            </a:r>
            <a:r>
              <a:rPr lang="en-US" altLang="zh-CN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1.4  </a:t>
            </a:r>
            <a:r>
              <a:rPr lang="zh-CN" alt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嵌入式系统的软件</a:t>
            </a:r>
            <a:endParaRPr lang="zh-CN" altLang="en-US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66FF33"/>
              </a:solidFill>
              <a:latin typeface="Arial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4913" y="1760196"/>
            <a:ext cx="790303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zh-CN" sz="2400" dirty="0"/>
              <a:t>嵌入式系统的软件一般固化于嵌入式存储器中，是嵌入式系统的控制核心，控制着嵌入式系统的运行，实现嵌入式系统的功能。由此可见，嵌入式软件在很大程度上决定整个嵌入式系统的价值。</a:t>
            </a:r>
          </a:p>
          <a:p>
            <a:pPr indent="457200">
              <a:lnSpc>
                <a:spcPct val="150000"/>
              </a:lnSpc>
            </a:pPr>
            <a:r>
              <a:rPr lang="zh-CN" altLang="zh-CN" sz="2400" dirty="0"/>
              <a:t>从软件结构上划分，嵌入式软件分为无操作系统和带操作系统两种。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3454" y="564364"/>
            <a:ext cx="836866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1.4.1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无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操作系统的嵌入式软件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589" y="1533299"/>
            <a:ext cx="6522390" cy="102424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 6"/>
          <p:cNvSpPr/>
          <p:nvPr/>
        </p:nvSpPr>
        <p:spPr>
          <a:xfrm>
            <a:off x="827313" y="2806953"/>
            <a:ext cx="792480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 dirty="0"/>
              <a:t>引导程序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            一般由汇编语言编写，在嵌入式系统上电后运行，完成自检、存储映射、时钟系统和外设接口配置等硬件初始化操作。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 dirty="0"/>
              <a:t>应用程序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            一般由</a:t>
            </a:r>
            <a:r>
              <a:rPr lang="en-US" altLang="zh-CN" sz="2000" dirty="0"/>
              <a:t>C</a:t>
            </a:r>
            <a:r>
              <a:rPr lang="zh-CN" altLang="en-US" sz="2000" dirty="0"/>
              <a:t>语言编写，直接架构在硬件之上，在引导程序之后运行，负责实现嵌入式系统的主要功能。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3454" y="564364"/>
            <a:ext cx="836866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1.4.2 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带操作系统的嵌入式软件</a:t>
            </a:r>
          </a:p>
        </p:txBody>
      </p:sp>
      <p:sp>
        <p:nvSpPr>
          <p:cNvPr id="7" name="矩形 6"/>
          <p:cNvSpPr/>
          <p:nvPr/>
        </p:nvSpPr>
        <p:spPr>
          <a:xfrm>
            <a:off x="721494" y="3261106"/>
            <a:ext cx="79248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zh-CN" sz="2000" dirty="0"/>
              <a:t>带操作系统的嵌入式软件的体系结构如</a:t>
            </a:r>
            <a:r>
              <a:rPr lang="zh-CN" altLang="zh-CN" sz="2000" dirty="0" smtClean="0"/>
              <a:t>图所</a:t>
            </a:r>
            <a:r>
              <a:rPr lang="zh-CN" altLang="zh-CN" sz="2000" dirty="0"/>
              <a:t>示，自下而上包括设备驱动层、操作系统层和应用软件层等。</a:t>
            </a:r>
          </a:p>
          <a:p>
            <a:pPr indent="457200">
              <a:lnSpc>
                <a:spcPct val="150000"/>
              </a:lnSpc>
            </a:pPr>
            <a:r>
              <a:rPr lang="zh-CN" altLang="zh-CN" sz="2000" dirty="0"/>
              <a:t>相比无操作系统的嵌入式软件，带操作系统的嵌入式软件规模较大，其应用软件架构于嵌入式操作系统上，而非直接面对嵌入式硬件，可靠性高，开发周期短，易于移植和扩展，适用于功能复杂的嵌入式系统</a:t>
            </a:r>
            <a:r>
              <a:rPr lang="zh-CN" altLang="zh-CN" sz="2000" dirty="0" smtClean="0"/>
              <a:t>。</a:t>
            </a:r>
            <a:endParaRPr lang="zh-CN" altLang="en-US" sz="20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31" y="1326664"/>
            <a:ext cx="8664929" cy="19261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33444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9"/>
          <p:cNvSpPr>
            <a:spLocks noChangeArrowheads="1"/>
          </p:cNvSpPr>
          <p:nvPr/>
        </p:nvSpPr>
        <p:spPr bwMode="auto">
          <a:xfrm>
            <a:off x="2324100" y="4468813"/>
            <a:ext cx="5934075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200" b="1">
                <a:solidFill>
                  <a:schemeClr val="bg1"/>
                </a:solidFill>
                <a:latin typeface="Verdana" pitchFamily="34" charset="0"/>
                <a:ea typeface="Gulim" pitchFamily="34" charset="-127"/>
              </a:rPr>
              <a:t>三、实际应用举例</a:t>
            </a:r>
            <a:endParaRPr lang="zh-CN" altLang="en-US" sz="2200" b="1">
              <a:solidFill>
                <a:srgbClr val="CC0000"/>
              </a:solidFill>
              <a:latin typeface="Verdana" pitchFamily="34" charset="0"/>
              <a:ea typeface="Gulim" pitchFamily="34" charset="-127"/>
            </a:endParaRPr>
          </a:p>
        </p:txBody>
      </p:sp>
      <p:sp>
        <p:nvSpPr>
          <p:cNvPr id="5123" name="Rectangle 22"/>
          <p:cNvSpPr>
            <a:spLocks noChangeArrowheads="1"/>
          </p:cNvSpPr>
          <p:nvPr/>
        </p:nvSpPr>
        <p:spPr bwMode="auto">
          <a:xfrm>
            <a:off x="2322513" y="3154363"/>
            <a:ext cx="5584825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200" b="1">
                <a:solidFill>
                  <a:schemeClr val="bg1"/>
                </a:solidFill>
                <a:latin typeface="Verdana" pitchFamily="34" charset="0"/>
                <a:ea typeface="Gulim" pitchFamily="34" charset="-127"/>
              </a:rPr>
              <a:t>二传输网络介绍</a:t>
            </a:r>
          </a:p>
        </p:txBody>
      </p:sp>
      <p:sp>
        <p:nvSpPr>
          <p:cNvPr id="5125" name="内容占位符 2"/>
          <p:cNvSpPr>
            <a:spLocks/>
          </p:cNvSpPr>
          <p:nvPr/>
        </p:nvSpPr>
        <p:spPr bwMode="auto">
          <a:xfrm>
            <a:off x="554038" y="1560054"/>
            <a:ext cx="803275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zh-CN" sz="2400" dirty="0">
                <a:ea typeface="宋体" pitchFamily="2" charset="-122"/>
              </a:rPr>
              <a:t>嵌入式系统的定义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zh-CN" sz="2400" dirty="0">
                <a:ea typeface="宋体" pitchFamily="2" charset="-122"/>
              </a:rPr>
              <a:t>嵌入式系统和计算机系统的异同点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zh-CN" sz="2400" dirty="0">
                <a:ea typeface="宋体" pitchFamily="2" charset="-122"/>
              </a:rPr>
              <a:t>嵌入式系统的特点和应用领域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>
                <a:ea typeface="宋体" pitchFamily="2" charset="-122"/>
              </a:rPr>
              <a:t>ARM Cortex-M3 </a:t>
            </a:r>
            <a:r>
              <a:rPr lang="zh-CN" altLang="zh-CN" sz="2400" dirty="0">
                <a:ea typeface="宋体" pitchFamily="2" charset="-122"/>
              </a:rPr>
              <a:t>处理器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>
                <a:ea typeface="宋体" pitchFamily="2" charset="-122"/>
              </a:rPr>
              <a:t>STM32</a:t>
            </a:r>
            <a:r>
              <a:rPr lang="zh-CN" altLang="zh-CN" sz="2400" dirty="0">
                <a:ea typeface="宋体" pitchFamily="2" charset="-122"/>
              </a:rPr>
              <a:t>微控制器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zh-CN" sz="2400" dirty="0">
                <a:ea typeface="宋体" pitchFamily="2" charset="-122"/>
              </a:rPr>
              <a:t>嵌入式系统软件体系结构</a:t>
            </a:r>
          </a:p>
        </p:txBody>
      </p:sp>
      <p:sp>
        <p:nvSpPr>
          <p:cNvPr id="2" name="矩形 1"/>
          <p:cNvSpPr/>
          <p:nvPr/>
        </p:nvSpPr>
        <p:spPr>
          <a:xfrm>
            <a:off x="603477" y="541547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33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本章</a:t>
            </a:r>
            <a:r>
              <a:rPr lang="zh-CN" alt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33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概要</a:t>
            </a:r>
            <a:endParaRPr lang="zh-CN" alt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33CC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3454" y="477280"/>
            <a:ext cx="836866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1.4.3 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典型嵌入式操作系统</a:t>
            </a:r>
          </a:p>
        </p:txBody>
      </p:sp>
      <p:sp>
        <p:nvSpPr>
          <p:cNvPr id="3" name="矩形 2"/>
          <p:cNvSpPr/>
          <p:nvPr/>
        </p:nvSpPr>
        <p:spPr>
          <a:xfrm>
            <a:off x="631369" y="1122329"/>
            <a:ext cx="8120746" cy="550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000" b="1" dirty="0"/>
              <a:t>1. µC/OS-II</a:t>
            </a:r>
            <a:endParaRPr lang="zh-CN" altLang="zh-CN" sz="2000" dirty="0"/>
          </a:p>
          <a:p>
            <a:pPr indent="457200">
              <a:lnSpc>
                <a:spcPct val="120000"/>
              </a:lnSpc>
            </a:pPr>
            <a:r>
              <a:rPr lang="zh-CN" altLang="zh-CN" dirty="0"/>
              <a:t>μ</a:t>
            </a:r>
            <a:r>
              <a:rPr lang="en-US" altLang="zh-CN" dirty="0"/>
              <a:t>C/OS </a:t>
            </a:r>
            <a:r>
              <a:rPr lang="en-US" altLang="zh-CN" dirty="0" smtClean="0"/>
              <a:t>II</a:t>
            </a:r>
            <a:r>
              <a:rPr lang="zh-CN" altLang="zh-CN" dirty="0" smtClean="0"/>
              <a:t>是</a:t>
            </a:r>
            <a:r>
              <a:rPr lang="zh-CN" altLang="zh-CN" dirty="0"/>
              <a:t>一个可以基于</a:t>
            </a:r>
            <a:r>
              <a:rPr lang="en-US" altLang="zh-CN" dirty="0"/>
              <a:t>ROM</a:t>
            </a:r>
            <a:r>
              <a:rPr lang="zh-CN" altLang="zh-CN" dirty="0"/>
              <a:t>运行的、可裁剪的、抢占式、实时多任务内核，具有高度可移植性，特别适合于微处理器和</a:t>
            </a:r>
            <a:r>
              <a:rPr lang="zh-CN" altLang="zh-CN" dirty="0" smtClean="0"/>
              <a:t>控制器。</a:t>
            </a:r>
            <a:endParaRPr lang="en-US" altLang="zh-CN" dirty="0" smtClean="0"/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000" b="1" dirty="0"/>
              <a:t>2. </a:t>
            </a:r>
            <a:r>
              <a:rPr lang="en-US" altLang="zh-CN" sz="2000" b="1" dirty="0" err="1"/>
              <a:t>VxWorks</a:t>
            </a:r>
            <a:endParaRPr lang="zh-CN" altLang="zh-CN" sz="2000" b="1" dirty="0"/>
          </a:p>
          <a:p>
            <a:pPr indent="457200">
              <a:lnSpc>
                <a:spcPct val="120000"/>
              </a:lnSpc>
            </a:pPr>
            <a:r>
              <a:rPr lang="en-US" altLang="zh-CN" dirty="0" err="1" smtClean="0"/>
              <a:t>VxWorks</a:t>
            </a:r>
            <a:r>
              <a:rPr lang="en-US" altLang="zh-CN" dirty="0" smtClean="0"/>
              <a:t> </a:t>
            </a:r>
            <a:r>
              <a:rPr lang="zh-CN" altLang="zh-CN" dirty="0"/>
              <a:t>操作系统是美国</a:t>
            </a:r>
            <a:r>
              <a:rPr lang="en-US" altLang="zh-CN" dirty="0" err="1"/>
              <a:t>WindRiver</a:t>
            </a:r>
            <a:r>
              <a:rPr lang="zh-CN" altLang="zh-CN" dirty="0"/>
              <a:t>公司于</a:t>
            </a:r>
            <a:r>
              <a:rPr lang="en-US" altLang="zh-CN" dirty="0"/>
              <a:t>1983</a:t>
            </a:r>
            <a:r>
              <a:rPr lang="zh-CN" altLang="zh-CN" dirty="0"/>
              <a:t>年设计开发的一种嵌入式实时操作系统（</a:t>
            </a:r>
            <a:r>
              <a:rPr lang="en-US" altLang="zh-CN" dirty="0"/>
              <a:t>RTOS</a:t>
            </a:r>
            <a:r>
              <a:rPr lang="zh-CN" altLang="zh-CN" dirty="0"/>
              <a:t>），是嵌入式开发环境的关键组成部分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000" b="1" dirty="0"/>
              <a:t>3. </a:t>
            </a:r>
            <a:r>
              <a:rPr lang="zh-CN" altLang="zh-CN" sz="2000" b="1" dirty="0"/>
              <a:t>嵌入式</a:t>
            </a:r>
            <a:r>
              <a:rPr lang="en-US" altLang="zh-CN" sz="2000" b="1" dirty="0"/>
              <a:t>Linux</a:t>
            </a:r>
            <a:endParaRPr lang="zh-CN" altLang="zh-CN" sz="2000" b="1" dirty="0"/>
          </a:p>
          <a:p>
            <a:pPr indent="457200">
              <a:lnSpc>
                <a:spcPct val="120000"/>
              </a:lnSpc>
            </a:pPr>
            <a:r>
              <a:rPr lang="zh-CN" altLang="zh-CN" dirty="0"/>
              <a:t>嵌入式</a:t>
            </a:r>
            <a:r>
              <a:rPr lang="en-US" altLang="zh-CN" dirty="0"/>
              <a:t>Linux </a:t>
            </a:r>
            <a:r>
              <a:rPr lang="zh-CN" altLang="zh-CN" dirty="0"/>
              <a:t>是将日益流行的</a:t>
            </a:r>
            <a:r>
              <a:rPr lang="en-US" altLang="zh-CN" dirty="0"/>
              <a:t>Linux</a:t>
            </a:r>
            <a:r>
              <a:rPr lang="zh-CN" altLang="zh-CN" dirty="0"/>
              <a:t>操作系统进行裁剪修改，使之能在嵌入式计算机系统上运行的一种操作系统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000" b="1" dirty="0"/>
              <a:t>4. Android</a:t>
            </a:r>
            <a:endParaRPr lang="zh-CN" altLang="zh-CN" sz="2000" b="1" dirty="0"/>
          </a:p>
          <a:p>
            <a:pPr indent="457200">
              <a:lnSpc>
                <a:spcPct val="120000"/>
              </a:lnSpc>
            </a:pPr>
            <a:r>
              <a:rPr lang="en-US" altLang="zh-CN" dirty="0"/>
              <a:t>Android</a:t>
            </a:r>
            <a:r>
              <a:rPr lang="zh-CN" altLang="zh-CN" dirty="0"/>
              <a:t>是一种基于</a:t>
            </a:r>
            <a:r>
              <a:rPr lang="en-US" altLang="zh-CN" dirty="0"/>
              <a:t>Linux</a:t>
            </a:r>
            <a:r>
              <a:rPr lang="zh-CN" altLang="zh-CN" dirty="0"/>
              <a:t>的自由及开放源代码的操作系统，主要使用于移动设备，如智能手机和平板电脑，由</a:t>
            </a:r>
            <a:r>
              <a:rPr lang="en-US" altLang="zh-CN" dirty="0"/>
              <a:t>Google</a:t>
            </a:r>
            <a:r>
              <a:rPr lang="zh-CN" altLang="zh-CN" dirty="0"/>
              <a:t>公司和开放手机联盟领导及开发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000" b="1" dirty="0"/>
              <a:t>5. Windows CE</a:t>
            </a:r>
            <a:endParaRPr lang="zh-CN" altLang="zh-CN" sz="2000" b="1" dirty="0"/>
          </a:p>
          <a:p>
            <a:pPr indent="457200">
              <a:lnSpc>
                <a:spcPct val="120000"/>
              </a:lnSpc>
            </a:pPr>
            <a:r>
              <a:rPr lang="en-US" altLang="zh-CN" dirty="0" smtClean="0"/>
              <a:t>Windows CE</a:t>
            </a:r>
            <a:r>
              <a:rPr lang="zh-CN" altLang="zh-CN" dirty="0" smtClean="0"/>
              <a:t>是</a:t>
            </a:r>
            <a:r>
              <a:rPr lang="zh-CN" altLang="zh-CN" dirty="0"/>
              <a:t>微软公司嵌入式、移动计算平台的基础，它是一个可抢先式、多任务、多线程并具有强大通信能力的</a:t>
            </a:r>
            <a:r>
              <a:rPr lang="en-US" altLang="zh-CN" dirty="0"/>
              <a:t>32</a:t>
            </a:r>
            <a:r>
              <a:rPr lang="zh-CN" altLang="zh-CN" dirty="0"/>
              <a:t>位嵌入式</a:t>
            </a:r>
            <a:r>
              <a:rPr lang="zh-CN" altLang="zh-CN" dirty="0" smtClean="0"/>
              <a:t>操作系统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3454" y="520822"/>
            <a:ext cx="836866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1.4.4 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软件架构选择建议</a:t>
            </a:r>
          </a:p>
        </p:txBody>
      </p:sp>
      <p:sp>
        <p:nvSpPr>
          <p:cNvPr id="3" name="矩形 2"/>
          <p:cNvSpPr/>
          <p:nvPr/>
        </p:nvSpPr>
        <p:spPr>
          <a:xfrm>
            <a:off x="383454" y="1228219"/>
            <a:ext cx="8238032" cy="4090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200" kern="100" dirty="0">
                <a:latin typeface="Times New Roman"/>
                <a:ea typeface="宋体"/>
                <a:cs typeface="Times New Roman"/>
              </a:rPr>
              <a:t>从理论上讲，基于操作系统的开发模式，具有快捷、高效的特点，开发的软件移植性、后期维护性、程序稳健性等都比较好。但是，不是所有系统都要基于操作系统，因为这种模式要求开发者对操作系统的原理有比较深透的掌握，一般功能比较简单的系统，不建议使用操作系统，毕竟操作系统也占用系统资源；也不是所有系统都能使用操作系统，因为操作系统对系统的硬件有一定的要求。因此，在通常情况下，虽然</a:t>
            </a:r>
            <a:r>
              <a:rPr lang="en-US" altLang="zh-CN" sz="2200" kern="100" dirty="0">
                <a:latin typeface="Times New Roman"/>
                <a:ea typeface="宋体"/>
                <a:cs typeface="Times New Roman"/>
              </a:rPr>
              <a:t>STM32</a:t>
            </a:r>
            <a:r>
              <a:rPr lang="zh-CN" altLang="zh-CN" sz="2200" kern="100" dirty="0">
                <a:latin typeface="Times New Roman"/>
                <a:ea typeface="宋体"/>
                <a:cs typeface="Times New Roman"/>
              </a:rPr>
              <a:t>单片机是</a:t>
            </a:r>
            <a:r>
              <a:rPr lang="en-US" altLang="zh-CN" sz="2200" kern="100" dirty="0">
                <a:latin typeface="Times New Roman"/>
                <a:ea typeface="宋体"/>
                <a:cs typeface="Times New Roman"/>
              </a:rPr>
              <a:t>32</a:t>
            </a:r>
            <a:r>
              <a:rPr lang="zh-CN" altLang="zh-CN" sz="2200" kern="100" dirty="0">
                <a:latin typeface="Times New Roman"/>
                <a:ea typeface="宋体"/>
                <a:cs typeface="Times New Roman"/>
              </a:rPr>
              <a:t>位系统，但不主张嵌入操作系统</a:t>
            </a:r>
            <a:r>
              <a:rPr lang="zh-CN" altLang="zh-CN" sz="2200" kern="100" dirty="0" smtClean="0">
                <a:latin typeface="Times New Roman"/>
                <a:ea typeface="宋体"/>
                <a:cs typeface="Times New Roman"/>
              </a:rPr>
              <a:t>。</a:t>
            </a:r>
            <a:endParaRPr lang="en-US" altLang="zh-CN" sz="2200" kern="100" dirty="0" smtClean="0">
              <a:latin typeface="Times New Roman"/>
              <a:ea typeface="宋体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1688" y="745811"/>
            <a:ext cx="62858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 </a:t>
            </a:r>
            <a:r>
              <a:rPr lang="en-US" altLang="zh-CN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1.5  </a:t>
            </a:r>
            <a:r>
              <a:rPr lang="zh-CN" alt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本章小结</a:t>
            </a:r>
            <a:endParaRPr lang="zh-CN" altLang="en-US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66FF33"/>
              </a:solidFill>
              <a:latin typeface="Arial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1687" y="1409401"/>
            <a:ext cx="843396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zh-CN" sz="2400" dirty="0"/>
              <a:t>本章是本书的第一章，首先向读者讲解了嵌入式系统的定义，并比较了嵌入式系统和通用计算机系统异同点，并由此总结出嵌入式系统的特点。随后向读者引入本书的主角——微控制器，因为</a:t>
            </a:r>
            <a:r>
              <a:rPr lang="en-US" altLang="zh-CN" sz="2400" dirty="0"/>
              <a:t>ARM</a:t>
            </a:r>
            <a:r>
              <a:rPr lang="zh-CN" altLang="zh-CN" sz="2400" dirty="0"/>
              <a:t>嵌入式系统特殊的商业模式，所以引入是分成两步的，第一步介绍</a:t>
            </a:r>
            <a:r>
              <a:rPr lang="en-US" altLang="zh-CN" sz="2400" dirty="0"/>
              <a:t>ARM</a:t>
            </a:r>
            <a:r>
              <a:rPr lang="zh-CN" altLang="zh-CN" sz="2400" dirty="0"/>
              <a:t>处理器，第二步介绍基于</a:t>
            </a:r>
            <a:r>
              <a:rPr lang="en-US" altLang="zh-CN" sz="2400" dirty="0"/>
              <a:t>ARM</a:t>
            </a:r>
            <a:r>
              <a:rPr lang="zh-CN" altLang="zh-CN" sz="2400" dirty="0"/>
              <a:t>内核的</a:t>
            </a:r>
            <a:r>
              <a:rPr lang="en-US" altLang="zh-CN" sz="2400" dirty="0"/>
              <a:t>STM32</a:t>
            </a:r>
            <a:r>
              <a:rPr lang="zh-CN" altLang="zh-CN" sz="2400" dirty="0"/>
              <a:t>微控制器。最后，本章讨论了嵌入式系统软件结构，分为两种情况，一种是无操作系统的，一种是带操作系统的，并给出了两种体系架构的选择建议。</a:t>
            </a:r>
          </a:p>
        </p:txBody>
      </p:sp>
    </p:spTree>
    <p:extLst>
      <p:ext uri="{BB962C8B-B14F-4D97-AF65-F5344CB8AC3E}">
        <p14:creationId xmlns:p14="http://schemas.microsoft.com/office/powerpoint/2010/main" val="35628044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1771650" y="2442036"/>
            <a:ext cx="706755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zh-CN" altLang="zh-CN" sz="2800" b="0"/>
          </a:p>
        </p:txBody>
      </p:sp>
      <p:pic>
        <p:nvPicPr>
          <p:cNvPr id="74756" name="Picture 4" descr="17_29_86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8174"/>
            <a:ext cx="91440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0" y="1035511"/>
            <a:ext cx="9144000" cy="4293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altLang="zh-CN" sz="1200" b="0" dirty="0" smtClean="0">
              <a:solidFill>
                <a:srgbClr val="FFFF00"/>
              </a:solidFill>
            </a:endParaRPr>
          </a:p>
          <a:p>
            <a:pPr algn="ctr">
              <a:spcBef>
                <a:spcPct val="50000"/>
              </a:spcBef>
            </a:pPr>
            <a:endParaRPr lang="en-US" altLang="zh-CN" sz="1200" dirty="0">
              <a:solidFill>
                <a:srgbClr val="FFFF00"/>
              </a:solidFill>
            </a:endParaRPr>
          </a:p>
          <a:p>
            <a:pPr algn="ctr">
              <a:spcBef>
                <a:spcPct val="50000"/>
              </a:spcBef>
            </a:pPr>
            <a:endParaRPr lang="en-US" altLang="zh-CN" sz="1200" b="0" dirty="0" smtClean="0">
              <a:solidFill>
                <a:srgbClr val="FFFF00"/>
              </a:solidFill>
            </a:endParaRPr>
          </a:p>
          <a:p>
            <a:pPr algn="ctr">
              <a:spcBef>
                <a:spcPct val="50000"/>
              </a:spcBef>
            </a:pPr>
            <a:endParaRPr lang="en-US" altLang="zh-CN" sz="1200" dirty="0">
              <a:solidFill>
                <a:srgbClr val="FFFF00"/>
              </a:solidFill>
            </a:endParaRPr>
          </a:p>
          <a:p>
            <a:pPr algn="ctr">
              <a:spcBef>
                <a:spcPct val="50000"/>
              </a:spcBef>
            </a:pPr>
            <a:endParaRPr lang="zh-CN" altLang="en-US" sz="1200" b="0" dirty="0" smtClean="0">
              <a:solidFill>
                <a:srgbClr val="FFFF00"/>
              </a:solidFill>
            </a:endParaRPr>
          </a:p>
          <a:p>
            <a:pPr algn="ctr">
              <a:spcBef>
                <a:spcPct val="50000"/>
              </a:spcBef>
            </a:pPr>
            <a:endParaRPr lang="zh-CN" altLang="en-US" b="0" dirty="0">
              <a:solidFill>
                <a:srgbClr val="FFFF00"/>
              </a:solidFill>
            </a:endParaRPr>
          </a:p>
          <a:p>
            <a:pPr algn="ctr">
              <a:spcBef>
                <a:spcPct val="50000"/>
              </a:spcBef>
            </a:pPr>
            <a:endParaRPr lang="zh-CN" altLang="en-US" sz="5400" b="0" dirty="0">
              <a:solidFill>
                <a:srgbClr val="FFFF00"/>
              </a:solidFill>
            </a:endParaRPr>
          </a:p>
          <a:p>
            <a:pPr algn="ctr">
              <a:spcBef>
                <a:spcPct val="50000"/>
              </a:spcBef>
            </a:pPr>
            <a:r>
              <a:rPr lang="en-US" altLang="zh-CN" sz="5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endParaRPr lang="zh-CN" altLang="en-US" sz="5400" b="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4758" name="Picture 6" descr="WLE09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3" y="5107449"/>
            <a:ext cx="1944687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3085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9288" y="593411"/>
            <a:ext cx="5669005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 1.1 </a:t>
            </a:r>
            <a:r>
              <a:rPr lang="zh-CN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嵌入式系统概述</a:t>
            </a:r>
          </a:p>
        </p:txBody>
      </p:sp>
      <p:sp>
        <p:nvSpPr>
          <p:cNvPr id="6147" name="矩形 2"/>
          <p:cNvSpPr>
            <a:spLocks noChangeArrowheads="1"/>
          </p:cNvSpPr>
          <p:nvPr/>
        </p:nvSpPr>
        <p:spPr bwMode="auto">
          <a:xfrm>
            <a:off x="347663" y="1416505"/>
            <a:ext cx="8564562" cy="99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zh-CN" altLang="en-US" sz="2400" dirty="0" smtClean="0">
                <a:ea typeface="宋体" pitchFamily="2" charset="-122"/>
              </a:rPr>
              <a:t>电子计算机是</a:t>
            </a:r>
            <a:r>
              <a:rPr lang="en-US" altLang="zh-CN" sz="2400" dirty="0" smtClean="0">
                <a:ea typeface="宋体" pitchFamily="2" charset="-122"/>
              </a:rPr>
              <a:t>21</a:t>
            </a:r>
            <a:r>
              <a:rPr lang="zh-CN" altLang="en-US" sz="2400" dirty="0" smtClean="0">
                <a:ea typeface="宋体" pitchFamily="2" charset="-122"/>
              </a:rPr>
              <a:t>世纪最伟大的发明之一，计算机发展有两个方向：</a:t>
            </a:r>
            <a:endParaRPr lang="en-US" altLang="zh-CN" sz="2400" dirty="0">
              <a:ea typeface="宋体" pitchFamily="2" charset="-122"/>
            </a:endParaRP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500063" y="2497801"/>
            <a:ext cx="8564562" cy="153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zh-CN" altLang="en-US" sz="2400" dirty="0" smtClean="0">
                <a:ea typeface="宋体" pitchFamily="2" charset="-122"/>
              </a:rPr>
              <a:t>一是，面向高速数据处理和海量数据存储的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</a:rPr>
              <a:t>通用计算机系统</a:t>
            </a:r>
            <a:r>
              <a:rPr lang="zh-CN" altLang="en-US" sz="2400" dirty="0" smtClean="0">
                <a:ea typeface="宋体" pitchFamily="2" charset="-122"/>
              </a:rPr>
              <a:t>。如：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386→486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→586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 I →P II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→P III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→P IV  Core i3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i5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i7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i9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4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21837" y="4217713"/>
            <a:ext cx="8564562" cy="153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zh-CN" altLang="en-US" sz="2400" dirty="0">
                <a:ea typeface="宋体" pitchFamily="2" charset="-122"/>
              </a:rPr>
              <a:t>二</a:t>
            </a:r>
            <a:r>
              <a:rPr lang="zh-CN" altLang="en-US" sz="2400" dirty="0" smtClean="0">
                <a:ea typeface="宋体" pitchFamily="2" charset="-122"/>
              </a:rPr>
              <a:t>是</a:t>
            </a:r>
            <a:r>
              <a:rPr lang="zh-CN" altLang="en-US" sz="2400" dirty="0">
                <a:ea typeface="宋体" pitchFamily="2" charset="-122"/>
              </a:rPr>
              <a:t>，</a:t>
            </a:r>
            <a:r>
              <a:rPr lang="zh-CN" altLang="zh-CN" sz="2400" dirty="0" smtClean="0">
                <a:ea typeface="宋体" pitchFamily="2" charset="-122"/>
              </a:rPr>
              <a:t>以</a:t>
            </a:r>
            <a:r>
              <a:rPr lang="zh-CN" altLang="zh-CN" sz="2400" dirty="0">
                <a:ea typeface="宋体" pitchFamily="2" charset="-122"/>
              </a:rPr>
              <a:t>嵌入式系统的形式隐藏在各种装置、产品和系统中</a:t>
            </a:r>
            <a:r>
              <a:rPr lang="zh-CN" altLang="zh-CN" sz="2400" dirty="0" smtClean="0">
                <a:ea typeface="宋体" pitchFamily="2" charset="-122"/>
              </a:rPr>
              <a:t>的</a:t>
            </a:r>
            <a:r>
              <a:rPr lang="zh-CN" altLang="en-US" sz="2400" dirty="0" smtClean="0">
                <a:ea typeface="宋体" pitchFamily="2" charset="-122"/>
              </a:rPr>
              <a:t>，完成一定的运算和控制功能的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</a:rPr>
              <a:t>嵌入式计算机系统</a:t>
            </a:r>
            <a:r>
              <a:rPr lang="zh-CN" altLang="zh-CN" sz="2400" dirty="0" smtClean="0">
                <a:ea typeface="宋体" pitchFamily="2" charset="-122"/>
              </a:rPr>
              <a:t>。</a:t>
            </a:r>
            <a:endParaRPr lang="en-US" altLang="zh-CN" sz="2400" dirty="0" smtClean="0">
              <a:ea typeface="宋体" pitchFamily="2" charset="-122"/>
            </a:endParaRPr>
          </a:p>
          <a:p>
            <a:pPr indent="457200">
              <a:lnSpc>
                <a:spcPct val="130000"/>
              </a:lnSpc>
            </a:pP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如：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8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位单片机，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16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单片机，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ARM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嵌入式系统等。</a:t>
            </a:r>
            <a:endParaRPr lang="en-US" altLang="zh-CN" sz="24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147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7"/>
          <p:cNvSpPr>
            <a:spLocks noChangeArrowheads="1"/>
          </p:cNvSpPr>
          <p:nvPr/>
        </p:nvSpPr>
        <p:spPr bwMode="auto">
          <a:xfrm>
            <a:off x="610053" y="1346194"/>
            <a:ext cx="1798638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0" dirty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嵌入式系统</a:t>
            </a:r>
          </a:p>
        </p:txBody>
      </p:sp>
      <p:sp>
        <p:nvSpPr>
          <p:cNvPr id="8195" name="矩形 2"/>
          <p:cNvSpPr>
            <a:spLocks noChangeArrowheads="1"/>
          </p:cNvSpPr>
          <p:nvPr/>
        </p:nvSpPr>
        <p:spPr bwMode="auto">
          <a:xfrm>
            <a:off x="347663" y="1196061"/>
            <a:ext cx="85344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    </a:t>
            </a:r>
            <a:r>
              <a:rPr lang="zh-CN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是</a:t>
            </a:r>
            <a:r>
              <a:rPr lang="zh-CN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以应用为核心，以计算机技术为基础，软硬件可裁剪，适应应用系统对功能、可靠性、安全性、成本、体积、重量、功耗、环境等方面有严格要求的专用计算机系统。</a:t>
            </a:r>
            <a:endParaRPr lang="zh-CN" altLang="en-US" sz="2400" dirty="0">
              <a:ea typeface="宋体" pitchFamily="2" charset="-122"/>
            </a:endParaRPr>
          </a:p>
        </p:txBody>
      </p:sp>
      <p:sp>
        <p:nvSpPr>
          <p:cNvPr id="8196" name="TextBox 3"/>
          <p:cNvSpPr txBox="1">
            <a:spLocks noChangeArrowheads="1"/>
          </p:cNvSpPr>
          <p:nvPr/>
        </p:nvSpPr>
        <p:spPr bwMode="auto">
          <a:xfrm>
            <a:off x="392113" y="3047998"/>
            <a:ext cx="85359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ea typeface="宋体" pitchFamily="2" charset="-122"/>
              </a:rPr>
              <a:t>     </a:t>
            </a:r>
            <a:r>
              <a:rPr lang="zh-CN" altLang="en-US" sz="2400" dirty="0" smtClean="0">
                <a:ea typeface="宋体" pitchFamily="2" charset="-122"/>
              </a:rPr>
              <a:t>将</a:t>
            </a:r>
            <a:r>
              <a:rPr lang="zh-CN" altLang="en-US" sz="2400" dirty="0">
                <a:ea typeface="宋体" pitchFamily="2" charset="-122"/>
              </a:rPr>
              <a:t>微型计算机主要功能部件集成于一块芯片内，称为单片微型计算机，</a:t>
            </a:r>
            <a:r>
              <a:rPr lang="zh-CN" altLang="en-US" sz="2400" dirty="0" smtClean="0">
                <a:ea typeface="宋体" pitchFamily="2" charset="-122"/>
              </a:rPr>
              <a:t>简称                         ，</a:t>
            </a:r>
            <a:r>
              <a:rPr lang="zh-CN" altLang="en-US" sz="2400" dirty="0">
                <a:ea typeface="宋体" pitchFamily="2" charset="-122"/>
              </a:rPr>
              <a:t>英文缩写：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SCM</a:t>
            </a:r>
            <a:endParaRPr lang="zh-CN" altLang="en-US" sz="24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2729138" y="3724500"/>
            <a:ext cx="1798638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0" dirty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单片机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035425" y="4479817"/>
            <a:ext cx="1798638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0" dirty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微控制器</a:t>
            </a:r>
          </a:p>
        </p:txBody>
      </p:sp>
      <p:sp>
        <p:nvSpPr>
          <p:cNvPr id="8199" name="TextBox 6"/>
          <p:cNvSpPr txBox="1">
            <a:spLocks noChangeArrowheads="1"/>
          </p:cNvSpPr>
          <p:nvPr/>
        </p:nvSpPr>
        <p:spPr bwMode="auto">
          <a:xfrm>
            <a:off x="464913" y="4439336"/>
            <a:ext cx="8534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zh-CN" dirty="0">
                <a:ea typeface="宋体" pitchFamily="2" charset="-122"/>
              </a:rPr>
              <a:t>     </a:t>
            </a:r>
            <a:r>
              <a:rPr lang="zh-CN" altLang="en-US" sz="2400" dirty="0">
                <a:ea typeface="宋体" pitchFamily="2" charset="-122"/>
              </a:rPr>
              <a:t>单片机在国外通常</a:t>
            </a:r>
            <a:r>
              <a:rPr lang="zh-CN" altLang="en-US" sz="2400" dirty="0" smtClean="0">
                <a:ea typeface="宋体" pitchFamily="2" charset="-122"/>
              </a:rPr>
              <a:t>称为</a:t>
            </a:r>
            <a:r>
              <a:rPr lang="zh-CN" altLang="en-US" sz="2400" b="1" dirty="0">
                <a:ea typeface="宋体" pitchFamily="2" charset="-122"/>
              </a:rPr>
              <a:t> </a:t>
            </a:r>
            <a:r>
              <a:rPr lang="zh-CN" altLang="en-US" sz="2400" b="1" dirty="0" smtClean="0">
                <a:ea typeface="宋体" pitchFamily="2" charset="-122"/>
              </a:rPr>
              <a:t>                       </a:t>
            </a:r>
            <a:r>
              <a:rPr lang="zh-CN" altLang="en-US" sz="2400" dirty="0" smtClean="0">
                <a:ea typeface="宋体" pitchFamily="2" charset="-122"/>
              </a:rPr>
              <a:t>，</a:t>
            </a:r>
            <a:r>
              <a:rPr lang="zh-CN" altLang="en-US" sz="2400" dirty="0">
                <a:ea typeface="宋体" pitchFamily="2" charset="-122"/>
              </a:rPr>
              <a:t>英文缩写：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MCU</a:t>
            </a:r>
            <a:endParaRPr lang="zh-CN" altLang="en-US" sz="24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200" name="矩形 9"/>
          <p:cNvSpPr>
            <a:spLocks noChangeArrowheads="1"/>
          </p:cNvSpPr>
          <p:nvPr/>
        </p:nvSpPr>
        <p:spPr bwMode="auto">
          <a:xfrm>
            <a:off x="522288" y="5142821"/>
            <a:ext cx="8534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B050"/>
                </a:solidFill>
                <a:ea typeface="宋体" pitchFamily="2" charset="-122"/>
              </a:rPr>
              <a:t>      </a:t>
            </a:r>
            <a:r>
              <a:rPr lang="zh-CN" altLang="en-US" sz="2400" dirty="0">
                <a:solidFill>
                  <a:srgbClr val="FF3300"/>
                </a:solidFill>
                <a:ea typeface="宋体" pitchFamily="2" charset="-122"/>
              </a:rPr>
              <a:t>一般认为，传统的</a:t>
            </a:r>
            <a:r>
              <a:rPr lang="en-US" altLang="zh-CN" sz="2400" dirty="0">
                <a:solidFill>
                  <a:srgbClr val="FF3300"/>
                </a:solidFill>
                <a:ea typeface="宋体" pitchFamily="2" charset="-122"/>
              </a:rPr>
              <a:t>8</a:t>
            </a:r>
            <a:r>
              <a:rPr lang="zh-CN" altLang="en-US" sz="2400" dirty="0">
                <a:solidFill>
                  <a:srgbClr val="FF3300"/>
                </a:solidFill>
                <a:ea typeface="宋体" pitchFamily="2" charset="-122"/>
              </a:rPr>
              <a:t>位单片机是较低级嵌入式系统，而基于</a:t>
            </a:r>
            <a:r>
              <a:rPr lang="en-US" altLang="zh-CN" sz="24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ARM</a:t>
            </a:r>
            <a:r>
              <a:rPr lang="zh-CN" altLang="en-US" sz="2400" dirty="0">
                <a:solidFill>
                  <a:srgbClr val="FF3300"/>
                </a:solidFill>
                <a:ea typeface="宋体" pitchFamily="2" charset="-122"/>
              </a:rPr>
              <a:t>的</a:t>
            </a:r>
            <a:r>
              <a:rPr lang="en-US" altLang="zh-CN" sz="2400" dirty="0">
                <a:solidFill>
                  <a:srgbClr val="FF3300"/>
                </a:solidFill>
                <a:ea typeface="宋体" pitchFamily="2" charset="-122"/>
              </a:rPr>
              <a:t>32</a:t>
            </a:r>
            <a:r>
              <a:rPr lang="zh-CN" altLang="en-US" sz="2400" dirty="0">
                <a:solidFill>
                  <a:srgbClr val="FF3300"/>
                </a:solidFill>
                <a:ea typeface="宋体" pitchFamily="2" charset="-122"/>
              </a:rPr>
              <a:t>位单片机是较高级的嵌入式系统。</a:t>
            </a:r>
          </a:p>
        </p:txBody>
      </p:sp>
      <p:sp>
        <p:nvSpPr>
          <p:cNvPr id="9" name="矩形 8"/>
          <p:cNvSpPr/>
          <p:nvPr/>
        </p:nvSpPr>
        <p:spPr>
          <a:xfrm>
            <a:off x="209288" y="520841"/>
            <a:ext cx="5669005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1.1.1. 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什么是嵌入式系统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195" grpId="0"/>
      <p:bldP spid="8196" grpId="0"/>
      <p:bldP spid="5" grpId="0" animBg="1"/>
      <p:bldP spid="6" grpId="0" animBg="1"/>
      <p:bldP spid="8199" grpId="0"/>
      <p:bldP spid="820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9288" y="593411"/>
            <a:ext cx="6554369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1.1.2 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嵌入式系统和通用计算机比较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1341438"/>
            <a:ext cx="82296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987425" indent="-2936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2" eaLnBrk="1" hangingPunct="1">
              <a:lnSpc>
                <a:spcPct val="150000"/>
              </a:lnSpc>
              <a:spcBef>
                <a:spcPct val="20000"/>
              </a:spcBef>
              <a:buClr>
                <a:srgbClr val="CCCC00"/>
              </a:buClr>
              <a:buSzPct val="70000"/>
              <a:buFont typeface="Wingdings" pitchFamily="2" charset="2"/>
              <a:buChar char="l"/>
            </a:pPr>
            <a:r>
              <a:rPr lang="zh-CN" altLang="en-US" sz="2300">
                <a:solidFill>
                  <a:srgbClr val="000000"/>
                </a:solidFill>
                <a:latin typeface="Times-Roman" charset="0"/>
                <a:ea typeface="宋体" pitchFamily="2" charset="-122"/>
              </a:rPr>
              <a:t>相同</a:t>
            </a:r>
          </a:p>
          <a:p>
            <a:pPr lvl="2" eaLnBrk="1" hangingPunct="1">
              <a:lnSpc>
                <a:spcPct val="150000"/>
              </a:lnSpc>
              <a:spcBef>
                <a:spcPct val="20000"/>
              </a:spcBef>
              <a:buClr>
                <a:srgbClr val="CCCC00"/>
              </a:buClr>
              <a:buSzPct val="70000"/>
              <a:buFont typeface="Wingdings" pitchFamily="2" charset="2"/>
              <a:buNone/>
            </a:pPr>
            <a:r>
              <a:rPr lang="zh-CN" altLang="en-US" sz="2300">
                <a:solidFill>
                  <a:srgbClr val="000000"/>
                </a:solidFill>
                <a:ea typeface="黑体" pitchFamily="49" charset="-122"/>
              </a:rPr>
              <a:t>    硬件和软件的集合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2681288"/>
            <a:ext cx="868680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987425" indent="-2936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281113" indent="-2921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2" eaLnBrk="1" hangingPunct="1">
              <a:lnSpc>
                <a:spcPct val="150000"/>
              </a:lnSpc>
              <a:spcBef>
                <a:spcPct val="20000"/>
              </a:spcBef>
              <a:buClr>
                <a:srgbClr val="CCCC00"/>
              </a:buClr>
              <a:buSzPct val="70000"/>
              <a:buFont typeface="Wingdings" pitchFamily="2" charset="2"/>
              <a:buChar char="l"/>
            </a:pPr>
            <a:r>
              <a:rPr lang="zh-CN" altLang="en-US" sz="2300">
                <a:solidFill>
                  <a:srgbClr val="000000"/>
                </a:solidFill>
                <a:latin typeface="Times-Roman" charset="0"/>
                <a:ea typeface="宋体" pitchFamily="2" charset="-122"/>
              </a:rPr>
              <a:t>不同</a:t>
            </a:r>
          </a:p>
          <a:p>
            <a:pPr lvl="3" eaLnBrk="1" hangingPunct="1">
              <a:lnSpc>
                <a:spcPct val="150000"/>
              </a:lnSpc>
              <a:spcBef>
                <a:spcPct val="20000"/>
              </a:spcBef>
              <a:buClr>
                <a:srgbClr val="330066"/>
              </a:buClr>
              <a:buSzPct val="75000"/>
              <a:buFont typeface="Wingdings" pitchFamily="2" charset="2"/>
              <a:buChar char="§"/>
            </a:pPr>
            <a:r>
              <a:rPr lang="zh-CN" altLang="en-US" sz="2000">
                <a:solidFill>
                  <a:srgbClr val="000000"/>
                </a:solidFill>
                <a:ea typeface="黑体" pitchFamily="49" charset="-122"/>
              </a:rPr>
              <a:t>形态：</a:t>
            </a:r>
            <a:r>
              <a:rPr lang="zh-CN" altLang="en-US" sz="2000">
                <a:solidFill>
                  <a:srgbClr val="000000"/>
                </a:solidFill>
                <a:ea typeface="宋体" pitchFamily="2" charset="-122"/>
              </a:rPr>
              <a:t>“嵌入”于不同设备  </a:t>
            </a:r>
            <a:r>
              <a:rPr lang="en-US" altLang="zh-CN" sz="2000">
                <a:solidFill>
                  <a:srgbClr val="000000"/>
                </a:solidFill>
                <a:ea typeface="宋体" pitchFamily="2" charset="-122"/>
              </a:rPr>
              <a:t>Vs  </a:t>
            </a:r>
            <a:r>
              <a:rPr lang="zh-CN" altLang="en-US" sz="2000">
                <a:solidFill>
                  <a:srgbClr val="000000"/>
                </a:solidFill>
                <a:ea typeface="宋体" pitchFamily="2" charset="-122"/>
              </a:rPr>
              <a:t>基本雷同的标准形态独立存在</a:t>
            </a:r>
          </a:p>
          <a:p>
            <a:pPr lvl="3" eaLnBrk="1" hangingPunct="1">
              <a:lnSpc>
                <a:spcPct val="150000"/>
              </a:lnSpc>
              <a:spcBef>
                <a:spcPct val="20000"/>
              </a:spcBef>
              <a:buClr>
                <a:srgbClr val="330066"/>
              </a:buClr>
              <a:buSzPct val="75000"/>
              <a:buFont typeface="Wingdings" pitchFamily="2" charset="2"/>
              <a:buChar char="§"/>
            </a:pPr>
            <a:r>
              <a:rPr lang="zh-CN" altLang="en-US" sz="2000">
                <a:solidFill>
                  <a:srgbClr val="000000"/>
                </a:solidFill>
                <a:ea typeface="黑体" pitchFamily="49" charset="-122"/>
              </a:rPr>
              <a:t>价值：</a:t>
            </a:r>
            <a:r>
              <a:rPr lang="zh-CN" altLang="en-US" sz="2000">
                <a:solidFill>
                  <a:srgbClr val="000000"/>
                </a:solidFill>
                <a:ea typeface="宋体" pitchFamily="2" charset="-122"/>
              </a:rPr>
              <a:t>“嵌入”的不同设备  </a:t>
            </a:r>
            <a:r>
              <a:rPr lang="en-US" altLang="zh-CN" sz="2000">
                <a:solidFill>
                  <a:srgbClr val="000000"/>
                </a:solidFill>
                <a:ea typeface="宋体" pitchFamily="2" charset="-122"/>
              </a:rPr>
              <a:t>Vs  </a:t>
            </a:r>
            <a:r>
              <a:rPr lang="zh-CN" altLang="en-US" sz="2000">
                <a:solidFill>
                  <a:srgbClr val="000000"/>
                </a:solidFill>
                <a:ea typeface="宋体" pitchFamily="2" charset="-122"/>
              </a:rPr>
              <a:t>通用指标</a:t>
            </a:r>
            <a:r>
              <a:rPr lang="en-US" altLang="zh-CN" sz="200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00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计算能力、存储能力</a:t>
            </a:r>
            <a:r>
              <a:rPr lang="en-US" altLang="zh-CN" sz="200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)</a:t>
            </a:r>
          </a:p>
          <a:p>
            <a:pPr lvl="3" eaLnBrk="1" hangingPunct="1">
              <a:lnSpc>
                <a:spcPct val="150000"/>
              </a:lnSpc>
              <a:spcBef>
                <a:spcPct val="20000"/>
              </a:spcBef>
              <a:buClr>
                <a:srgbClr val="330066"/>
              </a:buClr>
              <a:buSzPct val="75000"/>
              <a:buFont typeface="Wingdings" pitchFamily="2" charset="2"/>
              <a:buChar char="§"/>
            </a:pPr>
            <a:r>
              <a:rPr lang="zh-CN" altLang="en-US" sz="2000">
                <a:solidFill>
                  <a:srgbClr val="000000"/>
                </a:solidFill>
                <a:ea typeface="黑体" pitchFamily="49" charset="-122"/>
              </a:rPr>
              <a:t>功耗</a:t>
            </a:r>
            <a:r>
              <a:rPr lang="zh-CN" altLang="en-US" sz="2000">
                <a:solidFill>
                  <a:srgbClr val="000000"/>
                </a:solidFill>
                <a:ea typeface="宋体" pitchFamily="2" charset="-122"/>
              </a:rPr>
              <a:t>：几</a:t>
            </a:r>
            <a:r>
              <a:rPr lang="en-US" altLang="zh-CN" sz="2000">
                <a:solidFill>
                  <a:srgbClr val="000000"/>
                </a:solidFill>
                <a:ea typeface="宋体" pitchFamily="2" charset="-122"/>
              </a:rPr>
              <a:t>mW</a:t>
            </a:r>
            <a:r>
              <a:rPr lang="zh-CN" altLang="en-US" sz="2000">
                <a:solidFill>
                  <a:srgbClr val="000000"/>
                </a:solidFill>
                <a:ea typeface="宋体" pitchFamily="2" charset="-122"/>
              </a:rPr>
              <a:t>－几</a:t>
            </a:r>
            <a:r>
              <a:rPr lang="en-US" altLang="zh-CN" sz="2000">
                <a:solidFill>
                  <a:srgbClr val="000000"/>
                </a:solidFill>
                <a:ea typeface="宋体" pitchFamily="2" charset="-122"/>
              </a:rPr>
              <a:t>W  Vs </a:t>
            </a:r>
            <a:r>
              <a:rPr lang="zh-CN" altLang="en-US" sz="2000">
                <a:solidFill>
                  <a:srgbClr val="000000"/>
                </a:solidFill>
                <a:ea typeface="宋体" pitchFamily="2" charset="-122"/>
              </a:rPr>
              <a:t>几百</a:t>
            </a:r>
            <a:r>
              <a:rPr lang="en-US" altLang="zh-CN" sz="2000">
                <a:solidFill>
                  <a:srgbClr val="000000"/>
                </a:solidFill>
                <a:ea typeface="宋体" pitchFamily="2" charset="-122"/>
              </a:rPr>
              <a:t>W</a:t>
            </a:r>
          </a:p>
          <a:p>
            <a:pPr lvl="3" eaLnBrk="1" hangingPunct="1">
              <a:lnSpc>
                <a:spcPct val="150000"/>
              </a:lnSpc>
              <a:spcBef>
                <a:spcPct val="20000"/>
              </a:spcBef>
              <a:buClr>
                <a:srgbClr val="330066"/>
              </a:buClr>
              <a:buSzPct val="75000"/>
              <a:buFont typeface="Wingdings" pitchFamily="2" charset="2"/>
              <a:buChar char="§"/>
            </a:pPr>
            <a:r>
              <a:rPr lang="zh-CN" altLang="en-US" sz="2000">
                <a:solidFill>
                  <a:srgbClr val="000000"/>
                </a:solidFill>
                <a:ea typeface="黑体" pitchFamily="49" charset="-122"/>
              </a:rPr>
              <a:t>功能</a:t>
            </a:r>
            <a:r>
              <a:rPr lang="zh-CN" altLang="en-US" sz="2000">
                <a:solidFill>
                  <a:srgbClr val="000000"/>
                </a:solidFill>
                <a:ea typeface="宋体" pitchFamily="2" charset="-122"/>
              </a:rPr>
              <a:t>：专用单一  </a:t>
            </a:r>
            <a:r>
              <a:rPr lang="en-US" altLang="zh-CN" sz="2000">
                <a:solidFill>
                  <a:srgbClr val="000000"/>
                </a:solidFill>
                <a:ea typeface="宋体" pitchFamily="2" charset="-122"/>
              </a:rPr>
              <a:t>Vs  </a:t>
            </a:r>
            <a:r>
              <a:rPr lang="zh-CN" altLang="en-US" sz="2000">
                <a:solidFill>
                  <a:srgbClr val="000000"/>
                </a:solidFill>
                <a:ea typeface="宋体" pitchFamily="2" charset="-122"/>
              </a:rPr>
              <a:t>通用复杂</a:t>
            </a:r>
          </a:p>
          <a:p>
            <a:pPr lvl="3" eaLnBrk="1" hangingPunct="1">
              <a:lnSpc>
                <a:spcPct val="150000"/>
              </a:lnSpc>
              <a:spcBef>
                <a:spcPct val="20000"/>
              </a:spcBef>
              <a:buClr>
                <a:srgbClr val="330066"/>
              </a:buClr>
              <a:buSzPct val="75000"/>
              <a:buFont typeface="Wingdings" pitchFamily="2" charset="2"/>
              <a:buChar char="§"/>
            </a:pPr>
            <a:r>
              <a:rPr lang="zh-CN" altLang="en-US" sz="2000">
                <a:solidFill>
                  <a:srgbClr val="000000"/>
                </a:solidFill>
                <a:ea typeface="黑体" pitchFamily="49" charset="-122"/>
              </a:rPr>
              <a:t>资源</a:t>
            </a:r>
            <a:r>
              <a:rPr lang="zh-CN" altLang="en-US" sz="2000">
                <a:solidFill>
                  <a:srgbClr val="000000"/>
                </a:solidFill>
                <a:ea typeface="宋体" pitchFamily="2" charset="-122"/>
              </a:rPr>
              <a:t>：够用就行  </a:t>
            </a:r>
            <a:r>
              <a:rPr lang="en-US" altLang="zh-CN" sz="2000">
                <a:solidFill>
                  <a:srgbClr val="000000"/>
                </a:solidFill>
                <a:ea typeface="宋体" pitchFamily="2" charset="-122"/>
              </a:rPr>
              <a:t>Vs  </a:t>
            </a:r>
            <a:r>
              <a:rPr lang="zh-CN" altLang="en-US" sz="2000">
                <a:solidFill>
                  <a:srgbClr val="000000"/>
                </a:solidFill>
                <a:ea typeface="宋体" pitchFamily="2" charset="-122"/>
              </a:rPr>
              <a:t>大而全</a:t>
            </a:r>
          </a:p>
          <a:p>
            <a:pPr lvl="3" eaLnBrk="1" hangingPunct="1">
              <a:spcBef>
                <a:spcPct val="20000"/>
              </a:spcBef>
              <a:buClr>
                <a:srgbClr val="330066"/>
              </a:buClr>
              <a:buSzPct val="75000"/>
              <a:buFont typeface="Wingdings" pitchFamily="2" charset="2"/>
              <a:buChar char="§"/>
            </a:pPr>
            <a:endParaRPr lang="en-US" altLang="zh-CN" sz="2000">
              <a:solidFill>
                <a:srgbClr val="00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3829" y="1219991"/>
            <a:ext cx="865051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1. </a:t>
            </a:r>
            <a:r>
              <a:rPr lang="zh-CN" altLang="zh-CN" sz="2400" b="1" dirty="0"/>
              <a:t>专用性强</a:t>
            </a:r>
          </a:p>
          <a:p>
            <a:r>
              <a:rPr lang="zh-CN" altLang="en-US" sz="2000" dirty="0"/>
              <a:t> </a:t>
            </a:r>
            <a:r>
              <a:rPr lang="zh-CN" altLang="en-US" sz="2000" dirty="0" smtClean="0"/>
              <a:t>    嵌入</a:t>
            </a:r>
            <a:r>
              <a:rPr lang="zh-CN" altLang="en-US" sz="2000" dirty="0"/>
              <a:t>在微波炉中的控制系统只能完成微波炉的基本操作，而不能在洗衣机中使用。</a:t>
            </a:r>
            <a:endParaRPr lang="en-US" altLang="zh-CN" sz="2000" dirty="0" smtClean="0"/>
          </a:p>
          <a:p>
            <a:r>
              <a:rPr lang="en-US" altLang="zh-CN" sz="2400" b="1" dirty="0"/>
              <a:t>2. </a:t>
            </a:r>
            <a:r>
              <a:rPr lang="zh-CN" altLang="zh-CN" sz="2400" b="1" dirty="0"/>
              <a:t>可裁剪性</a:t>
            </a:r>
          </a:p>
          <a:p>
            <a:r>
              <a:rPr lang="en-US" altLang="zh-CN" sz="2000" dirty="0" smtClean="0"/>
              <a:t>     </a:t>
            </a:r>
            <a:r>
              <a:rPr lang="zh-CN" altLang="en-US" sz="2000" dirty="0" smtClean="0"/>
              <a:t>软硬件均可剪裁，</a:t>
            </a:r>
            <a:r>
              <a:rPr lang="en-US" altLang="zh-CN" sz="2000" dirty="0"/>
              <a:t>STM32F1</a:t>
            </a:r>
            <a:r>
              <a:rPr lang="zh-CN" altLang="en-US" sz="2000" dirty="0"/>
              <a:t>系列，</a:t>
            </a:r>
            <a:r>
              <a:rPr lang="en-US" altLang="zh-CN" sz="2000" dirty="0"/>
              <a:t>CPU</a:t>
            </a:r>
            <a:r>
              <a:rPr lang="zh-CN" altLang="en-US" sz="2000" dirty="0"/>
              <a:t>主频</a:t>
            </a:r>
            <a:r>
              <a:rPr lang="en-US" altLang="zh-CN" sz="2000" dirty="0"/>
              <a:t>72M</a:t>
            </a:r>
            <a:r>
              <a:rPr lang="zh-CN" altLang="en-US" sz="2000" dirty="0"/>
              <a:t>，操作系统最小</a:t>
            </a:r>
            <a:r>
              <a:rPr lang="en-US" altLang="zh-CN" sz="2000" dirty="0" smtClean="0"/>
              <a:t>8KB。</a:t>
            </a:r>
          </a:p>
          <a:p>
            <a:r>
              <a:rPr lang="en-US" altLang="zh-CN" sz="2400" b="1" dirty="0"/>
              <a:t>3. </a:t>
            </a:r>
            <a:r>
              <a:rPr lang="zh-CN" altLang="zh-CN" sz="2400" b="1" dirty="0"/>
              <a:t>实时性</a:t>
            </a:r>
            <a:r>
              <a:rPr lang="zh-CN" altLang="zh-CN" sz="2400" b="1" dirty="0" smtClean="0"/>
              <a:t>好</a:t>
            </a:r>
            <a:endParaRPr lang="en-US" altLang="zh-CN" sz="2400" b="1" dirty="0" smtClean="0"/>
          </a:p>
          <a:p>
            <a:r>
              <a:rPr lang="en-US" altLang="zh-CN" sz="2000" dirty="0" smtClean="0"/>
              <a:t>    </a:t>
            </a:r>
            <a:r>
              <a:rPr lang="zh-CN" altLang="zh-CN" sz="2000" dirty="0" smtClean="0"/>
              <a:t>例如</a:t>
            </a:r>
            <a:r>
              <a:rPr lang="zh-CN" altLang="zh-CN" sz="2000" dirty="0"/>
              <a:t>用户将银行卡插入</a:t>
            </a:r>
            <a:r>
              <a:rPr lang="en-US" altLang="zh-CN" sz="2000" dirty="0"/>
              <a:t>ATM</a:t>
            </a:r>
            <a:r>
              <a:rPr lang="zh-CN" altLang="zh-CN" sz="2000" dirty="0"/>
              <a:t>机插卡口，</a:t>
            </a:r>
            <a:r>
              <a:rPr lang="en-US" altLang="zh-CN" sz="2000" dirty="0"/>
              <a:t>ATM</a:t>
            </a:r>
            <a:r>
              <a:rPr lang="zh-CN" altLang="zh-CN" sz="2000" dirty="0"/>
              <a:t>机控制系统必须立即启动读卡程序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400" b="1" dirty="0"/>
              <a:t>4. </a:t>
            </a:r>
            <a:r>
              <a:rPr lang="zh-CN" altLang="zh-CN" sz="2400" b="1" dirty="0"/>
              <a:t>可靠性高</a:t>
            </a:r>
          </a:p>
          <a:p>
            <a:r>
              <a:rPr lang="zh-CN" altLang="en-US" sz="2000" dirty="0" smtClean="0"/>
              <a:t>    很多</a:t>
            </a:r>
            <a:r>
              <a:rPr lang="zh-CN" altLang="en-US" sz="2000" dirty="0"/>
              <a:t>嵌入式系统必须全天候持续工作，甚至在极端环境下正常运行，大多数嵌入式系统都具有可靠性机制</a:t>
            </a:r>
            <a:r>
              <a:rPr lang="zh-CN" altLang="en-US" sz="2000" dirty="0" smtClean="0"/>
              <a:t>。</a:t>
            </a:r>
            <a:r>
              <a:rPr lang="zh-CN" altLang="en-US" sz="2000" dirty="0"/>
              <a:t>如</a:t>
            </a:r>
            <a:r>
              <a:rPr lang="zh-CN" altLang="zh-CN" sz="2000" dirty="0" smtClean="0"/>
              <a:t>看门狗、内存保护</a:t>
            </a:r>
            <a:r>
              <a:rPr lang="zh-CN" altLang="zh-CN" sz="2000" dirty="0"/>
              <a:t>和重启机制</a:t>
            </a:r>
            <a:r>
              <a:rPr lang="zh-CN" altLang="zh-CN" sz="2000" dirty="0" smtClean="0"/>
              <a:t>等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400" b="1" dirty="0"/>
              <a:t>5. </a:t>
            </a:r>
            <a:r>
              <a:rPr lang="zh-CN" altLang="zh-CN" sz="2400" b="1" dirty="0"/>
              <a:t>生命周期长</a:t>
            </a:r>
          </a:p>
          <a:p>
            <a:r>
              <a:rPr lang="zh-CN" altLang="en-US" sz="2000" dirty="0"/>
              <a:t> </a:t>
            </a:r>
            <a:r>
              <a:rPr lang="zh-CN" altLang="en-US" sz="2000" dirty="0" smtClean="0"/>
              <a:t>   与</a:t>
            </a:r>
            <a:r>
              <a:rPr lang="zh-CN" altLang="en-US" sz="2000" dirty="0"/>
              <a:t>具体嵌入的产品同步：导入期→成长期→成熟期→衰退</a:t>
            </a:r>
            <a:r>
              <a:rPr lang="zh-CN" altLang="en-US" sz="2000" dirty="0" smtClean="0"/>
              <a:t>期。</a:t>
            </a:r>
            <a:endParaRPr lang="en-US" altLang="zh-CN" sz="2000" dirty="0" smtClean="0"/>
          </a:p>
          <a:p>
            <a:r>
              <a:rPr lang="en-US" altLang="zh-CN" sz="2400" b="1" dirty="0"/>
              <a:t>6. </a:t>
            </a:r>
            <a:r>
              <a:rPr lang="zh-CN" altLang="zh-CN" sz="2400" b="1" dirty="0"/>
              <a:t>不易被</a:t>
            </a:r>
            <a:r>
              <a:rPr lang="zh-CN" altLang="zh-CN" sz="2400" b="1" dirty="0" smtClean="0"/>
              <a:t>垄断</a:t>
            </a:r>
            <a:endParaRPr lang="en-US" altLang="zh-CN" sz="2400" b="1" dirty="0" smtClean="0"/>
          </a:p>
          <a:p>
            <a:pPr indent="457200"/>
            <a:r>
              <a:rPr lang="zh-CN" altLang="en-US" sz="2000" dirty="0"/>
              <a:t>通用计算机，硬件：</a:t>
            </a:r>
            <a:r>
              <a:rPr lang="en-US" altLang="zh-CN" sz="2000" dirty="0"/>
              <a:t>Intel</a:t>
            </a:r>
            <a:r>
              <a:rPr lang="zh-CN" altLang="en-US" sz="2000" dirty="0"/>
              <a:t>，软件：</a:t>
            </a:r>
            <a:r>
              <a:rPr lang="en-US" altLang="zh-CN" sz="2000" dirty="0"/>
              <a:t>Microsoft</a:t>
            </a:r>
            <a:r>
              <a:rPr lang="zh-CN" altLang="en-US" sz="2000" dirty="0"/>
              <a:t>，嵌入式系统，百花争艳，百家齐鸣！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09288" y="593411"/>
            <a:ext cx="6554369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1.1.3 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嵌入式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系统特点</a:t>
            </a:r>
            <a:endParaRPr lang="zh-CN" altLang="en-US" sz="3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221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9288" y="593411"/>
            <a:ext cx="6554369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1.1.4 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嵌入式系统的应用领域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400175" y="1465263"/>
          <a:ext cx="5943600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9" name="位图图像" r:id="rId3" imgW="5866667" imgH="4142857" progId="PBrush">
                  <p:embed/>
                </p:oleObj>
              </mc:Choice>
              <mc:Fallback>
                <p:oleObj name="位图图像" r:id="rId3" imgW="5866667" imgH="4142857" progId="PBrush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175" y="1465263"/>
                        <a:ext cx="5943600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9288" y="593411"/>
            <a:ext cx="6554369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1.1.5 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嵌入式系统范例</a:t>
            </a:r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331" y="1920428"/>
            <a:ext cx="6899275" cy="42816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标题 1"/>
          <p:cNvSpPr>
            <a:spLocks/>
          </p:cNvSpPr>
          <p:nvPr/>
        </p:nvSpPr>
        <p:spPr bwMode="auto">
          <a:xfrm>
            <a:off x="554037" y="1266378"/>
            <a:ext cx="829786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100000"/>
              </a:spcBef>
            </a:pPr>
            <a:r>
              <a:rPr lang="zh-CN" altLang="en-US" sz="2400" dirty="0" smtClean="0">
                <a:ea typeface="华文细黑" pitchFamily="2" charset="-122"/>
              </a:rPr>
              <a:t>产品案例</a:t>
            </a:r>
            <a:r>
              <a:rPr lang="en-US" altLang="zh-CN" sz="2400" dirty="0">
                <a:ea typeface="华文细黑" pitchFamily="2" charset="-122"/>
              </a:rPr>
              <a:t>1</a:t>
            </a:r>
            <a:r>
              <a:rPr lang="en-US" altLang="zh-CN" sz="2400" dirty="0" smtClean="0">
                <a:ea typeface="华文细黑" pitchFamily="2" charset="-122"/>
              </a:rPr>
              <a:t>-</a:t>
            </a:r>
            <a:r>
              <a:rPr lang="zh-CN" altLang="en-US" sz="2400" dirty="0" smtClean="0">
                <a:ea typeface="华文细黑" pitchFamily="2" charset="-122"/>
              </a:rPr>
              <a:t>一种幼儿算术学习机</a:t>
            </a:r>
          </a:p>
          <a:p>
            <a:pPr>
              <a:spcBef>
                <a:spcPct val="100000"/>
              </a:spcBef>
            </a:pPr>
            <a:r>
              <a:rPr lang="zh-CN" altLang="en-US" sz="2200" dirty="0" smtClean="0">
                <a:ea typeface="华文细黑" pitchFamily="2" charset="-122"/>
              </a:rPr>
              <a:t/>
            </a:r>
            <a:br>
              <a:rPr lang="zh-CN" altLang="en-US" sz="2200" dirty="0" smtClean="0">
                <a:ea typeface="华文细黑" pitchFamily="2" charset="-122"/>
              </a:rPr>
            </a:br>
            <a:endParaRPr lang="zh-CN" altLang="en-US" sz="2200" dirty="0">
              <a:ea typeface="华文细黑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9"/>
          <p:cNvSpPr>
            <a:spLocks noChangeArrowheads="1"/>
          </p:cNvSpPr>
          <p:nvPr/>
        </p:nvSpPr>
        <p:spPr bwMode="auto">
          <a:xfrm>
            <a:off x="2324100" y="4468813"/>
            <a:ext cx="5934075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200" b="1">
                <a:solidFill>
                  <a:schemeClr val="bg1"/>
                </a:solidFill>
                <a:latin typeface="Verdana" pitchFamily="34" charset="0"/>
                <a:ea typeface="Gulim" pitchFamily="34" charset="-127"/>
              </a:rPr>
              <a:t>三、实际应用举例</a:t>
            </a:r>
            <a:endParaRPr lang="zh-CN" altLang="en-US" sz="2200" b="1">
              <a:solidFill>
                <a:srgbClr val="CC0000"/>
              </a:solidFill>
              <a:latin typeface="Verdana" pitchFamily="34" charset="0"/>
              <a:ea typeface="Gulim" pitchFamily="34" charset="-127"/>
            </a:endParaRPr>
          </a:p>
        </p:txBody>
      </p:sp>
      <p:sp>
        <p:nvSpPr>
          <p:cNvPr id="27651" name="Rectangle 22"/>
          <p:cNvSpPr>
            <a:spLocks noChangeArrowheads="1"/>
          </p:cNvSpPr>
          <p:nvPr/>
        </p:nvSpPr>
        <p:spPr bwMode="auto">
          <a:xfrm>
            <a:off x="2322513" y="3154363"/>
            <a:ext cx="5584825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200" b="1">
                <a:solidFill>
                  <a:schemeClr val="bg1"/>
                </a:solidFill>
                <a:latin typeface="Verdana" pitchFamily="34" charset="0"/>
                <a:ea typeface="Gulim" pitchFamily="34" charset="-127"/>
              </a:rPr>
              <a:t>二传输网络介绍</a:t>
            </a:r>
          </a:p>
        </p:txBody>
      </p:sp>
      <p:sp>
        <p:nvSpPr>
          <p:cNvPr id="27652" name="标题 1"/>
          <p:cNvSpPr>
            <a:spLocks/>
          </p:cNvSpPr>
          <p:nvPr/>
        </p:nvSpPr>
        <p:spPr bwMode="auto">
          <a:xfrm>
            <a:off x="554038" y="576030"/>
            <a:ext cx="829786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100000"/>
              </a:spcBef>
            </a:pPr>
            <a:r>
              <a:rPr lang="zh-CN" altLang="en-US" sz="2400" dirty="0" smtClean="0">
                <a:ea typeface="华文细黑" pitchFamily="2" charset="-122"/>
              </a:rPr>
              <a:t>产品案例</a:t>
            </a:r>
            <a:r>
              <a:rPr lang="en-US" altLang="zh-CN" sz="2400" dirty="0" smtClean="0">
                <a:ea typeface="华文细黑" pitchFamily="2" charset="-122"/>
              </a:rPr>
              <a:t>2-</a:t>
            </a:r>
            <a:r>
              <a:rPr lang="zh-CN" altLang="en-US" sz="2400" dirty="0">
                <a:ea typeface="华文细黑" pitchFamily="2" charset="-122"/>
              </a:rPr>
              <a:t>智盘，快速结账系统</a:t>
            </a:r>
            <a:r>
              <a:rPr lang="zh-CN" altLang="en-US" sz="2200" dirty="0">
                <a:ea typeface="华文细黑" pitchFamily="2" charset="-122"/>
              </a:rPr>
              <a:t/>
            </a:r>
            <a:br>
              <a:rPr lang="zh-CN" altLang="en-US" sz="2200" dirty="0">
                <a:ea typeface="华文细黑" pitchFamily="2" charset="-122"/>
              </a:rPr>
            </a:br>
            <a:endParaRPr lang="zh-CN" altLang="en-US" sz="2200" dirty="0">
              <a:ea typeface="华文细黑" pitchFamily="2" charset="-122"/>
            </a:endParaRPr>
          </a:p>
        </p:txBody>
      </p:sp>
      <p:pic>
        <p:nvPicPr>
          <p:cNvPr id="2765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1724025"/>
            <a:ext cx="7331075" cy="388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8" y="1222375"/>
            <a:ext cx="5729287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434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Custom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DAD1C6"/>
      </a:lt2>
      <a:accent1>
        <a:srgbClr val="00608B"/>
      </a:accent1>
      <a:accent2>
        <a:srgbClr val="73BFD7"/>
      </a:accent2>
      <a:accent3>
        <a:srgbClr val="FFFFFF"/>
      </a:accent3>
      <a:accent4>
        <a:srgbClr val="000000"/>
      </a:accent4>
      <a:accent5>
        <a:srgbClr val="AAB6C4"/>
      </a:accent5>
      <a:accent6>
        <a:srgbClr val="68ADC3"/>
      </a:accent6>
      <a:hlink>
        <a:srgbClr val="998875"/>
      </a:hlink>
      <a:folHlink>
        <a:srgbClr val="C3CC51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Master_PPT_Confidential">
  <a:themeElements>
    <a:clrScheme name="5_Master_PPT_Confidential 1">
      <a:dk1>
        <a:srgbClr val="000000"/>
      </a:dk1>
      <a:lt1>
        <a:srgbClr val="FFFFFF"/>
      </a:lt1>
      <a:dk2>
        <a:srgbClr val="000000"/>
      </a:dk2>
      <a:lt2>
        <a:srgbClr val="DAD1C6"/>
      </a:lt2>
      <a:accent1>
        <a:srgbClr val="00608B"/>
      </a:accent1>
      <a:accent2>
        <a:srgbClr val="73BFD7"/>
      </a:accent2>
      <a:accent3>
        <a:srgbClr val="FFFFFF"/>
      </a:accent3>
      <a:accent4>
        <a:srgbClr val="000000"/>
      </a:accent4>
      <a:accent5>
        <a:srgbClr val="AAB6C4"/>
      </a:accent5>
      <a:accent6>
        <a:srgbClr val="68ADC3"/>
      </a:accent6>
      <a:hlink>
        <a:srgbClr val="998875"/>
      </a:hlink>
      <a:folHlink>
        <a:srgbClr val="C3CC51"/>
      </a:folHlink>
    </a:clrScheme>
    <a:fontScheme name="5_Master_PPT_Confidentia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5_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6_Master_PPT_Confidential">
  <a:themeElements>
    <a:clrScheme name="6_Master_PPT_Confidential 1">
      <a:dk1>
        <a:srgbClr val="000000"/>
      </a:dk1>
      <a:lt1>
        <a:srgbClr val="FFFFFF"/>
      </a:lt1>
      <a:dk2>
        <a:srgbClr val="000000"/>
      </a:dk2>
      <a:lt2>
        <a:srgbClr val="DAD1C6"/>
      </a:lt2>
      <a:accent1>
        <a:srgbClr val="00608B"/>
      </a:accent1>
      <a:accent2>
        <a:srgbClr val="73BFD7"/>
      </a:accent2>
      <a:accent3>
        <a:srgbClr val="FFFFFF"/>
      </a:accent3>
      <a:accent4>
        <a:srgbClr val="000000"/>
      </a:accent4>
      <a:accent5>
        <a:srgbClr val="AAB6C4"/>
      </a:accent5>
      <a:accent6>
        <a:srgbClr val="68ADC3"/>
      </a:accent6>
      <a:hlink>
        <a:srgbClr val="998875"/>
      </a:hlink>
      <a:folHlink>
        <a:srgbClr val="C3CC51"/>
      </a:folHlink>
    </a:clrScheme>
    <a:fontScheme name="6_Master_PPT_Confidentia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6_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3743</TotalTime>
  <Pages>0</Pages>
  <Words>1501</Words>
  <Characters>0</Characters>
  <Application>Microsoft Office PowerPoint</Application>
  <DocSecurity>0</DocSecurity>
  <PresentationFormat>全屏显示(4:3)</PresentationFormat>
  <Lines>0</Lines>
  <Paragraphs>189</Paragraphs>
  <Slides>23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1_Custom Design</vt:lpstr>
      <vt:lpstr>5_Master_PPT_Confidential</vt:lpstr>
      <vt:lpstr>6_Master_PPT_Confidential</vt:lpstr>
      <vt:lpstr>位图图像</vt:lpstr>
      <vt:lpstr>Rapid Prototyping Solutions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Rapid Prototyping Solutions</dc:title>
  <dc:creator>LENOVE</dc:creator>
  <cp:lastModifiedBy>china</cp:lastModifiedBy>
  <cp:revision>338</cp:revision>
  <dcterms:created xsi:type="dcterms:W3CDTF">2014-12-03T14:25:05Z</dcterms:created>
  <dcterms:modified xsi:type="dcterms:W3CDTF">2019-04-08T13:54:14Z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2052-9.1.0.4885</vt:lpwstr>
  </property>
</Properties>
</file>