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</p:sldMasterIdLst>
  <p:notesMasterIdLst>
    <p:notesMasterId r:id="rId30"/>
  </p:notesMasterIdLst>
  <p:sldIdLst>
    <p:sldId id="395" r:id="rId4"/>
    <p:sldId id="463" r:id="rId5"/>
    <p:sldId id="839" r:id="rId6"/>
    <p:sldId id="844" r:id="rId7"/>
    <p:sldId id="872" r:id="rId8"/>
    <p:sldId id="868" r:id="rId9"/>
    <p:sldId id="855" r:id="rId10"/>
    <p:sldId id="866" r:id="rId11"/>
    <p:sldId id="873" r:id="rId12"/>
    <p:sldId id="875" r:id="rId13"/>
    <p:sldId id="876" r:id="rId14"/>
    <p:sldId id="877" r:id="rId15"/>
    <p:sldId id="878" r:id="rId16"/>
    <p:sldId id="879" r:id="rId17"/>
    <p:sldId id="880" r:id="rId18"/>
    <p:sldId id="881" r:id="rId19"/>
    <p:sldId id="882" r:id="rId20"/>
    <p:sldId id="884" r:id="rId21"/>
    <p:sldId id="885" r:id="rId22"/>
    <p:sldId id="886" r:id="rId23"/>
    <p:sldId id="887" r:id="rId24"/>
    <p:sldId id="888" r:id="rId25"/>
    <p:sldId id="890" r:id="rId26"/>
    <p:sldId id="891" r:id="rId27"/>
    <p:sldId id="892" r:id="rId28"/>
    <p:sldId id="89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598"/>
    <a:srgbClr val="FF33CC"/>
    <a:srgbClr val="0E85CB"/>
    <a:srgbClr val="CC0000"/>
    <a:srgbClr val="66FF33"/>
    <a:srgbClr val="BFFC96"/>
    <a:srgbClr val="FF3300"/>
    <a:srgbClr val="33CC33"/>
    <a:srgbClr val="EAEAEA"/>
    <a:srgbClr val="99A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3606" autoAdjust="0"/>
  </p:normalViewPr>
  <p:slideViewPr>
    <p:cSldViewPr snapToGrid="0">
      <p:cViewPr varScale="1">
        <p:scale>
          <a:sx n="66" d="100"/>
          <a:sy n="66" d="100"/>
        </p:scale>
        <p:origin x="-1272" y="-108"/>
      </p:cViewPr>
      <p:guideLst>
        <p:guide orient="horz" pos="212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2019年3月23日星期六5时36分46秒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D1E4F2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00550"/>
            <a:ext cx="6353175" cy="566738"/>
          </a:xfrm>
        </p:spPr>
        <p:txBody>
          <a:bodyPr tIns="91440" bIns="91440" anchor="b"/>
          <a:lstStyle/>
          <a:p>
            <a:pPr algn="l" eaLnBrk="1" hangingPunct="1">
              <a:spcBef>
                <a:spcPct val="25000"/>
              </a:spcBef>
            </a:pPr>
            <a:r>
              <a:rPr lang="en-US" altLang="zh-CN" sz="2000" b="0" smtClean="0">
                <a:solidFill>
                  <a:schemeClr val="bg1"/>
                </a:solidFill>
                <a:ea typeface="宋体" pitchFamily="2" charset="-122"/>
              </a:rPr>
              <a:t>Rapid Prototyping Solutions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913313"/>
            <a:ext cx="6353175" cy="447675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455560"/>
                </a:solidFill>
                <a:ea typeface="华文细黑" pitchFamily="2" charset="-122"/>
              </a:rPr>
              <a:t>STM32</a:t>
            </a:r>
            <a:r>
              <a:rPr lang="zh-CN" altLang="en-US" sz="2400" dirty="0">
                <a:solidFill>
                  <a:srgbClr val="455560"/>
                </a:solidFill>
                <a:ea typeface="华文细黑" pitchFamily="2" charset="-122"/>
              </a:rPr>
              <a:t>开发板硬件</a:t>
            </a:r>
            <a:r>
              <a:rPr lang="zh-CN" altLang="en-US" sz="2400" dirty="0" smtClean="0">
                <a:solidFill>
                  <a:srgbClr val="455560"/>
                </a:solidFill>
                <a:ea typeface="华文细黑" pitchFamily="2" charset="-122"/>
              </a:rPr>
              <a:t>系统                        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416777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2.3.2.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串口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通信模块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6" y="912719"/>
            <a:ext cx="7526827" cy="494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67344" y="5847791"/>
            <a:ext cx="80928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通信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电路核心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CH340G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芯片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USB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总线的转接芯片，实现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USB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转串口或者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USB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转打印口</a:t>
            </a:r>
          </a:p>
        </p:txBody>
      </p:sp>
    </p:spTree>
    <p:extLst>
      <p:ext uri="{BB962C8B-B14F-4D97-AF65-F5344CB8AC3E}">
        <p14:creationId xmlns:p14="http://schemas.microsoft.com/office/powerpoint/2010/main" val="4083926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474833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2.3.3.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外接晶振模块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79" y="1308295"/>
            <a:ext cx="6649376" cy="380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 bwMode="auto">
          <a:xfrm>
            <a:off x="180260" y="4992841"/>
            <a:ext cx="2293258" cy="1611160"/>
          </a:xfrm>
          <a:prstGeom prst="wedgeRoundRectCallout">
            <a:avLst>
              <a:gd name="adj1" fmla="val 54020"/>
              <a:gd name="adj2" fmla="val -14730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系统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主晶振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Y2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，频率为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8 MHz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内核提供振荡源；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7068456" y="4303265"/>
            <a:ext cx="1901371" cy="1633077"/>
          </a:xfrm>
          <a:prstGeom prst="wedgeRoundRectCallout">
            <a:avLst>
              <a:gd name="adj1" fmla="val -71761"/>
              <a:gd name="adj2" fmla="val -12645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实时时钟晶振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Y3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，频率为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32.768 KHz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3633" y="4317632"/>
            <a:ext cx="311362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每一个晶振的两端分别接上两个</a:t>
            </a:r>
            <a:r>
              <a:rPr lang="en-US" altLang="zh-CN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22pF</a:t>
            </a:r>
            <a:r>
              <a:rPr lang="zh-CN" altLang="en-US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的对地微调电容</a:t>
            </a:r>
          </a:p>
        </p:txBody>
      </p:sp>
    </p:spTree>
    <p:extLst>
      <p:ext uri="{BB962C8B-B14F-4D97-AF65-F5344CB8AC3E}">
        <p14:creationId xmlns:p14="http://schemas.microsoft.com/office/powerpoint/2010/main" val="4214653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474833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2.3.4.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备用电源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模块</a:t>
            </a:r>
          </a:p>
        </p:txBody>
      </p:sp>
      <p:sp>
        <p:nvSpPr>
          <p:cNvPr id="3" name="矩形 2"/>
          <p:cNvSpPr/>
          <p:nvPr/>
        </p:nvSpPr>
        <p:spPr>
          <a:xfrm>
            <a:off x="4584556" y="2145308"/>
            <a:ext cx="40494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开发板的备用电源为一钮扣电池，具体设计时选用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CR1220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型号，供电电压为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3V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，用于对实时时钟以及备份存储器进行供电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0" y="1269569"/>
            <a:ext cx="4404296" cy="369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400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474833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2.3.5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. ADC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模块电源</a:t>
            </a:r>
          </a:p>
        </p:txBody>
      </p:sp>
      <p:sp>
        <p:nvSpPr>
          <p:cNvPr id="3" name="矩形 2"/>
          <p:cNvSpPr/>
          <p:nvPr/>
        </p:nvSpPr>
        <p:spPr>
          <a:xfrm>
            <a:off x="471721" y="5372748"/>
            <a:ext cx="7714336" cy="984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ADC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转换模块电源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VDDA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转换参考电源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VREF+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均取自系统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3.3V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主电源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VREF-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及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VSSA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接地。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1" y="1028831"/>
            <a:ext cx="7277266" cy="425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528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474833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2.3.6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. CPU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滤波电路</a:t>
            </a:r>
          </a:p>
        </p:txBody>
      </p:sp>
      <p:sp>
        <p:nvSpPr>
          <p:cNvPr id="3" name="矩形 2"/>
          <p:cNvSpPr/>
          <p:nvPr/>
        </p:nvSpPr>
        <p:spPr>
          <a:xfrm>
            <a:off x="463493" y="3959038"/>
            <a:ext cx="8412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滤波电路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采用了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0.1uF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的电容（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C12-C19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并联，为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电源提供滤波功能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2" y="1306284"/>
            <a:ext cx="6869569" cy="23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568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474833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2.3.7.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复位电路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47" y="1143996"/>
            <a:ext cx="3994709" cy="41246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5210645" y="2007852"/>
            <a:ext cx="2873812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单片机低电平复位，电路其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可以实现上电复位和按键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复位。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514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547403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2.3.8.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启动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设置电路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6" y="3883979"/>
            <a:ext cx="871855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2" y="997258"/>
            <a:ext cx="4932591" cy="273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43750" y="1509267"/>
            <a:ext cx="301398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   可以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通过跳线帽来设置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B00T0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引脚和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B00T1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引脚的电平状态。</a:t>
            </a:r>
          </a:p>
        </p:txBody>
      </p:sp>
    </p:spTree>
    <p:extLst>
      <p:ext uri="{BB962C8B-B14F-4D97-AF65-F5344CB8AC3E}">
        <p14:creationId xmlns:p14="http://schemas.microsoft.com/office/powerpoint/2010/main" val="2588226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2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2.4  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IO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模块电路</a:t>
            </a:r>
          </a:p>
        </p:txBody>
      </p:sp>
      <p:sp>
        <p:nvSpPr>
          <p:cNvPr id="3" name="矩形 2"/>
          <p:cNvSpPr/>
          <p:nvPr/>
        </p:nvSpPr>
        <p:spPr>
          <a:xfrm>
            <a:off x="180260" y="1068234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2.4.1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. LED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指示灯模块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6" y="1622232"/>
            <a:ext cx="3575906" cy="509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695372" y="2155595"/>
            <a:ext cx="3360057" cy="356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实验板共设置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LED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指示灯，采用共阳接法，即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LED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指示灯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L1-L8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的阳极经限流电阻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R10∽R17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接系统的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3.3V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电源，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LED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指示灯的阴极接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PC0-PC7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5349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15091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2.4.2.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按键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模块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7" y="1427610"/>
            <a:ext cx="3706690" cy="4233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087257" y="2154680"/>
            <a:ext cx="34979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实验板共设置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个输入按键，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个按键的一端接并联并接地，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个按键的另外一端由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GPIO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控制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7827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15091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2.4.3.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数码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管模块</a:t>
            </a:r>
          </a:p>
        </p:txBody>
      </p:sp>
      <p:sp>
        <p:nvSpPr>
          <p:cNvPr id="3" name="矩形 2"/>
          <p:cNvSpPr/>
          <p:nvPr/>
        </p:nvSpPr>
        <p:spPr>
          <a:xfrm>
            <a:off x="427000" y="6220269"/>
            <a:ext cx="7976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实验板共设置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个共阳数码管，采用动态扫描方式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控制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54" y="516689"/>
            <a:ext cx="6573445" cy="570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931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9"/>
          <p:cNvSpPr>
            <a:spLocks noChangeArrowheads="1"/>
          </p:cNvSpPr>
          <p:nvPr/>
        </p:nvSpPr>
        <p:spPr bwMode="auto">
          <a:xfrm>
            <a:off x="2324100" y="4468813"/>
            <a:ext cx="59340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三、实际应用举例</a:t>
            </a:r>
            <a:endParaRPr lang="zh-CN" altLang="en-US" sz="2200" b="1">
              <a:solidFill>
                <a:srgbClr val="CC0000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560054"/>
            <a:ext cx="80327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/>
              <a:t>开发板总体</a:t>
            </a:r>
            <a:r>
              <a:rPr lang="zh-CN" altLang="zh-CN" sz="2400" dirty="0" smtClean="0"/>
              <a:t>概况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/>
              <a:t>电源</a:t>
            </a:r>
            <a:r>
              <a:rPr lang="zh-CN" altLang="zh-CN" sz="2400" dirty="0" smtClean="0"/>
              <a:t>模块电路</a:t>
            </a:r>
            <a:endParaRPr lang="en-US" altLang="zh-CN" sz="2400" dirty="0" smtClean="0"/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/>
              <a:t>核心板电路</a:t>
            </a: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/>
              <a:t>IO</a:t>
            </a:r>
            <a:r>
              <a:rPr lang="zh-CN" altLang="zh-CN" sz="2400" dirty="0"/>
              <a:t>模块电路</a:t>
            </a: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400" dirty="0"/>
              <a:t>扩展模块电路</a:t>
            </a:r>
          </a:p>
          <a:p>
            <a:pPr>
              <a:lnSpc>
                <a:spcPct val="150000"/>
              </a:lnSpc>
            </a:pPr>
            <a:endParaRPr lang="zh-CN" altLang="zh-CN" sz="2400" b="1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15091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2.4.4.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蜂鸣器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模块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6" y="906701"/>
            <a:ext cx="3128376" cy="583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212184" y="2624974"/>
            <a:ext cx="3857758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开发板配备一个无源蜂鸣器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BUZ1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，由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PNP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三极管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Q7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控制其导通或是关闭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9669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15091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2.4.5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. OLED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显示屏电路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24" y="1428819"/>
            <a:ext cx="3429297" cy="356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75924" y="5304120"/>
            <a:ext cx="8135847" cy="91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OLED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显示屏是利用有机电致发光二极管制成的显示屏。本设计选用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0.96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寸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OLED12864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显示屏作为系统的显示设备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35" y="1808248"/>
            <a:ext cx="32385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940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2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1.5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扩展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模块电路</a:t>
            </a:r>
          </a:p>
        </p:txBody>
      </p:sp>
      <p:sp>
        <p:nvSpPr>
          <p:cNvPr id="3" name="矩形 2"/>
          <p:cNvSpPr/>
          <p:nvPr/>
        </p:nvSpPr>
        <p:spPr>
          <a:xfrm>
            <a:off x="223803" y="983604"/>
            <a:ext cx="75294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1.5.1-2.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温度传感器</a:t>
            </a: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&amp;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红外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传感器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05" y="1537601"/>
            <a:ext cx="3927281" cy="390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97" y="1501862"/>
            <a:ext cx="2078180" cy="382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3764" y="5454408"/>
            <a:ext cx="7141029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温度传感器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DS18B20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和红外接收头均为单总线传感器，其与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接线较为简单。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244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803" y="455265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2.5.3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. A/D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采样模块</a:t>
            </a:r>
          </a:p>
        </p:txBody>
      </p:sp>
      <p:sp>
        <p:nvSpPr>
          <p:cNvPr id="3" name="矩形 2"/>
          <p:cNvSpPr/>
          <p:nvPr/>
        </p:nvSpPr>
        <p:spPr>
          <a:xfrm>
            <a:off x="354429" y="5421606"/>
            <a:ext cx="8339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A/D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转换模块主要目的是提供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个可以调节的电压供系统采样，并将其转换成数字量，送入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模块进行后续处理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9" y="1256560"/>
            <a:ext cx="8735006" cy="401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507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803" y="455265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2.5.4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. EEPROM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存储器</a:t>
            </a:r>
          </a:p>
        </p:txBody>
      </p:sp>
      <p:sp>
        <p:nvSpPr>
          <p:cNvPr id="3" name="矩形 2"/>
          <p:cNvSpPr/>
          <p:nvPr/>
        </p:nvSpPr>
        <p:spPr>
          <a:xfrm>
            <a:off x="141334" y="5102298"/>
            <a:ext cx="8490857" cy="102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为能够持续保留重要数据和保存系统配置信息，开发板外扩了一片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EEPROM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存储芯片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AT24C02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，与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MCU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之间接口采用模拟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I2C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接口。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23" y="1066124"/>
            <a:ext cx="7163163" cy="4108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819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803" y="426237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1.5.5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. I/O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引脚外接模块</a:t>
            </a:r>
          </a:p>
        </p:txBody>
      </p:sp>
      <p:sp>
        <p:nvSpPr>
          <p:cNvPr id="3" name="矩形 2"/>
          <p:cNvSpPr/>
          <p:nvPr/>
        </p:nvSpPr>
        <p:spPr>
          <a:xfrm>
            <a:off x="318272" y="5285944"/>
            <a:ext cx="8338456" cy="13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为了方便用户在外电路中使用本实验板的控制引脚，所以特将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STM32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的部分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引脚以及系统电源（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5V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3.3V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）引出到实验板两边的排针上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3" y="761292"/>
            <a:ext cx="8238025" cy="476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408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06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2.1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开发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板总体概况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25895" y="1612438"/>
            <a:ext cx="8564562" cy="205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200" dirty="0" smtClean="0">
                <a:ea typeface="宋体" pitchFamily="2" charset="-122"/>
              </a:rPr>
              <a:t>传统</a:t>
            </a:r>
            <a:r>
              <a:rPr lang="zh-CN" altLang="en-US" sz="2200" dirty="0">
                <a:ea typeface="宋体" pitchFamily="2" charset="-122"/>
              </a:rPr>
              <a:t>的</a:t>
            </a:r>
            <a:r>
              <a:rPr lang="en-US" altLang="zh-CN" sz="2200" dirty="0">
                <a:ea typeface="宋体" pitchFamily="2" charset="-122"/>
              </a:rPr>
              <a:t>51</a:t>
            </a:r>
            <a:r>
              <a:rPr lang="zh-CN" altLang="en-US" sz="2200" dirty="0">
                <a:ea typeface="宋体" pitchFamily="2" charset="-122"/>
              </a:rPr>
              <a:t>单片机除了使用开发板进行</a:t>
            </a:r>
            <a:r>
              <a:rPr lang="zh-CN" altLang="en-US" sz="2200" dirty="0" smtClean="0">
                <a:ea typeface="宋体" pitchFamily="2" charset="-122"/>
              </a:rPr>
              <a:t>实践外</a:t>
            </a:r>
            <a:r>
              <a:rPr lang="zh-CN" altLang="en-US" sz="2200" dirty="0">
                <a:ea typeface="宋体" pitchFamily="2" charset="-122"/>
              </a:rPr>
              <a:t>还可以通过</a:t>
            </a:r>
            <a:r>
              <a:rPr lang="en-US" altLang="zh-CN" sz="2200" dirty="0">
                <a:ea typeface="宋体" pitchFamily="2" charset="-122"/>
              </a:rPr>
              <a:t>Proteus</a:t>
            </a:r>
            <a:r>
              <a:rPr lang="zh-CN" altLang="en-US" sz="2200" dirty="0">
                <a:ea typeface="宋体" pitchFamily="2" charset="-122"/>
              </a:rPr>
              <a:t>等软件进行仿真学习</a:t>
            </a:r>
            <a:r>
              <a:rPr lang="zh-CN" altLang="en-US" sz="2200" dirty="0" smtClean="0">
                <a:ea typeface="宋体" pitchFamily="2" charset="-122"/>
              </a:rPr>
              <a:t>。由于基于</a:t>
            </a:r>
            <a:r>
              <a:rPr lang="en-US" altLang="zh-CN" sz="2200" dirty="0" smtClean="0">
                <a:ea typeface="宋体" pitchFamily="2" charset="-122"/>
              </a:rPr>
              <a:t>ARM</a:t>
            </a:r>
            <a:r>
              <a:rPr lang="zh-CN" altLang="en-US" sz="2200" dirty="0" smtClean="0">
                <a:ea typeface="宋体" pitchFamily="2" charset="-122"/>
              </a:rPr>
              <a:t>内核微控制器十分复杂，产品线又十分丰富，导致现有</a:t>
            </a:r>
            <a:r>
              <a:rPr lang="zh-CN" altLang="en-US" sz="2200" dirty="0">
                <a:ea typeface="宋体" pitchFamily="2" charset="-122"/>
              </a:rPr>
              <a:t>仿真软件不能很好地支持</a:t>
            </a:r>
            <a:r>
              <a:rPr lang="zh-CN" altLang="en-US" sz="2200" dirty="0" smtClean="0">
                <a:ea typeface="宋体" pitchFamily="2" charset="-122"/>
              </a:rPr>
              <a:t>。所以</a:t>
            </a:r>
            <a:r>
              <a:rPr lang="zh-CN" altLang="en-US" sz="2200" dirty="0">
                <a:ea typeface="宋体" pitchFamily="2" charset="-122"/>
              </a:rPr>
              <a:t>嵌入式系统学习还是需要一个开发板，边学习边</a:t>
            </a:r>
            <a:r>
              <a:rPr lang="zh-CN" altLang="en-US" sz="2200" dirty="0" smtClean="0">
                <a:ea typeface="宋体" pitchFamily="2" charset="-122"/>
              </a:rPr>
              <a:t>实践</a:t>
            </a:r>
            <a:r>
              <a:rPr lang="zh-CN" altLang="en-US" sz="2200" dirty="0">
                <a:ea typeface="宋体" pitchFamily="2" charset="-122"/>
              </a:rPr>
              <a:t>。</a:t>
            </a:r>
            <a:endParaRPr lang="en-US" altLang="zh-CN" sz="2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20239" y="3695209"/>
            <a:ext cx="8564562" cy="256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200" dirty="0" smtClean="0">
                <a:ea typeface="宋体" pitchFamily="2" charset="-122"/>
              </a:rPr>
              <a:t>市场出售的开发板，相对来说价格较贵，更重要的是过于复杂，对于初学者来说会感到学习困难，</a:t>
            </a:r>
            <a:r>
              <a:rPr lang="zh-CN" altLang="zh-CN" sz="2200" dirty="0"/>
              <a:t>丧失学习</a:t>
            </a:r>
            <a:r>
              <a:rPr lang="zh-CN" altLang="zh-CN" sz="2200" dirty="0" smtClean="0"/>
              <a:t>兴趣</a:t>
            </a:r>
            <a:r>
              <a:rPr lang="zh-CN" altLang="en-US" sz="2200" dirty="0" smtClean="0"/>
              <a:t>；</a:t>
            </a:r>
            <a:r>
              <a:rPr lang="zh-CN" altLang="zh-CN" sz="2200" dirty="0"/>
              <a:t>所以迫切需要这样的嵌入式开发板，其能够包括经典的单片机实验</a:t>
            </a:r>
            <a:r>
              <a:rPr lang="zh-CN" altLang="zh-CN" sz="2200" dirty="0" smtClean="0"/>
              <a:t>项目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适合</a:t>
            </a:r>
            <a:r>
              <a:rPr lang="zh-CN" altLang="zh-CN" sz="2200" dirty="0"/>
              <a:t>从零开始学习</a:t>
            </a:r>
            <a:r>
              <a:rPr lang="en-US" altLang="zh-CN" sz="2200" dirty="0"/>
              <a:t>ARM</a:t>
            </a:r>
            <a:r>
              <a:rPr lang="zh-CN" altLang="zh-CN" sz="2200" dirty="0"/>
              <a:t>嵌入式系统或是由传统</a:t>
            </a:r>
            <a:r>
              <a:rPr lang="en-US" altLang="zh-CN" sz="2200" dirty="0"/>
              <a:t>8</a:t>
            </a:r>
            <a:r>
              <a:rPr lang="zh-CN" altLang="zh-CN" sz="2200" dirty="0"/>
              <a:t>位单片机转入</a:t>
            </a:r>
            <a:r>
              <a:rPr lang="en-US" altLang="zh-CN" sz="2200" dirty="0"/>
              <a:t>32</a:t>
            </a:r>
            <a:r>
              <a:rPr lang="zh-CN" altLang="zh-CN" sz="2200" dirty="0"/>
              <a:t>单片机的初学者</a:t>
            </a:r>
            <a:r>
              <a:rPr lang="zh-CN" altLang="zh-CN" sz="2200" dirty="0" smtClean="0"/>
              <a:t>。</a:t>
            </a:r>
            <a:endParaRPr lang="zh-CN" altLang="zh-CN" sz="2200" dirty="0"/>
          </a:p>
        </p:txBody>
      </p:sp>
      <p:sp>
        <p:nvSpPr>
          <p:cNvPr id="6" name="矩形 5"/>
          <p:cNvSpPr/>
          <p:nvPr/>
        </p:nvSpPr>
        <p:spPr>
          <a:xfrm>
            <a:off x="217043" y="1080088"/>
            <a:ext cx="566900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2.1.1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.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开发板设计背景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506327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2.1.2.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开发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板总体介绍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6401" y="993101"/>
            <a:ext cx="8621486" cy="98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987425" indent="-293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2" indent="0" eaLnBrk="1" hangingPunct="1">
              <a:spcBef>
                <a:spcPts val="0"/>
              </a:spcBef>
              <a:buClr>
                <a:srgbClr val="CCCC00"/>
              </a:buClr>
              <a:buSzPct val="70000"/>
            </a:pP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自主设计一款非常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适合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初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学者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使用的</a:t>
            </a:r>
            <a:r>
              <a:rPr lang="en-US" altLang="zh-CN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32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位单片机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嵌入式实验板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0" lvl="2" indent="0" eaLnBrk="1" hangingPunct="1">
              <a:spcBef>
                <a:spcPts val="1000"/>
              </a:spcBef>
              <a:buClr>
                <a:srgbClr val="CCCC00"/>
              </a:buClr>
              <a:buSzPct val="70000"/>
              <a:buFont typeface="Wingdings" pitchFamily="2" charset="2"/>
              <a:buChar char="u"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PCB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板元件总体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布局图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11085" y="2046514"/>
            <a:ext cx="5965372" cy="45429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410719"/>
            <a:ext cx="8636000" cy="11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987425" indent="-293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036637" lvl="2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CCCC00"/>
              </a:buClr>
              <a:buSzPct val="70000"/>
              <a:buFont typeface="Wingdings" pitchFamily="2" charset="2"/>
              <a:buChar char="u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PCB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板布线完成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效果图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0445" y="1123728"/>
            <a:ext cx="6976926" cy="53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33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288" y="1144943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2.2.1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电源模块原理图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2.2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电源模块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66FF33"/>
              </a:solidFill>
              <a:latin typeface="Arial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7" y="1627778"/>
            <a:ext cx="8040773" cy="356833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9288" y="5153370"/>
            <a:ext cx="8650514" cy="137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电源供电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方式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种方式为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USB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接口供电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方式；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ts val="35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种方式火牛接口供电方式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803" y="1010007"/>
            <a:ext cx="37676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2.3.1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. CPU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6092" y="419243"/>
            <a:ext cx="6017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2.3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核心板电路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66FF33"/>
              </a:solidFill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966" y="1564005"/>
            <a:ext cx="8461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本实验板选用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ST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公司的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STM32F103ZET6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，目前该芯片是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STM32F103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系列最高配的芯片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22" y="169739"/>
            <a:ext cx="6061604" cy="6541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9"/>
          <p:cNvSpPr>
            <a:spLocks noChangeArrowheads="1"/>
          </p:cNvSpPr>
          <p:nvPr/>
        </p:nvSpPr>
        <p:spPr bwMode="auto">
          <a:xfrm>
            <a:off x="2324100" y="4468813"/>
            <a:ext cx="59340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三、实际应用举例</a:t>
            </a:r>
            <a:endParaRPr lang="zh-CN" altLang="en-US" sz="2200" b="1">
              <a:solidFill>
                <a:srgbClr val="CC0000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27651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87085" y="449944"/>
            <a:ext cx="8955314" cy="552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STM32F103ZET6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芯片的主要特性如下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集成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ARM Cortex-M3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内核，最高工作频率可达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72MHz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，计算能力为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1.25DMIPS/MHz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Dhrystone 2.1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），具有单周期乘法指令和硬件除法器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具有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512kB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片内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FLASH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存储器和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64kB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片内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SRAM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存储器；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内部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集成了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8MHz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晶体振荡器，可外接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4∽16MHz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时钟源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2.0V∽3.6V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单一供电电源，具有上电复位功能（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POR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具有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睡眠、停止、待机等三种低功耗工作模式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144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管脚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LQFP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封装（薄型四边引线扁平封装）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内部集成了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个定时器：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位的通用定时器，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位的可产生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PWM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波控制电机的定时器，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位的可驱动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DAC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的定时器，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个加窗口的看门狗定时器和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位的系统节拍定时器（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位减计数）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3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775" y="343460"/>
            <a:ext cx="8694054" cy="573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位的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DAC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位的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ADC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通道）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集成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了内部温度传感和实时时钟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RTC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具有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112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根高速通用输入输出口（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GPIO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），可从其中任选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根作为外部中断输入口，几乎全部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GPIO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可承受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5V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输入（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PA0∽PA7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PB0∽PB1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PC0∽PC5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PC13∽PC15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PF6∽PF10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除外）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集成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了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个外部通信接口：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I2C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18Mbps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，其中复用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I2S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）、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CAN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2.0B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）、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UART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USB 2.0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设备和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个并行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SDIO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具有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通道的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DMA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控制器，支持定时器、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ADC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DAC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SDIO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I2S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I2C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UART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外设；</a:t>
            </a: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具有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96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位的全球唯一编号；</a:t>
            </a:r>
          </a:p>
          <a:p>
            <a:pPr marL="342900" indent="-342900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工作温度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为－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40∽85℃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267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4615</TotalTime>
  <Pages>0</Pages>
  <Words>1127</Words>
  <Characters>0</Characters>
  <Application>Microsoft Office PowerPoint</Application>
  <DocSecurity>0</DocSecurity>
  <PresentationFormat>全屏显示(4:3)</PresentationFormat>
  <Lines>0</Lines>
  <Paragraphs>92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1_Custom Design</vt:lpstr>
      <vt:lpstr>5_Master_PPT_Confidential</vt:lpstr>
      <vt:lpstr>6_Master_PPT_Confidential</vt:lpstr>
      <vt:lpstr>Rapid Prototyping Solutions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421</cp:revision>
  <dcterms:created xsi:type="dcterms:W3CDTF">2014-12-03T14:25:05Z</dcterms:created>
  <dcterms:modified xsi:type="dcterms:W3CDTF">2019-03-23T09:45:30Z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