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  <p:sldMasterId id="2147483658" r:id="rId2"/>
    <p:sldMasterId id="2147483774" r:id="rId3"/>
  </p:sldMasterIdLst>
  <p:notesMasterIdLst>
    <p:notesMasterId r:id="rId40"/>
  </p:notesMasterIdLst>
  <p:sldIdLst>
    <p:sldId id="395" r:id="rId4"/>
    <p:sldId id="463" r:id="rId5"/>
    <p:sldId id="839" r:id="rId6"/>
    <p:sldId id="844" r:id="rId7"/>
    <p:sldId id="916" r:id="rId8"/>
    <p:sldId id="872" r:id="rId9"/>
    <p:sldId id="894" r:id="rId10"/>
    <p:sldId id="895" r:id="rId11"/>
    <p:sldId id="896" r:id="rId12"/>
    <p:sldId id="897" r:id="rId13"/>
    <p:sldId id="898" r:id="rId14"/>
    <p:sldId id="899" r:id="rId15"/>
    <p:sldId id="900" r:id="rId16"/>
    <p:sldId id="901" r:id="rId17"/>
    <p:sldId id="902" r:id="rId18"/>
    <p:sldId id="868" r:id="rId19"/>
    <p:sldId id="903" r:id="rId20"/>
    <p:sldId id="904" r:id="rId21"/>
    <p:sldId id="905" r:id="rId22"/>
    <p:sldId id="906" r:id="rId23"/>
    <p:sldId id="907" r:id="rId24"/>
    <p:sldId id="908" r:id="rId25"/>
    <p:sldId id="909" r:id="rId26"/>
    <p:sldId id="910" r:id="rId27"/>
    <p:sldId id="911" r:id="rId28"/>
    <p:sldId id="912" r:id="rId29"/>
    <p:sldId id="913" r:id="rId30"/>
    <p:sldId id="915" r:id="rId31"/>
    <p:sldId id="914" r:id="rId32"/>
    <p:sldId id="855" r:id="rId33"/>
    <p:sldId id="875" r:id="rId34"/>
    <p:sldId id="877" r:id="rId35"/>
    <p:sldId id="878" r:id="rId36"/>
    <p:sldId id="879" r:id="rId37"/>
    <p:sldId id="880" r:id="rId38"/>
    <p:sldId id="89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66FF33"/>
    <a:srgbClr val="AB2598"/>
    <a:srgbClr val="FF33CC"/>
    <a:srgbClr val="0E85CB"/>
    <a:srgbClr val="CC0000"/>
    <a:srgbClr val="BFFC96"/>
    <a:srgbClr val="FF3300"/>
    <a:srgbClr val="33CC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3606" autoAdjust="0"/>
  </p:normalViewPr>
  <p:slideViewPr>
    <p:cSldViewPr snapToGrid="0">
      <p:cViewPr varScale="1">
        <p:scale>
          <a:sx n="66" d="100"/>
          <a:sy n="66" d="100"/>
        </p:scale>
        <p:origin x="-612" y="-108"/>
      </p:cViewPr>
      <p:guideLst>
        <p:guide orient="horz" pos="2124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C2FF07-A29B-46C5-9B19-885BFDBE15D2}" type="datetime9">
              <a:rPr lang="zh-CN" altLang="en-US"/>
              <a:pPr>
                <a:defRPr/>
              </a:pPr>
              <a:t>2019年3月26日星期二8时16分24秒</a:t>
            </a:fld>
            <a:endParaRPr lang="en-US"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84213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© Freescale Semiconductor 2005</a:t>
            </a:r>
            <a:endParaRPr lang="en-US">
              <a:ea typeface="宋体" pitchFamily="2" charset="-12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charset="0"/>
              <a:buNone/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7703C07-FDDA-44F0-92EA-E0EB866495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21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062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499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61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D7FA-F346-43FA-BF8F-4F163E809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5424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5368D-D741-4344-BC18-79AB6A870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486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610E-6CB6-4094-8542-3EB3433B62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8109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BE199-B694-451A-85A9-4F277DEAA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8551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7072-2B65-4749-A4BB-E46D860722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6771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B7703-4C46-4384-A289-2B28940A8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778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351D-B694-4CD8-B9ED-C374D2CE6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104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00E06-ED7E-46DE-BD5E-664AA82815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364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32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A84E-A449-461D-804A-F4FD0C926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65406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F5DA-BB33-41C5-B00A-8825D8C2B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648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3047E-D8A8-4A19-A25B-D047B1D7D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2160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8" y="412750"/>
            <a:ext cx="8882062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3350" y="1403350"/>
            <a:ext cx="8883650" cy="4438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80F7F-4F93-413F-8C07-C809A975E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5693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3848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32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26831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871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1636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020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88247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8716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0201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5815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22361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796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302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916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6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2436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71530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790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3063875" y="2078038"/>
            <a:ext cx="2820988" cy="131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</a:p>
          <a:p>
            <a:pPr algn="ctr">
              <a:defRPr/>
            </a:pPr>
            <a:r>
              <a:rPr lang="en-US" altLang="zh-CN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4000" b="1">
              <a:solidFill>
                <a:srgbClr val="6486E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2" name="未知"/>
          <p:cNvSpPr>
            <a:spLocks noChangeArrowheads="1"/>
          </p:cNvSpPr>
          <p:nvPr userDrawn="1"/>
        </p:nvSpPr>
        <p:spPr bwMode="auto">
          <a:xfrm flipH="1">
            <a:off x="255588" y="247650"/>
            <a:ext cx="947737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" name="Group 5"/>
          <p:cNvGrpSpPr>
            <a:grpSpLocks/>
          </p:cNvGrpSpPr>
          <p:nvPr userDrawn="1"/>
        </p:nvGrpSpPr>
        <p:grpSpPr bwMode="auto">
          <a:xfrm>
            <a:off x="1235075" y="239713"/>
            <a:ext cx="7912100" cy="165100"/>
            <a:chOff x="0" y="0"/>
            <a:chExt cx="4984" cy="104"/>
          </a:xfrm>
        </p:grpSpPr>
        <p:sp>
          <p:nvSpPr>
            <p:cNvPr id="2057" name="未知"/>
            <p:cNvSpPr>
              <a:spLocks noChangeArrowheads="1"/>
            </p:cNvSpPr>
            <p:nvPr userDrawn="1"/>
          </p:nvSpPr>
          <p:spPr bwMode="auto">
            <a:xfrm flipH="1">
              <a:off x="654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未知"/>
            <p:cNvSpPr>
              <a:spLocks noChangeArrowheads="1"/>
            </p:cNvSpPr>
            <p:nvPr userDrawn="1"/>
          </p:nvSpPr>
          <p:spPr bwMode="auto">
            <a:xfrm flipH="1">
              <a:off x="0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D1E4F2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654410-C29C-4DC0-862D-88932E1A65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400550"/>
            <a:ext cx="6353175" cy="566738"/>
          </a:xfrm>
        </p:spPr>
        <p:txBody>
          <a:bodyPr tIns="91440" bIns="91440" anchor="b"/>
          <a:lstStyle/>
          <a:p>
            <a:pPr algn="l" eaLnBrk="1" hangingPunct="1">
              <a:spcBef>
                <a:spcPct val="25000"/>
              </a:spcBef>
            </a:pPr>
            <a:r>
              <a:rPr lang="en-US" altLang="zh-CN" sz="2000" b="0" smtClean="0">
                <a:solidFill>
                  <a:schemeClr val="bg1"/>
                </a:solidFill>
                <a:ea typeface="宋体" pitchFamily="2" charset="-122"/>
              </a:rPr>
              <a:t>Rapid Prototyping Solutions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594006"/>
            <a:ext cx="6952343" cy="1414908"/>
          </a:xfrm>
        </p:spPr>
        <p:txBody>
          <a:bodyPr tIns="0" bIns="91440"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455560"/>
                </a:solidFill>
                <a:ea typeface="华文细黑" pitchFamily="2" charset="-122"/>
              </a:rPr>
              <a:t>MDK</a:t>
            </a:r>
            <a:r>
              <a:rPr lang="zh-CN" altLang="en-US" sz="2400" dirty="0">
                <a:solidFill>
                  <a:srgbClr val="455560"/>
                </a:solidFill>
                <a:ea typeface="华文细黑" pitchFamily="2" charset="-122"/>
              </a:rPr>
              <a:t>软件与工程模板</a:t>
            </a:r>
            <a:r>
              <a:rPr lang="zh-CN" altLang="en-US" sz="2400" dirty="0" smtClean="0">
                <a:solidFill>
                  <a:srgbClr val="455560"/>
                </a:solidFill>
                <a:ea typeface="华文细黑" pitchFamily="2" charset="-122"/>
              </a:rPr>
              <a:t>创建                             </a:t>
            </a: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黄克亚</a:t>
            </a: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zh-CN" altLang="en-US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</a:t>
            </a: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2019/03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                             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075" y="511628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</a:t>
            </a:r>
            <a:r>
              <a:rPr lang="en-US" altLang="zh-CN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) </a:t>
            </a:r>
            <a:r>
              <a:rPr lang="en-US" altLang="zh-CN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 STM32F10x_StdPeriph_Driver</a:t>
            </a:r>
            <a:r>
              <a:rPr lang="zh-CN" altLang="en-US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文件夹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43331" y="1069928"/>
            <a:ext cx="4320440" cy="34004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6704" y="4698497"/>
            <a:ext cx="7295868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STM32F10x_StdPeriph_Driver</a:t>
            </a:r>
            <a:r>
              <a:rPr lang="zh-CN" altLang="en-US" dirty="0"/>
              <a:t>子文件夹为</a:t>
            </a:r>
            <a:r>
              <a:rPr lang="en-US" altLang="zh-CN" dirty="0"/>
              <a:t>STM32Fl0x</a:t>
            </a:r>
            <a:r>
              <a:rPr lang="zh-CN" altLang="en-US" dirty="0"/>
              <a:t>标准外设驱动库函数目录，包括了所有</a:t>
            </a:r>
            <a:r>
              <a:rPr lang="en-US" altLang="zh-CN" dirty="0"/>
              <a:t>STM32F10x</a:t>
            </a:r>
            <a:r>
              <a:rPr lang="zh-CN" altLang="en-US" dirty="0"/>
              <a:t>微控制器的外设</a:t>
            </a:r>
            <a:r>
              <a:rPr lang="zh-CN" altLang="en-US" dirty="0" smtClean="0"/>
              <a:t>驱动。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279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999" y="456364"/>
            <a:ext cx="8411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src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子目录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src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source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的缩写，该子目录下存放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ST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STM32F10x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每个外设而编写的库函数源代码文件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58707" y="1714749"/>
            <a:ext cx="48672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12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513" y="557963"/>
            <a:ext cx="8425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inc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子目录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inc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include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的缩写。该子目录下存放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STM32F10x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每个外设库函数的头文件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13576" y="1922327"/>
            <a:ext cx="48672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86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506327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  <a:defRPr/>
            </a:pPr>
            <a:r>
              <a:rPr lang="en-US" altLang="zh-CN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 Project</a:t>
            </a:r>
            <a:r>
              <a:rPr lang="zh-CN" altLang="en-US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文件夹</a:t>
            </a:r>
          </a:p>
        </p:txBody>
      </p:sp>
      <p:sp>
        <p:nvSpPr>
          <p:cNvPr id="3" name="矩形 2"/>
          <p:cNvSpPr/>
          <p:nvPr/>
        </p:nvSpPr>
        <p:spPr>
          <a:xfrm>
            <a:off x="326571" y="1046983"/>
            <a:ext cx="8454572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/>
              <a:t>Project</a:t>
            </a:r>
            <a:r>
              <a:rPr lang="zh-CN" altLang="en-US" sz="2000" dirty="0"/>
              <a:t>文件夹对应</a:t>
            </a:r>
            <a:r>
              <a:rPr lang="en-US" altLang="zh-CN" sz="2000" dirty="0"/>
              <a:t>STM32F10x</a:t>
            </a:r>
            <a:r>
              <a:rPr lang="zh-CN" altLang="en-US" sz="2000" dirty="0"/>
              <a:t>标准外设库体系架构中的用户层，用来存放</a:t>
            </a:r>
            <a:r>
              <a:rPr lang="en-US" altLang="zh-CN" sz="2000" dirty="0"/>
              <a:t>ST</a:t>
            </a:r>
            <a:r>
              <a:rPr lang="zh-CN" altLang="en-US" sz="2000" dirty="0"/>
              <a:t>官方提供的</a:t>
            </a:r>
            <a:r>
              <a:rPr lang="en-US" altLang="zh-CN" sz="2000" dirty="0"/>
              <a:t>STM32F10x</a:t>
            </a:r>
            <a:r>
              <a:rPr lang="zh-CN" altLang="en-US" sz="2000" dirty="0"/>
              <a:t>工程模板和外设驱动示例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90930" y="2206081"/>
            <a:ext cx="5646784" cy="310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88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5942" y="424543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1)  STM32F10x_stdPeriph_Template</a:t>
            </a:r>
            <a:r>
              <a:rPr lang="zh-CN" altLang="en-US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子文件夹</a:t>
            </a:r>
            <a:endParaRPr lang="zh-CN" altLang="en-US" sz="2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50513" y="958781"/>
            <a:ext cx="3163729" cy="26560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11774" y="1379476"/>
            <a:ext cx="3669484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TM32F10x_stdPeriph_Template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子文件夹，是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提供的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STM32F10x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工程模板目录</a:t>
            </a:r>
          </a:p>
        </p:txBody>
      </p:sp>
      <p:sp>
        <p:nvSpPr>
          <p:cNvPr id="5" name="矩形 4"/>
          <p:cNvSpPr/>
          <p:nvPr/>
        </p:nvSpPr>
        <p:spPr>
          <a:xfrm>
            <a:off x="134839" y="3719133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</a:t>
            </a:r>
            <a:r>
              <a:rPr lang="en-US" altLang="zh-CN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) </a:t>
            </a:r>
            <a:r>
              <a:rPr lang="en-US" altLang="zh-CN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 STM32F10x_StdPeriph_Examples</a:t>
            </a:r>
            <a:r>
              <a:rPr lang="zh-CN" altLang="en-US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子文件夹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50512" y="4240245"/>
            <a:ext cx="3163729" cy="25198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11774" y="4462305"/>
            <a:ext cx="36694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STM32F10x_StdPeriph_Examples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子文件夹，是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提供的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STM32F10x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外设驱动示例目录。</a:t>
            </a:r>
          </a:p>
        </p:txBody>
      </p:sp>
    </p:spTree>
    <p:extLst>
      <p:ext uri="{BB962C8B-B14F-4D97-AF65-F5344CB8AC3E}">
        <p14:creationId xmlns:p14="http://schemas.microsoft.com/office/powerpoint/2010/main" val="926712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506327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  <a:defRPr/>
            </a:pPr>
            <a:r>
              <a:rPr lang="en-US" altLang="zh-CN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  Utilities</a:t>
            </a:r>
            <a:r>
              <a:rPr lang="zh-CN" altLang="en-US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文件夹</a:t>
            </a:r>
          </a:p>
        </p:txBody>
      </p:sp>
      <p:sp>
        <p:nvSpPr>
          <p:cNvPr id="3" name="矩形 2"/>
          <p:cNvSpPr/>
          <p:nvPr/>
        </p:nvSpPr>
        <p:spPr>
          <a:xfrm>
            <a:off x="284901" y="1138536"/>
            <a:ext cx="8234983" cy="955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Utilities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文件夹用于存放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官方评估板的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BSP(Board Support Package,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板级支持包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和额外的第三方固件。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16760" y="2257650"/>
            <a:ext cx="4867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29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9288" y="1144943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3.2.1 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Keil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 MDK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软件简介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6092" y="41924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3.2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工程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模板创建</a:t>
            </a:r>
          </a:p>
        </p:txBody>
      </p:sp>
      <p:sp>
        <p:nvSpPr>
          <p:cNvPr id="2" name="矩形 1"/>
          <p:cNvSpPr/>
          <p:nvPr/>
        </p:nvSpPr>
        <p:spPr>
          <a:xfrm>
            <a:off x="370113" y="1626371"/>
            <a:ext cx="8323943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Keil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MDK-ARM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是适用于基于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Codex-M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Codex-R4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ARM7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ARM9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处理器的设备的完整软件开发环境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MDK-ARM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软件主要特点如下：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486228" y="2606359"/>
            <a:ext cx="8367486" cy="4036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完美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支持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Cortex-M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Cortex-R4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ARM7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ARM9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系列器件。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行业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领先的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ARM C/C++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编译工具链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确定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Keil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RTX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，小封装实时操作系统（带源码）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μVision4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IDE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集成开发环境，调试器和仿真环境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TCP/IP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网络套件提供多种的协议和各种应用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提供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带标准驱动类的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USB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设备和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USB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主机栈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带图形用户接口的嵌入式系统提供了完善的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GUI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库支持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ULINKpro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可实时分析运行中的应用程序，且能记录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Cortex-M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指令的每一次执行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关于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程序运行的完整代码覆盖率信息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执行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分析工具和性能分析器可使程序得到最优化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大量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的项目例程帮助你快速熟悉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MDK-ARM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强大的内置特征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符合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CMSIS (Cortex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微控制器软件接口标准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822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316" y="448257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3.2.2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工程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模板的创建</a:t>
            </a:r>
          </a:p>
        </p:txBody>
      </p:sp>
      <p:sp>
        <p:nvSpPr>
          <p:cNvPr id="3" name="矩形 2"/>
          <p:cNvSpPr/>
          <p:nvPr/>
        </p:nvSpPr>
        <p:spPr>
          <a:xfrm>
            <a:off x="267344" y="1002255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</a:t>
            </a:r>
            <a:r>
              <a:rPr lang="zh-CN" altLang="en-US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） 创建</a:t>
            </a:r>
            <a:r>
              <a:rPr lang="zh-CN" altLang="en-US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工程模板素材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296372" y="1463698"/>
            <a:ext cx="84557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创建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工程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模板素材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主要是内核固件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库，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另外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还有两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个重要的预定义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命令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318145" y="2011643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2</a:t>
            </a:r>
            <a:r>
              <a:rPr lang="zh-CN" altLang="en-US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）工程模板创建步骤</a:t>
            </a:r>
          </a:p>
        </p:txBody>
      </p:sp>
      <p:sp>
        <p:nvSpPr>
          <p:cNvPr id="6" name="矩形 5"/>
          <p:cNvSpPr/>
          <p:nvPr/>
        </p:nvSpPr>
        <p:spPr>
          <a:xfrm>
            <a:off x="471713" y="2473955"/>
            <a:ext cx="82804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第一步：创建或复制文件夹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、在桌面创建“工程模板”文件夹。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、复制固件库中的“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Libraries”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文件夹到工程模板文件夹。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、创建“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Output”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文件夹，用于存放输出文件。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dirty="0">
                <a:latin typeface="宋体" pitchFamily="2" charset="-122"/>
                <a:ea typeface="宋体" pitchFamily="2" charset="-122"/>
                <a:hlinkClick r:id="rId2" action="ppaction://hlinksldjump"/>
              </a:rPr>
              <a:t>创建“</a:t>
            </a:r>
            <a:r>
              <a:rPr lang="en-US" altLang="zh-CN" dirty="0">
                <a:latin typeface="宋体" pitchFamily="2" charset="-122"/>
                <a:ea typeface="宋体" pitchFamily="2" charset="-122"/>
                <a:hlinkClick r:id="rId2" action="ppaction://hlinksldjump"/>
              </a:rPr>
              <a:t>Startup”</a:t>
            </a:r>
            <a:r>
              <a:rPr lang="zh-CN" altLang="en-US" dirty="0">
                <a:latin typeface="宋体" pitchFamily="2" charset="-122"/>
                <a:ea typeface="宋体" pitchFamily="2" charset="-122"/>
                <a:hlinkClick r:id="rId2" action="ppaction://hlinksldjump"/>
              </a:rPr>
              <a:t>文件夹，用于存放启动文件，并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hlinkClick r:id="rId2" action="ppaction://hlinksldjump"/>
              </a:rPr>
              <a:t>复制。“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hlinkClick r:id="rId2" action="ppaction://hlinksldjump"/>
              </a:rPr>
              <a:t>startup_stm32f10x_hd.s</a:t>
            </a:r>
            <a:r>
              <a:rPr lang="en-US" altLang="zh-CN" dirty="0">
                <a:latin typeface="宋体" pitchFamily="2" charset="-122"/>
                <a:ea typeface="宋体" pitchFamily="2" charset="-122"/>
                <a:hlinkClick r:id="rId2" action="ppaction://hlinksldjump"/>
              </a:rPr>
              <a:t>”</a:t>
            </a:r>
            <a:r>
              <a:rPr lang="zh-CN" altLang="en-US" dirty="0">
                <a:latin typeface="宋体" pitchFamily="2" charset="-122"/>
                <a:ea typeface="宋体" pitchFamily="2" charset="-122"/>
                <a:hlinkClick r:id="rId2" action="ppaction://hlinksldjump"/>
              </a:rPr>
              <a:t>到该文件夹中，此文件为大容量芯片的启动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hlinkClick r:id="rId2" action="ppaction://hlinksldjump"/>
              </a:rPr>
              <a:t>文件</a:t>
            </a:r>
            <a:r>
              <a:rPr lang="zh-CN" altLang="en-US" dirty="0">
                <a:latin typeface="宋体" pitchFamily="2" charset="-122"/>
                <a:ea typeface="宋体" pitchFamily="2" charset="-122"/>
                <a:hlinkClick r:id="rId2" action="ppaction://hlinksldjump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创建“</a:t>
            </a:r>
            <a:r>
              <a:rPr lang="en-US" altLang="zh-CN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User” </a:t>
            </a:r>
            <a:r>
              <a:rPr lang="zh-CN" altLang="en-US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文件夹，并复制“</a:t>
            </a:r>
            <a:r>
              <a:rPr lang="en-US" altLang="zh-CN" dirty="0" err="1">
                <a:latin typeface="宋体" pitchFamily="2" charset="-122"/>
                <a:ea typeface="宋体" pitchFamily="2" charset="-122"/>
                <a:hlinkClick r:id="rId3" action="ppaction://hlinksldjump"/>
              </a:rPr>
              <a:t>main.c</a:t>
            </a:r>
            <a:r>
              <a:rPr lang="en-US" altLang="zh-CN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”</a:t>
            </a:r>
            <a:r>
              <a:rPr lang="zh-CN" altLang="en-US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、“</a:t>
            </a:r>
            <a:r>
              <a:rPr lang="en-US" altLang="zh-CN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stm32f10x_conf.h”</a:t>
            </a:r>
            <a:r>
              <a:rPr lang="zh-CN" altLang="en-US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、“</a:t>
            </a:r>
            <a:r>
              <a:rPr lang="en-US" altLang="zh-CN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stm32f10x_it.c”</a:t>
            </a:r>
            <a:r>
              <a:rPr lang="zh-CN" altLang="en-US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、“</a:t>
            </a:r>
            <a:r>
              <a:rPr lang="en-US" altLang="zh-CN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stm32f10x_it.h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hlinkClick r:id="rId3" action="ppaction://hlinksldjump"/>
              </a:rPr>
              <a:t>”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hlinkClick r:id="rId3" action="ppaction://hlinksldjump"/>
              </a:rPr>
              <a:t>到</a:t>
            </a:r>
            <a:r>
              <a:rPr lang="zh-CN" altLang="en-US" dirty="0">
                <a:latin typeface="宋体" pitchFamily="2" charset="-122"/>
                <a:ea typeface="宋体" pitchFamily="2" charset="-122"/>
                <a:hlinkClick r:id="rId3" action="ppaction://hlinksldjump"/>
              </a:rPr>
              <a:t>该文件夹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hlinkClick r:id="rId3" action="ppaction://hlinksldjump"/>
              </a:rPr>
              <a:t>中。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dirty="0">
                <a:latin typeface="宋体" pitchFamily="2" charset="-122"/>
                <a:ea typeface="宋体" pitchFamily="2" charset="-122"/>
                <a:hlinkClick r:id="rId4" action="ppaction://hlinksldjump"/>
              </a:rPr>
              <a:t>创建“</a:t>
            </a:r>
            <a:r>
              <a:rPr lang="en-US" altLang="zh-CN" dirty="0">
                <a:latin typeface="宋体" pitchFamily="2" charset="-122"/>
                <a:ea typeface="宋体" pitchFamily="2" charset="-122"/>
                <a:hlinkClick r:id="rId4" action="ppaction://hlinksldjump"/>
              </a:rPr>
              <a:t>APP” </a:t>
            </a:r>
            <a:r>
              <a:rPr lang="zh-CN" altLang="en-US" dirty="0">
                <a:latin typeface="宋体" pitchFamily="2" charset="-122"/>
                <a:ea typeface="宋体" pitchFamily="2" charset="-122"/>
                <a:hlinkClick r:id="rId4" action="ppaction://hlinksldjump"/>
              </a:rPr>
              <a:t>文件夹，用于存放用户编写的外设驱动程序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17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3318" y="1316805"/>
            <a:ext cx="5977481" cy="4095025"/>
          </a:xfrm>
          <a:prstGeom prst="rect">
            <a:avLst/>
          </a:prstGeom>
        </p:spPr>
      </p:pic>
      <p:sp>
        <p:nvSpPr>
          <p:cNvPr id="5" name="太阳形 4">
            <a:hlinkClick r:id="rId3" action="ppaction://hlinksldjump"/>
          </p:cNvPr>
          <p:cNvSpPr/>
          <p:nvPr/>
        </p:nvSpPr>
        <p:spPr bwMode="auto">
          <a:xfrm>
            <a:off x="6981372" y="4542971"/>
            <a:ext cx="1712685" cy="1494969"/>
          </a:xfrm>
          <a:prstGeom prst="su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2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</a:rPr>
              <a:t>返回</a:t>
            </a:r>
          </a:p>
        </p:txBody>
      </p:sp>
      <p:sp>
        <p:nvSpPr>
          <p:cNvPr id="6" name="矩形 5"/>
          <p:cNvSpPr/>
          <p:nvPr/>
        </p:nvSpPr>
        <p:spPr>
          <a:xfrm>
            <a:off x="318144" y="661814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Startup</a:t>
            </a:r>
            <a:r>
              <a:rPr lang="zh-CN" altLang="en-US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文件夹</a:t>
            </a:r>
            <a:r>
              <a:rPr lang="zh-CN" altLang="en-US" sz="2400" dirty="0" smtClean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目录：</a:t>
            </a:r>
            <a:endParaRPr lang="zh-CN" altLang="en-US" sz="2400" dirty="0">
              <a:ln w="10541" cmpd="sng">
                <a:solidFill>
                  <a:srgbClr val="7030A0"/>
                </a:solidFill>
                <a:prstDash val="solid"/>
              </a:ln>
              <a:solidFill>
                <a:srgbClr val="C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36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592680" y="1164770"/>
            <a:ext cx="6040347" cy="4437742"/>
          </a:xfrm>
          <a:prstGeom prst="rect">
            <a:avLst/>
          </a:prstGeom>
        </p:spPr>
      </p:pic>
      <p:sp>
        <p:nvSpPr>
          <p:cNvPr id="3" name="太阳形 2">
            <a:hlinkClick r:id="rId3" action="ppaction://hlinksldjump"/>
          </p:cNvPr>
          <p:cNvSpPr/>
          <p:nvPr/>
        </p:nvSpPr>
        <p:spPr bwMode="auto">
          <a:xfrm>
            <a:off x="6981372" y="4542971"/>
            <a:ext cx="1712685" cy="1494969"/>
          </a:xfrm>
          <a:prstGeom prst="su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2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</a:rPr>
              <a:t>返回</a:t>
            </a:r>
          </a:p>
        </p:txBody>
      </p:sp>
      <p:sp>
        <p:nvSpPr>
          <p:cNvPr id="4" name="矩形 3"/>
          <p:cNvSpPr/>
          <p:nvPr/>
        </p:nvSpPr>
        <p:spPr>
          <a:xfrm>
            <a:off x="318143" y="497708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User</a:t>
            </a:r>
            <a:r>
              <a:rPr lang="zh-CN" altLang="en-US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文件夹目录：</a:t>
            </a:r>
          </a:p>
        </p:txBody>
      </p:sp>
    </p:spTree>
    <p:extLst>
      <p:ext uri="{BB962C8B-B14F-4D97-AF65-F5344CB8AC3E}">
        <p14:creationId xmlns:p14="http://schemas.microsoft.com/office/powerpoint/2010/main" val="2207629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2322513" y="3154363"/>
            <a:ext cx="55848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200" b="1">
                <a:solidFill>
                  <a:schemeClr val="bg1"/>
                </a:solidFill>
                <a:latin typeface="Verdana" pitchFamily="34" charset="0"/>
                <a:ea typeface="Gulim" pitchFamily="34" charset="-127"/>
              </a:rPr>
              <a:t>二传输网络介绍</a:t>
            </a:r>
          </a:p>
        </p:txBody>
      </p:sp>
      <p:sp>
        <p:nvSpPr>
          <p:cNvPr id="5125" name="内容占位符 2"/>
          <p:cNvSpPr>
            <a:spLocks/>
          </p:cNvSpPr>
          <p:nvPr/>
        </p:nvSpPr>
        <p:spPr bwMode="auto">
          <a:xfrm>
            <a:off x="554038" y="1487483"/>
            <a:ext cx="8032750" cy="50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STM32</a:t>
            </a:r>
            <a:r>
              <a:rPr lang="zh-CN" altLang="en-US" sz="2400" dirty="0"/>
              <a:t>固件库</a:t>
            </a:r>
            <a:r>
              <a:rPr lang="zh-CN" altLang="en-US" sz="2400" dirty="0" smtClean="0"/>
              <a:t>概述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STM32</a:t>
            </a:r>
            <a:r>
              <a:rPr lang="zh-CN" altLang="en-US" sz="2400" dirty="0"/>
              <a:t>固件库</a:t>
            </a:r>
            <a:r>
              <a:rPr lang="zh-CN" altLang="en-US" sz="2400" dirty="0" smtClean="0"/>
              <a:t>下载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STM32</a:t>
            </a:r>
            <a:r>
              <a:rPr lang="zh-CN" altLang="en-US" sz="2400" dirty="0"/>
              <a:t>固件库目录</a:t>
            </a:r>
            <a:r>
              <a:rPr lang="zh-CN" altLang="en-US" sz="2400" dirty="0" smtClean="0"/>
              <a:t>结构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err="1" smtClean="0"/>
              <a:t>Keil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MDK</a:t>
            </a:r>
            <a:r>
              <a:rPr lang="zh-CN" altLang="en-US" sz="2400" dirty="0"/>
              <a:t>软件操作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err="1" smtClean="0"/>
              <a:t>Keil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MDK</a:t>
            </a:r>
            <a:r>
              <a:rPr lang="zh-CN" altLang="en-US" sz="2400" dirty="0"/>
              <a:t>工程模板的</a:t>
            </a:r>
            <a:r>
              <a:rPr lang="zh-CN" altLang="en-US" sz="2400" dirty="0" smtClean="0"/>
              <a:t>创建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err="1" smtClean="0"/>
              <a:t>Keil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MDK</a:t>
            </a:r>
            <a:r>
              <a:rPr lang="zh-CN" altLang="en-US" sz="2400" dirty="0"/>
              <a:t>软件模拟仿真调试</a:t>
            </a:r>
            <a:endParaRPr lang="zh-CN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603477" y="541547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本章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概要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8143" y="497708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n w="10541" cmpd="sng">
                  <a:solidFill>
                    <a:srgbClr val="7030A0"/>
                  </a:solidFill>
                  <a:prstDash val="solid"/>
                </a:ln>
                <a:solidFill>
                  <a:srgbClr val="C00000"/>
                </a:solidFill>
                <a:latin typeface="Arial" charset="0"/>
              </a:rPr>
              <a:t>工程模板文件夹目录：</a:t>
            </a:r>
          </a:p>
        </p:txBody>
      </p:sp>
      <p:sp>
        <p:nvSpPr>
          <p:cNvPr id="3" name="太阳形 2">
            <a:hlinkClick r:id="rId2" action="ppaction://hlinksldjump"/>
          </p:cNvPr>
          <p:cNvSpPr/>
          <p:nvPr/>
        </p:nvSpPr>
        <p:spPr bwMode="auto">
          <a:xfrm>
            <a:off x="6981372" y="4542971"/>
            <a:ext cx="1712685" cy="1494969"/>
          </a:xfrm>
          <a:prstGeom prst="sun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2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</a:rPr>
              <a:t>返回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67664" y="1249044"/>
            <a:ext cx="6149250" cy="42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16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972" y="412821"/>
            <a:ext cx="8527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第二步：建工程模板文件，建立文档分组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、在开始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程序或桌面快捷方式中启动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Keil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uVision4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软件，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94" y="1704685"/>
            <a:ext cx="4319905" cy="31959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2094" y="5057387"/>
            <a:ext cx="8601620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、依次单击菜单栏“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Project/new </a:t>
            </a:r>
            <a:r>
              <a:rPr lang="el-GR" altLang="zh-CN" sz="2000" dirty="0">
                <a:ea typeface="宋体" pitchFamily="2" charset="-122"/>
              </a:rPr>
              <a:t>μ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vision Project ”,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弹出如图所示的窗口，表示新建一个工程文件，并需要我们选择保存路径。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19817" y="1679285"/>
            <a:ext cx="4075839" cy="32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41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485" y="433979"/>
            <a:ext cx="86577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单击 “保存”</a:t>
            </a:r>
            <a:r>
              <a:rPr lang="zh-CN" altLang="zh-CN" sz="2000" dirty="0">
                <a:latin typeface="宋体" pitchFamily="2" charset="-122"/>
                <a:ea typeface="宋体" pitchFamily="2" charset="-122"/>
              </a:rPr>
              <a:t>按钮，弹出如图所示的选择芯片的界面，由于我们开发板使用的是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STM32F103ZET6</a:t>
            </a:r>
            <a:r>
              <a:rPr lang="zh-CN" altLang="zh-CN" sz="2000" dirty="0">
                <a:latin typeface="宋体" pitchFamily="2" charset="-122"/>
                <a:ea typeface="宋体" pitchFamily="2" charset="-122"/>
              </a:rPr>
              <a:t>芯片，故选择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CPU</a:t>
            </a:r>
            <a:r>
              <a:rPr lang="zh-CN" altLang="zh-CN" sz="2000" dirty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STM32F103ZE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252094" y="1449642"/>
            <a:ext cx="4319905" cy="32124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2093" y="4839678"/>
            <a:ext cx="83548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单击 “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OK”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按钮，此时弹出如图所示的询问窗口，由于我们后面还需要专门添加此文件，故此选择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否。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4690790" y="2231644"/>
            <a:ext cx="4319905" cy="16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91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5943" y="463008"/>
            <a:ext cx="8193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、建立分组并添加文件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依次单击“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Project/Manage/components, Environment”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或直接单击工具栏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图标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打开图所示的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Manage Project Items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窗口。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5881" y="1969363"/>
            <a:ext cx="5503205" cy="3996008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14399" y="1545342"/>
            <a:ext cx="362858" cy="3239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0305" y="2372531"/>
            <a:ext cx="800826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◆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User:</a:t>
            </a:r>
            <a:r>
              <a:rPr lang="zh-CN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2200" dirty="0" err="1">
                <a:latin typeface="宋体" pitchFamily="2" charset="-122"/>
                <a:ea typeface="宋体" pitchFamily="2" charset="-122"/>
              </a:rPr>
              <a:t>main.c</a:t>
            </a: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”，“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stm32f10x_it.c</a:t>
            </a: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◆ </a:t>
            </a:r>
            <a:r>
              <a:rPr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Cmsis</a:t>
            </a:r>
            <a:r>
              <a:rPr lang="zh-CN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core_cm3.c</a:t>
            </a: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”，“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system_stm32f10x.c</a:t>
            </a: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◆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Startup</a:t>
            </a:r>
            <a:r>
              <a:rPr lang="zh-CN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startup_stm32f10x_hd.s</a:t>
            </a: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◆ </a:t>
            </a:r>
            <a:r>
              <a:rPr lang="en-US" altLang="zh-CN" sz="2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ST_driver</a:t>
            </a:r>
            <a:r>
              <a:rPr lang="zh-CN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stm32f10x_gpio.c</a:t>
            </a: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”、“</a:t>
            </a:r>
            <a:r>
              <a:rPr lang="en-US" altLang="zh-CN" sz="2200" dirty="0">
                <a:latin typeface="宋体" pitchFamily="2" charset="-122"/>
                <a:ea typeface="宋体" pitchFamily="2" charset="-122"/>
              </a:rPr>
              <a:t>stm32f10x_rcc.c</a:t>
            </a: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◆ </a:t>
            </a:r>
            <a:r>
              <a:rPr lang="en-US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APP</a:t>
            </a:r>
            <a:r>
              <a:rPr lang="zh-CN" altLang="zh-CN" sz="2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zh-CN" sz="2200" dirty="0">
                <a:latin typeface="宋体" pitchFamily="2" charset="-122"/>
                <a:ea typeface="宋体" pitchFamily="2" charset="-122"/>
              </a:rPr>
              <a:t>此分组下面还没有文件，由用户编写！</a:t>
            </a:r>
          </a:p>
        </p:txBody>
      </p:sp>
    </p:spTree>
    <p:extLst>
      <p:ext uri="{BB962C8B-B14F-4D97-AF65-F5344CB8AC3E}">
        <p14:creationId xmlns:p14="http://schemas.microsoft.com/office/powerpoint/2010/main" val="879393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028" y="493263"/>
            <a:ext cx="7366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建立分组和添加文件操作完成之后，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Keil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软件界面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49304" y="1121092"/>
            <a:ext cx="6151382" cy="45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14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4971" y="426107"/>
            <a:ext cx="84690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第三步：设置输出文件夹，添加预编译变量，包含头文件路径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、依次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单击菜单“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Project/Options for target”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或直接单击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工具栏  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图标，可以打开如图所示“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Options for target ‘target1’”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对话框。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120380" y="995747"/>
            <a:ext cx="326934" cy="338048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4971" y="2095176"/>
            <a:ext cx="4234543" cy="30719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4970" y="5304130"/>
            <a:ext cx="82223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、在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Output”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选项卡中勾选“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Create HEX File”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，并选择输出文件夹为工程模板目录下的“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output”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文件夹。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224" y="2083908"/>
            <a:ext cx="4132945" cy="3097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286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5943" y="470878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zh-CN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zh-CN" sz="20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Listing</a:t>
            </a:r>
            <a:r>
              <a:rPr lang="zh-CN" altLang="zh-CN" sz="2000" dirty="0">
                <a:latin typeface="宋体" pitchFamily="2" charset="-122"/>
                <a:ea typeface="宋体" pitchFamily="2" charset="-122"/>
              </a:rPr>
              <a:t>”选项卡中单击“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Select Folder for Listing</a:t>
            </a:r>
            <a:r>
              <a:rPr lang="zh-CN" altLang="zh-CN" sz="2000" dirty="0">
                <a:latin typeface="宋体" pitchFamily="2" charset="-122"/>
                <a:ea typeface="宋体" pitchFamily="2" charset="-122"/>
              </a:rPr>
              <a:t>”，并选择输出文件夹为工程模板目录下的“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output</a:t>
            </a:r>
            <a:r>
              <a:rPr lang="zh-CN" altLang="zh-CN" sz="2000" dirty="0">
                <a:latin typeface="宋体" pitchFamily="2" charset="-122"/>
                <a:ea typeface="宋体" pitchFamily="2" charset="-122"/>
              </a:rPr>
              <a:t>”文件夹，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8" y="1559546"/>
            <a:ext cx="4179661" cy="31140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59681" y="4736850"/>
            <a:ext cx="83053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、在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C/C++”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选项卡中，在“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Define”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区域添加两个重要的预编译命令：“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USE_STDPERIPH_DRIVER,STM32F10X_HD”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，这两个预编译命令存放在素材文件夹中的“两个重要的预编译指令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.txt”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3" y="1559546"/>
            <a:ext cx="4212319" cy="3114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239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485" y="522291"/>
            <a:ext cx="8657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、在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上图“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C/C++”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选项卡中，单击“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Include Path”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后面的“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…”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按钮，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9583" y="1211224"/>
            <a:ext cx="4572000" cy="29622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3460" y="4658863"/>
            <a:ext cx="8458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、在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Debug”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选项卡中选中“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Use Simulator”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单选按钮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35" y="1216250"/>
            <a:ext cx="3913143" cy="2901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598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999" y="464236"/>
            <a:ext cx="864325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第四步：创建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public.h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文件，重写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main.c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文件，编译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调试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、在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Keil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uVision4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工程文件界面中，依次单击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File\New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新一个空白文件，并将其以文件名“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public.h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保存到工程模板的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User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文件夹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下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zh-CN" sz="2000" dirty="0"/>
              <a:t>在</a:t>
            </a:r>
            <a:r>
              <a:rPr lang="en-US" altLang="zh-CN" sz="2000" dirty="0" err="1"/>
              <a:t>public.h</a:t>
            </a:r>
            <a:r>
              <a:rPr lang="zh-CN" altLang="zh-CN" sz="2000" dirty="0"/>
              <a:t>文件中输入以下代码</a:t>
            </a:r>
            <a:r>
              <a:rPr lang="zh-CN" altLang="zh-CN" sz="2000" dirty="0" smtClean="0"/>
              <a:t>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02" y="2310895"/>
            <a:ext cx="6333898" cy="412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399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999" y="464236"/>
            <a:ext cx="86432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第四步：创建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public.h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文件，重写</a:t>
            </a:r>
            <a:r>
              <a:rPr lang="en-US" altLang="zh-CN" sz="2400" b="1" dirty="0" err="1">
                <a:latin typeface="宋体" pitchFamily="2" charset="-122"/>
                <a:ea typeface="宋体" pitchFamily="2" charset="-122"/>
              </a:rPr>
              <a:t>main.c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文件，编译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调试</a:t>
            </a:r>
            <a:endParaRPr lang="en-US" altLang="zh-CN" sz="2400" b="1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、将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原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main.c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中的程序删除，写一个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main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的空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函数。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、对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整个工程进行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编译。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49120" y="1814947"/>
            <a:ext cx="5759677" cy="36714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17130" y="5652479"/>
            <a:ext cx="5623655" cy="6648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至此整个工程模板就创建完成了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/>
                <a:ea typeface="宋体"/>
                <a:cs typeface="Times New Roman"/>
              </a:rPr>
              <a:t>!</a:t>
            </a:r>
            <a:endParaRPr lang="zh-CN" altLang="zh-CN" sz="2800" b="1" kern="100" dirty="0">
              <a:solidFill>
                <a:srgbClr val="FF0000"/>
              </a:solidFill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0901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06" y="41924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3.1 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STM32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固件库认知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325895" y="1612438"/>
            <a:ext cx="8564562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200" dirty="0">
                <a:ea typeface="宋体" pitchFamily="2" charset="-122"/>
              </a:rPr>
              <a:t>ST</a:t>
            </a:r>
            <a:r>
              <a:rPr lang="zh-CN" altLang="en-US" sz="2200" dirty="0">
                <a:ea typeface="宋体" pitchFamily="2" charset="-122"/>
              </a:rPr>
              <a:t>公司提供的</a:t>
            </a:r>
            <a:r>
              <a:rPr lang="en-US" altLang="zh-CN" sz="2200" dirty="0">
                <a:ea typeface="宋体" pitchFamily="2" charset="-122"/>
              </a:rPr>
              <a:t>STM32F10x</a:t>
            </a:r>
            <a:r>
              <a:rPr lang="zh-CN" altLang="en-US" sz="2200" dirty="0">
                <a:ea typeface="宋体" pitchFamily="2" charset="-122"/>
              </a:rPr>
              <a:t>标准外设库是基于</a:t>
            </a:r>
            <a:r>
              <a:rPr lang="en-US" altLang="zh-CN" sz="2200" dirty="0">
                <a:ea typeface="宋体" pitchFamily="2" charset="-122"/>
              </a:rPr>
              <a:t>STM32F1</a:t>
            </a:r>
            <a:r>
              <a:rPr lang="zh-CN" altLang="en-US" sz="2200" dirty="0">
                <a:ea typeface="宋体" pitchFamily="2" charset="-122"/>
              </a:rPr>
              <a:t>系列微控制器的固件库进行</a:t>
            </a:r>
            <a:r>
              <a:rPr lang="en-US" altLang="zh-CN" sz="2200" dirty="0">
                <a:ea typeface="宋体" pitchFamily="2" charset="-122"/>
              </a:rPr>
              <a:t>STM32F103</a:t>
            </a:r>
            <a:r>
              <a:rPr lang="zh-CN" altLang="en-US" sz="2200" dirty="0">
                <a:ea typeface="宋体" pitchFamily="2" charset="-122"/>
              </a:rPr>
              <a:t>开发的一把利器。可以像在标准</a:t>
            </a:r>
            <a:r>
              <a:rPr lang="en-US" altLang="zh-CN" sz="2200" dirty="0">
                <a:ea typeface="宋体" pitchFamily="2" charset="-122"/>
              </a:rPr>
              <a:t>C</a:t>
            </a:r>
            <a:r>
              <a:rPr lang="zh-CN" altLang="en-US" sz="2200" dirty="0">
                <a:ea typeface="宋体" pitchFamily="2" charset="-122"/>
              </a:rPr>
              <a:t>语言编程中调用</a:t>
            </a:r>
            <a:r>
              <a:rPr lang="en-US" altLang="zh-CN" sz="2200" dirty="0" err="1">
                <a:ea typeface="宋体" pitchFamily="2" charset="-122"/>
              </a:rPr>
              <a:t>printf</a:t>
            </a:r>
            <a:r>
              <a:rPr lang="en-US" altLang="zh-CN" sz="2200" dirty="0">
                <a:ea typeface="宋体" pitchFamily="2" charset="-122"/>
              </a:rPr>
              <a:t>()</a:t>
            </a:r>
            <a:r>
              <a:rPr lang="zh-CN" altLang="en-US" sz="2200" dirty="0">
                <a:ea typeface="宋体" pitchFamily="2" charset="-122"/>
              </a:rPr>
              <a:t>一样，在</a:t>
            </a:r>
            <a:r>
              <a:rPr lang="en-US" altLang="zh-CN" sz="2200" dirty="0">
                <a:ea typeface="宋体" pitchFamily="2" charset="-122"/>
              </a:rPr>
              <a:t>STM32F10x</a:t>
            </a:r>
            <a:r>
              <a:rPr lang="zh-CN" altLang="en-US" sz="2200" dirty="0">
                <a:ea typeface="宋体" pitchFamily="2" charset="-122"/>
              </a:rPr>
              <a:t>的开发中调用标准外设库的库函数，进行应用开发</a:t>
            </a:r>
            <a:r>
              <a:rPr lang="zh-CN" altLang="en-US" sz="2200" dirty="0" smtClean="0">
                <a:ea typeface="宋体" pitchFamily="2" charset="-122"/>
              </a:rPr>
              <a:t>。</a:t>
            </a:r>
            <a:endParaRPr lang="en-US" altLang="zh-CN" sz="22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420239" y="3695209"/>
            <a:ext cx="8564562" cy="205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200" dirty="0">
                <a:ea typeface="宋体" pitchFamily="2" charset="-122"/>
              </a:rPr>
              <a:t>STM32</a:t>
            </a:r>
            <a:r>
              <a:rPr lang="zh-CN" altLang="en-US" sz="2200" dirty="0">
                <a:ea typeface="宋体" pitchFamily="2" charset="-122"/>
              </a:rPr>
              <a:t>固件库是根据</a:t>
            </a:r>
            <a:r>
              <a:rPr lang="en-US" altLang="zh-CN" sz="2200" dirty="0">
                <a:ea typeface="宋体" pitchFamily="2" charset="-122"/>
              </a:rPr>
              <a:t>CMSIS</a:t>
            </a:r>
            <a:r>
              <a:rPr lang="zh-CN" altLang="en-US" sz="2200" dirty="0">
                <a:ea typeface="宋体" pitchFamily="2" charset="-122"/>
              </a:rPr>
              <a:t>标准</a:t>
            </a:r>
            <a:r>
              <a:rPr lang="en-US" altLang="zh-CN" sz="2200" dirty="0">
                <a:ea typeface="宋体" pitchFamily="2" charset="-122"/>
              </a:rPr>
              <a:t>(Cortex Microcontroller software Interface Standard, ARM Cortex</a:t>
            </a:r>
            <a:r>
              <a:rPr lang="zh-CN" altLang="en-US" sz="2200" dirty="0">
                <a:ea typeface="宋体" pitchFamily="2" charset="-122"/>
              </a:rPr>
              <a:t>微控制器软件接口标准</a:t>
            </a:r>
            <a:r>
              <a:rPr lang="en-US" altLang="zh-CN" sz="2200" dirty="0">
                <a:ea typeface="宋体" pitchFamily="2" charset="-122"/>
              </a:rPr>
              <a:t>)</a:t>
            </a:r>
            <a:r>
              <a:rPr lang="zh-CN" altLang="en-US" sz="2200" dirty="0">
                <a:ea typeface="宋体" pitchFamily="2" charset="-122"/>
              </a:rPr>
              <a:t>而设计的。</a:t>
            </a:r>
            <a:r>
              <a:rPr lang="en-US" altLang="zh-CN" sz="2200" dirty="0">
                <a:ea typeface="宋体" pitchFamily="2" charset="-122"/>
              </a:rPr>
              <a:t>CMSIS</a:t>
            </a:r>
            <a:r>
              <a:rPr lang="zh-CN" altLang="en-US" sz="2200" dirty="0">
                <a:ea typeface="宋体" pitchFamily="2" charset="-122"/>
              </a:rPr>
              <a:t>标准由</a:t>
            </a:r>
            <a:r>
              <a:rPr lang="en-US" altLang="zh-CN" sz="2200" dirty="0">
                <a:ea typeface="宋体" pitchFamily="2" charset="-122"/>
              </a:rPr>
              <a:t>ARM</a:t>
            </a:r>
            <a:r>
              <a:rPr lang="zh-CN" altLang="en-US" sz="2200" dirty="0">
                <a:ea typeface="宋体" pitchFamily="2" charset="-122"/>
              </a:rPr>
              <a:t>和芯片生产商共同提出，让不同的芯片公司生产的</a:t>
            </a:r>
            <a:r>
              <a:rPr lang="en-US" altLang="zh-CN" sz="2200" dirty="0">
                <a:ea typeface="宋体" pitchFamily="2" charset="-122"/>
              </a:rPr>
              <a:t>Cortex M3</a:t>
            </a:r>
            <a:r>
              <a:rPr lang="zh-CN" altLang="en-US" sz="2200" dirty="0">
                <a:ea typeface="宋体" pitchFamily="2" charset="-122"/>
              </a:rPr>
              <a:t>微控制器能在软件上基本兼容。</a:t>
            </a:r>
            <a:endParaRPr lang="zh-CN" altLang="zh-CN" sz="2200" dirty="0"/>
          </a:p>
        </p:txBody>
      </p:sp>
      <p:sp>
        <p:nvSpPr>
          <p:cNvPr id="6" name="矩形 5"/>
          <p:cNvSpPr/>
          <p:nvPr/>
        </p:nvSpPr>
        <p:spPr>
          <a:xfrm>
            <a:off x="217043" y="1080088"/>
            <a:ext cx="566900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3.1.1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. STM32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固件库概述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803" y="1010007"/>
            <a:ext cx="79477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第一步：创建项目工程，并编译生成目标文件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6092" y="419243"/>
            <a:ext cx="60173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</a:t>
            </a: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3.3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软件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模拟仿真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68" y="1739581"/>
            <a:ext cx="5242832" cy="41096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5892801" y="2228671"/>
            <a:ext cx="2931885" cy="3251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创建的工程模板中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main.c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文件中输入如下源程序，该程序用于在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PC0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端口输出方波信号，该程序只是用于讲解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Keil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MDK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软件仿真操作，其代码较为简单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59" y="416777"/>
            <a:ext cx="7976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第二步：将调试方式设置为软件模拟仿真方式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15" y="1144947"/>
            <a:ext cx="5930256" cy="4544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3926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60" y="474833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第三步：进入软件模拟调试模式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4" y="1351913"/>
            <a:ext cx="7782832" cy="16380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30654" y="3286649"/>
            <a:ext cx="81166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选择菜单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Debug → start/stop Debug session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命令或者单击工具栏中的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Debug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按钮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   进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人软件模拟调试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模式。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056740" y="3794480"/>
            <a:ext cx="322173" cy="4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0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60" y="474833"/>
            <a:ext cx="77880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第四步：打开相关窗口添加监测变量或信号</a:t>
            </a:r>
          </a:p>
        </p:txBody>
      </p:sp>
      <p:sp>
        <p:nvSpPr>
          <p:cNvPr id="6" name="矩形 5"/>
          <p:cNvSpPr/>
          <p:nvPr/>
        </p:nvSpPr>
        <p:spPr>
          <a:xfrm>
            <a:off x="283027" y="1041896"/>
            <a:ext cx="82223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选择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菜单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View → Analysis Windows → Logic Analyzer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命令或者直接单击工具栏的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Logic Analyzer  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按钮，打开逻辑分析仪窗口</a:t>
            </a: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3746914" y="1637121"/>
            <a:ext cx="298359" cy="289969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6" y="2057559"/>
            <a:ext cx="4679950" cy="450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114108" y="2542695"/>
            <a:ext cx="3867857" cy="104566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72164" y="3940268"/>
            <a:ext cx="3867857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zh-CN" altLang="zh-CN" dirty="0">
                <a:latin typeface="Times New Roman"/>
                <a:ea typeface="宋体"/>
                <a:cs typeface="Times New Roman"/>
              </a:rPr>
              <a:t>单击逻辑分析仪窗口的</a:t>
            </a:r>
            <a:r>
              <a:rPr lang="en-US" altLang="zh-CN" dirty="0">
                <a:latin typeface="Times New Roman"/>
                <a:ea typeface="宋体"/>
              </a:rPr>
              <a:t>Setup</a:t>
            </a:r>
            <a:r>
              <a:rPr lang="zh-CN" altLang="zh-CN" dirty="0">
                <a:latin typeface="Times New Roman"/>
                <a:ea typeface="宋体"/>
                <a:cs typeface="Times New Roman"/>
              </a:rPr>
              <a:t>按钮，打开</a:t>
            </a:r>
            <a:r>
              <a:rPr lang="en-US" altLang="zh-CN" dirty="0">
                <a:latin typeface="Times New Roman"/>
                <a:ea typeface="宋体"/>
              </a:rPr>
              <a:t>Setup Logic Analyzer</a:t>
            </a:r>
            <a:r>
              <a:rPr lang="zh-CN" altLang="zh-CN" dirty="0">
                <a:latin typeface="Times New Roman"/>
                <a:ea typeface="宋体"/>
                <a:cs typeface="Times New Roman"/>
              </a:rPr>
              <a:t>对话框，单击右上角的</a:t>
            </a:r>
            <a:r>
              <a:rPr lang="en-US" altLang="zh-CN" dirty="0">
                <a:latin typeface="Times New Roman"/>
                <a:ea typeface="宋体"/>
              </a:rPr>
              <a:t>New</a:t>
            </a:r>
            <a:r>
              <a:rPr lang="zh-CN" altLang="zh-CN" dirty="0">
                <a:latin typeface="Times New Roman"/>
                <a:ea typeface="宋体"/>
                <a:cs typeface="Times New Roman"/>
              </a:rPr>
              <a:t>按钮，在空白框中输入</a:t>
            </a:r>
            <a:r>
              <a:rPr lang="en-US" altLang="zh-CN" dirty="0">
                <a:latin typeface="Times New Roman"/>
                <a:ea typeface="宋体"/>
              </a:rPr>
              <a:t>PORTC.0</a:t>
            </a:r>
            <a:r>
              <a:rPr lang="zh-CN" altLang="zh-CN" dirty="0">
                <a:latin typeface="Times New Roman"/>
                <a:ea typeface="宋体"/>
                <a:cs typeface="Times New Roman"/>
              </a:rPr>
              <a:t>新增一个观测</a:t>
            </a:r>
            <a:r>
              <a:rPr lang="zh-CN" altLang="zh-CN" dirty="0" smtClean="0">
                <a:latin typeface="Times New Roman"/>
                <a:ea typeface="宋体"/>
                <a:cs typeface="Times New Roman"/>
              </a:rPr>
              <a:t>信号</a:t>
            </a:r>
            <a:r>
              <a:rPr lang="zh-CN" altLang="en-US" dirty="0">
                <a:latin typeface="Times New Roman"/>
                <a:ea typeface="宋体"/>
                <a:cs typeface="Times New Roman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528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60" y="416777"/>
            <a:ext cx="83541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第五步：软件模拟运行程序，观察仿真结果</a:t>
            </a:r>
          </a:p>
        </p:txBody>
      </p:sp>
      <p:sp>
        <p:nvSpPr>
          <p:cNvPr id="4" name="矩形 3"/>
          <p:cNvSpPr/>
          <p:nvPr/>
        </p:nvSpPr>
        <p:spPr>
          <a:xfrm>
            <a:off x="326570" y="1030295"/>
            <a:ext cx="8004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选择菜单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Debug → Run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命令或者单击工具栏中的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Run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按钮，开始仿真。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1521119"/>
            <a:ext cx="4531632" cy="30508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573314" y="4745960"/>
            <a:ext cx="8440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然后，在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Logic Analyzer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窗口中可以看到程序仿真运行期间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PC0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的信号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图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887673" y="5202376"/>
            <a:ext cx="527431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68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60" y="474833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第六步：退出模拟仿真调试模式</a:t>
            </a:r>
          </a:p>
        </p:txBody>
      </p:sp>
      <p:sp>
        <p:nvSpPr>
          <p:cNvPr id="5" name="矩形 4"/>
          <p:cNvSpPr/>
          <p:nvPr/>
        </p:nvSpPr>
        <p:spPr>
          <a:xfrm>
            <a:off x="297542" y="1115915"/>
            <a:ext cx="8338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选择菜单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Debug → start/stop Debug session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命令或者单击工具栏中的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Debug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按钮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，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即可退出模拟仿真调试模式。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08228" y="1588337"/>
            <a:ext cx="409258" cy="3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14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771650" y="2442036"/>
            <a:ext cx="7067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2800" b="0"/>
          </a:p>
        </p:txBody>
      </p:sp>
      <p:pic>
        <p:nvPicPr>
          <p:cNvPr id="74756" name="Picture 4" descr="17_29_8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4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0" y="1035511"/>
            <a:ext cx="9144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5400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sz="5400" b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6" descr="WLE0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107449"/>
            <a:ext cx="1944687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52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506327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3.1.2. 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STM32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固件库下载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9288" y="1022129"/>
            <a:ext cx="8818599" cy="98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987425" indent="-2936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lvl="2" indent="0" eaLnBrk="1" hangingPunct="1">
              <a:lnSpc>
                <a:spcPct val="150000"/>
              </a:lnSpc>
              <a:spcBef>
                <a:spcPts val="0"/>
              </a:spcBef>
              <a:buClr>
                <a:srgbClr val="CCCC00"/>
              </a:buClr>
              <a:buSzPct val="70000"/>
            </a:pP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第一步：输入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www.st.com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网址，打开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官方网站，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在首页</a:t>
            </a:r>
            <a:r>
              <a:rPr lang="zh-CN" altLang="en-US" sz="2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搜索栏输入“</a:t>
            </a:r>
            <a:r>
              <a:rPr lang="en-US" altLang="zh-CN" sz="22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stm32f10x</a:t>
            </a:r>
            <a:r>
              <a:rPr lang="en-US" altLang="zh-CN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2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200" b="1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27" y="2108654"/>
            <a:ext cx="6288614" cy="420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6255656" y="2888343"/>
            <a:ext cx="1952436" cy="1901371"/>
            <a:chOff x="6255656" y="2888343"/>
            <a:chExt cx="1952436" cy="1901371"/>
          </a:xfrm>
        </p:grpSpPr>
        <p:sp>
          <p:nvSpPr>
            <p:cNvPr id="4" name="云形 3"/>
            <p:cNvSpPr/>
            <p:nvPr/>
          </p:nvSpPr>
          <p:spPr bwMode="auto">
            <a:xfrm>
              <a:off x="6655590" y="3294743"/>
              <a:ext cx="1552502" cy="1494971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 eaLnBrk="1" hangingPunct="1"/>
              <a:r>
                <a:rPr lang="zh-CN" altLang="en-US" sz="2400" b="1" dirty="0">
                  <a:solidFill>
                    <a:schemeClr val="accent3"/>
                  </a:solidFill>
                  <a:latin typeface="宋体" pitchFamily="2" charset="-122"/>
                  <a:ea typeface="宋体" pitchFamily="2" charset="-122"/>
                </a:rPr>
                <a:t>点击搜索</a:t>
              </a: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6255656" y="2888343"/>
              <a:ext cx="1154149" cy="4064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6" y="1064299"/>
            <a:ext cx="8957144" cy="534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65746" y="433757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3.1.2. 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STM32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固件库下载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209287" y="3944262"/>
            <a:ext cx="8368655" cy="47533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云形 6"/>
          <p:cNvSpPr/>
          <p:nvPr/>
        </p:nvSpPr>
        <p:spPr bwMode="auto">
          <a:xfrm>
            <a:off x="6720115" y="4515982"/>
            <a:ext cx="1909689" cy="1594530"/>
          </a:xfrm>
          <a:prstGeom prst="cloud">
            <a:avLst/>
          </a:prstGeom>
          <a:solidFill>
            <a:srgbClr val="7030A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200" b="1" dirty="0">
                <a:solidFill>
                  <a:schemeClr val="accent3"/>
                </a:solidFill>
                <a:latin typeface="宋体" pitchFamily="2" charset="-122"/>
                <a:ea typeface="宋体" pitchFamily="2" charset="-122"/>
              </a:rPr>
              <a:t>STM32F1</a:t>
            </a:r>
            <a:r>
              <a:rPr lang="zh-CN" altLang="en-US" sz="2200" b="1" dirty="0">
                <a:solidFill>
                  <a:schemeClr val="accent3"/>
                </a:solidFill>
                <a:latin typeface="宋体" pitchFamily="2" charset="-122"/>
                <a:ea typeface="宋体" pitchFamily="2" charset="-122"/>
              </a:rPr>
              <a:t>的标准外设库。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7" y="1558357"/>
            <a:ext cx="8760540" cy="175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46268" y="3727999"/>
            <a:ext cx="8268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点击“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Get Software”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按钮，登陆、著作权确认之后，即可将该固件库下载到的本机上</a:t>
            </a:r>
          </a:p>
        </p:txBody>
      </p:sp>
    </p:spTree>
    <p:extLst>
      <p:ext uri="{BB962C8B-B14F-4D97-AF65-F5344CB8AC3E}">
        <p14:creationId xmlns:p14="http://schemas.microsoft.com/office/powerpoint/2010/main" val="536481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9288" y="506327"/>
            <a:ext cx="6554369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3.1.3. 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STM32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固件库目录结构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86" y="1145271"/>
            <a:ext cx="7832951" cy="38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流程图: 可选过程 1"/>
          <p:cNvSpPr/>
          <p:nvPr/>
        </p:nvSpPr>
        <p:spPr bwMode="auto">
          <a:xfrm>
            <a:off x="2540001" y="5067783"/>
            <a:ext cx="844873" cy="737931"/>
          </a:xfrm>
          <a:prstGeom prst="flowChartAlternateProcess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宋体" pitchFamily="2" charset="-122"/>
                <a:ea typeface="宋体" pitchFamily="2" charset="-122"/>
              </a:rPr>
              <a:t>LOGO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宋体" pitchFamily="2" charset="-122"/>
                <a:ea typeface="宋体" pitchFamily="2" charset="-122"/>
              </a:rPr>
              <a:t>图标</a:t>
            </a:r>
          </a:p>
        </p:txBody>
      </p:sp>
      <p:sp>
        <p:nvSpPr>
          <p:cNvPr id="7" name="流程图: 可选过程 6"/>
          <p:cNvSpPr/>
          <p:nvPr/>
        </p:nvSpPr>
        <p:spPr bwMode="auto">
          <a:xfrm>
            <a:off x="3489519" y="5067783"/>
            <a:ext cx="844873" cy="1391074"/>
          </a:xfrm>
          <a:prstGeom prst="flowChartAlternateProcess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 smtClean="0">
                <a:solidFill>
                  <a:schemeClr val="accent3"/>
                </a:solidFill>
                <a:latin typeface="宋体" pitchFamily="2" charset="-122"/>
                <a:ea typeface="宋体" pitchFamily="2" charset="-122"/>
              </a:rPr>
              <a:t>库函数与启动文件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流程图: 可选过程 7"/>
          <p:cNvSpPr/>
          <p:nvPr/>
        </p:nvSpPr>
        <p:spPr bwMode="auto">
          <a:xfrm>
            <a:off x="4452383" y="5067783"/>
            <a:ext cx="844873" cy="1391074"/>
          </a:xfrm>
          <a:prstGeom prst="flowChartAlternateProcess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宋体" pitchFamily="2" charset="-122"/>
                <a:ea typeface="宋体" pitchFamily="2" charset="-122"/>
              </a:rPr>
              <a:t>驱动示例工程模板</a:t>
            </a:r>
          </a:p>
        </p:txBody>
      </p:sp>
      <p:sp>
        <p:nvSpPr>
          <p:cNvPr id="9" name="流程图: 可选过程 8"/>
          <p:cNvSpPr/>
          <p:nvPr/>
        </p:nvSpPr>
        <p:spPr bwMode="auto">
          <a:xfrm>
            <a:off x="5388539" y="5060529"/>
            <a:ext cx="844873" cy="1398328"/>
          </a:xfrm>
          <a:prstGeom prst="flowChartAlternateProcess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宋体" pitchFamily="2" charset="-122"/>
                <a:ea typeface="宋体" pitchFamily="2" charset="-122"/>
              </a:rPr>
              <a:t>ST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宋体" pitchFamily="2" charset="-122"/>
                <a:ea typeface="宋体" pitchFamily="2" charset="-122"/>
              </a:rPr>
              <a:t>官方开发板例程</a:t>
            </a:r>
          </a:p>
        </p:txBody>
      </p:sp>
      <p:sp>
        <p:nvSpPr>
          <p:cNvPr id="10" name="流程图: 可选过程 9"/>
          <p:cNvSpPr/>
          <p:nvPr/>
        </p:nvSpPr>
        <p:spPr bwMode="auto">
          <a:xfrm>
            <a:off x="6413790" y="5096811"/>
            <a:ext cx="844873" cy="737931"/>
          </a:xfrm>
          <a:prstGeom prst="flowChartAlternateProcess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宋体" pitchFamily="2" charset="-122"/>
                <a:ea typeface="宋体" pitchFamily="2" charset="-122"/>
              </a:rPr>
              <a:t>更新说明</a:t>
            </a:r>
          </a:p>
        </p:txBody>
      </p:sp>
      <p:sp>
        <p:nvSpPr>
          <p:cNvPr id="11" name="流程图: 可选过程 10"/>
          <p:cNvSpPr/>
          <p:nvPr/>
        </p:nvSpPr>
        <p:spPr bwMode="auto">
          <a:xfrm>
            <a:off x="7369739" y="5111325"/>
            <a:ext cx="844873" cy="723417"/>
          </a:xfrm>
          <a:prstGeom prst="flowChartAlternateProcess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 smtClean="0">
                <a:solidFill>
                  <a:schemeClr val="accent3"/>
                </a:solidFill>
                <a:latin typeface="宋体" pitchFamily="2" charset="-122"/>
                <a:ea typeface="宋体" pitchFamily="2" charset="-122"/>
              </a:rPr>
              <a:t>帮助文件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 rot="16200000">
            <a:off x="2127095" y="4111742"/>
            <a:ext cx="1656925" cy="19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右箭头 13"/>
          <p:cNvSpPr/>
          <p:nvPr/>
        </p:nvSpPr>
        <p:spPr bwMode="auto">
          <a:xfrm rot="16200000">
            <a:off x="3083493" y="4133519"/>
            <a:ext cx="1656925" cy="19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右箭头 14"/>
          <p:cNvSpPr/>
          <p:nvPr/>
        </p:nvSpPr>
        <p:spPr bwMode="auto">
          <a:xfrm rot="16200000">
            <a:off x="4046358" y="4114034"/>
            <a:ext cx="1656925" cy="19709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6200000">
            <a:off x="4968575" y="4126828"/>
            <a:ext cx="1626749" cy="19709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右箭头 16"/>
          <p:cNvSpPr/>
          <p:nvPr/>
        </p:nvSpPr>
        <p:spPr bwMode="auto">
          <a:xfrm rot="16200000">
            <a:off x="6139543" y="4255733"/>
            <a:ext cx="1393371" cy="19709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右箭头 17"/>
          <p:cNvSpPr/>
          <p:nvPr/>
        </p:nvSpPr>
        <p:spPr bwMode="auto">
          <a:xfrm rot="16200000">
            <a:off x="7269664" y="4446720"/>
            <a:ext cx="1045025" cy="1971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504033" y="2554515"/>
            <a:ext cx="2743893" cy="812797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33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506327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  <a:defRPr/>
            </a:pPr>
            <a:r>
              <a:rPr lang="en-US" altLang="zh-CN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 Libraries</a:t>
            </a:r>
            <a:r>
              <a:rPr lang="zh-CN" altLang="en-US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文件夹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6997" y="1211580"/>
            <a:ext cx="4262120" cy="22174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29118" y="1028343"/>
            <a:ext cx="43132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Libraries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文件夹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存放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STM32F10x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开发要用到的各种库函数和启动文件，其目录下包括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CMSIS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STM32F10x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_ 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StdPeriph_Driver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两个子文件夹</a:t>
            </a:r>
          </a:p>
        </p:txBody>
      </p:sp>
      <p:sp>
        <p:nvSpPr>
          <p:cNvPr id="5" name="矩形 4"/>
          <p:cNvSpPr/>
          <p:nvPr/>
        </p:nvSpPr>
        <p:spPr>
          <a:xfrm>
            <a:off x="266075" y="3458028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1)  CMSIS</a:t>
            </a:r>
            <a:r>
              <a:rPr lang="zh-CN" altLang="en-US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子文件夹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00470" y="4021291"/>
            <a:ext cx="4228647" cy="24230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40514" y="4137403"/>
            <a:ext cx="4071256" cy="186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STM32F10x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的内核库文件夹，其核心是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CM3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子文件夹，在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CM3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子目录下有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CoreSupport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DeviceSupport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等两个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文件夹。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87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074" y="555170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a</a:t>
            </a:r>
            <a:r>
              <a:rPr lang="en-US" altLang="zh-CN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) </a:t>
            </a:r>
            <a:r>
              <a:rPr lang="en-US" altLang="zh-CN" sz="240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CorcSupport</a:t>
            </a:r>
            <a:r>
              <a:rPr lang="zh-CN" altLang="en-US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文件夹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6074" y="1158060"/>
            <a:ext cx="4102726" cy="220925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70398" y="1208023"/>
            <a:ext cx="4310744" cy="186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Cortex-M3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核内外设函数文件夹，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Cortcx-M3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内核通用源文件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core_cm3.c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Cortcx-M3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内核通用头文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core_cm3.h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6073" y="3566884"/>
            <a:ext cx="6554369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b) </a:t>
            </a:r>
            <a:r>
              <a:rPr lang="en-US" altLang="zh-CN" sz="240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DeviccSupport</a:t>
            </a:r>
            <a:r>
              <a:rPr lang="zh-CN" altLang="en-US" sz="2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文件夹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66072" y="4278630"/>
            <a:ext cx="4102727" cy="22092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470397" y="4423770"/>
            <a:ext cx="4281716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设备外设支持函数文件夹，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STM32F0x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头文件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stm32f10x.h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和系统初始化文件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system_stm32f10x.c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294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513" y="5122092"/>
            <a:ext cx="8367485" cy="94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本书配套开发板使用的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STM32F103ZET6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微控制器属于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STM32F103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的大容量产品，因此，它对应的启动代码文件为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startup_stm32f10x_hd.s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67" y="551318"/>
            <a:ext cx="5685975" cy="457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 2"/>
          <p:cNvSpPr/>
          <p:nvPr/>
        </p:nvSpPr>
        <p:spPr bwMode="auto">
          <a:xfrm>
            <a:off x="2699658" y="1959429"/>
            <a:ext cx="856343" cy="11176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0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aster_PPT_Confidential">
  <a:themeElements>
    <a:clrScheme name="5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5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5061</TotalTime>
  <Pages>0</Pages>
  <Words>1639</Words>
  <Characters>0</Characters>
  <Application>Microsoft Office PowerPoint</Application>
  <DocSecurity>0</DocSecurity>
  <PresentationFormat>全屏显示(4:3)</PresentationFormat>
  <Lines>0</Lines>
  <Paragraphs>133</Paragraphs>
  <Slides>36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1_Custom Design</vt:lpstr>
      <vt:lpstr>5_Master_PPT_Confidential</vt:lpstr>
      <vt:lpstr>6_Master_PPT_Confidential</vt:lpstr>
      <vt:lpstr>Rapid Prototyping Solutions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Prototyping Solutions</dc:title>
  <dc:creator>LENOVE</dc:creator>
  <cp:lastModifiedBy>china</cp:lastModifiedBy>
  <cp:revision>475</cp:revision>
  <dcterms:created xsi:type="dcterms:W3CDTF">2014-12-03T14:25:05Z</dcterms:created>
  <dcterms:modified xsi:type="dcterms:W3CDTF">2019-03-26T12:39:42Z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