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</p:sldMasterIdLst>
  <p:notesMasterIdLst>
    <p:notesMasterId r:id="rId39"/>
  </p:notesMasterIdLst>
  <p:sldIdLst>
    <p:sldId id="395" r:id="rId4"/>
    <p:sldId id="907" r:id="rId5"/>
    <p:sldId id="908" r:id="rId6"/>
    <p:sldId id="909" r:id="rId7"/>
    <p:sldId id="896" r:id="rId8"/>
    <p:sldId id="897" r:id="rId9"/>
    <p:sldId id="898" r:id="rId10"/>
    <p:sldId id="899" r:id="rId11"/>
    <p:sldId id="900" r:id="rId12"/>
    <p:sldId id="901" r:id="rId13"/>
    <p:sldId id="902" r:id="rId14"/>
    <p:sldId id="903" r:id="rId15"/>
    <p:sldId id="904" r:id="rId16"/>
    <p:sldId id="905" r:id="rId17"/>
    <p:sldId id="910" r:id="rId18"/>
    <p:sldId id="911" r:id="rId19"/>
    <p:sldId id="912" r:id="rId20"/>
    <p:sldId id="914" r:id="rId21"/>
    <p:sldId id="925" r:id="rId22"/>
    <p:sldId id="915" r:id="rId23"/>
    <p:sldId id="926" r:id="rId24"/>
    <p:sldId id="928" r:id="rId25"/>
    <p:sldId id="927" r:id="rId26"/>
    <p:sldId id="929" r:id="rId27"/>
    <p:sldId id="916" r:id="rId28"/>
    <p:sldId id="917" r:id="rId29"/>
    <p:sldId id="918" r:id="rId30"/>
    <p:sldId id="919" r:id="rId31"/>
    <p:sldId id="920" r:id="rId32"/>
    <p:sldId id="921" r:id="rId33"/>
    <p:sldId id="922" r:id="rId34"/>
    <p:sldId id="923" r:id="rId35"/>
    <p:sldId id="924" r:id="rId36"/>
    <p:sldId id="913" r:id="rId37"/>
    <p:sldId id="930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00FFFF"/>
    <a:srgbClr val="EAEAEA"/>
    <a:srgbClr val="99A2A5"/>
    <a:srgbClr val="ABB8C1"/>
    <a:srgbClr val="CC0000"/>
    <a:srgbClr val="0E85CB"/>
    <a:srgbClr val="EA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962" autoAdjust="0"/>
    <p:restoredTop sz="94291" autoAdjust="0"/>
  </p:normalViewPr>
  <p:slideViewPr>
    <p:cSldViewPr snapToGrid="0">
      <p:cViewPr varScale="1">
        <p:scale>
          <a:sx n="71" d="100"/>
          <a:sy n="71" d="100"/>
        </p:scale>
        <p:origin x="-522" y="-96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5C42BF-D34E-43C8-9FC5-53E1265D91C0}" type="datetime9">
              <a:rPr lang="zh-CN" altLang="en-US"/>
              <a:pPr>
                <a:defRPr/>
              </a:pPr>
              <a:t>2019年3月27日星期三8时29分32秒</a:t>
            </a:fld>
            <a:endParaRPr lang="en-US">
              <a:ea typeface="宋体" pitchFamily="2" charset="-122"/>
            </a:endParaRPr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178CFE77-8888-4B80-8A68-78217E22B2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220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它包括输入输出寄存器、ESD静电保护二极管，和输入输出控制电路与驱动器。请注意图中左边红色圆圈圈起的地方，这是保护二极管的上拉电位，对于具有模拟输入的管脚，这里上拉到内部的3.3V电位，所以具有模拟输入的管脚不是5V容忍管脚；而其它的5V容忍管脚，这个保护二极管上拉到一个内部的5V电位，从而保证外部电路的5V信号不会受此保护二极管的影响。</a:t>
            </a:r>
          </a:p>
          <a:p>
            <a:endParaRPr lang="zh-CN" altLang="en-US" smtClean="0">
              <a:latin typeface="Arial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E8B0B5EF-D9E0-4FC0-9CAE-677AA9DE2006}" type="slidenum">
              <a:rPr lang="zh-CN" altLang="en-US" smtClean="0"/>
              <a:pPr eaLnBrk="0" hangingPunct="0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首先看看浮空输入模式，在这张图上，阴影的部分处于不工作状态，尤其是下半部分的输出电路，实际上是与端口处于隔离状态。</a:t>
            </a:r>
          </a:p>
          <a:p>
            <a:r>
              <a:rPr lang="zh-CN" altLang="zh-CN" smtClean="0">
                <a:latin typeface="Arial" charset="0"/>
              </a:rPr>
              <a:t>黄色的高亮部分显示了数据传输通道，外部的电平信号通过左边编号1的I/O端口进入STM32，经过编号2的施密特触发器的整形送入编号3的“输入数据寄存器”，在“输入数据寄存器”的另一端(编号4)，CPU可以随时读出I/O端口的电平状态。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E3B3C6DA-B4EE-4470-9560-1988B6CFCB0D}" type="slidenum">
              <a:rPr lang="zh-CN" altLang="en-US" smtClean="0"/>
              <a:pPr eaLnBrk="0" hangingPunct="0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这是输入上拉模式的配置，与前面的浮空输入模式相比，仅仅是在数据通道上部，接入了一个上拉电阻，根据STM32的数据手册，这个上拉电阻阻值介于30K~50K欧姆。</a:t>
            </a:r>
          </a:p>
          <a:p>
            <a:r>
              <a:rPr lang="zh-CN" altLang="zh-CN" smtClean="0">
                <a:latin typeface="Arial" charset="0"/>
              </a:rPr>
              <a:t>同样，CPU可以随时在“输入数据寄存器”的另一端，读出I/O端口的电平状态。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06AEB5BE-581F-499B-8E68-A69F30E46F5C}" type="slidenum">
              <a:rPr lang="zh-CN" altLang="en-US" smtClean="0"/>
              <a:pPr eaLnBrk="0" hangingPunct="0"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对于输入下拉模式的配置，数据通道的下部，接入了一个下拉电阻，根据STM32的数据手册，这个下拉电阻阻值也是介于30K~50K欧姆。</a:t>
            </a:r>
          </a:p>
          <a:p>
            <a:endParaRPr lang="zh-CN" altLang="en-US" smtClean="0">
              <a:latin typeface="Arial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7DD05545-DE8C-4951-A78B-CA059C032550}" type="slidenum">
              <a:rPr lang="zh-CN" altLang="en-US" smtClean="0"/>
              <a:pPr eaLnBrk="0" hangingPunct="0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模拟输入通道的配置则更加简单，信号从左边编号1的端口进入，从右边编号2的一端直接进入ADC模块。</a:t>
            </a:r>
          </a:p>
          <a:p>
            <a:r>
              <a:rPr lang="zh-CN" altLang="zh-CN" smtClean="0">
                <a:latin typeface="Arial" charset="0"/>
              </a:rPr>
              <a:t>这里我们看到所有的上拉、下拉电阻和施密特触发器，均处于断开状态，因此“输入数据寄存器”将不能反映端口上的电平状态，也就是说，模拟输入配置下，CPU不能在“输入数据寄存器”上读到有效的数据。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B1BA5B3E-B74E-4849-ACBC-00C7ABC0BC57}" type="slidenum">
              <a:rPr lang="zh-CN" altLang="en-US" smtClean="0"/>
              <a:pPr eaLnBrk="0" hangingPunct="0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这是开漏输出模式的配置，当CPU在左边的编号1端通过位设置/清除寄存器，或输出数据寄存器写入数据后，该数据位将通过编号2的输出控制电路传送到编号4的I/O端口，如果CPU写入的是逻辑“1”，则编号3的N-MOS管将处于关闭状态，此时I/O端口的电平将由外部的上拉电阻决定，如果CPU写入的是逻辑“0”，则编号3的N-MOS管将处于开启状态，此时I/O端口的电平被编号3的N-MOS管拉到了VSS的零电位。</a:t>
            </a:r>
          </a:p>
          <a:p>
            <a:r>
              <a:rPr lang="zh-CN" altLang="zh-CN" smtClean="0">
                <a:latin typeface="Arial" charset="0"/>
              </a:rPr>
              <a:t>在图的上半部，施密特触发器处于开启状态，这意味着CPU可以在“输入数据寄存器”的另一端，随时监控I/O端口的状态；通过这个特性，还实现了虚拟的I/O端口双向通信：只要CPU输出逻辑“1”，由于编号3的N-MOS管处于关闭状态，I/O端口的电平将完全由外部电路决定，因此，CPU可以在“输入数据寄存器”读到外部电路的信号，而不是它自己输出的逻辑“1”。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200C7F44-8006-46C9-B6FD-7A81102A1A63}" type="slidenum">
              <a:rPr lang="zh-CN" altLang="en-US" smtClean="0"/>
              <a:pPr eaLnBrk="0" hangingPunct="0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开漏复用输出模式与开漏输出模式的配置基本相同，不同的是编号2的输出控制电路的输入，与复用功能的输出端相连，此时输出数据寄存器被从输出通道断开了。</a:t>
            </a:r>
          </a:p>
          <a:p>
            <a:endParaRPr lang="zh-CN" altLang="zh-CN" smtClean="0">
              <a:latin typeface="Arial" charset="0"/>
            </a:endParaRPr>
          </a:p>
          <a:p>
            <a:r>
              <a:rPr lang="zh-CN" altLang="zh-CN" smtClean="0">
                <a:latin typeface="Arial" charset="0"/>
              </a:rPr>
              <a:t>同样，CPU可以从“输入数据寄存器”读到外部电路的信号。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A5D5BDCD-CFB1-4011-A8A1-0F44866CBDB5}" type="slidenum">
              <a:rPr lang="zh-CN" altLang="en-US" smtClean="0"/>
              <a:pPr eaLnBrk="0" hangingPunct="0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>
                <a:latin typeface="Arial" charset="0"/>
              </a:rPr>
              <a:t>在开漏输出模式的基础上，推挽输出模式仅仅是在编号2的输出控制电路之后，增加了一个P-MOS管。</a:t>
            </a:r>
          </a:p>
          <a:p>
            <a:r>
              <a:rPr lang="zh-CN" altLang="zh-CN" smtClean="0">
                <a:latin typeface="Arial" charset="0"/>
              </a:rPr>
              <a:t>当输出逻辑“1”时，编号3处的P-MOS管导通，而下方的N-MOS管截止，达到输出高电平的目的。</a:t>
            </a:r>
          </a:p>
          <a:p>
            <a:r>
              <a:rPr lang="zh-CN" altLang="zh-CN" smtClean="0">
                <a:latin typeface="Arial" charset="0"/>
              </a:rPr>
              <a:t>当输出逻辑“0”时，编号3处的P-MOS管截止，而下方的N-MOS管导通，达到输出低电平的目的。</a:t>
            </a:r>
          </a:p>
          <a:p>
            <a:r>
              <a:rPr lang="zh-CN" altLang="zh-CN" smtClean="0">
                <a:latin typeface="Arial" charset="0"/>
              </a:rPr>
              <a:t>在这个模式下，CPU仍然可以从“输入数据寄存器”读到外部电路的信号。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1798C833-C26C-4A77-B601-554FB8EC3B46}" type="slidenum">
              <a:rPr lang="zh-CN" altLang="en-US" smtClean="0"/>
              <a:pPr eaLnBrk="0" hangingPunct="0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mtClean="0">
                <a:latin typeface="Arial" charset="0"/>
              </a:rPr>
              <a:t>最后是推挽复用输出模式，同样的道理，编号2的输出控制电路的输入，与复用功能的输出端相连，此时输出数据寄存器被从输出通道断开了。</a:t>
            </a:r>
          </a:p>
          <a:p>
            <a:pPr>
              <a:lnSpc>
                <a:spcPct val="80000"/>
              </a:lnSpc>
            </a:pPr>
            <a:r>
              <a:rPr lang="zh-CN" altLang="zh-CN" smtClean="0">
                <a:latin typeface="Arial" charset="0"/>
              </a:rPr>
              <a:t>其它部分与前述模式一致，包括对“输入数据寄存器”的读取。</a:t>
            </a:r>
          </a:p>
          <a:p>
            <a:pPr>
              <a:lnSpc>
                <a:spcPct val="80000"/>
              </a:lnSpc>
            </a:pPr>
            <a:r>
              <a:rPr lang="zh-CN" altLang="zh-CN" smtClean="0">
                <a:latin typeface="Arial" charset="0"/>
              </a:rPr>
              <a:t>经过这几张框图的介绍，我们了解了STM32的8种输入输出模式的配置。通过这几页简单讲解，我想介绍给大家的是一种如何理解STM32功能模块的方法，这个方法就是根据功能框图，分析数据和信号的传输通路，并搞清楚在传输通道上各种控制机制的选项，及其控制原理，这样就可以全面地掌握该功能模块的操作原理。在实际应用中，根据需要选择不同的控制选项组合，就可以满足各种各样的不同应用要求。</a:t>
            </a:r>
          </a:p>
          <a:p>
            <a:pPr>
              <a:lnSpc>
                <a:spcPct val="80000"/>
              </a:lnSpc>
            </a:pPr>
            <a:r>
              <a:rPr lang="zh-CN" altLang="zh-CN" smtClean="0">
                <a:latin typeface="Arial" charset="0"/>
              </a:rPr>
              <a:t>同时，因为了解掌握了该功能模块的内部操作原理，你可以自己回答很多手册上没有明确答案的问题。比如有人会问，在UART发送时，能否知道当前线路上传输的是“0”还是“1”，这个问题手册中没有明确的答案，但如果你了解了本页的“推挽复用输出模式”配置框图，你可以很容易地知道，在图中的编号7 这一端，CPU可以随时读到传输线路上的信号状态。</a:t>
            </a:r>
          </a:p>
          <a:p>
            <a:pPr>
              <a:lnSpc>
                <a:spcPct val="80000"/>
              </a:lnSpc>
            </a:pPr>
            <a:r>
              <a:rPr lang="zh-CN" altLang="zh-CN" smtClean="0">
                <a:latin typeface="Arial" charset="0"/>
              </a:rPr>
              <a:t>在本次研讨会之后，大家可以从END China的网站下载这个讲稿和图片，再对照STM32参考手册，相信你会有更深刻的认识。</a:t>
            </a:r>
          </a:p>
          <a:p>
            <a:endParaRPr lang="zh-CN" altLang="en-US" smtClean="0">
              <a:latin typeface="Arial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fld id="{08D5293A-A24B-4AD2-8A3B-3FB8D4C1E33B}" type="slidenum">
              <a:rPr lang="zh-CN" altLang="en-US" smtClean="0"/>
              <a:pPr eaLnBrk="0" hangingPunct="0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074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793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428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A2FCC-6D25-4911-91B7-AE76B8D7A9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5453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F931B-8A1C-424C-ABC2-D71257145F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6069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76F98-E968-4745-8D32-6AB5896806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9078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E7A8-929E-4C7C-B509-7BCF2CE818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0244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37852-7568-4E40-B17D-AB9D4B8FC7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1409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40E40-B5F8-4432-9F63-443BA4E18A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87911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80A-8042-4ABB-B12C-182F058114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90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EA16-3B85-49A0-9BDA-12FD697B68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9265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21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1017E-568C-4A4A-82B7-BDE3391490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3142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505A-AC87-411A-990D-B79F9AB9EB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36477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3A7BD-0898-4A72-A256-F96403FAEC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29067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E92EC-3A26-4479-A8CE-F8FEADC0B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7717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213D-2416-4105-9126-D2C3F79F5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845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93584-A620-4CFC-8DE0-923D80A83C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59969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86C89-3510-4C1E-B3E0-CE13415CF4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146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740DD-7D27-4682-9574-162131E556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90127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77005-50D6-4C42-BA2A-C2ED7229C4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9549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DE034-FCB7-43B4-86D9-FE1C044E0C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31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35926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1AC7-45A3-40CB-B71F-A912F93409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90965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35725-5BCB-44A5-B77C-B411B821D6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47029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4B7A-A6A2-4527-8F44-4C4492A49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5338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EE3BE-D9BB-425C-B7B9-5976B3F961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1304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A0438-9FEC-463B-8228-063ACE76D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9369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932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802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605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1080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51526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81880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D1E4F2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0AF9070-244A-45E1-BFF9-D95CC5324A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113 w 4945"/>
                <a:gd name="T5" fmla="*/ 111 h 111"/>
                <a:gd name="T6" fmla="*/ 114 w 4945"/>
                <a:gd name="T7" fmla="*/ 44 h 111"/>
                <a:gd name="T8" fmla="*/ 116 w 4945"/>
                <a:gd name="T9" fmla="*/ 111 h 111"/>
                <a:gd name="T10" fmla="*/ 131 w 4945"/>
                <a:gd name="T11" fmla="*/ 111 h 111"/>
                <a:gd name="T12" fmla="*/ 131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31542 w 4330"/>
                <a:gd name="T5" fmla="*/ 104 h 104"/>
                <a:gd name="T6" fmla="*/ 31542 w 4330"/>
                <a:gd name="T7" fmla="*/ 48 h 104"/>
                <a:gd name="T8" fmla="*/ 3119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31542 w 4330"/>
                <a:gd name="T5" fmla="*/ 104 h 104"/>
                <a:gd name="T6" fmla="*/ 31542 w 4330"/>
                <a:gd name="T7" fmla="*/ 48 h 104"/>
                <a:gd name="T8" fmla="*/ 3119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/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/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5F54D2-AE6A-4B7E-9AA3-DF814C7BEB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__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6.doc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7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__8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__1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__12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500" y="4400550"/>
            <a:ext cx="6353175" cy="566738"/>
          </a:xfrm>
        </p:spPr>
        <p:txBody>
          <a:bodyPr tIns="91440" bIns="91440" anchor="b"/>
          <a:lstStyle/>
          <a:p>
            <a:pPr algn="l" eaLnBrk="1" hangingPunct="1">
              <a:spcBef>
                <a:spcPct val="25000"/>
              </a:spcBef>
            </a:pPr>
            <a:r>
              <a:rPr lang="en-US" altLang="zh-CN" sz="2000" b="0" dirty="0" smtClean="0">
                <a:solidFill>
                  <a:schemeClr val="bg1"/>
                </a:solidFill>
                <a:ea typeface="宋体" charset="-122"/>
              </a:rPr>
              <a:t>Rapid Prototyping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3375" y="4913313"/>
            <a:ext cx="7923119" cy="447675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400" dirty="0">
                <a:solidFill>
                  <a:srgbClr val="455560"/>
                </a:solidFill>
                <a:ea typeface="华文细黑" pitchFamily="2" charset="-122"/>
              </a:rPr>
              <a:t>第</a:t>
            </a:r>
            <a:r>
              <a:rPr lang="en-US" altLang="zh-CN" sz="2400" dirty="0">
                <a:solidFill>
                  <a:srgbClr val="455560"/>
                </a:solidFill>
                <a:ea typeface="华文细黑" pitchFamily="2" charset="-122"/>
              </a:rPr>
              <a:t>4</a:t>
            </a:r>
            <a:r>
              <a:rPr lang="zh-CN" altLang="en-US" sz="2400" dirty="0">
                <a:solidFill>
                  <a:srgbClr val="455560"/>
                </a:solidFill>
                <a:ea typeface="华文细黑" pitchFamily="2" charset="-122"/>
              </a:rPr>
              <a:t>章 通用目的输入输出口</a:t>
            </a:r>
            <a:r>
              <a:rPr lang="en-US" altLang="zh-CN" sz="2400" dirty="0">
                <a:solidFill>
                  <a:srgbClr val="455560"/>
                </a:solidFill>
                <a:ea typeface="华文细黑" pitchFamily="2" charset="-122"/>
              </a:rPr>
              <a:t>                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61938" y="471488"/>
            <a:ext cx="8882062" cy="6540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4.3.4 </a:t>
            </a:r>
            <a:r>
              <a:rPr lang="zh-CN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 GPIO的工作模式—模拟输入模式</a:t>
            </a:r>
            <a:endParaRPr lang="zh-CN" altLang="en-US" sz="2400" smtClean="0">
              <a:latin typeface="宋体" charset="-122"/>
              <a:ea typeface="宋体" charset="-122"/>
            </a:endParaRPr>
          </a:p>
        </p:txBody>
      </p:sp>
      <p:pic>
        <p:nvPicPr>
          <p:cNvPr id="13315" name="Picture 3"/>
          <p:cNvPicPr>
            <a:picLocks noGrp="1" noRot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638" y="1222375"/>
            <a:ext cx="8172450" cy="46863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61938" y="441325"/>
            <a:ext cx="8882062" cy="6540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4.3.5</a:t>
            </a:r>
            <a:r>
              <a:rPr lang="zh-CN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 GPIO的工作模式—开漏输出模式</a:t>
            </a:r>
            <a:endParaRPr lang="zh-CN" altLang="en-US" sz="2400" smtClean="0">
              <a:latin typeface="宋体" charset="-122"/>
              <a:ea typeface="宋体" charset="-122"/>
            </a:endParaRPr>
          </a:p>
        </p:txBody>
      </p:sp>
      <p:pic>
        <p:nvPicPr>
          <p:cNvPr id="14339" name="Picture 3"/>
          <p:cNvPicPr>
            <a:picLocks noGrp="1" noRot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74750"/>
            <a:ext cx="8229600" cy="46386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261938" y="455613"/>
            <a:ext cx="8882062" cy="6540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4.3.6</a:t>
            </a:r>
            <a:r>
              <a:rPr lang="zh-CN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 GPIO的工作模式—开漏复用输出模式</a:t>
            </a:r>
            <a:endParaRPr lang="zh-CN" altLang="en-US" sz="2400" smtClean="0">
              <a:latin typeface="宋体" charset="-122"/>
              <a:ea typeface="宋体" charset="-122"/>
            </a:endParaRPr>
          </a:p>
        </p:txBody>
      </p:sp>
      <p:pic>
        <p:nvPicPr>
          <p:cNvPr id="15363" name="Picture 3"/>
          <p:cNvPicPr>
            <a:picLocks noGrp="1" noRot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165225"/>
            <a:ext cx="7921625" cy="46863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61938" y="500063"/>
            <a:ext cx="8882062" cy="6540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4.3.7 </a:t>
            </a:r>
            <a:r>
              <a:rPr lang="zh-CN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GPIO的工作模式—推挽输出模式</a:t>
            </a:r>
            <a:endParaRPr lang="zh-CN" altLang="en-US" sz="2400" smtClean="0">
              <a:latin typeface="宋体" charset="-122"/>
              <a:ea typeface="宋体" charset="-122"/>
            </a:endParaRPr>
          </a:p>
        </p:txBody>
      </p:sp>
      <p:pic>
        <p:nvPicPr>
          <p:cNvPr id="16387" name="Picture 3"/>
          <p:cNvPicPr>
            <a:picLocks noGrp="1" noRot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12850"/>
            <a:ext cx="8229600" cy="46482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61938" y="455613"/>
            <a:ext cx="8882062" cy="6540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4.3.8</a:t>
            </a:r>
            <a:r>
              <a:rPr lang="zh-CN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 GPIO的工作模式—推挽复用输出模式</a:t>
            </a:r>
            <a:endParaRPr lang="zh-CN" altLang="en-US" sz="2400" smtClean="0">
              <a:latin typeface="宋体" charset="-122"/>
              <a:ea typeface="宋体" charset="-122"/>
            </a:endParaRPr>
          </a:p>
        </p:txBody>
      </p:sp>
      <p:pic>
        <p:nvPicPr>
          <p:cNvPr id="17411" name="Picture 3"/>
          <p:cNvPicPr>
            <a:picLocks noGrp="1" noRot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838" y="1222375"/>
            <a:ext cx="7934325" cy="46863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384" y="521519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4.4 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输出速度</a:t>
            </a:r>
          </a:p>
        </p:txBody>
      </p:sp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207963" y="1433513"/>
            <a:ext cx="8707437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STM32</a:t>
            </a:r>
            <a:r>
              <a:rPr lang="zh-CN" altLang="zh-CN" sz="2400">
                <a:latin typeface="Times New Roman" pitchFamily="18" charset="0"/>
                <a:ea typeface="宋体" charset="-122"/>
                <a:cs typeface="Times New Roman" pitchFamily="18" charset="0"/>
              </a:rPr>
              <a:t>微控制器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I/O</a:t>
            </a:r>
            <a:r>
              <a:rPr lang="zh-CN" altLang="zh-CN" sz="2400">
                <a:latin typeface="Times New Roman" pitchFamily="18" charset="0"/>
                <a:ea typeface="宋体" charset="-122"/>
                <a:cs typeface="Times New Roman" pitchFamily="18" charset="0"/>
              </a:rPr>
              <a:t>管脚内部有多个响应速度</a:t>
            </a:r>
            <a:r>
              <a:rPr lang="zh-CN" altLang="en-US" sz="2400"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  <a:ea typeface="宋体" charset="-122"/>
                <a:cs typeface="Times New Roman" pitchFamily="18" charset="0"/>
              </a:rPr>
              <a:t>2MHz</a:t>
            </a:r>
            <a:r>
              <a:rPr lang="zh-CN" altLang="en-US" sz="240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  <a:ea typeface="宋体" charset="-122"/>
                <a:cs typeface="Times New Roman" pitchFamily="18" charset="0"/>
              </a:rPr>
              <a:t>10MHz</a:t>
            </a:r>
            <a:r>
              <a:rPr lang="zh-CN" altLang="en-US" sz="240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  <a:ea typeface="宋体" charset="-122"/>
                <a:cs typeface="Times New Roman" pitchFamily="18" charset="0"/>
              </a:rPr>
              <a:t>50MHz</a:t>
            </a:r>
            <a:r>
              <a:rPr lang="zh-CN" altLang="en-US" sz="240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zh-CN" altLang="zh-CN" sz="2400">
                <a:latin typeface="Times New Roman" pitchFamily="18" charset="0"/>
                <a:ea typeface="宋体" charset="-122"/>
                <a:cs typeface="Times New Roman" pitchFamily="18" charset="0"/>
              </a:rPr>
              <a:t>不同的驱动电路，用户可以根据自己的需要选择合适的驱动电路。</a:t>
            </a:r>
            <a:r>
              <a:rPr lang="zh-CN" altLang="zh-CN" sz="2400">
                <a:ea typeface="宋体" charset="-122"/>
              </a:rPr>
              <a:t>一般推荐</a:t>
            </a:r>
            <a:r>
              <a:rPr lang="en-US" altLang="zh-CN" sz="2400">
                <a:ea typeface="宋体" charset="-122"/>
              </a:rPr>
              <a:t>I/O</a:t>
            </a:r>
            <a:r>
              <a:rPr lang="zh-CN" altLang="zh-CN" sz="2400">
                <a:ea typeface="宋体" charset="-122"/>
              </a:rPr>
              <a:t>引脚的输出速度是其输出信号速度的</a:t>
            </a:r>
            <a:r>
              <a:rPr lang="en-US" altLang="zh-CN" sz="2400">
                <a:ea typeface="宋体" charset="-122"/>
              </a:rPr>
              <a:t>5-10</a:t>
            </a:r>
            <a:r>
              <a:rPr lang="zh-CN" altLang="zh-CN" sz="2400">
                <a:ea typeface="宋体" charset="-122"/>
              </a:rPr>
              <a:t>倍。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25" y="3387725"/>
            <a:ext cx="8801100" cy="2497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Wingdings"/>
              <a:buChar char=""/>
              <a:defRPr/>
            </a:pP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对于连接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LED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、数码管和蜂鸣器等外部设备，一般设置为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2MHz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。</a:t>
            </a:r>
            <a:endParaRPr lang="zh-CN" altLang="zh-CN" sz="2200" kern="100" dirty="0">
              <a:latin typeface="Calibri"/>
              <a:ea typeface="宋体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Wingdings"/>
              <a:buChar char=""/>
              <a:defRPr/>
            </a:pP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对于串口来说，这样只需要用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2MHz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的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GPIO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的引脚速度就可以了</a:t>
            </a:r>
            <a:r>
              <a:rPr lang="zh-CN" altLang="en-US" sz="2200" kern="100" dirty="0">
                <a:latin typeface="Times New Roman"/>
                <a:ea typeface="宋体"/>
                <a:cs typeface="Times New Roman"/>
              </a:rPr>
              <a:t>。</a:t>
            </a:r>
            <a:r>
              <a:rPr lang="zh-CN" altLang="zh-CN" sz="2200" kern="100" dirty="0">
                <a:latin typeface="Calibri"/>
                <a:ea typeface="Times New Roman"/>
                <a:cs typeface="Times New Roman"/>
              </a:rPr>
              <a:t> </a:t>
            </a:r>
            <a:endParaRPr lang="zh-CN" altLang="zh-CN" sz="2200" kern="100" dirty="0">
              <a:latin typeface="Calibri"/>
              <a:ea typeface="宋体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Wingdings"/>
              <a:buChar char=""/>
              <a:defRPr/>
            </a:pP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对于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I2C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接口，可以选用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10MHz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的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GPIO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引脚速度</a:t>
            </a:r>
            <a:r>
              <a:rPr lang="zh-CN" altLang="en-US" sz="2200" kern="100" dirty="0">
                <a:latin typeface="Times New Roman"/>
                <a:ea typeface="宋体"/>
                <a:cs typeface="Times New Roman"/>
              </a:rPr>
              <a:t>。</a:t>
            </a:r>
            <a:endParaRPr lang="zh-CN" altLang="zh-CN" sz="2200" kern="100" dirty="0">
              <a:latin typeface="Calibri"/>
              <a:ea typeface="宋体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Wingdings"/>
              <a:buChar char=""/>
              <a:defRPr/>
            </a:pP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对于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SPI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接口，需要选择呢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50MHz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的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GPIO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引脚速度</a:t>
            </a:r>
            <a:r>
              <a:rPr lang="zh-CN" altLang="zh-CN" sz="2200" kern="100" dirty="0">
                <a:latin typeface="Calibri"/>
                <a:ea typeface="Times New Roman"/>
                <a:cs typeface="Times New Roman"/>
              </a:rPr>
              <a:t> </a:t>
            </a:r>
            <a:endParaRPr lang="zh-CN" altLang="zh-CN" sz="2200" kern="100" dirty="0">
              <a:latin typeface="Calibri"/>
              <a:ea typeface="宋体"/>
              <a:cs typeface="Times New Roman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Wingdings"/>
              <a:buChar char=""/>
              <a:defRPr/>
            </a:pP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对于用作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FSMC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复用功能连接存储器的输出引脚，一般设置为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50MHz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的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I/O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引脚速度。</a:t>
            </a:r>
            <a:endParaRPr lang="zh-CN" altLang="zh-CN" sz="220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384" y="521519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4.5 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复用功能重映射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7963" y="1433513"/>
            <a:ext cx="8707437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  <a:ea typeface="宋体" charset="-122"/>
              </a:rPr>
              <a:t>用户根据实际需要可以把某些外设的“复用功能”从“默认引脚”转移到“备用引脚”上，这就是外设复用功能的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I/O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引脚重映射。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93675"/>
            <a:ext cx="9077325" cy="59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384" y="4929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4.6 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控制寄存器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8" y="1325563"/>
          <a:ext cx="8883648" cy="1457386"/>
        </p:xfrm>
        <a:graphic>
          <a:graphicData uri="http://schemas.openxmlformats.org/drawingml/2006/table">
            <a:tbl>
              <a:tblPr firstRow="1" firstCol="1" bandRow="1"/>
              <a:tblGrid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</a:tblGrid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CNF7[1:0]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MODE7[1:0]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CNF6[1:0]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MODE6[1:0]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CNF5[1:0]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MODE5[1:0]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CNF4[1:0]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MODE4[1:0]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6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CNF3[1:0]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MODE3[1:0]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CNF2[1:0]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MODE2[1:0]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CNF1[1:0]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MODE1[1:0]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CNF0[1:0]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MODE0[1:0]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186113" y="2990850"/>
          <a:ext cx="5097462" cy="3475038"/>
        </p:xfrm>
        <a:graphic>
          <a:graphicData uri="http://schemas.openxmlformats.org/drawingml/2006/table">
            <a:tbl>
              <a:tblPr firstRow="1" firstCol="1" bandRow="1"/>
              <a:tblGrid>
                <a:gridCol w="723855"/>
                <a:gridCol w="4373607"/>
              </a:tblGrid>
              <a:tr h="2194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31:30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27:26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23:22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19:18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15:14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11:10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7:6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3:2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CNFy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[1:0]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：端口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配置位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(y = 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7) (Port x configuration bits)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软件通过这些位配置相应的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端口。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在输入模式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(MODE[1:0]=00)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zh-CN" sz="12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：模拟输入模式</a:t>
                      </a:r>
                      <a:r>
                        <a:rPr lang="zh-CN" sz="12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：浮空输入模式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复位后的状态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：上拉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下拉输入模式</a:t>
                      </a:r>
                      <a:r>
                        <a:rPr lang="zh-CN" sz="12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：保留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在输出模式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(MODE[1:0]&gt;00)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zh-CN" sz="12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：通用推挽输出模式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：通用开漏输出模式</a:t>
                      </a:r>
                      <a:r>
                        <a:rPr lang="zh-CN" sz="12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：复用功能推挽输出模式</a:t>
                      </a:r>
                      <a:r>
                        <a:rPr lang="zh-CN" sz="12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：复用功能开漏输出模式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0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29:28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25:24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21:20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17:16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13:12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9:8, 5:4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1:0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MODEy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[1:0]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：端口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的模式位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(y = 0…7) (Port x mode bits)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软件通过这些位配置相应的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端口。</a:t>
                      </a:r>
                      <a:r>
                        <a:rPr lang="zh-CN" sz="12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：输入模式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复位后的状态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：输出模式，最大速度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10MHz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：输出模式，最大速度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2MHz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：输出模式，最大速度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50MHz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1264" y="3004116"/>
            <a:ext cx="2634829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 </a:t>
            </a:r>
            <a:r>
              <a:rPr lang="zh-CN" alt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端口配置低寄存器</a:t>
            </a:r>
            <a:r>
              <a:rPr lang="en-US" altLang="zh-C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altLang="zh-CN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GPIOx_CRL</a:t>
            </a:r>
            <a:r>
              <a:rPr lang="en-US" altLang="zh-C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314" y="507894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端口配置高寄存器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GPIOx_CRH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8" y="1162050"/>
          <a:ext cx="8883648" cy="1457386"/>
        </p:xfrm>
        <a:graphic>
          <a:graphicData uri="http://schemas.openxmlformats.org/drawingml/2006/table">
            <a:tbl>
              <a:tblPr firstRow="1" firstCol="1" bandRow="1"/>
              <a:tblGrid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  <a:gridCol w="555228"/>
              </a:tblGrid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CNF15[1:0]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MOD15[1:0]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CNF14[1:0]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MOD14[1:0]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CNF13[1:0]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MOD13[1:0]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CNF12[1:0]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MOD12[1:0]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6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CNF11[1:0]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MOD11[1:0]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CNF10[1:0]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MOD10[1:0]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CNF9[1:0]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MOD9[1:0]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CNF8[1:0]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MOD8[1:0]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8575" marR="2857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5913" y="2760663"/>
          <a:ext cx="8588375" cy="3925919"/>
        </p:xfrm>
        <a:graphic>
          <a:graphicData uri="http://schemas.openxmlformats.org/drawingml/2006/table">
            <a:tbl>
              <a:tblPr firstRow="1" firstCol="1" bandRow="1"/>
              <a:tblGrid>
                <a:gridCol w="1240314"/>
                <a:gridCol w="7348061"/>
              </a:tblGrid>
              <a:tr h="213369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31:30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27:26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23:22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19:18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15:14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11:10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7:6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3:2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7" marR="686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CNFy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[1:0]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：端口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配置位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(y = 8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15) (Port x configuration bits)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软件通过这些位配置相应的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端口。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在输入模式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(MODE[1:0]=00)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：模拟输入模式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4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                  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：浮空输入模式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复位后的状态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：上拉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下拉输入模式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4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：保留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在输出模式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(MODE[1:0]&gt;00)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：通用推挽输出</a:t>
                      </a:r>
                      <a:r>
                        <a:rPr lang="zh-CN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模式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altLang="zh-CN" sz="14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：通用开漏输出模式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：复用功能推挽输出模式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400" kern="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：复用功能开漏输出模式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7" marR="686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19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29:28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25:24</a:t>
                      </a:r>
                      <a:endParaRPr lang="zh-CN" sz="14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21:20</a:t>
                      </a:r>
                      <a:endParaRPr lang="zh-CN" sz="14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17:16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13:12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9:8, 5:4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1:0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7" marR="686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MODEy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[1:0]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：端口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的模式位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(y = 8…15) (Port x mode bits)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软件通过这些位配置相应的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端口。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：输入模式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复位后的状态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：输出模式，最大速度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10MHz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：输出模式，最大速度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2MHz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：输出模式，最大速度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50MHz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607" marR="686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314" y="507894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端口输入数据寄存器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GPIOx_IDR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22531" name="对象 6"/>
          <p:cNvGraphicFramePr>
            <a:graphicFrameLocks noChangeAspect="1"/>
          </p:cNvGraphicFramePr>
          <p:nvPr/>
        </p:nvGraphicFramePr>
        <p:xfrm>
          <a:off x="171450" y="1465263"/>
          <a:ext cx="8672513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文档" r:id="rId4" imgW="6242424" imgH="1354167" progId="Word.Document.12">
                  <p:embed/>
                </p:oleObj>
              </mc:Choice>
              <mc:Fallback>
                <p:oleObj name="文档" r:id="rId4" imgW="6242424" imgH="1354167" progId="Word.Document.12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465263"/>
                        <a:ext cx="8672513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5800" y="3540125"/>
          <a:ext cx="7643813" cy="1493838"/>
        </p:xfrm>
        <a:graphic>
          <a:graphicData uri="http://schemas.openxmlformats.org/drawingml/2006/table">
            <a:tbl>
              <a:tblPr firstRow="1" firstCol="1" bandRow="1"/>
              <a:tblGrid>
                <a:gridCol w="1224111"/>
                <a:gridCol w="6419702"/>
              </a:tblGrid>
              <a:tr h="3964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31:16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保留，始终读为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4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15:0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IDRy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[15:0]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：端口输入数据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(y = 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15) (Port input data)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这些位为只读并只能以字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的形式读出。读出的值为对应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I/O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口的状态。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3" name="内容占位符 2"/>
          <p:cNvSpPr>
            <a:spLocks/>
          </p:cNvSpPr>
          <p:nvPr/>
        </p:nvSpPr>
        <p:spPr bwMode="auto">
          <a:xfrm>
            <a:off x="554038" y="1487488"/>
            <a:ext cx="8032750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charset="-122"/>
              </a:rPr>
              <a:t> GPIO</a:t>
            </a:r>
            <a:r>
              <a:rPr lang="zh-CN" altLang="en-US" sz="2400" dirty="0">
                <a:ea typeface="宋体" charset="-122"/>
              </a:rPr>
              <a:t>概述及管脚命名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charset="-122"/>
              </a:rPr>
              <a:t> GPIO</a:t>
            </a:r>
            <a:r>
              <a:rPr lang="zh-CN" altLang="en-US" sz="2400" dirty="0">
                <a:ea typeface="宋体" charset="-122"/>
              </a:rPr>
              <a:t>内部结构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charset="-122"/>
              </a:rPr>
              <a:t> GPIO</a:t>
            </a:r>
            <a:r>
              <a:rPr lang="zh-CN" altLang="en-US" sz="2400" dirty="0">
                <a:ea typeface="宋体" charset="-122"/>
              </a:rPr>
              <a:t>工作模式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charset="-122"/>
              </a:rPr>
              <a:t> GPIO</a:t>
            </a:r>
            <a:r>
              <a:rPr lang="zh-CN" altLang="en-US" sz="2400" dirty="0">
                <a:ea typeface="宋体" charset="-122"/>
              </a:rPr>
              <a:t>输出速度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charset="-122"/>
              </a:rPr>
              <a:t> GPIO</a:t>
            </a:r>
            <a:r>
              <a:rPr lang="zh-CN" altLang="en-US" sz="2400" dirty="0">
                <a:ea typeface="宋体" charset="-122"/>
              </a:rPr>
              <a:t>复用功能重映射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charset="-122"/>
              </a:rPr>
              <a:t> GPIO</a:t>
            </a:r>
            <a:r>
              <a:rPr lang="zh-CN" altLang="en-US" sz="2400" dirty="0">
                <a:ea typeface="宋体" charset="-122"/>
              </a:rPr>
              <a:t>控制寄存器及配置实例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 基于</a:t>
            </a:r>
            <a:r>
              <a:rPr lang="zh-CN" altLang="en-US" sz="2400" dirty="0">
                <a:ea typeface="宋体" charset="-122"/>
              </a:rPr>
              <a:t>寄存器开发方式的</a:t>
            </a:r>
            <a:r>
              <a:rPr lang="en-US" altLang="zh-CN" sz="2400" dirty="0">
                <a:ea typeface="宋体" charset="-122"/>
              </a:rPr>
              <a:t>LED</a:t>
            </a:r>
            <a:r>
              <a:rPr lang="zh-CN" altLang="en-US" sz="2400" dirty="0">
                <a:ea typeface="宋体" charset="-122"/>
              </a:rPr>
              <a:t>灯闪烁工程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本章概要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314" y="507894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端口输出数据寄存器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GPIOx_ODR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 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23555" name="对象 2"/>
          <p:cNvGraphicFramePr>
            <a:graphicFrameLocks noChangeAspect="1"/>
          </p:cNvGraphicFramePr>
          <p:nvPr/>
        </p:nvGraphicFramePr>
        <p:xfrm>
          <a:off x="69850" y="1550988"/>
          <a:ext cx="898842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文档" r:id="rId4" imgW="6242424" imgH="1354167" progId="Word.Document.12">
                  <p:embed/>
                </p:oleObj>
              </mc:Choice>
              <mc:Fallback>
                <p:oleObj name="文档" r:id="rId4" imgW="6242424" imgH="1354167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1550988"/>
                        <a:ext cx="898842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3100" y="3522663"/>
          <a:ext cx="7699375" cy="1584960"/>
        </p:xfrm>
        <a:graphic>
          <a:graphicData uri="http://schemas.openxmlformats.org/drawingml/2006/table">
            <a:tbl>
              <a:tblPr firstRow="1" firstCol="1" bandRow="1"/>
              <a:tblGrid>
                <a:gridCol w="1233010"/>
                <a:gridCol w="6466365"/>
              </a:tblGrid>
              <a:tr h="31686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31:16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保留，始终读为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46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15:0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ODRy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[15:0]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：端口输出数据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(y = 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15) (Port output data)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这些位可读可写并只能以字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的形式操作。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注：对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GPIOx_BSRR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(x = A…E)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，可以分别地对各个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ODR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位进行独立的设置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清除。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314" y="507894"/>
            <a:ext cx="7415486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5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端口位设置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/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清除寄存器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GPIOx_BSRR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24579" name="对象 3"/>
          <p:cNvGraphicFramePr>
            <a:graphicFrameLocks noChangeAspect="1"/>
          </p:cNvGraphicFramePr>
          <p:nvPr/>
        </p:nvGraphicFramePr>
        <p:xfrm>
          <a:off x="107950" y="1246188"/>
          <a:ext cx="8875713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文档" r:id="rId4" imgW="6242424" imgH="1534507" progId="Word.Document.12">
                  <p:embed/>
                </p:oleObj>
              </mc:Choice>
              <mc:Fallback>
                <p:oleObj name="文档" r:id="rId4" imgW="6242424" imgH="1534507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246188"/>
                        <a:ext cx="8875713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08025" y="3387725"/>
          <a:ext cx="7683500" cy="2854325"/>
        </p:xfrm>
        <a:graphic>
          <a:graphicData uri="http://schemas.openxmlformats.org/drawingml/2006/table">
            <a:tbl>
              <a:tblPr firstRow="1" firstCol="1" bandRow="1"/>
              <a:tblGrid>
                <a:gridCol w="1270984"/>
                <a:gridCol w="6412516"/>
              </a:tblGrid>
              <a:tr h="1585736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31:16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BRy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: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清除端口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y (y = 0…15) (Port x Reset bit y)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这些位只能写入并只能以字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的形式操作。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：对对应的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ODRy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位不产生影响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：清除对应的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ODRy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注：如果同时设置了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BSy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BRy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的对应位，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BSy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位起作用。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58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15:0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BSy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: 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设置端口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y (y = 0…15) (Port x Set bit y)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这些位只能写入并只能以字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的形式操作。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：对对应的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ODRy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位不产生影响</a:t>
                      </a:r>
                      <a:r>
                        <a:rPr lang="zh-CN" sz="16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：设置对应的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ODRy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314" y="507894"/>
            <a:ext cx="7415486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6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端口位清除寄存器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GPIOx_BRR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25603" name="对象 2"/>
          <p:cNvGraphicFramePr>
            <a:graphicFrameLocks noChangeAspect="1"/>
          </p:cNvGraphicFramePr>
          <p:nvPr/>
        </p:nvGraphicFramePr>
        <p:xfrm>
          <a:off x="200025" y="1352550"/>
          <a:ext cx="87661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文档" r:id="rId4" imgW="6242424" imgH="1354167" progId="Word.Document.12">
                  <p:embed/>
                </p:oleObj>
              </mc:Choice>
              <mc:Fallback>
                <p:oleObj name="文档" r:id="rId4" imgW="6242424" imgH="1354167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352550"/>
                        <a:ext cx="876617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60425" y="3424238"/>
          <a:ext cx="7504113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201740"/>
                <a:gridCol w="6302373"/>
              </a:tblGrid>
              <a:tr h="3287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31:16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保留。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15:0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BRy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: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清除端口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y (y = 0…15) (Port x Reset bit y)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这些位只能写入并只能以字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的形式操作。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：对对应的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ODRy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位不产生影响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：清除对应的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ODRy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314" y="507894"/>
            <a:ext cx="7415486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7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端口配置锁定寄存器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GPIOx_LCKR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26627" name="对象 2"/>
          <p:cNvGraphicFramePr>
            <a:graphicFrameLocks noChangeAspect="1"/>
          </p:cNvGraphicFramePr>
          <p:nvPr/>
        </p:nvGraphicFramePr>
        <p:xfrm>
          <a:off x="141288" y="1262063"/>
          <a:ext cx="8840787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文档" r:id="rId4" imgW="6242424" imgH="1534507" progId="Word.Document.12">
                  <p:embed/>
                </p:oleObj>
              </mc:Choice>
              <mc:Fallback>
                <p:oleObj name="文档" r:id="rId4" imgW="6242424" imgH="1534507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262063"/>
                        <a:ext cx="8840787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25488" y="3430588"/>
          <a:ext cx="7651750" cy="2852928"/>
        </p:xfrm>
        <a:graphic>
          <a:graphicData uri="http://schemas.openxmlformats.org/drawingml/2006/table">
            <a:tbl>
              <a:tblPr firstRow="1" firstCol="1" bandRow="1"/>
              <a:tblGrid>
                <a:gridCol w="1225382"/>
                <a:gridCol w="6426368"/>
              </a:tblGrid>
              <a:tr h="31697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31:17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保留。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88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LCKK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：锁键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(Lock key)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该位可随时读出，它只可通过锁键写入序列修改。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：端口配置锁键位激活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：端口配置锁键位被激活</a:t>
                      </a: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88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15:0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LCKy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: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的锁位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y (y = 0…15) (Port x Lock bit y)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这些位可读可写但只能在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LCKK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位为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时写入。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：不锁定端口的配置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：锁定端口的配置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313" y="427212"/>
            <a:ext cx="828954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8 APB2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外设时钟使能寄存器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(RCC_APB2ENR)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27651" name="对象 3"/>
          <p:cNvGraphicFramePr>
            <a:graphicFrameLocks noChangeAspect="1"/>
          </p:cNvGraphicFramePr>
          <p:nvPr/>
        </p:nvGraphicFramePr>
        <p:xfrm>
          <a:off x="128588" y="1041400"/>
          <a:ext cx="8840787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文档" r:id="rId4" imgW="6242424" imgH="1653293" progId="Word.Document.12">
                  <p:embed/>
                </p:oleObj>
              </mc:Choice>
              <mc:Fallback>
                <p:oleObj name="文档" r:id="rId4" imgW="6242424" imgH="1653293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1041400"/>
                        <a:ext cx="8840787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4063" y="3016250"/>
          <a:ext cx="7502525" cy="3627443"/>
        </p:xfrm>
        <a:graphic>
          <a:graphicData uri="http://schemas.openxmlformats.org/drawingml/2006/table">
            <a:tbl>
              <a:tblPr firstRow="1" firstCol="1" bandRow="1"/>
              <a:tblGrid>
                <a:gridCol w="889307"/>
                <a:gridCol w="6613218"/>
              </a:tblGrid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31:16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保留，始终读为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ADC3EN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ADC3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接口时钟使能</a:t>
                      </a:r>
                      <a:r>
                        <a:rPr lang="zh-CN" sz="1400" kern="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(ADC 3 interface clock enable) 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USART1EN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USART1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(USART1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TIM8EN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TIM8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定时器时钟使能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(TIM8 Timer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SPI1EN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SPI1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(SPI 1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TIM1EN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TIM1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定时器时钟使能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(TIM1 Timer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ADC2EN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ADC2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接口时钟使能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(ADC 2 interface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ADC1EN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ADC1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接口时钟使能</a:t>
                      </a:r>
                      <a:r>
                        <a:rPr lang="zh-CN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(ADC 1 interface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IOPGEN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(I/O port G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IOPFEN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(I/O port F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IOPEEN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(I/O port E clock enable) 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IOPDEN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(I/O port D clock enable)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IOPCEN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(I/O port C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IOPBEN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(I/O port B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OPAEN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端口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(I/O port A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保留，始终读为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AFIOEN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：辅助功能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时钟使能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(Alternate function I/O clock enable)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384" y="4929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4.7 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寄存器配置实例</a:t>
            </a:r>
          </a:p>
        </p:txBody>
      </p:sp>
      <p:pic>
        <p:nvPicPr>
          <p:cNvPr id="2867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9825"/>
            <a:ext cx="37385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95363" y="4848225"/>
            <a:ext cx="7288212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  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如果需要实现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8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个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LED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闪烁程序，则需要对相应的寄存器进行配置。需要配置的寄存器分别为：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"/>
          <p:cNvSpPr>
            <a:spLocks noChangeArrowheads="1"/>
          </p:cNvSpPr>
          <p:nvPr/>
        </p:nvSpPr>
        <p:spPr bwMode="auto">
          <a:xfrm>
            <a:off x="303213" y="622300"/>
            <a:ext cx="420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ea typeface="宋体" charset="-122"/>
              </a:rPr>
              <a:t>（</a:t>
            </a:r>
            <a:r>
              <a:rPr lang="en-US" altLang="zh-CN" b="1">
                <a:ea typeface="宋体" charset="-122"/>
              </a:rPr>
              <a:t>1</a:t>
            </a:r>
            <a:r>
              <a:rPr lang="zh-CN" altLang="zh-CN" b="1">
                <a:ea typeface="宋体" charset="-122"/>
              </a:rPr>
              <a:t>）端口配置低寄存器</a:t>
            </a:r>
            <a:r>
              <a:rPr lang="en-US" altLang="zh-CN" b="1">
                <a:ea typeface="宋体" charset="-122"/>
              </a:rPr>
              <a:t>(GPIOC_CRL) </a:t>
            </a:r>
            <a:endParaRPr lang="zh-CN" altLang="zh-CN">
              <a:ea typeface="宋体" charset="-122"/>
            </a:endParaRPr>
          </a:p>
        </p:txBody>
      </p:sp>
      <p:graphicFrame>
        <p:nvGraphicFramePr>
          <p:cNvPr id="29699" name="对象 3"/>
          <p:cNvGraphicFramePr>
            <a:graphicFrameLocks noChangeAspect="1"/>
          </p:cNvGraphicFramePr>
          <p:nvPr/>
        </p:nvGraphicFramePr>
        <p:xfrm>
          <a:off x="288925" y="1116013"/>
          <a:ext cx="82232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文档" r:id="rId4" imgW="6202425" imgH="2067966" progId="Word.Document.12">
                  <p:embed/>
                </p:oleObj>
              </mc:Choice>
              <mc:Fallback>
                <p:oleObj name="文档" r:id="rId4" imgW="6202425" imgH="2067966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1116013"/>
                        <a:ext cx="82232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055688" y="3849688"/>
            <a:ext cx="6783387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配置说明：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GPIOC_CRL=0x1111 1111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MODEy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[1:0]= 01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：输出模式，最大速度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10MHz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。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 err="1">
                <a:latin typeface="Times New Roman"/>
                <a:ea typeface="宋体"/>
                <a:cs typeface="Times New Roman"/>
              </a:rPr>
              <a:t>CNFy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[1:0]= 00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：通用推挽输出模式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613" y="587375"/>
            <a:ext cx="64547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b="1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b="1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b="1" kern="100" dirty="0">
                <a:latin typeface="Times New Roman"/>
                <a:ea typeface="宋体"/>
                <a:cs typeface="Times New Roman"/>
              </a:rPr>
              <a:t>）端口输出数据寄存器</a:t>
            </a:r>
            <a:r>
              <a:rPr lang="en-US" altLang="zh-CN" b="1" kern="100" dirty="0">
                <a:latin typeface="Times New Roman"/>
                <a:ea typeface="宋体"/>
                <a:cs typeface="Times New Roman"/>
              </a:rPr>
              <a:t>(GPIOC_ODR)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</p:txBody>
      </p:sp>
      <p:graphicFrame>
        <p:nvGraphicFramePr>
          <p:cNvPr id="30723" name="对象 3"/>
          <p:cNvGraphicFramePr>
            <a:graphicFrameLocks noChangeAspect="1"/>
          </p:cNvGraphicFramePr>
          <p:nvPr/>
        </p:nvGraphicFramePr>
        <p:xfrm>
          <a:off x="549275" y="1433513"/>
          <a:ext cx="8115300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文档" r:id="rId4" imgW="6242424" imgH="1354167" progId="Word.Document.12">
                  <p:embed/>
                </p:oleObj>
              </mc:Choice>
              <mc:Fallback>
                <p:oleObj name="文档" r:id="rId4" imgW="6242424" imgH="1354167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433513"/>
                        <a:ext cx="8115300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4"/>
          <p:cNvGraphicFramePr>
            <a:graphicFrameLocks noChangeAspect="1"/>
          </p:cNvGraphicFramePr>
          <p:nvPr/>
        </p:nvGraphicFramePr>
        <p:xfrm>
          <a:off x="536575" y="3598863"/>
          <a:ext cx="8113713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文档" r:id="rId7" imgW="6242424" imgH="1354167" progId="Word.Document.12">
                  <p:embed/>
                </p:oleObj>
              </mc:Choice>
              <mc:Fallback>
                <p:oleObj name="文档" r:id="rId7" imgW="6242424" imgH="1354167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598863"/>
                        <a:ext cx="8113713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613" y="533400"/>
            <a:ext cx="594360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b="1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b="1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b="1" kern="100" dirty="0">
                <a:latin typeface="Times New Roman"/>
                <a:ea typeface="宋体"/>
                <a:cs typeface="Times New Roman"/>
              </a:rPr>
              <a:t>）端口位设置</a:t>
            </a:r>
            <a:r>
              <a:rPr lang="en-US" altLang="zh-CN" b="1" kern="100" dirty="0">
                <a:latin typeface="Times New Roman"/>
                <a:ea typeface="宋体"/>
                <a:cs typeface="Times New Roman"/>
              </a:rPr>
              <a:t>/</a:t>
            </a:r>
            <a:r>
              <a:rPr lang="zh-CN" altLang="zh-CN" b="1" kern="100" dirty="0">
                <a:latin typeface="Times New Roman"/>
                <a:ea typeface="宋体"/>
                <a:cs typeface="Times New Roman"/>
              </a:rPr>
              <a:t>清除寄存器</a:t>
            </a:r>
            <a:r>
              <a:rPr lang="en-US" altLang="zh-CN" b="1" kern="100" dirty="0">
                <a:latin typeface="Times New Roman"/>
                <a:ea typeface="宋体"/>
                <a:cs typeface="Times New Roman"/>
              </a:rPr>
              <a:t>(GPIOC_BSRR)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</p:txBody>
      </p:sp>
      <p:graphicFrame>
        <p:nvGraphicFramePr>
          <p:cNvPr id="31747" name="对象 2"/>
          <p:cNvGraphicFramePr>
            <a:graphicFrameLocks noChangeAspect="1"/>
          </p:cNvGraphicFramePr>
          <p:nvPr/>
        </p:nvGraphicFramePr>
        <p:xfrm>
          <a:off x="630238" y="1289050"/>
          <a:ext cx="8101012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文档" r:id="rId4" imgW="6242424" imgH="1534507" progId="Word.Document.12">
                  <p:embed/>
                </p:oleObj>
              </mc:Choice>
              <mc:Fallback>
                <p:oleObj name="文档" r:id="rId4" imgW="6242424" imgH="1534507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289050"/>
                        <a:ext cx="8101012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对象 3"/>
          <p:cNvGraphicFramePr>
            <a:graphicFrameLocks noChangeAspect="1"/>
          </p:cNvGraphicFramePr>
          <p:nvPr/>
        </p:nvGraphicFramePr>
        <p:xfrm>
          <a:off x="630238" y="3535363"/>
          <a:ext cx="8101012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文档" r:id="rId7" imgW="6242424" imgH="1534507" progId="Word.Document.12">
                  <p:embed/>
                </p:oleObj>
              </mc:Choice>
              <mc:Fallback>
                <p:oleObj name="文档" r:id="rId7" imgW="6242424" imgH="1534507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535363"/>
                        <a:ext cx="8101012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963" y="506413"/>
            <a:ext cx="7072312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b="1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b="1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b="1" kern="100" dirty="0">
                <a:latin typeface="Times New Roman"/>
                <a:ea typeface="宋体"/>
                <a:cs typeface="Times New Roman"/>
              </a:rPr>
              <a:t>）</a:t>
            </a:r>
            <a:r>
              <a:rPr lang="en-US" altLang="zh-CN" b="1" kern="100" dirty="0">
                <a:latin typeface="Times New Roman"/>
                <a:ea typeface="宋体"/>
                <a:cs typeface="Times New Roman"/>
              </a:rPr>
              <a:t>APB2 </a:t>
            </a:r>
            <a:r>
              <a:rPr lang="zh-CN" altLang="zh-CN" b="1" kern="100" dirty="0">
                <a:latin typeface="Times New Roman"/>
                <a:ea typeface="宋体"/>
                <a:cs typeface="Times New Roman"/>
              </a:rPr>
              <a:t>外设时钟使能寄存器</a:t>
            </a:r>
            <a:r>
              <a:rPr lang="en-US" altLang="zh-CN" b="1" kern="100" dirty="0">
                <a:latin typeface="Times New Roman"/>
                <a:ea typeface="宋体"/>
                <a:cs typeface="Times New Roman"/>
              </a:rPr>
              <a:t>(RCC_APB2ENR)</a:t>
            </a:r>
            <a:endParaRPr lang="zh-CN" altLang="zh-CN" kern="100" dirty="0">
              <a:latin typeface="Calibri"/>
              <a:ea typeface="宋体"/>
              <a:cs typeface="Times New Roman"/>
            </a:endParaRPr>
          </a:p>
        </p:txBody>
      </p:sp>
      <p:graphicFrame>
        <p:nvGraphicFramePr>
          <p:cNvPr id="32771" name="对象 2"/>
          <p:cNvGraphicFramePr>
            <a:graphicFrameLocks noChangeAspect="1"/>
          </p:cNvGraphicFramePr>
          <p:nvPr/>
        </p:nvGraphicFramePr>
        <p:xfrm>
          <a:off x="428625" y="1243013"/>
          <a:ext cx="8101013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文档" r:id="rId4" imgW="6242424" imgH="1869269" progId="Word.Document.12">
                  <p:embed/>
                </p:oleObj>
              </mc:Choice>
              <mc:Fallback>
                <p:oleObj name="文档" r:id="rId4" imgW="6242424" imgH="1869269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43013"/>
                        <a:ext cx="8101013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55700" y="3656013"/>
            <a:ext cx="6926263" cy="24003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b="1" kern="100" dirty="0">
                <a:latin typeface="Times New Roman"/>
                <a:ea typeface="宋体"/>
                <a:cs typeface="Times New Roman"/>
              </a:rPr>
              <a:t>配置说明：</a:t>
            </a:r>
            <a:endParaRPr lang="zh-CN" altLang="zh-CN" sz="2000" b="1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IOPCEN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：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IO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端口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时钟使能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 (I/O port C clock enable) 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0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：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IO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端口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时钟关闭；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：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IO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端口</a:t>
            </a: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sz="2000" kern="100" dirty="0">
                <a:latin typeface="Times New Roman"/>
                <a:ea typeface="宋体"/>
                <a:cs typeface="Times New Roman"/>
              </a:rPr>
              <a:t>时钟开启。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/>
                <a:ea typeface="宋体"/>
                <a:cs typeface="Times New Roman"/>
              </a:rPr>
              <a:t>RCC_APB2ENR=0x0000 0010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06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4.1 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概述及管脚命名</a:t>
            </a:r>
          </a:p>
        </p:txBody>
      </p:sp>
      <p:sp>
        <p:nvSpPr>
          <p:cNvPr id="6147" name="内容占位符 2"/>
          <p:cNvSpPr txBox="1">
            <a:spLocks/>
          </p:cNvSpPr>
          <p:nvPr/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566738" indent="-225425"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Wingdings" pitchFamily="2" charset="2"/>
              <a:buChar char="u"/>
            </a:pPr>
            <a:r>
              <a:rPr lang="en-US" altLang="zh-CN" sz="2800">
                <a:solidFill>
                  <a:srgbClr val="0000FF"/>
                </a:solidFill>
                <a:ea typeface="宋体" charset="-122"/>
              </a:rPr>
              <a:t>General Purpose Input / Output-</a:t>
            </a:r>
            <a:r>
              <a:rPr lang="zh-CN" altLang="en-US" sz="2800">
                <a:solidFill>
                  <a:srgbClr val="0000FF"/>
                </a:solidFill>
                <a:ea typeface="宋体" charset="-122"/>
              </a:rPr>
              <a:t>通用输入输出</a:t>
            </a: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 eaLnBrk="1" hangingPunct="1">
              <a:spcBef>
                <a:spcPct val="2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MCU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数字输入输出的基本模块，可以实现</a:t>
            </a:r>
            <a:r>
              <a:rPr lang="en-US" altLang="zh-CN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MCU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与外部环境进行数字交换。</a:t>
            </a:r>
            <a:r>
              <a:rPr lang="en-US" altLang="zh-CN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通常是学习开发嵌入式应用的第一步。</a:t>
            </a:r>
            <a:endParaRPr lang="en-US" altLang="zh-CN" sz="2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借助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GPIO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，微控制器可以实现对外围设备（如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LED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和按键等）最简单、最直观的监控。</a:t>
            </a:r>
            <a:endParaRPr lang="en-US" altLang="zh-CN" sz="240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除此之外，当微控制器没有足够的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I/O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引脚或片内存储器时，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GPIO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还可用于串行和并行通信、存储器扩展等。</a:t>
            </a:r>
            <a:endParaRPr lang="en-US" altLang="zh-CN" sz="240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2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charset="0"/>
              <a:buNone/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729" y="435261"/>
            <a:ext cx="649493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66FF33"/>
                </a:solidFill>
              </a:rPr>
              <a:t>4.8 </a:t>
            </a:r>
            <a:r>
              <a:rPr lang="zh-CN" altLang="en-US" sz="3600" b="1" dirty="0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66FF33"/>
                </a:solidFill>
              </a:rPr>
              <a:t>寄存器版</a:t>
            </a:r>
            <a:r>
              <a:rPr lang="en-US" altLang="zh-CN" sz="3600" b="1" dirty="0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66FF33"/>
                </a:solidFill>
              </a:rPr>
              <a:t>LED</a:t>
            </a:r>
            <a:r>
              <a:rPr lang="zh-CN" altLang="en-US" sz="3600" b="1" dirty="0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66FF33"/>
                </a:solidFill>
              </a:rPr>
              <a:t>灯闪烁工程</a:t>
            </a:r>
          </a:p>
        </p:txBody>
      </p:sp>
      <p:sp>
        <p:nvSpPr>
          <p:cNvPr id="3" name="矩形 2"/>
          <p:cNvSpPr/>
          <p:nvPr/>
        </p:nvSpPr>
        <p:spPr>
          <a:xfrm>
            <a:off x="289678" y="991986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4.8.1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创建寄存器版工程模板</a:t>
            </a:r>
          </a:p>
        </p:txBody>
      </p:sp>
      <p:pic>
        <p:nvPicPr>
          <p:cNvPr id="3379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654175"/>
            <a:ext cx="57023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矩形 4"/>
          <p:cNvSpPr>
            <a:spLocks noChangeArrowheads="1"/>
          </p:cNvSpPr>
          <p:nvPr/>
        </p:nvSpPr>
        <p:spPr bwMode="auto">
          <a:xfrm>
            <a:off x="6280150" y="1787525"/>
            <a:ext cx="2662238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可以将</a:t>
            </a:r>
            <a:r>
              <a:rPr lang="en-US" altLang="zh-CN">
                <a:latin typeface="Times New Roman" pitchFamily="18" charset="0"/>
                <a:ea typeface="宋体" charset="-122"/>
              </a:rPr>
              <a:t>ST</a:t>
            </a:r>
            <a:r>
              <a:rPr lang="zh-CN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标准外设库项目组“</a:t>
            </a:r>
            <a:r>
              <a:rPr lang="en-US" altLang="zh-CN">
                <a:latin typeface="Times New Roman" pitchFamily="18" charset="0"/>
                <a:ea typeface="宋体" charset="-122"/>
              </a:rPr>
              <a:t>ST_Driver</a:t>
            </a:r>
            <a:r>
              <a:rPr lang="zh-CN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”删除，又因为程序比较简单，直接写在</a:t>
            </a:r>
            <a:r>
              <a:rPr lang="en-US" altLang="zh-CN">
                <a:latin typeface="Times New Roman" pitchFamily="18" charset="0"/>
                <a:ea typeface="宋体" charset="-122"/>
              </a:rPr>
              <a:t>main</a:t>
            </a:r>
            <a:r>
              <a:rPr lang="zh-CN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函数当中，所以又将项目组“</a:t>
            </a:r>
            <a:r>
              <a:rPr lang="en-US" altLang="zh-CN">
                <a:latin typeface="Times New Roman" pitchFamily="18" charset="0"/>
                <a:ea typeface="宋体" charset="-122"/>
              </a:rPr>
              <a:t>APP</a:t>
            </a:r>
            <a:r>
              <a:rPr lang="zh-CN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”删除，所以该工程模板相对于库函数版的工程模板要简单了很多。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677" y="448339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4.8.2 LED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灯闪烁程序设计</a:t>
            </a:r>
          </a:p>
        </p:txBody>
      </p:sp>
      <p:grpSp>
        <p:nvGrpSpPr>
          <p:cNvPr id="34819" name="组合 3"/>
          <p:cNvGrpSpPr>
            <a:grpSpLocks noChangeAspect="1"/>
          </p:cNvGrpSpPr>
          <p:nvPr/>
        </p:nvGrpSpPr>
        <p:grpSpPr bwMode="auto">
          <a:xfrm>
            <a:off x="1920875" y="1462088"/>
            <a:ext cx="3943350" cy="4206875"/>
            <a:chOff x="5010" y="2313"/>
            <a:chExt cx="5175" cy="6901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6270" y="2313"/>
              <a:ext cx="3915" cy="6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7200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600" kern="100" dirty="0">
                  <a:latin typeface="Calibri"/>
                  <a:ea typeface="宋体"/>
                  <a:cs typeface="Times New Roman"/>
                </a:rPr>
                <a:t>开始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270" y="3602"/>
              <a:ext cx="3915" cy="6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360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600" kern="100" dirty="0">
                  <a:latin typeface="Times New Roman"/>
                  <a:ea typeface="宋体"/>
                  <a:cs typeface="Times New Roman"/>
                </a:rPr>
                <a:t>初化</a:t>
              </a:r>
              <a:r>
                <a:rPr lang="en-US" sz="1600" kern="100" dirty="0">
                  <a:latin typeface="Times New Roman"/>
                  <a:ea typeface="宋体"/>
                  <a:cs typeface="Times New Roman"/>
                </a:rPr>
                <a:t>PC</a:t>
              </a:r>
              <a:r>
                <a:rPr lang="zh-CN" sz="1600" kern="100" dirty="0">
                  <a:latin typeface="Times New Roman"/>
                  <a:ea typeface="宋体"/>
                  <a:cs typeface="Times New Roman"/>
                </a:rPr>
                <a:t>口为</a:t>
              </a:r>
              <a:r>
                <a:rPr lang="en-US" sz="1600" kern="100" dirty="0">
                  <a:latin typeface="Times New Roman"/>
                  <a:ea typeface="宋体"/>
                  <a:cs typeface="Times New Roman"/>
                </a:rPr>
                <a:t>10MHz </a:t>
              </a:r>
              <a:r>
                <a:rPr lang="zh-CN" sz="1600" kern="100" dirty="0">
                  <a:latin typeface="Times New Roman"/>
                  <a:ea typeface="宋体"/>
                  <a:cs typeface="Times New Roman"/>
                </a:rPr>
                <a:t>推挽输出</a:t>
              </a:r>
              <a:endParaRPr lang="zh-CN" sz="1600" kern="100" dirty="0"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270" y="4714"/>
              <a:ext cx="3915" cy="6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360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 dirty="0">
                  <a:latin typeface="Times New Roman"/>
                  <a:ea typeface="宋体"/>
                  <a:cs typeface="Times New Roman"/>
                </a:rPr>
                <a:t>PC</a:t>
              </a:r>
              <a:r>
                <a:rPr lang="zh-CN" sz="1600" kern="100" dirty="0">
                  <a:latin typeface="Times New Roman"/>
                  <a:ea typeface="宋体"/>
                  <a:cs typeface="Times New Roman"/>
                </a:rPr>
                <a:t>口输出低电平</a:t>
              </a:r>
              <a:r>
                <a:rPr lang="zh-CN" sz="1600" kern="100" dirty="0"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zh-CN" sz="1600" kern="100" dirty="0">
                  <a:latin typeface="Times New Roman"/>
                  <a:ea typeface="宋体"/>
                  <a:cs typeface="Times New Roman"/>
                </a:rPr>
                <a:t>点亮</a:t>
              </a:r>
              <a:r>
                <a:rPr lang="en-US" sz="1600" kern="100" dirty="0">
                  <a:latin typeface="Times New Roman"/>
                  <a:ea typeface="宋体"/>
                  <a:cs typeface="Times New Roman"/>
                </a:rPr>
                <a:t>LED</a:t>
              </a:r>
              <a:endParaRPr lang="zh-CN" sz="1600" kern="100" dirty="0"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270" y="5852"/>
              <a:ext cx="3915" cy="6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360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600" kern="100" dirty="0">
                  <a:latin typeface="Calibri"/>
                  <a:ea typeface="宋体"/>
                  <a:cs typeface="Times New Roman"/>
                </a:rPr>
                <a:t>延时</a:t>
              </a:r>
              <a:r>
                <a:rPr lang="en-US" sz="1600" kern="100" dirty="0">
                  <a:latin typeface="Calibri"/>
                  <a:ea typeface="宋体"/>
                  <a:cs typeface="Times New Roman"/>
                </a:rPr>
                <a:t>1</a:t>
              </a:r>
              <a:r>
                <a:rPr lang="zh-CN" sz="1600" kern="100" dirty="0">
                  <a:latin typeface="Calibri"/>
                  <a:ea typeface="宋体"/>
                  <a:cs typeface="Times New Roman"/>
                </a:rPr>
                <a:t>秒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270" y="7037"/>
              <a:ext cx="3915" cy="6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360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 dirty="0">
                  <a:latin typeface="Times New Roman"/>
                  <a:ea typeface="宋体"/>
                  <a:cs typeface="Times New Roman"/>
                </a:rPr>
                <a:t>PC</a:t>
              </a:r>
              <a:r>
                <a:rPr lang="zh-CN" sz="1600" kern="100" dirty="0">
                  <a:latin typeface="Times New Roman"/>
                  <a:ea typeface="宋体"/>
                  <a:cs typeface="Times New Roman"/>
                </a:rPr>
                <a:t>口输出高电平</a:t>
              </a:r>
              <a:r>
                <a:rPr lang="zh-CN" sz="1600" kern="100" dirty="0"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zh-CN" sz="1600" kern="100" dirty="0">
                  <a:latin typeface="Times New Roman"/>
                  <a:ea typeface="宋体"/>
                  <a:cs typeface="Times New Roman"/>
                </a:rPr>
                <a:t>熄灭</a:t>
              </a:r>
              <a:r>
                <a:rPr lang="en-US" sz="1600" kern="100" dirty="0">
                  <a:latin typeface="Times New Roman"/>
                  <a:ea typeface="宋体"/>
                  <a:cs typeface="Times New Roman"/>
                </a:rPr>
                <a:t>LED</a:t>
              </a:r>
              <a:endParaRPr lang="zh-CN" sz="1600" kern="100" dirty="0">
                <a:latin typeface="Calibri"/>
                <a:ea typeface="宋体"/>
                <a:cs typeface="Times New Roman"/>
              </a:endParaRPr>
            </a:p>
            <a:p>
              <a:pPr algn="just">
                <a:spcAft>
                  <a:spcPts val="0"/>
                </a:spcAft>
                <a:defRPr/>
              </a:pPr>
              <a:r>
                <a:rPr lang="en-US" sz="1600" kern="100" dirty="0">
                  <a:latin typeface="Calibri"/>
                  <a:ea typeface="宋体"/>
                  <a:cs typeface="Times New Roman"/>
                </a:rPr>
                <a:t> </a:t>
              </a:r>
              <a:endParaRPr lang="zh-CN" sz="1600" kern="100" dirty="0"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270" y="8102"/>
              <a:ext cx="3915" cy="6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360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600" kern="100" dirty="0">
                  <a:latin typeface="Calibri"/>
                  <a:ea typeface="宋体"/>
                  <a:cs typeface="Times New Roman"/>
                </a:rPr>
                <a:t>延时</a:t>
              </a:r>
              <a:r>
                <a:rPr lang="en-US" sz="1600" kern="100" dirty="0">
                  <a:latin typeface="Calibri"/>
                  <a:ea typeface="宋体"/>
                  <a:cs typeface="Times New Roman"/>
                </a:rPr>
                <a:t>1</a:t>
              </a:r>
              <a:r>
                <a:rPr lang="zh-CN" sz="1600" kern="100" dirty="0">
                  <a:latin typeface="Calibri"/>
                  <a:ea typeface="宋体"/>
                  <a:cs typeface="Times New Roman"/>
                </a:rPr>
                <a:t>秒</a:t>
              </a:r>
            </a:p>
          </p:txBody>
        </p:sp>
        <p:cxnSp>
          <p:nvCxnSpPr>
            <p:cNvPr id="34827" name="AutoShape 9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8228" y="2943"/>
              <a:ext cx="1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28" name="AutoShape 10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8228" y="4233"/>
              <a:ext cx="1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29" name="AutoShape 11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8228" y="5343"/>
              <a:ext cx="1" cy="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30" name="AutoShape 1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8228" y="6483"/>
              <a:ext cx="1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31" name="AutoShape 13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8228" y="7668"/>
              <a:ext cx="1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32" name="AutoShape 14"/>
            <p:cNvCxnSpPr>
              <a:cxnSpLocks noChangeShapeType="1"/>
              <a:stCxn id="10" idx="2"/>
            </p:cNvCxnSpPr>
            <p:nvPr/>
          </p:nvCxnSpPr>
          <p:spPr bwMode="auto">
            <a:xfrm>
              <a:off x="8228" y="8733"/>
              <a:ext cx="1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33" name="AutoShape 15"/>
            <p:cNvCxnSpPr>
              <a:cxnSpLocks noChangeShapeType="1"/>
            </p:cNvCxnSpPr>
            <p:nvPr/>
          </p:nvCxnSpPr>
          <p:spPr bwMode="auto">
            <a:xfrm flipH="1">
              <a:off x="5011" y="9213"/>
              <a:ext cx="32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34" name="AutoShape 16"/>
            <p:cNvCxnSpPr>
              <a:cxnSpLocks noChangeShapeType="1"/>
            </p:cNvCxnSpPr>
            <p:nvPr/>
          </p:nvCxnSpPr>
          <p:spPr bwMode="auto">
            <a:xfrm flipV="1">
              <a:off x="5010" y="4458"/>
              <a:ext cx="1" cy="47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35" name="AutoShape 17"/>
            <p:cNvCxnSpPr>
              <a:cxnSpLocks noChangeShapeType="1"/>
            </p:cNvCxnSpPr>
            <p:nvPr/>
          </p:nvCxnSpPr>
          <p:spPr bwMode="auto">
            <a:xfrm>
              <a:off x="5010" y="4459"/>
              <a:ext cx="32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4820" name="矩形 1"/>
          <p:cNvSpPr>
            <a:spLocks noChangeArrowheads="1"/>
          </p:cNvSpPr>
          <p:nvPr/>
        </p:nvSpPr>
        <p:spPr bwMode="auto">
          <a:xfrm>
            <a:off x="3132138" y="5919788"/>
            <a:ext cx="2736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LED</a:t>
            </a:r>
            <a:r>
              <a:rPr lang="zh-CN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灯闪烁程序流程图</a:t>
            </a:r>
            <a:endParaRPr lang="zh-CN" altLang="en-US" sz="2000" dirty="0"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46175"/>
            <a:ext cx="59055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矩形 2"/>
          <p:cNvSpPr>
            <a:spLocks noChangeArrowheads="1"/>
          </p:cNvSpPr>
          <p:nvPr/>
        </p:nvSpPr>
        <p:spPr bwMode="auto">
          <a:xfrm>
            <a:off x="3203575" y="5584825"/>
            <a:ext cx="28280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Times New Roman" pitchFamily="18" charset="0"/>
                <a:ea typeface="宋体" charset="-122"/>
              </a:rPr>
              <a:t>Keil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MDK</a:t>
            </a:r>
            <a:r>
              <a:rPr lang="zh-CN" altLang="zh-CN" sz="2000" dirty="0">
                <a:latin typeface="Times New Roman" pitchFamily="18" charset="0"/>
                <a:ea typeface="宋体" charset="-122"/>
                <a:cs typeface="Times New Roman" pitchFamily="18" charset="0"/>
              </a:rPr>
              <a:t>软件编译界面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677" y="448339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4.8.2 LED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灯闪烁程序设计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677" y="448339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4.8.3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基于寄存器开发方式特点</a:t>
            </a: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631825" y="1243013"/>
            <a:ext cx="7786688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>
                <a:latin typeface="Times New Roman" pitchFamily="18" charset="0"/>
                <a:ea typeface="宋体" charset="-122"/>
                <a:cs typeface="Times New Roman" pitchFamily="18" charset="0"/>
              </a:rPr>
              <a:t>通过上述实例，我们能够体会基于寄存器的开发方式的简单、直接、高效的特点。“简单”是说我们要实现某个功能，只要在参考手册找到实现这个功能的寄存器，按照说明设置即可，而不需要下载其它的支持文件（比方说固件库），前期准备相对较少，工程模板也比较简单。</a:t>
            </a:r>
            <a:endParaRPr lang="en-US" altLang="zh-CN" sz="20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>
                <a:ea typeface="宋体" charset="-122"/>
              </a:rPr>
              <a:t>对于</a:t>
            </a:r>
            <a:r>
              <a:rPr lang="en-US" altLang="zh-CN" sz="2000">
                <a:ea typeface="宋体" charset="-122"/>
              </a:rPr>
              <a:t>STM32</a:t>
            </a:r>
            <a:r>
              <a:rPr lang="zh-CN" altLang="zh-CN" sz="2000">
                <a:ea typeface="宋体" charset="-122"/>
              </a:rPr>
              <a:t>单片机来说</a:t>
            </a:r>
            <a:r>
              <a:rPr lang="en-US" altLang="zh-CN" sz="2000">
                <a:ea typeface="宋体" charset="-122"/>
              </a:rPr>
              <a:t>,</a:t>
            </a:r>
            <a:r>
              <a:rPr lang="zh-CN" altLang="zh-CN" sz="2000">
                <a:ea typeface="宋体" charset="-122"/>
              </a:rPr>
              <a:t>采用寄存器开发方式，对开发者要求比较高，开发时往往需要查询相关参考手册，所以目前寄存器开发方式主要适用于嵌入式系统底层开发，或是对执行速度和系统资源有严格要求的场合。对于一般的应用程序，还是推荐本书后续章节介绍和示范的基于库函数的开发方式。</a:t>
            </a:r>
            <a:endParaRPr lang="zh-CN" altLang="en-US" sz="2000"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729" y="717648"/>
            <a:ext cx="649493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66FF33"/>
                </a:solidFill>
              </a:rPr>
              <a:t>4.9 </a:t>
            </a:r>
            <a:r>
              <a:rPr lang="zh-CN" altLang="en-US" sz="3600" b="1" dirty="0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66FF33"/>
                </a:solidFill>
              </a:rPr>
              <a:t>本章小结</a:t>
            </a:r>
          </a:p>
        </p:txBody>
      </p:sp>
      <p:sp>
        <p:nvSpPr>
          <p:cNvPr id="3" name="矩形 2"/>
          <p:cNvSpPr/>
          <p:nvPr/>
        </p:nvSpPr>
        <p:spPr>
          <a:xfrm>
            <a:off x="652463" y="1654175"/>
            <a:ext cx="7624762" cy="35893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GPIO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是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STM32F103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微控制器最基本、最重要的外设，也是本书讲解的第一个外设。本章首先讲解了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GPIO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的定义、概述、管脚命名；随后讲解了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GPIO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工作模式、输出速度、复用功能；紧随其后详细讲解了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GPIO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相关寄存器，包括寄存器名称、位定义和访问方式等内容；本章最后以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LED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流水灯为例，给出了寄存器配置方法，并给出了基于寄存器开发方式的</a:t>
            </a:r>
            <a:r>
              <a:rPr lang="en-US" altLang="zh-CN" sz="2200" kern="100" dirty="0">
                <a:latin typeface="Times New Roman"/>
                <a:ea typeface="宋体"/>
                <a:cs typeface="Times New Roman"/>
              </a:rPr>
              <a:t>LED</a:t>
            </a:r>
            <a:r>
              <a:rPr lang="zh-CN" altLang="zh-CN" sz="2200" kern="100" dirty="0">
                <a:latin typeface="Times New Roman"/>
                <a:ea typeface="宋体"/>
                <a:cs typeface="Times New Roman"/>
              </a:rPr>
              <a:t>灯闪烁工程详细实施步骤。</a:t>
            </a:r>
            <a:endParaRPr lang="zh-CN" altLang="zh-CN" sz="220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41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06" y="520841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4.1 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概述及管脚命名</a:t>
            </a:r>
          </a:p>
        </p:txBody>
      </p:sp>
      <p:sp>
        <p:nvSpPr>
          <p:cNvPr id="7171" name="内容占位符 1"/>
          <p:cNvSpPr txBox="1">
            <a:spLocks/>
          </p:cNvSpPr>
          <p:nvPr/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>
                <a:solidFill>
                  <a:schemeClr val="tx1"/>
                </a:solidFill>
                <a:latin typeface="Arial" charset="0"/>
              </a:defRPr>
            </a:lvl1pPr>
            <a:lvl2pPr marL="566738" indent="-22542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Wingdings" pitchFamily="2" charset="2"/>
              <a:buChar char="u"/>
            </a:pPr>
            <a:r>
              <a:rPr lang="en-US" altLang="zh-CN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STM32F103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微控制器最多可以提供</a:t>
            </a:r>
            <a:r>
              <a:rPr lang="en-US" altLang="zh-CN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112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个多功能双向</a:t>
            </a:r>
            <a:r>
              <a:rPr lang="en-US" altLang="zh-CN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引脚。这些</a:t>
            </a:r>
            <a:r>
              <a:rPr lang="en-US" altLang="zh-CN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引脚依次分布在不同的端口中。</a:t>
            </a:r>
            <a:endParaRPr lang="en-US" altLang="zh-CN" sz="2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端口号：端口号通常以大写字母命名，从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开始，依次类推。例如，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GPIOA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GPIOB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GPIOC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等。</a:t>
            </a:r>
            <a:endParaRPr lang="en-US" altLang="zh-CN" sz="240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引脚号：每个端口有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I/O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引脚，分别命名为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0-15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。例如，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STM32F103RCT6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微控制器的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GPIOA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端口有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个引脚，分别为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PA0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PA1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PA2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PA3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PA14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PA15</a:t>
            </a:r>
            <a:r>
              <a:rPr lang="zh-CN" altLang="en-US" sz="24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mtClean="0">
                <a:ea typeface="黑体" pitchFamily="49" charset="-122"/>
              </a:rPr>
              <a:t>	</a:t>
            </a: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8195" name="Picture 3"/>
          <p:cNvPicPr>
            <a:picLocks noRot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392238"/>
            <a:ext cx="85407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51232" y="56438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4.2 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内部结构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4294967295"/>
          </p:nvPr>
        </p:nvSpPr>
        <p:spPr>
          <a:xfrm>
            <a:off x="244475" y="1335088"/>
            <a:ext cx="7694613" cy="49926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zh-CN" altLang="zh-CN" sz="2600" b="1" smtClean="0">
                <a:solidFill>
                  <a:srgbClr val="00279F"/>
                </a:solidFill>
                <a:ea typeface="宋体" charset="-122"/>
              </a:rPr>
              <a:t>输入模式</a:t>
            </a:r>
          </a:p>
          <a:p>
            <a:pPr lvl="1">
              <a:lnSpc>
                <a:spcPct val="120000"/>
              </a:lnSpc>
            </a:pPr>
            <a:r>
              <a:rPr lang="zh-CN" altLang="zh-CN" smtClean="0">
                <a:solidFill>
                  <a:schemeClr val="tx1"/>
                </a:solidFill>
                <a:ea typeface="宋体" charset="-122"/>
              </a:rPr>
              <a:t>输入浮空</a:t>
            </a:r>
            <a:r>
              <a:rPr lang="zh-CN" altLang="en-US" smtClean="0">
                <a:solidFill>
                  <a:schemeClr val="tx1"/>
                </a:solidFill>
                <a:ea typeface="宋体" charset="-122"/>
              </a:rPr>
              <a:t>（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GPIO_Mode_IN_FLOATING</a:t>
            </a:r>
            <a:r>
              <a:rPr lang="zh-CN" altLang="en-US" smtClean="0">
                <a:solidFill>
                  <a:schemeClr val="tx1"/>
                </a:solidFill>
                <a:ea typeface="宋体" charset="-122"/>
              </a:rPr>
              <a:t>）</a:t>
            </a:r>
            <a:endParaRPr lang="zh-CN" altLang="zh-CN" smtClean="0">
              <a:solidFill>
                <a:schemeClr val="tx1"/>
              </a:solidFill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mtClean="0">
                <a:solidFill>
                  <a:schemeClr val="tx1"/>
                </a:solidFill>
                <a:ea typeface="宋体" charset="-122"/>
              </a:rPr>
              <a:t>输入上拉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 (GPIO_Mode_IPU)</a:t>
            </a:r>
            <a:endParaRPr lang="zh-CN" altLang="zh-CN" smtClean="0">
              <a:solidFill>
                <a:schemeClr val="tx1"/>
              </a:solidFill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mtClean="0">
                <a:solidFill>
                  <a:schemeClr val="tx1"/>
                </a:solidFill>
                <a:ea typeface="宋体" charset="-122"/>
              </a:rPr>
              <a:t>输入下拉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 (GPIO_Mode_IPD)</a:t>
            </a:r>
            <a:endParaRPr lang="zh-CN" altLang="zh-CN" smtClean="0">
              <a:solidFill>
                <a:schemeClr val="tx1"/>
              </a:solidFill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mtClean="0">
                <a:solidFill>
                  <a:schemeClr val="tx1"/>
                </a:solidFill>
                <a:ea typeface="宋体" charset="-122"/>
              </a:rPr>
              <a:t>模拟输入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 (GPIO_Mode_AIN)</a:t>
            </a:r>
            <a:endParaRPr lang="zh-CN" altLang="zh-CN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</a:pPr>
            <a:r>
              <a:rPr lang="zh-CN" altLang="zh-CN" sz="2600" b="1" smtClean="0">
                <a:solidFill>
                  <a:srgbClr val="00279F"/>
                </a:solidFill>
                <a:ea typeface="宋体" charset="-122"/>
              </a:rPr>
              <a:t>输出模式</a:t>
            </a:r>
          </a:p>
          <a:p>
            <a:pPr lvl="1">
              <a:lnSpc>
                <a:spcPct val="120000"/>
              </a:lnSpc>
            </a:pPr>
            <a:r>
              <a:rPr lang="zh-CN" altLang="zh-CN" smtClean="0">
                <a:solidFill>
                  <a:schemeClr val="tx1"/>
                </a:solidFill>
                <a:ea typeface="宋体" charset="-122"/>
              </a:rPr>
              <a:t>开漏输出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 (GPIO_Mode_Out_OD)</a:t>
            </a:r>
            <a:endParaRPr lang="zh-CN" altLang="zh-CN" smtClean="0">
              <a:solidFill>
                <a:schemeClr val="tx1"/>
              </a:solidFill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mtClean="0">
                <a:solidFill>
                  <a:schemeClr val="tx1"/>
                </a:solidFill>
                <a:ea typeface="宋体" charset="-122"/>
              </a:rPr>
              <a:t>开漏复用功能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 (GPIO_Mode_AF_OD)</a:t>
            </a:r>
            <a:endParaRPr lang="zh-CN" altLang="zh-CN" smtClean="0">
              <a:solidFill>
                <a:schemeClr val="tx1"/>
              </a:solidFill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mtClean="0">
                <a:solidFill>
                  <a:schemeClr val="tx1"/>
                </a:solidFill>
                <a:ea typeface="宋体" charset="-122"/>
              </a:rPr>
              <a:t>推挽式输出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 (GPIO_Mode_Out_PP)</a:t>
            </a:r>
            <a:endParaRPr lang="zh-CN" altLang="zh-CN" smtClean="0">
              <a:solidFill>
                <a:schemeClr val="tx1"/>
              </a:solidFill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smtClean="0">
                <a:solidFill>
                  <a:schemeClr val="tx1"/>
                </a:solidFill>
                <a:ea typeface="宋体" charset="-122"/>
              </a:rPr>
              <a:t>推挽式复用功能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 (GPIO_Mode_AF_PP)</a:t>
            </a:r>
            <a:endParaRPr lang="zh-CN" altLang="zh-CN" smtClean="0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zh-CN" altLang="en-US" sz="2700" smtClean="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700" smtClean="0"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232" y="56438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4.3 GPIO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</a:rPr>
              <a:t>工作模式</a:t>
            </a:r>
          </a:p>
        </p:txBody>
      </p:sp>
      <p:sp>
        <p:nvSpPr>
          <p:cNvPr id="2" name="左箭头标注 1"/>
          <p:cNvSpPr/>
          <p:nvPr/>
        </p:nvSpPr>
        <p:spPr bwMode="auto">
          <a:xfrm>
            <a:off x="6081713" y="1814513"/>
            <a:ext cx="1001712" cy="2017712"/>
          </a:xfrm>
          <a:prstGeom prst="leftArrowCallout">
            <a:avLst/>
          </a:prstGeom>
          <a:solidFill>
            <a:srgbClr val="99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eaLnBrk="1" hangingPunct="1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四</a:t>
            </a:r>
            <a:endParaRPr lang="en-US" altLang="zh-CN" sz="24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algn="ctr" eaLnBrk="1" hangingPunct="1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种</a:t>
            </a:r>
            <a:endParaRPr lang="en-US" altLang="zh-CN" sz="24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algn="ctr" eaLnBrk="1" hangingPunct="1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输</a:t>
            </a:r>
            <a:endParaRPr lang="en-US" altLang="zh-CN" sz="24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algn="ctr" eaLnBrk="1" hangingPunct="1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入</a:t>
            </a:r>
          </a:p>
        </p:txBody>
      </p:sp>
      <p:sp>
        <p:nvSpPr>
          <p:cNvPr id="5" name="左箭头标注 4"/>
          <p:cNvSpPr/>
          <p:nvPr/>
        </p:nvSpPr>
        <p:spPr bwMode="auto">
          <a:xfrm>
            <a:off x="6081713" y="4157663"/>
            <a:ext cx="1001712" cy="2017712"/>
          </a:xfrm>
          <a:prstGeom prst="leftArrowCallout">
            <a:avLst/>
          </a:prstGeom>
          <a:solidFill>
            <a:srgbClr val="99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eaLnBrk="1" hangingPunct="1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四</a:t>
            </a:r>
            <a:endParaRPr lang="en-US" altLang="zh-CN" sz="24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algn="ctr" eaLnBrk="1" hangingPunct="1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种</a:t>
            </a:r>
            <a:endParaRPr lang="en-US" altLang="zh-CN" sz="24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algn="ctr" eaLnBrk="1" hangingPunct="1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输</a:t>
            </a:r>
            <a:endParaRPr lang="en-US" altLang="zh-CN" sz="24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algn="ctr" eaLnBrk="1" hangingPunct="1"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Arial" pitchFamily="34" charset="0"/>
                <a:ea typeface="宋体" pitchFamily="2" charset="-122"/>
              </a:rPr>
              <a:t>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4294967295"/>
          </p:nvPr>
        </p:nvSpPr>
        <p:spPr>
          <a:xfrm>
            <a:off x="258763" y="800100"/>
            <a:ext cx="8458200" cy="60579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zh-CN" altLang="zh-CN" sz="2400" b="1" dirty="0" smtClean="0">
                <a:solidFill>
                  <a:srgbClr val="00279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279F"/>
                </a:solidFill>
                <a:latin typeface="宋体" pitchFamily="2" charset="-122"/>
                <a:ea typeface="宋体" pitchFamily="2" charset="-122"/>
              </a:rPr>
              <a:t>4.3.1 </a:t>
            </a:r>
            <a:r>
              <a:rPr lang="zh-CN" altLang="zh-CN" sz="2400" b="1" dirty="0" smtClean="0">
                <a:solidFill>
                  <a:srgbClr val="00279F"/>
                </a:solidFill>
                <a:latin typeface="宋体" pitchFamily="2" charset="-122"/>
                <a:ea typeface="宋体" pitchFamily="2" charset="-122"/>
              </a:rPr>
              <a:t>GPIO的工作模式—输入浮空模式</a:t>
            </a:r>
            <a:endParaRPr lang="en-US" altLang="zh-CN" sz="2400" b="1" dirty="0" smtClean="0">
              <a:solidFill>
                <a:srgbClr val="00279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►"/>
              <a:defRPr/>
            </a:pPr>
            <a:endParaRPr lang="zh-CN" altLang="en-US" dirty="0" smtClean="0">
              <a:ea typeface="黑体" pitchFamily="49" charset="-122"/>
            </a:endParaRPr>
          </a:p>
        </p:txBody>
      </p:sp>
      <p:pic>
        <p:nvPicPr>
          <p:cNvPr id="10243" name="Picture 3"/>
          <p:cNvPicPr>
            <a:picLocks noRot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552575"/>
            <a:ext cx="871537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4294967295"/>
          </p:nvPr>
        </p:nvSpPr>
        <p:spPr>
          <a:xfrm>
            <a:off x="228600" y="228600"/>
            <a:ext cx="8610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 b="1" smtClean="0">
              <a:solidFill>
                <a:srgbClr val="00279F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b="1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4.3.2</a:t>
            </a:r>
            <a:r>
              <a:rPr lang="zh-CN" altLang="zh-CN" sz="2400" b="1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 GPIO的工作模式—输入上拉模式</a:t>
            </a:r>
            <a:endParaRPr lang="en-US" altLang="zh-CN" sz="2400" b="1" smtClean="0">
              <a:solidFill>
                <a:srgbClr val="00279F"/>
              </a:solidFill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000" smtClean="0">
              <a:ea typeface="黑体" pitchFamily="49" charset="-122"/>
            </a:endParaRPr>
          </a:p>
        </p:txBody>
      </p:sp>
      <p:pic>
        <p:nvPicPr>
          <p:cNvPr id="11267" name="Picture 3"/>
          <p:cNvPicPr>
            <a:picLocks noRot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01763"/>
            <a:ext cx="853281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61938" y="441325"/>
            <a:ext cx="8882062" cy="6540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4.3.3 </a:t>
            </a:r>
            <a:r>
              <a:rPr lang="zh-CN" altLang="zh-CN" sz="2400" smtClean="0">
                <a:solidFill>
                  <a:srgbClr val="00279F"/>
                </a:solidFill>
                <a:latin typeface="宋体" charset="-122"/>
                <a:ea typeface="宋体" charset="-122"/>
              </a:rPr>
              <a:t>GPIO的工作模式—输入下拉模式</a:t>
            </a:r>
            <a:endParaRPr lang="zh-CN" altLang="en-US" sz="2400" smtClean="0">
              <a:latin typeface="宋体" charset="-122"/>
              <a:ea typeface="宋体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pic>
        <p:nvPicPr>
          <p:cNvPr id="12292" name="Picture 3"/>
          <p:cNvPicPr>
            <a:picLocks noRot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0163"/>
            <a:ext cx="85407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Pages>0</Pages>
  <Words>3494</Words>
  <Characters>0</Characters>
  <Application>Microsoft Office PowerPoint</Application>
  <DocSecurity>0</DocSecurity>
  <PresentationFormat>全屏显示(4:3)</PresentationFormat>
  <Lines>0</Lines>
  <Paragraphs>475</Paragraphs>
  <Slides>35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1_Custom Design</vt:lpstr>
      <vt:lpstr>5_Master_PPT_Confidential</vt:lpstr>
      <vt:lpstr>6_Master_PPT_Confidential</vt:lpstr>
      <vt:lpstr>文档</vt:lpstr>
      <vt:lpstr>Rapid Prototyping Solutions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4.3.3 GPIO的工作模式—输入下拉模式</vt:lpstr>
      <vt:lpstr>4.3.4  GPIO的工作模式—模拟输入模式</vt:lpstr>
      <vt:lpstr>4.3.5 GPIO的工作模式—开漏输出模式</vt:lpstr>
      <vt:lpstr>4.3.6 GPIO的工作模式—开漏复用输出模式</vt:lpstr>
      <vt:lpstr>4.3.7 GPIO的工作模式—推挽输出模式</vt:lpstr>
      <vt:lpstr>4.3.8 GPIO的工作模式—推挽复用输出模式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501</cp:revision>
  <dcterms:created xsi:type="dcterms:W3CDTF">2014-12-03T14:25:05Z</dcterms:created>
  <dcterms:modified xsi:type="dcterms:W3CDTF">2019-03-27T12:32:06Z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