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</p:sldMasterIdLst>
  <p:notesMasterIdLst>
    <p:notesMasterId r:id="rId30"/>
  </p:notesMasterIdLst>
  <p:sldIdLst>
    <p:sldId id="395" r:id="rId4"/>
    <p:sldId id="463" r:id="rId5"/>
    <p:sldId id="917" r:id="rId6"/>
    <p:sldId id="868" r:id="rId7"/>
    <p:sldId id="918" r:id="rId8"/>
    <p:sldId id="903" r:id="rId9"/>
    <p:sldId id="904" r:id="rId10"/>
    <p:sldId id="905" r:id="rId11"/>
    <p:sldId id="919" r:id="rId12"/>
    <p:sldId id="920" r:id="rId13"/>
    <p:sldId id="921" r:id="rId14"/>
    <p:sldId id="922" r:id="rId15"/>
    <p:sldId id="923" r:id="rId16"/>
    <p:sldId id="907" r:id="rId17"/>
    <p:sldId id="933" r:id="rId18"/>
    <p:sldId id="908" r:id="rId19"/>
    <p:sldId id="930" r:id="rId20"/>
    <p:sldId id="855" r:id="rId21"/>
    <p:sldId id="924" r:id="rId22"/>
    <p:sldId id="925" r:id="rId23"/>
    <p:sldId id="926" r:id="rId24"/>
    <p:sldId id="927" r:id="rId25"/>
    <p:sldId id="932" r:id="rId26"/>
    <p:sldId id="931" r:id="rId27"/>
    <p:sldId id="928" r:id="rId28"/>
    <p:sldId id="89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66FF33"/>
    <a:srgbClr val="AB2598"/>
    <a:srgbClr val="FF33CC"/>
    <a:srgbClr val="0E85CB"/>
    <a:srgbClr val="CC0000"/>
    <a:srgbClr val="BFFC96"/>
    <a:srgbClr val="FF3300"/>
    <a:srgbClr val="33CC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3606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2019年3月28日星期四5时55分50秒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21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52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00550"/>
            <a:ext cx="6353175" cy="566738"/>
          </a:xfrm>
        </p:spPr>
        <p:txBody>
          <a:bodyPr tIns="91440" bIns="91440" anchor="b"/>
          <a:lstStyle/>
          <a:p>
            <a:pPr algn="l" eaLnBrk="1" hangingPunct="1">
              <a:spcBef>
                <a:spcPct val="25000"/>
              </a:spcBef>
            </a:pPr>
            <a:r>
              <a:rPr lang="en-US" altLang="zh-CN" sz="2000" b="0" dirty="0" smtClean="0">
                <a:solidFill>
                  <a:schemeClr val="bg1"/>
                </a:solidFill>
                <a:ea typeface="宋体" pitchFamily="2" charset="-122"/>
              </a:rPr>
              <a:t>Rapid Prototyping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594006"/>
            <a:ext cx="6952343" cy="1414908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455560"/>
                </a:solidFill>
                <a:ea typeface="华文细黑" pitchFamily="2" charset="-122"/>
              </a:rPr>
              <a:t>LED</a:t>
            </a:r>
            <a:r>
              <a:rPr lang="zh-CN" altLang="en-US" sz="2400" dirty="0">
                <a:solidFill>
                  <a:srgbClr val="455560"/>
                </a:solidFill>
                <a:ea typeface="华文细黑" pitchFamily="2" charset="-122"/>
              </a:rPr>
              <a:t>流水灯与</a:t>
            </a:r>
            <a:r>
              <a:rPr lang="en-US" altLang="zh-CN" sz="2400" dirty="0" err="1">
                <a:solidFill>
                  <a:srgbClr val="455560"/>
                </a:solidFill>
                <a:ea typeface="华文细黑" pitchFamily="2" charset="-122"/>
              </a:rPr>
              <a:t>SysTick</a:t>
            </a:r>
            <a:r>
              <a:rPr lang="zh-CN" altLang="en-US" sz="2400" dirty="0" smtClean="0">
                <a:solidFill>
                  <a:srgbClr val="455560"/>
                </a:solidFill>
                <a:ea typeface="华文细黑" pitchFamily="2" charset="-122"/>
              </a:rPr>
              <a:t>定时器                          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6" y="477285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5.2.4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GPIO_SetBits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21455"/>
              </p:ext>
            </p:extLst>
          </p:nvPr>
        </p:nvGraphicFramePr>
        <p:xfrm>
          <a:off x="486273" y="1262108"/>
          <a:ext cx="8251327" cy="452903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9479"/>
                <a:gridCol w="6761848"/>
              </a:tblGrid>
              <a:tr h="39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函数名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GPIO_SetBits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函数原形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void GPIO_SetBits(GPIO_Type Def* GPIOx, u16 GPIO_Pin)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设置指定的数据端口位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输入参数</a:t>
                      </a:r>
                      <a:r>
                        <a:rPr lang="en-US" sz="2000" kern="100">
                          <a:effectLst/>
                        </a:rPr>
                        <a:t> 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GPIOx</a:t>
                      </a:r>
                      <a:r>
                        <a:rPr lang="zh-CN" sz="2000" kern="100">
                          <a:effectLst/>
                        </a:rPr>
                        <a:t>：</a:t>
                      </a:r>
                      <a:r>
                        <a:rPr lang="en-US" sz="2000" kern="100">
                          <a:effectLst/>
                        </a:rPr>
                        <a:t>x </a:t>
                      </a:r>
                      <a:r>
                        <a:rPr lang="zh-CN" sz="2000" kern="100">
                          <a:effectLst/>
                        </a:rPr>
                        <a:t>可以是 </a:t>
                      </a: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D </a:t>
                      </a:r>
                      <a:r>
                        <a:rPr lang="zh-CN" sz="2000" kern="100">
                          <a:effectLst/>
                        </a:rPr>
                        <a:t>或者 </a:t>
                      </a:r>
                      <a:r>
                        <a:rPr lang="en-US" sz="2000" kern="100">
                          <a:effectLst/>
                        </a:rPr>
                        <a:t>E</a:t>
                      </a:r>
                      <a:r>
                        <a:rPr lang="zh-CN" sz="2000" kern="100">
                          <a:effectLst/>
                        </a:rPr>
                        <a:t>，来选择 </a:t>
                      </a:r>
                      <a:r>
                        <a:rPr lang="en-US" sz="2000" kern="100">
                          <a:effectLst/>
                        </a:rPr>
                        <a:t>GPIO </a:t>
                      </a:r>
                      <a:r>
                        <a:rPr lang="zh-CN" sz="2000" kern="100">
                          <a:effectLst/>
                        </a:rPr>
                        <a:t>外设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8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输入参数</a:t>
                      </a:r>
                      <a:r>
                        <a:rPr lang="en-US" sz="2000" kern="100">
                          <a:effectLst/>
                        </a:rPr>
                        <a:t> 2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GPIO_Pin</a:t>
                      </a:r>
                      <a:r>
                        <a:rPr lang="zh-CN" sz="2000" kern="100">
                          <a:effectLst/>
                        </a:rPr>
                        <a:t>：待设置的端口位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该参数可以取 </a:t>
                      </a:r>
                      <a:r>
                        <a:rPr lang="en-US" sz="2000" kern="100">
                          <a:effectLst/>
                        </a:rPr>
                        <a:t>GPIO_Pin_x(x </a:t>
                      </a:r>
                      <a:r>
                        <a:rPr lang="zh-CN" sz="2000" kern="100">
                          <a:effectLst/>
                        </a:rPr>
                        <a:t>可以是 </a:t>
                      </a:r>
                      <a:r>
                        <a:rPr lang="en-US" sz="2000" kern="100">
                          <a:effectLst/>
                        </a:rPr>
                        <a:t>0-15)</a:t>
                      </a:r>
                      <a:r>
                        <a:rPr lang="zh-CN" sz="2000" kern="100">
                          <a:effectLst/>
                        </a:rPr>
                        <a:t>的任意组合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参阅 </a:t>
                      </a:r>
                      <a:r>
                        <a:rPr lang="en-US" sz="2000" kern="100">
                          <a:effectLst/>
                        </a:rPr>
                        <a:t>Section</a:t>
                      </a:r>
                      <a:r>
                        <a:rPr lang="zh-CN" sz="2000" kern="100">
                          <a:effectLst/>
                        </a:rPr>
                        <a:t>：</a:t>
                      </a:r>
                      <a:r>
                        <a:rPr lang="en-US" sz="2000" kern="100">
                          <a:effectLst/>
                        </a:rPr>
                        <a:t>GPIO_Pin </a:t>
                      </a:r>
                      <a:r>
                        <a:rPr lang="zh-CN" sz="2000" kern="100">
                          <a:effectLst/>
                        </a:rPr>
                        <a:t>查阅更多该参数允许取值范围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输出参数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先决条件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被调用函数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无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85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6" y="491799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5.2.5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GPIO_ResetBits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39583"/>
              </p:ext>
            </p:extLst>
          </p:nvPr>
        </p:nvGraphicFramePr>
        <p:xfrm>
          <a:off x="371474" y="1362077"/>
          <a:ext cx="8453211" cy="463232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89775"/>
                <a:gridCol w="6763436"/>
              </a:tblGrid>
              <a:tr h="42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函数名 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GPIO_ResetBits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2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函数原形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void GPIO_ResetBits(GPIO_TypeDef* GPIOx, u16 GPIO_Pin)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功能描述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清除指定的数据端口位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输入参数 </a:t>
                      </a: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GPIOx</a:t>
                      </a:r>
                      <a:r>
                        <a:rPr lang="zh-CN" sz="2000" kern="0">
                          <a:effectLst/>
                        </a:rPr>
                        <a:t>：</a:t>
                      </a:r>
                      <a:r>
                        <a:rPr lang="en-US" sz="2000" kern="0">
                          <a:effectLst/>
                        </a:rPr>
                        <a:t>x</a:t>
                      </a:r>
                      <a:r>
                        <a:rPr lang="zh-CN" sz="2000" kern="0">
                          <a:effectLst/>
                        </a:rPr>
                        <a:t>可以是</a:t>
                      </a:r>
                      <a:r>
                        <a:rPr lang="en-US" sz="2000" kern="0">
                          <a:effectLst/>
                        </a:rPr>
                        <a:t>A</a:t>
                      </a:r>
                      <a:r>
                        <a:rPr lang="zh-CN" sz="2000" kern="0">
                          <a:effectLst/>
                        </a:rPr>
                        <a:t>，</a:t>
                      </a:r>
                      <a:r>
                        <a:rPr lang="en-US" sz="2000" kern="0">
                          <a:effectLst/>
                        </a:rPr>
                        <a:t>B</a:t>
                      </a:r>
                      <a:r>
                        <a:rPr lang="zh-CN" sz="2000" kern="0">
                          <a:effectLst/>
                        </a:rPr>
                        <a:t>，</a:t>
                      </a:r>
                      <a:r>
                        <a:rPr lang="en-US" sz="2000" kern="0">
                          <a:effectLst/>
                        </a:rPr>
                        <a:t>C</a:t>
                      </a:r>
                      <a:r>
                        <a:rPr lang="zh-CN" sz="2000" kern="0">
                          <a:effectLst/>
                        </a:rPr>
                        <a:t>，</a:t>
                      </a:r>
                      <a:r>
                        <a:rPr lang="en-US" sz="2000" kern="0">
                          <a:effectLst/>
                        </a:rPr>
                        <a:t>D</a:t>
                      </a:r>
                      <a:r>
                        <a:rPr lang="zh-CN" sz="2000" kern="0">
                          <a:effectLst/>
                        </a:rPr>
                        <a:t>或者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r>
                        <a:rPr lang="zh-CN" sz="2000" kern="0">
                          <a:effectLst/>
                        </a:rPr>
                        <a:t>，来选择 </a:t>
                      </a:r>
                      <a:r>
                        <a:rPr lang="en-US" sz="2000" kern="0">
                          <a:effectLst/>
                        </a:rPr>
                        <a:t>GPIO </a:t>
                      </a:r>
                      <a:r>
                        <a:rPr lang="zh-CN" sz="2000" kern="0">
                          <a:effectLst/>
                        </a:rPr>
                        <a:t>外设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2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输入参数 </a:t>
                      </a: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GPIO_Pin</a:t>
                      </a:r>
                      <a:r>
                        <a:rPr lang="zh-CN" sz="2000" kern="0">
                          <a:effectLst/>
                        </a:rPr>
                        <a:t>：待清除的端口位该参数可以取 </a:t>
                      </a:r>
                      <a:r>
                        <a:rPr lang="en-US" sz="2000" kern="0">
                          <a:effectLst/>
                        </a:rPr>
                        <a:t>GPIO_Pin_x(x </a:t>
                      </a:r>
                      <a:r>
                        <a:rPr lang="zh-CN" sz="2000" kern="0">
                          <a:effectLst/>
                        </a:rPr>
                        <a:t>可以是 </a:t>
                      </a:r>
                      <a:r>
                        <a:rPr lang="en-US" sz="2000" kern="0">
                          <a:effectLst/>
                        </a:rPr>
                        <a:t>0-15)</a:t>
                      </a:r>
                      <a:r>
                        <a:rPr lang="zh-CN" sz="2000" kern="0">
                          <a:effectLst/>
                        </a:rPr>
                        <a:t>的任意组合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输出参数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返回值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先决条件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被调用函数 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无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748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6" y="491799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5.2.6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GPIO_WriteBit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60135"/>
              </p:ext>
            </p:extLst>
          </p:nvPr>
        </p:nvGraphicFramePr>
        <p:xfrm>
          <a:off x="428216" y="1225278"/>
          <a:ext cx="8265841" cy="48280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92099"/>
                <a:gridCol w="6773742"/>
              </a:tblGrid>
              <a:tr h="326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函数名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GPIO_WriteBit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函数原形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void GPIO_WriteBit(GPIO_TypeDef* GPIOx, u16 GPIO_Pin, BitAction BitVal)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设置或者清除指定的数据端口位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输入参数</a:t>
                      </a:r>
                      <a:r>
                        <a:rPr lang="en-US" sz="2000" kern="100">
                          <a:effectLst/>
                        </a:rPr>
                        <a:t> 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GPIOx</a:t>
                      </a:r>
                      <a:r>
                        <a:rPr lang="zh-CN" sz="2000" kern="100">
                          <a:effectLst/>
                        </a:rPr>
                        <a:t>：</a:t>
                      </a:r>
                      <a:r>
                        <a:rPr lang="en-US" sz="2000" kern="100">
                          <a:effectLst/>
                        </a:rPr>
                        <a:t>x </a:t>
                      </a:r>
                      <a:r>
                        <a:rPr lang="zh-CN" sz="2000" kern="100">
                          <a:effectLst/>
                        </a:rPr>
                        <a:t>可以是 </a:t>
                      </a: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D </a:t>
                      </a:r>
                      <a:r>
                        <a:rPr lang="zh-CN" sz="2000" kern="100">
                          <a:effectLst/>
                        </a:rPr>
                        <a:t>或者 </a:t>
                      </a:r>
                      <a:r>
                        <a:rPr lang="en-US" sz="2000" kern="100">
                          <a:effectLst/>
                        </a:rPr>
                        <a:t>E</a:t>
                      </a:r>
                      <a:r>
                        <a:rPr lang="zh-CN" sz="2000" kern="100">
                          <a:effectLst/>
                        </a:rPr>
                        <a:t>，来选择 </a:t>
                      </a:r>
                      <a:r>
                        <a:rPr lang="en-US" sz="2000" kern="100">
                          <a:effectLst/>
                        </a:rPr>
                        <a:t>GPIO </a:t>
                      </a:r>
                      <a:r>
                        <a:rPr lang="zh-CN" sz="2000" kern="100">
                          <a:effectLst/>
                        </a:rPr>
                        <a:t>外设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输入参数</a:t>
                      </a:r>
                      <a:r>
                        <a:rPr lang="en-US" sz="2000" kern="100">
                          <a:effectLst/>
                        </a:rPr>
                        <a:t> 2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GPIO_Pin</a:t>
                      </a:r>
                      <a:r>
                        <a:rPr lang="zh-CN" sz="2000" kern="100">
                          <a:effectLst/>
                        </a:rPr>
                        <a:t>：待设置或者清除指的端口位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该参数可以取</a:t>
                      </a:r>
                      <a:r>
                        <a:rPr lang="en-US" sz="2000" kern="100">
                          <a:effectLst/>
                        </a:rPr>
                        <a:t>GPIO_Pin_x(x </a:t>
                      </a:r>
                      <a:r>
                        <a:rPr lang="zh-CN" sz="2000" kern="100">
                          <a:effectLst/>
                        </a:rPr>
                        <a:t>可以是</a:t>
                      </a:r>
                      <a:r>
                        <a:rPr lang="en-US" sz="2000" kern="100">
                          <a:effectLst/>
                        </a:rPr>
                        <a:t>0-15)</a:t>
                      </a:r>
                      <a:r>
                        <a:rPr lang="zh-CN" sz="2000" kern="100">
                          <a:effectLst/>
                        </a:rPr>
                        <a:t>的任意组合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参阅 </a:t>
                      </a:r>
                      <a:r>
                        <a:rPr lang="en-US" sz="2000" kern="100">
                          <a:effectLst/>
                        </a:rPr>
                        <a:t>Section</a:t>
                      </a:r>
                      <a:r>
                        <a:rPr lang="zh-CN" sz="2000" kern="100">
                          <a:effectLst/>
                        </a:rPr>
                        <a:t>：</a:t>
                      </a:r>
                      <a:r>
                        <a:rPr lang="en-US" sz="2000" kern="100">
                          <a:effectLst/>
                        </a:rPr>
                        <a:t>GPIO_Pin</a:t>
                      </a:r>
                      <a:r>
                        <a:rPr lang="zh-CN" sz="2000" kern="100">
                          <a:effectLst/>
                        </a:rPr>
                        <a:t>查阅更多该参数允许取值范围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输入参数</a:t>
                      </a:r>
                      <a:r>
                        <a:rPr lang="en-US" sz="2000" kern="100">
                          <a:effectLst/>
                        </a:rPr>
                        <a:t> 3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BitVal:</a:t>
                      </a:r>
                      <a:r>
                        <a:rPr lang="zh-CN" sz="2000" kern="100">
                          <a:effectLst/>
                        </a:rPr>
                        <a:t>该参数指定了待写入的值该参数必须取枚举</a:t>
                      </a:r>
                      <a:r>
                        <a:rPr lang="en-US" sz="2000" kern="100">
                          <a:effectLst/>
                        </a:rPr>
                        <a:t>BitAction</a:t>
                      </a:r>
                      <a:r>
                        <a:rPr lang="zh-CN" sz="2000" kern="100">
                          <a:effectLst/>
                        </a:rPr>
                        <a:t>的其中一个值</a:t>
                      </a:r>
                      <a:r>
                        <a:rPr lang="en-US" sz="2000" kern="100">
                          <a:effectLst/>
                        </a:rPr>
                        <a:t>Bit_RESET:</a:t>
                      </a:r>
                      <a:r>
                        <a:rPr lang="zh-CN" sz="2000" kern="100">
                          <a:effectLst/>
                        </a:rPr>
                        <a:t>清除数据端口位</a:t>
                      </a:r>
                      <a:r>
                        <a:rPr lang="en-US" sz="2000" kern="100">
                          <a:effectLst/>
                        </a:rPr>
                        <a:t>  Bit_SET:</a:t>
                      </a:r>
                      <a:r>
                        <a:rPr lang="zh-CN" sz="2000" kern="100">
                          <a:effectLst/>
                        </a:rPr>
                        <a:t>设置数据端口位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输出参数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先决条件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被调用函数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无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434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5.3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LED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流水灯控制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4" y="1247774"/>
            <a:ext cx="4404133" cy="469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146900" y="2068675"/>
            <a:ext cx="3402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开发板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流水灯原理图，对应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GPIOC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端口写入数据分别为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0xFE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0xFD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0xFB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0XF7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0xEF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0xDF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0xBF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0x7F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198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9116" y="487646"/>
            <a:ext cx="7229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项目具体实施步骤</a:t>
            </a:r>
            <a:r>
              <a:rPr lang="zh-CN" altLang="en-US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为</a:t>
            </a:r>
            <a:r>
              <a:rPr lang="en-US" altLang="zh-CN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: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115" y="1050908"/>
            <a:ext cx="8294914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第一步：复制第三章创建的工程模板文件夹到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桌面，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并将文件夹改名为“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 LED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流水灯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03" y="1452789"/>
            <a:ext cx="860199" cy="102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04" y="4404081"/>
            <a:ext cx="16954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30" y="4373328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1480444" y="4346025"/>
            <a:ext cx="1451429" cy="7429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3590902" y="4331511"/>
            <a:ext cx="690789" cy="74295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2860432" y="4492529"/>
            <a:ext cx="846027" cy="33382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119" y="2661003"/>
            <a:ext cx="8379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第二步：将原工程模板编译一下，直到没有错误和警告为止。点击“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File/New”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新建两个文件，将其改名为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LED.C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LED.H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并保存到工程模板下的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文件中。并将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LED.C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文件添加到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项目组下，并再次编译一下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93928"/>
            <a:ext cx="55245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99142" y="644828"/>
            <a:ext cx="81207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第三步：在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头文件，然后创建三个函数，分别是延时函数“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delay(u32 i)”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流水灯初始化函数“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LEDInit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，以及流水灯显示函数“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LEDdisplay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4280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486" y="506549"/>
            <a:ext cx="8527144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第四步：在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LED.H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文件中输入如下源程序，其中条件编译和包含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头文件内容可以参考第二章工程模板创建时编写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public.h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时的编写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656" y="3764397"/>
            <a:ext cx="8033657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"LED.H"”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语句，即包含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03" y="1580465"/>
            <a:ext cx="4585590" cy="200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01" y="4721646"/>
            <a:ext cx="4382503" cy="17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391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28" y="476295"/>
            <a:ext cx="86432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函数就是两条语句，分别调用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LEDInit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（）函数对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管脚进行初始化，调用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LEDdisplay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函数进行流水灯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显示。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10" y="1895567"/>
            <a:ext cx="4292068" cy="212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6572" y="4220029"/>
            <a:ext cx="8585200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步：编译工程，如没有错误，则会在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步：将生成的目标文件通过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软件下载到开发板微控制器的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存储器当中，复位运行，检查实验效果。</a:t>
            </a:r>
          </a:p>
        </p:txBody>
      </p:sp>
    </p:spTree>
    <p:extLst>
      <p:ext uri="{BB962C8B-B14F-4D97-AF65-F5344CB8AC3E}">
        <p14:creationId xmlns:p14="http://schemas.microsoft.com/office/powerpoint/2010/main" val="3023971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123" y="399466"/>
            <a:ext cx="6017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5.4 </a:t>
            </a:r>
            <a:r>
              <a:rPr lang="en-US" altLang="zh-CN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SysTick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定时器</a:t>
            </a:r>
          </a:p>
        </p:txBody>
      </p:sp>
      <p:sp>
        <p:nvSpPr>
          <p:cNvPr id="8" name="矩形 7"/>
          <p:cNvSpPr/>
          <p:nvPr/>
        </p:nvSpPr>
        <p:spPr>
          <a:xfrm>
            <a:off x="258503" y="1055400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5.4.1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SysTick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定时器概述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399142" y="1754538"/>
            <a:ext cx="8425544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Cortex‐M3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处理器内部包含了一个简单的定时器。因为所有的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CM3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芯片都带有这个定时器，软件在不同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CM3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器件间的移植工作得以化简。该定时器的时钟源可以是内部时钟（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FCLK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CM3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上的自由运行时钟），或者是外部时钟（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CM3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处理器上的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STCLK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信号）。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8502" y="501402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5.4.2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SysTick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定时器寄存器</a:t>
            </a:r>
          </a:p>
        </p:txBody>
      </p:sp>
      <p:sp>
        <p:nvSpPr>
          <p:cNvPr id="3" name="矩形 2"/>
          <p:cNvSpPr/>
          <p:nvPr/>
        </p:nvSpPr>
        <p:spPr>
          <a:xfrm>
            <a:off x="316709" y="1694015"/>
            <a:ext cx="559060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1.SysTick</a:t>
            </a: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控制及状态寄存器</a:t>
            </a: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STK_CSR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18375"/>
              </p:ext>
            </p:extLst>
          </p:nvPr>
        </p:nvGraphicFramePr>
        <p:xfrm>
          <a:off x="389280" y="2286305"/>
          <a:ext cx="8478949" cy="33597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26738"/>
                <a:gridCol w="1190046"/>
                <a:gridCol w="699062"/>
                <a:gridCol w="831259"/>
                <a:gridCol w="5031844"/>
              </a:tblGrid>
              <a:tr h="610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位段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类型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复位值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COUNTFLAG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如果在上次读取本寄存器后，</a:t>
                      </a:r>
                      <a:r>
                        <a:rPr lang="en-US" sz="2000" kern="100">
                          <a:effectLst/>
                        </a:rPr>
                        <a:t>Sys Tick </a:t>
                      </a:r>
                      <a:r>
                        <a:rPr lang="zh-CN" sz="2000" kern="100">
                          <a:effectLst/>
                        </a:rPr>
                        <a:t>已经数到了</a:t>
                      </a:r>
                      <a:r>
                        <a:rPr lang="en-US" sz="2000" kern="100">
                          <a:effectLst/>
                        </a:rPr>
                        <a:t>0</a:t>
                      </a:r>
                      <a:r>
                        <a:rPr lang="zh-CN" sz="2000" kern="100">
                          <a:effectLst/>
                        </a:rPr>
                        <a:t>，则该位为</a:t>
                      </a:r>
                      <a:r>
                        <a:rPr lang="en-US" sz="2000" kern="100">
                          <a:effectLst/>
                        </a:rPr>
                        <a:t> 1</a:t>
                      </a:r>
                      <a:r>
                        <a:rPr lang="zh-CN" sz="2000" kern="100">
                          <a:effectLst/>
                        </a:rPr>
                        <a:t>。如果读取该位，该位将自动清零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CLKSOURCE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R/W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0=</a:t>
                      </a:r>
                      <a:r>
                        <a:rPr lang="zh-CN" sz="2000" kern="100">
                          <a:effectLst/>
                        </a:rPr>
                        <a:t>外部时钟源</a:t>
                      </a:r>
                      <a:r>
                        <a:rPr lang="en-US" sz="2000" kern="100">
                          <a:effectLst/>
                        </a:rPr>
                        <a:t>(STCLK) 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1=</a:t>
                      </a:r>
                      <a:r>
                        <a:rPr lang="zh-CN" sz="2000" kern="100">
                          <a:effectLst/>
                        </a:rPr>
                        <a:t>内核时钟</a:t>
                      </a:r>
                      <a:r>
                        <a:rPr lang="en-US" sz="2000" kern="100">
                          <a:effectLst/>
                        </a:rPr>
                        <a:t>(FCLK)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TICKINT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R/W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1=Sys Tick </a:t>
                      </a:r>
                      <a:r>
                        <a:rPr lang="zh-CN" sz="2000" kern="100" dirty="0">
                          <a:effectLst/>
                        </a:rPr>
                        <a:t>倒数到</a:t>
                      </a:r>
                      <a:r>
                        <a:rPr lang="en-US" sz="2000" kern="100" dirty="0">
                          <a:effectLst/>
                        </a:rPr>
                        <a:t> 0 </a:t>
                      </a:r>
                      <a:r>
                        <a:rPr lang="zh-CN" sz="2000" kern="100" dirty="0">
                          <a:effectLst/>
                        </a:rPr>
                        <a:t>时产生</a:t>
                      </a:r>
                      <a:r>
                        <a:rPr lang="en-US" sz="2000" kern="100" dirty="0">
                          <a:effectLst/>
                        </a:rPr>
                        <a:t> Sys Tick </a:t>
                      </a:r>
                      <a:r>
                        <a:rPr lang="zh-CN" sz="2000" kern="100" dirty="0">
                          <a:effectLst/>
                        </a:rPr>
                        <a:t>异常请求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0=</a:t>
                      </a:r>
                      <a:r>
                        <a:rPr lang="zh-CN" sz="2000" kern="100" dirty="0">
                          <a:effectLst/>
                        </a:rPr>
                        <a:t>数到</a:t>
                      </a:r>
                      <a:r>
                        <a:rPr lang="en-US" sz="2000" kern="100" dirty="0">
                          <a:effectLst/>
                        </a:rPr>
                        <a:t> 0 </a:t>
                      </a:r>
                      <a:r>
                        <a:rPr lang="zh-CN" sz="2000" kern="100" dirty="0">
                          <a:effectLst/>
                        </a:rPr>
                        <a:t>时无动作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ENABLE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R/W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Sys Tick </a:t>
                      </a:r>
                      <a:r>
                        <a:rPr lang="zh-CN" sz="2000" kern="100" dirty="0">
                          <a:effectLst/>
                        </a:rPr>
                        <a:t>定时器的使能位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6709" y="1092077"/>
            <a:ext cx="4995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个寄存器控制</a:t>
            </a:r>
            <a:r>
              <a:rPr lang="en-US" altLang="zh-CN" sz="22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定时器。</a:t>
            </a:r>
            <a:endParaRPr lang="zh-CN" altLang="en-US" sz="2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30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487483"/>
            <a:ext cx="8032750" cy="50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基于</a:t>
            </a:r>
            <a:r>
              <a:rPr lang="zh-CN" altLang="en-US" sz="2400" dirty="0"/>
              <a:t>库函数的开发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GPIO</a:t>
            </a:r>
            <a:r>
              <a:rPr lang="zh-CN" altLang="en-US" sz="2400" dirty="0"/>
              <a:t>输出相关库函数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库</a:t>
            </a:r>
            <a:r>
              <a:rPr lang="zh-CN" altLang="en-US" sz="2400" dirty="0"/>
              <a:t>函数版</a:t>
            </a:r>
            <a:r>
              <a:rPr lang="en-US" altLang="zh-CN" sz="2400" dirty="0"/>
              <a:t>LED</a:t>
            </a:r>
            <a:r>
              <a:rPr lang="zh-CN" altLang="en-US" sz="2400" dirty="0"/>
              <a:t>流水灯程序设计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err="1" smtClean="0"/>
              <a:t>SysTick</a:t>
            </a:r>
            <a:r>
              <a:rPr lang="zh-CN" altLang="en-US" sz="2400" dirty="0"/>
              <a:t>定时器概述、寄存器和应用方法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err="1" smtClean="0"/>
              <a:t>SysTick</a:t>
            </a:r>
            <a:r>
              <a:rPr lang="zh-CN" altLang="en-US" sz="2400" dirty="0"/>
              <a:t>定时器毫秒和微秒延时函数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err="1" smtClean="0"/>
              <a:t>SysTick</a:t>
            </a:r>
            <a:r>
              <a:rPr lang="zh-CN" altLang="en-US" sz="2400" dirty="0"/>
              <a:t>函数嵌入到</a:t>
            </a:r>
            <a:r>
              <a:rPr lang="en-US" altLang="zh-CN" sz="2400" dirty="0"/>
              <a:t>LED</a:t>
            </a:r>
            <a:r>
              <a:rPr lang="zh-CN" altLang="en-US" sz="2400" dirty="0"/>
              <a:t>流水灯项目中实现精确延时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595" y="460301"/>
            <a:ext cx="559060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2.SysTick</a:t>
            </a: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重装载数值寄存器</a:t>
            </a: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STK_LOAD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55945"/>
              </p:ext>
            </p:extLst>
          </p:nvPr>
        </p:nvGraphicFramePr>
        <p:xfrm>
          <a:off x="287679" y="1038078"/>
          <a:ext cx="8595062" cy="10374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6586"/>
                <a:gridCol w="1269277"/>
                <a:gridCol w="783895"/>
                <a:gridCol w="1030391"/>
                <a:gridCol w="4484913"/>
              </a:tblGrid>
              <a:tr h="507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位段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类型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复位值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23:0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RELOAD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R/W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当倒数至零时，将被重装载的值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0595" y="2354413"/>
            <a:ext cx="559060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3. </a:t>
            </a:r>
            <a:r>
              <a:rPr lang="en-US" altLang="zh-CN" sz="24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SysTick</a:t>
            </a: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当前数值寄存器</a:t>
            </a: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STK_VAL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8791"/>
              </p:ext>
            </p:extLst>
          </p:nvPr>
        </p:nvGraphicFramePr>
        <p:xfrm>
          <a:off x="391887" y="3106054"/>
          <a:ext cx="8476340" cy="195942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12406"/>
                <a:gridCol w="1455021"/>
                <a:gridCol w="812800"/>
                <a:gridCol w="769397"/>
                <a:gridCol w="4426716"/>
              </a:tblGrid>
              <a:tr h="653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位段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类型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复位值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23:0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CURRENT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R/</a:t>
                      </a:r>
                      <a:r>
                        <a:rPr lang="en-US" sz="2000" kern="100" dirty="0" err="1">
                          <a:effectLst/>
                        </a:rPr>
                        <a:t>Wc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读取时返回当前倒计数的值，写它则使之清零，同时还会清除在</a:t>
                      </a:r>
                      <a:r>
                        <a:rPr lang="en-US" sz="2000" kern="100" dirty="0">
                          <a:effectLst/>
                        </a:rPr>
                        <a:t> Sys Tick </a:t>
                      </a:r>
                      <a:r>
                        <a:rPr lang="zh-CN" sz="2000" kern="100" dirty="0">
                          <a:effectLst/>
                        </a:rPr>
                        <a:t>控制及状态寄存器中的</a:t>
                      </a:r>
                      <a:r>
                        <a:rPr lang="en-US" sz="2000" kern="100" dirty="0">
                          <a:effectLst/>
                        </a:rPr>
                        <a:t>COUNTFLAG </a:t>
                      </a:r>
                      <a:r>
                        <a:rPr lang="zh-CN" sz="2000" kern="100" dirty="0">
                          <a:effectLst/>
                        </a:rPr>
                        <a:t>标志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72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167" y="482070"/>
            <a:ext cx="559060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4</a:t>
            </a: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. </a:t>
            </a:r>
            <a:r>
              <a:rPr lang="en-US" altLang="zh-CN" sz="24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SysTick</a:t>
            </a: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校准数值寄存器</a:t>
            </a: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STK_CALRB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51096"/>
              </p:ext>
            </p:extLst>
          </p:nvPr>
        </p:nvGraphicFramePr>
        <p:xfrm>
          <a:off x="302195" y="1226365"/>
          <a:ext cx="8435404" cy="33129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81659"/>
                <a:gridCol w="757285"/>
                <a:gridCol w="708231"/>
                <a:gridCol w="868681"/>
                <a:gridCol w="5419548"/>
              </a:tblGrid>
              <a:tr h="371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位段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类型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复位值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NOREF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‐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1=</a:t>
                      </a:r>
                      <a:r>
                        <a:rPr lang="zh-CN" sz="2000" kern="100">
                          <a:effectLst/>
                        </a:rPr>
                        <a:t>没有外部参考时钟（</a:t>
                      </a:r>
                      <a:r>
                        <a:rPr lang="en-US" sz="2000" kern="100">
                          <a:effectLst/>
                        </a:rPr>
                        <a:t>STCLK </a:t>
                      </a:r>
                      <a:r>
                        <a:rPr lang="zh-CN" sz="2000" kern="100">
                          <a:effectLst/>
                        </a:rPr>
                        <a:t>不可用）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0=</a:t>
                      </a:r>
                      <a:r>
                        <a:rPr lang="zh-CN" sz="2000" kern="100">
                          <a:effectLst/>
                        </a:rPr>
                        <a:t>外部参考时钟可用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SKEW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‐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1=</a:t>
                      </a:r>
                      <a:r>
                        <a:rPr lang="zh-CN" sz="2000" kern="100">
                          <a:effectLst/>
                        </a:rPr>
                        <a:t>校准值不是准确的</a:t>
                      </a:r>
                      <a:r>
                        <a:rPr lang="en-US" sz="2000" kern="100">
                          <a:effectLst/>
                        </a:rPr>
                        <a:t> 10ms 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0=</a:t>
                      </a:r>
                      <a:r>
                        <a:rPr lang="zh-CN" sz="2000" kern="100">
                          <a:effectLst/>
                        </a:rPr>
                        <a:t>校准值是准确的</a:t>
                      </a:r>
                      <a:r>
                        <a:rPr lang="en-US" sz="2000" kern="100">
                          <a:effectLst/>
                        </a:rPr>
                        <a:t> 10ms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0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23:0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TENMS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R/W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10ms </a:t>
                      </a:r>
                      <a:r>
                        <a:rPr lang="zh-CN" sz="2000" kern="100" dirty="0">
                          <a:effectLst/>
                        </a:rPr>
                        <a:t>的时间内倒计数的格数。芯片设计者应该通过</a:t>
                      </a:r>
                      <a:r>
                        <a:rPr lang="en-US" sz="2000" kern="100" dirty="0">
                          <a:effectLst/>
                        </a:rPr>
                        <a:t> C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ortex</a:t>
                      </a:r>
                      <a:r>
                        <a:rPr lang="zh-CN" sz="2000" kern="100" dirty="0">
                          <a:effectLst/>
                        </a:rPr>
                        <a:t>‐</a:t>
                      </a:r>
                      <a:r>
                        <a:rPr lang="en-US" sz="2000" kern="100" dirty="0">
                          <a:effectLst/>
                        </a:rPr>
                        <a:t>M3 </a:t>
                      </a:r>
                      <a:r>
                        <a:rPr lang="zh-CN" sz="2000" kern="100" dirty="0">
                          <a:effectLst/>
                        </a:rPr>
                        <a:t>的输入信号提供该数值。若该值读回零，则表示无法使用校准功能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78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8502" y="501402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5.4.3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SysTick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定时器应用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258501" y="1302138"/>
            <a:ext cx="8522642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第一步：复制上一节项目文件夹到桌面，并将文件夹改名为“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定时器”（其它名称完全可以，只是命名需要遵循一定原则，以便于项目积累）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1863871"/>
            <a:ext cx="8572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58501" y="3145416"/>
            <a:ext cx="8522642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步：将原工程模板编译一下，直到没有错误和警告为止。点击“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新建两个文件，将其改名为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文件夹中。并将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项目组下，并再次编译一下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0" y="4861815"/>
            <a:ext cx="1323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64" y="4862041"/>
            <a:ext cx="3514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1277248" y="4795959"/>
            <a:ext cx="1451429" cy="7429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87706" y="4781445"/>
            <a:ext cx="690789" cy="74295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2671750" y="5000519"/>
            <a:ext cx="846027" cy="33382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29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60" y="1964415"/>
            <a:ext cx="5680001" cy="386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10679" y="634623"/>
            <a:ext cx="8522642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头文件，然后创建两个延时函数，一个是微秒延时函数：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delay_us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(u32 i)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，一个是毫秒延时函数：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delay_ms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(u32 i)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0664" y="5906445"/>
            <a:ext cx="6382497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dirty="0"/>
              <a:t>毫秒延时函数名：</a:t>
            </a:r>
            <a:r>
              <a:rPr lang="en-US" altLang="zh-CN" dirty="0" err="1"/>
              <a:t>delay_ms</a:t>
            </a:r>
            <a:r>
              <a:rPr lang="en-US" altLang="zh-CN" dirty="0"/>
              <a:t>(u32 i)</a:t>
            </a:r>
            <a:r>
              <a:rPr lang="zh-CN" altLang="en-US" dirty="0"/>
              <a:t>，定时初值更改为：</a:t>
            </a:r>
            <a:r>
              <a:rPr lang="en-US" altLang="zh-CN" dirty="0" err="1"/>
              <a:t>SysTick</a:t>
            </a:r>
            <a:r>
              <a:rPr lang="en-US" altLang="zh-CN" dirty="0"/>
              <a:t>-&gt;LOAD=9000*i;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01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987" y="567786"/>
            <a:ext cx="8696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文件中输入如下源程序，其中条件编译格式不变，只要更改一下预定义变量名称即可，需要将我们刚定义的两个延时函数的声明加到头文件当中。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78" y="1491116"/>
            <a:ext cx="43338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43987" y="3044375"/>
            <a:ext cx="8657771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流水灯头文件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中包含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systick.h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，其源程序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如下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78" y="3656072"/>
            <a:ext cx="42481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95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99" y="420695"/>
            <a:ext cx="8657771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步：修改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流水灯源文件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中的延时函数，将原来的“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delay(6000000);”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修改为“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delay_ms(1000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);”</a:t>
            </a:r>
          </a:p>
        </p:txBody>
      </p:sp>
      <p:sp>
        <p:nvSpPr>
          <p:cNvPr id="6" name="矩形 5"/>
          <p:cNvSpPr/>
          <p:nvPr/>
        </p:nvSpPr>
        <p:spPr>
          <a:xfrm>
            <a:off x="326569" y="4651389"/>
            <a:ext cx="8599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步：编译工程，如没有错误则会在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文件中生成“工程模板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第八步：将生成的目标文件通过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软件下载到开发板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相存储器当中，复位运行，检查实验效果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80679"/>
            <a:ext cx="5247620" cy="32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469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6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5.1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库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函数开发方法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384627" y="1535834"/>
            <a:ext cx="8048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固件库是由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公司针对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微控制器为用户开发提供的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API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Application Program Interface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，应用程序接口）。实际上，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固件库是位于寄存器和用户之间的预定义代码，它由程序、数据结构和各种宏定义组成。</a:t>
            </a:r>
          </a:p>
        </p:txBody>
      </p:sp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288" y="11449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RCC_APB2PeriphClockCmd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5.2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输出库函数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88782"/>
              </p:ext>
            </p:extLst>
          </p:nvPr>
        </p:nvGraphicFramePr>
        <p:xfrm>
          <a:off x="385547" y="1806209"/>
          <a:ext cx="8221424" cy="43342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94713"/>
                <a:gridCol w="6726711"/>
              </a:tblGrid>
              <a:tr h="3426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函数名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RCC_APB2PeriphClockCmd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57"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函数原形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void RCC_APB2PeriphClockCmd(u32 RCC_APB2Periph,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FunctionalState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NewState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2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功能描述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使能或者失能</a:t>
                      </a:r>
                      <a:r>
                        <a:rPr lang="en-US" sz="1800" kern="100" dirty="0">
                          <a:effectLst/>
                        </a:rPr>
                        <a:t> APB2 </a:t>
                      </a:r>
                      <a:r>
                        <a:rPr lang="zh-CN" sz="1800" kern="100" dirty="0">
                          <a:effectLst/>
                        </a:rPr>
                        <a:t>外设时钟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输入参数</a:t>
                      </a:r>
                      <a:r>
                        <a:rPr lang="en-US" sz="1800" kern="100">
                          <a:effectLst/>
                        </a:rPr>
                        <a:t> 1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RCC_APB2Periph: </a:t>
                      </a:r>
                      <a:r>
                        <a:rPr lang="zh-CN" sz="1800" kern="100" dirty="0">
                          <a:effectLst/>
                        </a:rPr>
                        <a:t>门控</a:t>
                      </a:r>
                      <a:r>
                        <a:rPr lang="en-US" sz="1800" kern="100" dirty="0">
                          <a:effectLst/>
                        </a:rPr>
                        <a:t>APB2 </a:t>
                      </a:r>
                      <a:r>
                        <a:rPr lang="zh-CN" sz="1800" kern="100" dirty="0">
                          <a:effectLst/>
                        </a:rPr>
                        <a:t>外设时钟 </a:t>
                      </a:r>
                    </a:p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参阅 </a:t>
                      </a:r>
                      <a:r>
                        <a:rPr lang="en-US" sz="1800" kern="100" dirty="0">
                          <a:effectLst/>
                        </a:rPr>
                        <a:t>Section</a:t>
                      </a:r>
                      <a:r>
                        <a:rPr lang="zh-CN" sz="1800" kern="100" dirty="0">
                          <a:effectLst/>
                        </a:rPr>
                        <a:t>：</a:t>
                      </a:r>
                      <a:r>
                        <a:rPr lang="en-US" sz="1800" kern="100" dirty="0">
                          <a:effectLst/>
                        </a:rPr>
                        <a:t>RCC_APB2Periph </a:t>
                      </a:r>
                      <a:r>
                        <a:rPr lang="zh-CN" sz="1800" kern="100" dirty="0">
                          <a:effectLst/>
                        </a:rPr>
                        <a:t>查阅更多该参数允许取值范围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57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输入参数</a:t>
                      </a:r>
                      <a:r>
                        <a:rPr lang="en-US" sz="1800" kern="100">
                          <a:effectLst/>
                        </a:rPr>
                        <a:t> 2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New State</a:t>
                      </a:r>
                      <a:r>
                        <a:rPr lang="zh-CN" sz="1800" kern="100" dirty="0">
                          <a:effectLst/>
                        </a:rPr>
                        <a:t>：指定外设时钟的新状态 </a:t>
                      </a:r>
                    </a:p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这个参数可以取：</a:t>
                      </a:r>
                      <a:r>
                        <a:rPr lang="en-US" sz="1800" kern="100" dirty="0">
                          <a:effectLst/>
                        </a:rPr>
                        <a:t>ENABLE </a:t>
                      </a:r>
                      <a:r>
                        <a:rPr lang="zh-CN" sz="1800" kern="100" dirty="0">
                          <a:effectLst/>
                        </a:rPr>
                        <a:t>或者 </a:t>
                      </a:r>
                      <a:r>
                        <a:rPr lang="en-US" sz="1800" kern="100" dirty="0">
                          <a:effectLst/>
                        </a:rPr>
                        <a:t>DISABLE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2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输出参数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2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返回值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2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先决条件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2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被调用函数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938" y="443081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RCC_APB2Periph</a:t>
            </a: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参数：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6181"/>
              </p:ext>
            </p:extLst>
          </p:nvPr>
        </p:nvGraphicFramePr>
        <p:xfrm>
          <a:off x="636329" y="1769740"/>
          <a:ext cx="7869037" cy="464556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95013"/>
                <a:gridCol w="3774024"/>
              </a:tblGrid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RCC_AHB2Periph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RCC_APB2Periph_AFIO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功能复用</a:t>
                      </a:r>
                      <a:r>
                        <a:rPr lang="en-US" sz="2000" kern="100">
                          <a:effectLst/>
                        </a:rPr>
                        <a:t>IO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RCC_APB2Periph_GPIOA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GPIOA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RCC_APB2Periph_GPIOB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GPIOB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RCC_APB2Periph_GPIOC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GPIOC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RCC_APB2Periph_GPIOD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GPIOD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RCC_APB2Periph_GPIOE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GPIOE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RCC_APB2Periph_ADC1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ADC1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RCC_APB2Periph_ADC2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ADC2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RCC_APB2Periph_TIM1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TIM1</a:t>
                      </a:r>
                      <a:r>
                        <a:rPr lang="zh-CN" sz="2000" kern="100">
                          <a:effectLst/>
                        </a:rPr>
                        <a:t>时钟</a:t>
                      </a:r>
                      <a:endParaRPr lang="zh-CN" sz="20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RCC_APB2Periph_SPI1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SPI1</a:t>
                      </a:r>
                      <a:r>
                        <a:rPr lang="zh-CN" sz="2000" kern="100" dirty="0">
                          <a:effectLst/>
                        </a:rPr>
                        <a:t>时钟</a:t>
                      </a:r>
                      <a:endParaRPr lang="zh-CN" sz="20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RCC_APB2Periph_USART1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USART1</a:t>
                      </a:r>
                      <a:r>
                        <a:rPr lang="zh-CN" sz="2000" kern="100" dirty="0">
                          <a:effectLst/>
                        </a:rPr>
                        <a:t>时钟</a:t>
                      </a:r>
                      <a:endParaRPr lang="zh-CN" sz="20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RCC_APB2Periph_ALL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全部</a:t>
                      </a:r>
                      <a:r>
                        <a:rPr lang="en-US" sz="2000" kern="100" dirty="0">
                          <a:effectLst/>
                        </a:rPr>
                        <a:t>APB2</a:t>
                      </a:r>
                      <a:r>
                        <a:rPr lang="zh-CN" sz="2000" kern="100" dirty="0">
                          <a:effectLst/>
                        </a:rPr>
                        <a:t>外设时钟</a:t>
                      </a:r>
                      <a:endParaRPr lang="zh-CN" sz="20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55599" y="888482"/>
            <a:ext cx="8425543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该参数被门控的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APB2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外设时钟，可以取下表的一个或者多个取值的组合作为该参数的值。</a:t>
            </a:r>
          </a:p>
        </p:txBody>
      </p:sp>
    </p:spTree>
    <p:extLst>
      <p:ext uri="{BB962C8B-B14F-4D97-AF65-F5344CB8AC3E}">
        <p14:creationId xmlns:p14="http://schemas.microsoft.com/office/powerpoint/2010/main" val="122647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6" y="44825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5.2.2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GPIO_Init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68428"/>
              </p:ext>
            </p:extLst>
          </p:nvPr>
        </p:nvGraphicFramePr>
        <p:xfrm>
          <a:off x="377370" y="1205450"/>
          <a:ext cx="8374743" cy="50214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0458"/>
                <a:gridCol w="6894285"/>
              </a:tblGrid>
              <a:tr h="39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函数名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GPIO_Init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函数原形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void GPIO_Init(GPIO_TypeDef* GPIOx, GPIO_InitTypeDef* GPIO_Init Struct)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根据</a:t>
                      </a:r>
                      <a:r>
                        <a:rPr lang="en-US" sz="2000" kern="100">
                          <a:effectLst/>
                        </a:rPr>
                        <a:t> GPIO_InitStruct </a:t>
                      </a:r>
                      <a:r>
                        <a:rPr lang="zh-CN" sz="2000" kern="100">
                          <a:effectLst/>
                        </a:rPr>
                        <a:t>中指定的参数初始化外设</a:t>
                      </a:r>
                      <a:r>
                        <a:rPr lang="en-US" sz="2000" kern="100">
                          <a:effectLst/>
                        </a:rPr>
                        <a:t> GPIOx </a:t>
                      </a:r>
                      <a:r>
                        <a:rPr lang="zh-CN" sz="2000" kern="100">
                          <a:effectLst/>
                        </a:rPr>
                        <a:t>寄存器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输入参数</a:t>
                      </a:r>
                      <a:r>
                        <a:rPr lang="en-US" sz="2000" kern="100">
                          <a:effectLst/>
                        </a:rPr>
                        <a:t> 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GPIOx</a:t>
                      </a:r>
                      <a:r>
                        <a:rPr lang="zh-CN" sz="2000" kern="100">
                          <a:effectLst/>
                        </a:rPr>
                        <a:t>：</a:t>
                      </a:r>
                      <a:r>
                        <a:rPr lang="en-US" sz="2000" kern="100">
                          <a:effectLst/>
                        </a:rPr>
                        <a:t>x </a:t>
                      </a:r>
                      <a:r>
                        <a:rPr lang="zh-CN" sz="2000" kern="100">
                          <a:effectLst/>
                        </a:rPr>
                        <a:t>可以是</a:t>
                      </a:r>
                      <a:r>
                        <a:rPr lang="en-US" sz="2000" kern="100">
                          <a:effectLst/>
                        </a:rPr>
                        <a:t> A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D </a:t>
                      </a:r>
                      <a:r>
                        <a:rPr lang="zh-CN" sz="2000" kern="100">
                          <a:effectLst/>
                        </a:rPr>
                        <a:t>或者</a:t>
                      </a:r>
                      <a:r>
                        <a:rPr lang="en-US" sz="2000" kern="100">
                          <a:effectLst/>
                        </a:rPr>
                        <a:t> E</a:t>
                      </a:r>
                      <a:r>
                        <a:rPr lang="zh-CN" sz="2000" kern="100">
                          <a:effectLst/>
                        </a:rPr>
                        <a:t>，来选择</a:t>
                      </a:r>
                      <a:r>
                        <a:rPr lang="en-US" sz="2000" kern="100">
                          <a:effectLst/>
                        </a:rPr>
                        <a:t> GPIO </a:t>
                      </a:r>
                      <a:r>
                        <a:rPr lang="zh-CN" sz="2000" kern="100">
                          <a:effectLst/>
                        </a:rPr>
                        <a:t>外设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2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输入参数</a:t>
                      </a:r>
                      <a:r>
                        <a:rPr lang="en-US" sz="2000" kern="100" dirty="0">
                          <a:effectLst/>
                        </a:rPr>
                        <a:t> 2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GPIO_InitStruct</a:t>
                      </a:r>
                      <a:r>
                        <a:rPr lang="zh-CN" sz="2000" kern="100" dirty="0">
                          <a:effectLst/>
                        </a:rPr>
                        <a:t>：指向结构 </a:t>
                      </a:r>
                      <a:r>
                        <a:rPr lang="en-US" sz="2000" kern="100" dirty="0" err="1">
                          <a:effectLst/>
                        </a:rPr>
                        <a:t>GPIO_InitTypeDef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的指针，包含了外设 </a:t>
                      </a:r>
                      <a:r>
                        <a:rPr lang="en-US" sz="2000" kern="100" dirty="0" smtClean="0">
                          <a:effectLst/>
                        </a:rPr>
                        <a:t>GPIO </a:t>
                      </a:r>
                      <a:r>
                        <a:rPr lang="zh-CN" sz="2000" kern="100" dirty="0">
                          <a:effectLst/>
                        </a:rPr>
                        <a:t>的配置信息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参阅 </a:t>
                      </a:r>
                      <a:r>
                        <a:rPr lang="en-US" sz="2000" kern="100" dirty="0">
                          <a:effectLst/>
                        </a:rPr>
                        <a:t>Section</a:t>
                      </a:r>
                      <a:r>
                        <a:rPr lang="zh-CN" sz="2000" kern="100" dirty="0">
                          <a:effectLst/>
                        </a:rPr>
                        <a:t>：</a:t>
                      </a:r>
                      <a:r>
                        <a:rPr lang="en-US" sz="2000" kern="100" dirty="0" err="1">
                          <a:effectLst/>
                        </a:rPr>
                        <a:t>GPIO_InitTypeDef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查阅更多该参数允许取值范围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输出参数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先决条件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无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被调用函数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无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17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8144" y="487646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GPIO_Pin</a:t>
            </a:r>
            <a:r>
              <a:rPr lang="en-US" altLang="zh-CN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: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7" y="902657"/>
            <a:ext cx="8723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该参数选择待设置的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GPIO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管脚，使用操作符“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|”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可以一次选中多个管脚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85335"/>
              </p:ext>
            </p:extLst>
          </p:nvPr>
        </p:nvGraphicFramePr>
        <p:xfrm>
          <a:off x="1401671" y="1434268"/>
          <a:ext cx="6073186" cy="5212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56336"/>
                <a:gridCol w="2916850"/>
              </a:tblGrid>
              <a:tr h="255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GPIO_Pin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GPIO_Pin_None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无管脚被选中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GPIO_Pin_0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GPIO_Pin_1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GPIO_Pin_2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GPIO_Pin_3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GPIO_Pin_4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GPIO_Pin_5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GPIO_Pin_6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GPIO_Pin_7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GPIO_Pin_8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GPIO_Pin_9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GPIO_Pin_10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GPIO_Pin_11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GPIO_Pin_12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GPIO_Pin_13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GPIO_Pin_14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GPIO_Pin_15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选中管脚</a:t>
                      </a: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GPIO_Pin_All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选中全部管脚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3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143" y="497708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GPIO_Speed</a:t>
            </a: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zh-CN" altLang="en-US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499" y="996050"/>
            <a:ext cx="3343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用以设置选中管脚的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速率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61296"/>
              </p:ext>
            </p:extLst>
          </p:nvPr>
        </p:nvGraphicFramePr>
        <p:xfrm>
          <a:off x="502610" y="1531892"/>
          <a:ext cx="8264015" cy="128387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71350"/>
                <a:gridCol w="4092665"/>
              </a:tblGrid>
              <a:tr h="3076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GPIO_Speed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GPIO_Speed_10MHz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最高输出速率</a:t>
                      </a:r>
                      <a:r>
                        <a:rPr lang="en-US" sz="2000" kern="100">
                          <a:effectLst/>
                        </a:rPr>
                        <a:t>10MHz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GPIO_Speed_2MHz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最高输出速率</a:t>
                      </a:r>
                      <a:r>
                        <a:rPr lang="en-US" sz="2000" kern="100">
                          <a:effectLst/>
                        </a:rPr>
                        <a:t>2MHz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GPIO_Speed_50MHz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最高输出速率</a:t>
                      </a:r>
                      <a:r>
                        <a:rPr lang="en-US" sz="2000" kern="100" dirty="0">
                          <a:effectLst/>
                        </a:rPr>
                        <a:t>50MHz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86499" y="3015937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GPIO_Mode</a:t>
            </a: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zh-CN" altLang="en-US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526" y="347760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用以设置选中管脚的工作状态。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68139"/>
              </p:ext>
            </p:extLst>
          </p:nvPr>
        </p:nvGraphicFramePr>
        <p:xfrm>
          <a:off x="512526" y="3991156"/>
          <a:ext cx="8108960" cy="2743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13694"/>
                <a:gridCol w="3895266"/>
              </a:tblGrid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GPIO_Speed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GPIO_Mode_AIN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模拟输入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GPIO_Mode_IN_FLOATING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浮空输入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GPIO_Mode_IPD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下拉输入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GPIO_Mode_IPU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上拉输入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GPIO_Mode_Out_OD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开漏输出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GPIO_Mode_Out_PP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推挽输出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GPIO_Mode_AF_OD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复用开漏输出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GPIO_Mode_AF_PP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复用推挽输出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29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6" y="44825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5.2.3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GPIO_Write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71872"/>
              </p:ext>
            </p:extLst>
          </p:nvPr>
        </p:nvGraphicFramePr>
        <p:xfrm>
          <a:off x="370160" y="1189899"/>
          <a:ext cx="8396469" cy="49496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94317"/>
                <a:gridCol w="6702152"/>
              </a:tblGrid>
              <a:tr h="536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函数名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GPIO_Write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函数原形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void GPIO_Write(GPIO_TypeDef* GPIOx, u16 PortVal)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功能描述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向指定 </a:t>
                      </a:r>
                      <a:r>
                        <a:rPr lang="en-US" sz="2000" kern="100">
                          <a:effectLst/>
                        </a:rPr>
                        <a:t>GPIO </a:t>
                      </a:r>
                      <a:r>
                        <a:rPr lang="zh-CN" sz="2000" kern="100">
                          <a:effectLst/>
                        </a:rPr>
                        <a:t>数据端口写入数据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输入参数</a:t>
                      </a:r>
                      <a:r>
                        <a:rPr lang="en-US" sz="2000" kern="100">
                          <a:effectLst/>
                        </a:rPr>
                        <a:t> 1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GPIOx</a:t>
                      </a:r>
                      <a:r>
                        <a:rPr lang="zh-CN" sz="2000" kern="100">
                          <a:effectLst/>
                        </a:rPr>
                        <a:t>：</a:t>
                      </a:r>
                      <a:r>
                        <a:rPr lang="en-US" sz="2000" kern="100">
                          <a:effectLst/>
                        </a:rPr>
                        <a:t>x </a:t>
                      </a:r>
                      <a:r>
                        <a:rPr lang="zh-CN" sz="2000" kern="100">
                          <a:effectLst/>
                        </a:rPr>
                        <a:t>可以是 </a:t>
                      </a: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D </a:t>
                      </a:r>
                      <a:r>
                        <a:rPr lang="zh-CN" sz="2000" kern="100">
                          <a:effectLst/>
                        </a:rPr>
                        <a:t>或者 </a:t>
                      </a:r>
                      <a:r>
                        <a:rPr lang="en-US" sz="2000" kern="100">
                          <a:effectLst/>
                        </a:rPr>
                        <a:t>E</a:t>
                      </a:r>
                      <a:r>
                        <a:rPr lang="zh-CN" sz="2000" kern="100">
                          <a:effectLst/>
                        </a:rPr>
                        <a:t>，来选择 </a:t>
                      </a:r>
                      <a:r>
                        <a:rPr lang="en-US" sz="2000" kern="100">
                          <a:effectLst/>
                        </a:rPr>
                        <a:t>GPIO </a:t>
                      </a:r>
                      <a:r>
                        <a:rPr lang="zh-CN" sz="2000" kern="100">
                          <a:effectLst/>
                        </a:rPr>
                        <a:t>外设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输入参数</a:t>
                      </a:r>
                      <a:r>
                        <a:rPr lang="en-US" sz="2000" kern="100">
                          <a:effectLst/>
                        </a:rPr>
                        <a:t> 2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Port Val:  </a:t>
                      </a:r>
                      <a:r>
                        <a:rPr lang="zh-CN" sz="2000" kern="100">
                          <a:effectLst/>
                        </a:rPr>
                        <a:t>待写入端口数据寄存器的值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输出参数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返回值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先决条件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被调用函数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无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2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5443</TotalTime>
  <Pages>0</Pages>
  <Words>1967</Words>
  <Characters>0</Characters>
  <Application>Microsoft Office PowerPoint</Application>
  <DocSecurity>0</DocSecurity>
  <PresentationFormat>全屏显示(4:3)</PresentationFormat>
  <Lines>0</Lines>
  <Paragraphs>350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1_Custom Design</vt:lpstr>
      <vt:lpstr>5_Master_PPT_Confidential</vt:lpstr>
      <vt:lpstr>6_Master_PPT_Confidential</vt:lpstr>
      <vt:lpstr>Rapid Prototyping Solutions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506</cp:revision>
  <dcterms:created xsi:type="dcterms:W3CDTF">2014-12-03T14:25:05Z</dcterms:created>
  <dcterms:modified xsi:type="dcterms:W3CDTF">2019-03-28T10:05:23Z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