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  <p:sldMasterId id="2147483658" r:id="rId2"/>
    <p:sldMasterId id="2147483774" r:id="rId3"/>
  </p:sldMasterIdLst>
  <p:notesMasterIdLst>
    <p:notesMasterId r:id="rId16"/>
  </p:notesMasterIdLst>
  <p:sldIdLst>
    <p:sldId id="395" r:id="rId4"/>
    <p:sldId id="463" r:id="rId5"/>
    <p:sldId id="917" r:id="rId6"/>
    <p:sldId id="934" r:id="rId7"/>
    <p:sldId id="935" r:id="rId8"/>
    <p:sldId id="936" r:id="rId9"/>
    <p:sldId id="868" r:id="rId10"/>
    <p:sldId id="907" r:id="rId11"/>
    <p:sldId id="933" r:id="rId12"/>
    <p:sldId id="908" r:id="rId13"/>
    <p:sldId id="930" r:id="rId14"/>
    <p:sldId id="89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9999FF"/>
    <a:srgbClr val="66FF33"/>
    <a:srgbClr val="AB2598"/>
    <a:srgbClr val="FF33CC"/>
    <a:srgbClr val="0E85CB"/>
    <a:srgbClr val="CC0000"/>
    <a:srgbClr val="BFFC96"/>
    <a:srgbClr val="FF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62" autoAdjust="0"/>
    <p:restoredTop sz="93606" autoAdjust="0"/>
  </p:normalViewPr>
  <p:slideViewPr>
    <p:cSldViewPr snapToGrid="0">
      <p:cViewPr varScale="1">
        <p:scale>
          <a:sx n="66" d="100"/>
          <a:sy n="66" d="100"/>
        </p:scale>
        <p:origin x="-1272" y="-108"/>
      </p:cViewPr>
      <p:guideLst>
        <p:guide orient="horz" pos="2124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Freescale Semiconductor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C2FF07-A29B-46C5-9B19-885BFDBE15D2}" type="datetime9">
              <a:rPr lang="zh-CN" altLang="en-US"/>
              <a:pPr>
                <a:defRPr/>
              </a:pPr>
              <a:t>2019年3月30日星期六11时42分31秒</a:t>
            </a:fld>
            <a:endParaRPr lang="en-US">
              <a:ea typeface="宋体" pitchFamily="2" charset="-122"/>
            </a:endParaRPr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84213"/>
            <a:ext cx="4500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© Freescale Semiconductor 2005</a:t>
            </a:r>
            <a:endParaRPr lang="en-US">
              <a:ea typeface="宋体" pitchFamily="2" charset="-122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charset="0"/>
              <a:buNone/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7703C07-FDDA-44F0-92EA-E0EB866495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0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54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85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21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062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499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61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D7FA-F346-43FA-BF8F-4F163E809A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5424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5368D-D741-4344-BC18-79AB6A8704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486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5610E-6CB6-4094-8542-3EB3433B62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8109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BE199-B694-451A-85A9-4F277DEAAE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8551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57072-2B65-4749-A4BB-E46D860722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96771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B7703-4C46-4384-A289-2B28940A8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1778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351D-B694-4CD8-B9ED-C374D2CE61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1104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00E06-ED7E-46DE-BD5E-664AA82815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9364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632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A84E-A449-461D-804A-F4FD0C9268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65406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F5DA-BB33-41C5-B00A-8825D8C2B2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7648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3047E-D8A8-4A19-A25B-D047B1D7D7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72160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8" y="412750"/>
            <a:ext cx="8882062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3350" y="1403350"/>
            <a:ext cx="8883650" cy="44386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80F7F-4F93-413F-8C07-C809A975EE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56936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009D-27A8-443C-8A03-D2D48DDC23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3848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353-AACA-446C-BA4B-AB0E2754DA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2320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3554B-8D42-43AA-810B-4C1A07B39D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26831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938D-EEB8-4688-A77E-EB073FAEDC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98715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DAD-6D2F-4AAE-84ED-2BFC0A05B7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1636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14DDB-B96B-405D-8779-276446AC0A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6020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88247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7B0-6749-4297-966F-9D57D8AC26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8716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3DEC-352C-4F8B-BECD-BD8A52C46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02017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9EEC-4C6D-4016-8D4E-B4BA72287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58155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8440-5277-4AA1-8357-0A603E4382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22361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9DC0-742F-4DDD-B12A-65A1B2EC55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8796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302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916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165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2436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71530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7902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 userDrawn="1"/>
        </p:nvSpPr>
        <p:spPr bwMode="auto">
          <a:xfrm>
            <a:off x="3063875" y="2078038"/>
            <a:ext cx="2820988" cy="1311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4000" b="1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谢谢！</a:t>
            </a:r>
          </a:p>
          <a:p>
            <a:pPr algn="ctr">
              <a:defRPr/>
            </a:pPr>
            <a:r>
              <a:rPr lang="en-US" altLang="zh-CN" sz="4000" b="1" dirty="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you!</a:t>
            </a:r>
            <a:endParaRPr lang="zh-CN" altLang="en-US" sz="4000" b="1">
              <a:solidFill>
                <a:srgbClr val="6486E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Picture 1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2" name="未知"/>
          <p:cNvSpPr>
            <a:spLocks noChangeArrowheads="1"/>
          </p:cNvSpPr>
          <p:nvPr userDrawn="1"/>
        </p:nvSpPr>
        <p:spPr bwMode="auto">
          <a:xfrm flipH="1">
            <a:off x="255588" y="247650"/>
            <a:ext cx="947737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3" name="Group 5"/>
          <p:cNvGrpSpPr>
            <a:grpSpLocks/>
          </p:cNvGrpSpPr>
          <p:nvPr userDrawn="1"/>
        </p:nvGrpSpPr>
        <p:grpSpPr bwMode="auto">
          <a:xfrm>
            <a:off x="1235075" y="239713"/>
            <a:ext cx="7912100" cy="165100"/>
            <a:chOff x="0" y="0"/>
            <a:chExt cx="4984" cy="104"/>
          </a:xfrm>
        </p:grpSpPr>
        <p:sp>
          <p:nvSpPr>
            <p:cNvPr id="2057" name="未知"/>
            <p:cNvSpPr>
              <a:spLocks noChangeArrowheads="1"/>
            </p:cNvSpPr>
            <p:nvPr userDrawn="1"/>
          </p:nvSpPr>
          <p:spPr bwMode="auto">
            <a:xfrm flipH="1">
              <a:off x="654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未知"/>
            <p:cNvSpPr>
              <a:spLocks noChangeArrowheads="1"/>
            </p:cNvSpPr>
            <p:nvPr userDrawn="1"/>
          </p:nvSpPr>
          <p:spPr bwMode="auto">
            <a:xfrm flipH="1">
              <a:off x="0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, the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logo are trademarks of Suzhou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Lighting Technology Co, Ltd. All other product or service names are the property of their respective owners. © Suzhou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Lighting Technology Co, Ltd. 2012. 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654410-C29C-4DC0-862D-88932E1A65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997 w 4945"/>
                <a:gd name="T5" fmla="*/ 111 h 111"/>
                <a:gd name="T6" fmla="*/ 1012 w 4945"/>
                <a:gd name="T7" fmla="*/ 44 h 111"/>
                <a:gd name="T8" fmla="*/ 1027 w 4945"/>
                <a:gd name="T9" fmla="*/ 111 h 111"/>
                <a:gd name="T10" fmla="*/ 1156 w 4945"/>
                <a:gd name="T11" fmla="*/ 111 h 111"/>
                <a:gd name="T12" fmla="*/ 1156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chemeClr val="bg1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96177D-DCCA-41E8-9C4D-D78E52F078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400550"/>
            <a:ext cx="6353175" cy="566738"/>
          </a:xfrm>
        </p:spPr>
        <p:txBody>
          <a:bodyPr tIns="91440" bIns="91440" anchor="b"/>
          <a:lstStyle/>
          <a:p>
            <a:pPr algn="l" eaLnBrk="1" hangingPunct="1">
              <a:spcBef>
                <a:spcPct val="25000"/>
              </a:spcBef>
            </a:pPr>
            <a:r>
              <a:rPr lang="en-US" altLang="zh-CN" sz="2000" b="0" dirty="0" smtClean="0">
                <a:solidFill>
                  <a:schemeClr val="bg1"/>
                </a:solidFill>
                <a:ea typeface="宋体" pitchFamily="2" charset="-122"/>
              </a:rPr>
              <a:t>Rapid Prototyping Solutions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594006"/>
            <a:ext cx="6952343" cy="1414908"/>
          </a:xfrm>
        </p:spPr>
        <p:txBody>
          <a:bodyPr tIns="0" bIns="91440"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455560"/>
                </a:solidFill>
                <a:ea typeface="华文细黑" pitchFamily="2" charset="-122"/>
              </a:rPr>
              <a:t>按键输入与</a:t>
            </a:r>
            <a:r>
              <a:rPr lang="zh-CN" altLang="en-US" sz="2400" dirty="0" smtClean="0">
                <a:solidFill>
                  <a:srgbClr val="455560"/>
                </a:solidFill>
                <a:ea typeface="华文细黑" pitchFamily="2" charset="-122"/>
              </a:rPr>
              <a:t>蜂鸣器                                         </a:t>
            </a: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黄克亚</a:t>
            </a: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</a:t>
            </a:r>
            <a:r>
              <a:rPr lang="en-US" altLang="zh-CN" sz="2000" dirty="0" smtClean="0">
                <a:solidFill>
                  <a:srgbClr val="455560"/>
                </a:solidFill>
                <a:ea typeface="华文细黑" pitchFamily="2" charset="-122"/>
              </a:rPr>
              <a:t>2019/03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                                            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486" y="506549"/>
            <a:ext cx="8527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第四步：在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beepkey.h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文件中输入如下源程序，其中条件编译格式不变，只要更改一下预定义变量名称即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可。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656" y="3764397"/>
            <a:ext cx="80336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第五步：在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文件的中间部分添加“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#include 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2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beepkey.h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 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”语句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，即包含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beepkey.h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29" y="1387470"/>
            <a:ext cx="2445714" cy="196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765" y="4693780"/>
            <a:ext cx="3591428" cy="132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3917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3028" y="476295"/>
            <a:ext cx="88609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第六步：在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main.c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文件中输入如下源程序，其中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函数就是三条语句，分别是调用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BeepInit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（）函数对蜂鸣器管脚进行初始化，调用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KeyInit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（）函数对按键管脚进行初始化，调用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BeepKey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函数进行按键控制不同报警声音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产生。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6572" y="4220029"/>
            <a:ext cx="858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第七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步：编译工程，如没有错误，则会在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文件夹中生成“工程模板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.hex”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文件，如有错误则修改源程序直至没有错误为止。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第八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步：将生成的目标文件通过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ISP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软件下载到开发板微控制器的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FLASH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存储器当中，复位运行，检查实验效果。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81" y="2011679"/>
            <a:ext cx="4160980" cy="187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971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771650" y="2442036"/>
            <a:ext cx="7067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zh-CN" sz="2800" b="0"/>
          </a:p>
        </p:txBody>
      </p:sp>
      <p:pic>
        <p:nvPicPr>
          <p:cNvPr id="74756" name="Picture 4" descr="17_29_8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4"/>
            <a:ext cx="9144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0" y="1035511"/>
            <a:ext cx="91440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5400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zh-CN" altLang="en-US" sz="5400" b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8" name="Picture 6" descr="WLE09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5107449"/>
            <a:ext cx="1944687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52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2322513" y="3154363"/>
            <a:ext cx="55848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二传输网络介绍</a:t>
            </a:r>
          </a:p>
        </p:txBody>
      </p:sp>
      <p:sp>
        <p:nvSpPr>
          <p:cNvPr id="5125" name="内容占位符 2"/>
          <p:cNvSpPr>
            <a:spLocks/>
          </p:cNvSpPr>
          <p:nvPr/>
        </p:nvSpPr>
        <p:spPr bwMode="auto">
          <a:xfrm>
            <a:off x="554038" y="1487483"/>
            <a:ext cx="8032750" cy="430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GPIO</a:t>
            </a:r>
            <a:r>
              <a:rPr lang="zh-CN" altLang="en-US" sz="2400" dirty="0"/>
              <a:t>输入库函数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GPIO</a:t>
            </a:r>
            <a:r>
              <a:rPr lang="zh-CN" altLang="en-US" sz="2400" dirty="0"/>
              <a:t>输入控制方式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蜂鸣器</a:t>
            </a:r>
            <a:r>
              <a:rPr lang="zh-CN" altLang="en-US" sz="2400" dirty="0"/>
              <a:t>工作原理及硬件电路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按键</a:t>
            </a:r>
            <a:r>
              <a:rPr lang="zh-CN" altLang="en-US" sz="2400" dirty="0"/>
              <a:t>输入控制蜂鸣器发不同声音项目实施</a:t>
            </a:r>
          </a:p>
          <a:p>
            <a:pPr>
              <a:lnSpc>
                <a:spcPct val="200000"/>
              </a:lnSpc>
            </a:pP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603477" y="541547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本章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概要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33CC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06" y="506327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6.1 GPIO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输入库函数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223802" y="1130429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6.1.1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GPIO_ReadInputDataBit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61317"/>
              </p:ext>
            </p:extLst>
          </p:nvPr>
        </p:nvGraphicFramePr>
        <p:xfrm>
          <a:off x="653143" y="1828796"/>
          <a:ext cx="7837714" cy="395950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64343"/>
                <a:gridCol w="6473371"/>
              </a:tblGrid>
              <a:tr h="391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GPIO_ReadInputDataBit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U8GPIO_ReadInputDataBit(</a:t>
                      </a:r>
                      <a:r>
                        <a:rPr lang="en-US" sz="1800" kern="100" dirty="0" err="1" smtClea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GPIO_TypeDef</a:t>
                      </a:r>
                      <a:r>
                        <a:rPr lang="en-US" sz="1800" kern="100" dirty="0" smtClea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*GPIOx,u16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GPIO_Pin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读取指定端口管脚的输入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GPIOx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 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 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 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 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 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6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GPIO_Pin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：待读取的端口位参阅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Section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GPIO_Pin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查阅更多该参数允许取值范围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输入端口管脚值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48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49181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6.1.2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GPIO_ReadInputData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34491"/>
              </p:ext>
            </p:extLst>
          </p:nvPr>
        </p:nvGraphicFramePr>
        <p:xfrm>
          <a:off x="580570" y="1291771"/>
          <a:ext cx="7736115" cy="364308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93373"/>
                <a:gridCol w="6342742"/>
              </a:tblGrid>
              <a:tr h="3594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GPIO_ReadInputData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9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u16 GPIO_ReadInputData(GPIO_TypeDef*  GPIOx)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读取指定的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7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GPIOx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输入数据端口值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953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49181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6.1.3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GPIO_ReadOutputDataBit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66810"/>
              </p:ext>
            </p:extLst>
          </p:nvPr>
        </p:nvGraphicFramePr>
        <p:xfrm>
          <a:off x="397970" y="1233715"/>
          <a:ext cx="8005798" cy="391885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30135"/>
                <a:gridCol w="6675663"/>
              </a:tblGrid>
              <a:tr h="391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GPIO_ReadOutputDataBit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u8 </a:t>
                      </a:r>
                      <a:r>
                        <a:rPr lang="en-US" sz="1800" kern="100" dirty="0" err="1" smtClea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GPIO_ReadOutputDataBit</a:t>
                      </a:r>
                      <a:r>
                        <a:rPr lang="en-US" sz="1800" kern="100" dirty="0" smtClea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1800" kern="100" dirty="0" err="1" smtClea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GPIO_TypeDef</a:t>
                      </a:r>
                      <a:r>
                        <a:rPr lang="en-US" sz="1800" kern="100" dirty="0" smtClea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*GPIOx,u16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GPIO_Pin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读取指定端口管脚的输出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GPIOx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GPIO_Pin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：待读取的端口位参阅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Section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GPIO_Pin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查阅更多该参数允许取值范围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输出端口管脚值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531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49181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6.1.4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GPIO_ReadOutputData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52802"/>
              </p:ext>
            </p:extLst>
          </p:nvPr>
        </p:nvGraphicFramePr>
        <p:xfrm>
          <a:off x="464457" y="1233715"/>
          <a:ext cx="8026400" cy="399143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33558"/>
                <a:gridCol w="6692842"/>
              </a:tblGrid>
              <a:tr h="4989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函数名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GPIO_ReadOutputData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9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函数原形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u16 GPIO_ReadOutputData(GPIO_Type Def* GPIOx)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9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功能描述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读取指定的</a:t>
                      </a:r>
                      <a:r>
                        <a:rPr lang="en-US" sz="1800" kern="100">
                          <a:effectLst/>
                        </a:rPr>
                        <a:t>GPIO</a:t>
                      </a:r>
                      <a:r>
                        <a:rPr lang="zh-CN" sz="1800" kern="100">
                          <a:effectLst/>
                        </a:rPr>
                        <a:t>端口输出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9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输入参数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GPIOx</a:t>
                      </a:r>
                      <a:r>
                        <a:rPr lang="zh-CN" sz="1800" kern="100">
                          <a:effectLst/>
                        </a:rPr>
                        <a:t>：</a:t>
                      </a:r>
                      <a:r>
                        <a:rPr lang="en-US" sz="1800" kern="100">
                          <a:effectLst/>
                        </a:rPr>
                        <a:t>x</a:t>
                      </a:r>
                      <a:r>
                        <a:rPr lang="zh-CN" sz="1800" kern="100">
                          <a:effectLst/>
                        </a:rPr>
                        <a:t>可以是</a:t>
                      </a:r>
                      <a:r>
                        <a:rPr lang="en-US" sz="1800" kern="100">
                          <a:effectLst/>
                        </a:rPr>
                        <a:t>A</a:t>
                      </a:r>
                      <a:r>
                        <a:rPr lang="zh-CN" sz="1800" kern="100">
                          <a:effectLst/>
                        </a:rPr>
                        <a:t>，</a:t>
                      </a:r>
                      <a:r>
                        <a:rPr lang="en-US" sz="1800" kern="100">
                          <a:effectLst/>
                        </a:rPr>
                        <a:t>B</a:t>
                      </a:r>
                      <a:r>
                        <a:rPr lang="zh-CN" sz="1800" kern="100">
                          <a:effectLst/>
                        </a:rPr>
                        <a:t>，</a:t>
                      </a:r>
                      <a:r>
                        <a:rPr lang="en-US" sz="1800" kern="100">
                          <a:effectLst/>
                        </a:rPr>
                        <a:t>C</a:t>
                      </a:r>
                      <a:r>
                        <a:rPr lang="zh-CN" sz="1800" kern="100">
                          <a:effectLst/>
                        </a:rPr>
                        <a:t>，</a:t>
                      </a:r>
                      <a:r>
                        <a:rPr lang="en-US" sz="1800" kern="100">
                          <a:effectLst/>
                        </a:rPr>
                        <a:t>D</a:t>
                      </a:r>
                      <a:r>
                        <a:rPr lang="zh-CN" sz="1800" kern="100">
                          <a:effectLst/>
                        </a:rPr>
                        <a:t>或者</a:t>
                      </a:r>
                      <a:r>
                        <a:rPr lang="en-US" sz="1800" kern="100">
                          <a:effectLst/>
                        </a:rPr>
                        <a:t>E</a:t>
                      </a:r>
                      <a:r>
                        <a:rPr lang="zh-CN" sz="1800" kern="100">
                          <a:effectLst/>
                        </a:rPr>
                        <a:t>，来选择</a:t>
                      </a:r>
                      <a:r>
                        <a:rPr lang="en-US" sz="1800" kern="100">
                          <a:effectLst/>
                        </a:rPr>
                        <a:t>GPIO</a:t>
                      </a:r>
                      <a:r>
                        <a:rPr lang="zh-CN" sz="1800" kern="100">
                          <a:effectLst/>
                        </a:rPr>
                        <a:t>外设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9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输出参数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9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返回值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GPIO</a:t>
                      </a:r>
                      <a:r>
                        <a:rPr lang="zh-CN" sz="1800" kern="100" dirty="0">
                          <a:effectLst/>
                        </a:rPr>
                        <a:t>输出数据端口值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9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先决条件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无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9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被调用函数</a:t>
                      </a:r>
                      <a:endParaRPr lang="zh-CN" sz="18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无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535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2" y="419243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6.2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项目分析</a:t>
            </a:r>
            <a:endParaRPr lang="zh-CN" alt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66FF33"/>
              </a:solidFill>
              <a:latin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2664" y="4937356"/>
            <a:ext cx="3299735" cy="92333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457200"/>
            <a:r>
              <a:rPr lang="zh-CN" altLang="en-US" dirty="0">
                <a:latin typeface="宋体" pitchFamily="2" charset="-122"/>
                <a:ea typeface="宋体" pitchFamily="2" charset="-122"/>
              </a:rPr>
              <a:t>按键电路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，开发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板共设置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个按键，用于向系统输入简单控制信息。</a:t>
            </a:r>
          </a:p>
        </p:txBody>
      </p:sp>
      <p:sp>
        <p:nvSpPr>
          <p:cNvPr id="5" name="矩形 4"/>
          <p:cNvSpPr/>
          <p:nvPr/>
        </p:nvSpPr>
        <p:spPr>
          <a:xfrm>
            <a:off x="4689480" y="4956436"/>
            <a:ext cx="3801377" cy="92333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457200"/>
            <a:r>
              <a:rPr lang="zh-CN" altLang="en-US" dirty="0">
                <a:latin typeface="宋体" pitchFamily="2" charset="-122"/>
                <a:ea typeface="宋体" pitchFamily="2" charset="-122"/>
              </a:rPr>
              <a:t>蜂鸣器控制电路，蜂鸣器是单片机系统常用的声音输出器件，常用于报警信号输出。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090" y="789808"/>
            <a:ext cx="2124031" cy="396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70" y="1238930"/>
            <a:ext cx="2780017" cy="317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22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47" y="4349515"/>
            <a:ext cx="14954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70115" y="1050908"/>
            <a:ext cx="82949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第一步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：复制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上一章创建工程模板文件夹到桌面，并将文件夹改名为“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 </a:t>
            </a:r>
            <a:r>
              <a:rPr lang="en-US" altLang="zh-CN" sz="2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BeepKey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”。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930" y="4373328"/>
            <a:ext cx="35909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1436902" y="4346025"/>
            <a:ext cx="1451429" cy="74295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3590902" y="4331511"/>
            <a:ext cx="690789" cy="742950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2874947" y="4565099"/>
            <a:ext cx="759498" cy="242749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119" y="2661003"/>
            <a:ext cx="83790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第二步：点击“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File/New”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新建两个文件，将其改名为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beepkey.c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beepkey.h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并保存到工程模板下的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APP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文件中。并将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beepkey.c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文件添加到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APP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项目组下。</a:t>
            </a:r>
          </a:p>
        </p:txBody>
      </p:sp>
      <p:sp>
        <p:nvSpPr>
          <p:cNvPr id="11" name="矩形 10"/>
          <p:cNvSpPr/>
          <p:nvPr/>
        </p:nvSpPr>
        <p:spPr>
          <a:xfrm>
            <a:off x="6092" y="419243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6.3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项目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实施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93" y="1558738"/>
            <a:ext cx="815179" cy="85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041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9142" y="644828"/>
            <a:ext cx="8120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第三步：在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beepkey.c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文件中输入如下源程序，在程序中首先包含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beepkey.H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头文件，然后创建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</a:t>
            </a:r>
            <a:r>
              <a:rPr lang="en-US" altLang="zh-CN" b="1" dirty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void delay(u32 i)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函数为简单延时函数，</a:t>
            </a:r>
            <a:r>
              <a:rPr lang="en-US" altLang="zh-CN" b="1" dirty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b="1" dirty="0" err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BeepInit</a:t>
            </a:r>
            <a:r>
              <a:rPr lang="en-US" altLang="zh-CN" b="1" dirty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为蜂鸣器初始化函数，</a:t>
            </a:r>
            <a:r>
              <a:rPr lang="en-US" altLang="zh-CN" b="1" dirty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b="1" dirty="0" err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KeyInit</a:t>
            </a:r>
            <a:r>
              <a:rPr lang="en-US" altLang="zh-CN" b="1" dirty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为按键初始化函数，</a:t>
            </a:r>
            <a:r>
              <a:rPr lang="en-US" altLang="zh-CN" b="1" dirty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sound1()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b="1" dirty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sound2()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为两个蜂鸣器发声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程序。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570" y="2398463"/>
            <a:ext cx="5287619" cy="390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2802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aster_PPT_Confidential">
  <a:themeElements>
    <a:clrScheme name="5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5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5521</TotalTime>
  <Pages>0</Pages>
  <Words>664</Words>
  <Characters>0</Characters>
  <Application>Microsoft Office PowerPoint</Application>
  <DocSecurity>0</DocSecurity>
  <PresentationFormat>全屏显示(4:3)</PresentationFormat>
  <Lines>0</Lines>
  <Paragraphs>110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1_Custom Design</vt:lpstr>
      <vt:lpstr>5_Master_PPT_Confidential</vt:lpstr>
      <vt:lpstr>6_Master_PPT_Confidential</vt:lpstr>
      <vt:lpstr>Rapid Prototyping Solutions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Prototyping Solutions</dc:title>
  <dc:creator>LENOVE</dc:creator>
  <cp:lastModifiedBy>china</cp:lastModifiedBy>
  <cp:revision>524</cp:revision>
  <dcterms:created xsi:type="dcterms:W3CDTF">2014-12-03T14:25:05Z</dcterms:created>
  <dcterms:modified xsi:type="dcterms:W3CDTF">2019-03-30T03:47:23Z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