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7" r:id="rId1"/>
    <p:sldMasterId id="2147483658" r:id="rId2"/>
    <p:sldMasterId id="2147483774" r:id="rId3"/>
    <p:sldMasterId id="2147483809" r:id="rId4"/>
  </p:sldMasterIdLst>
  <p:notesMasterIdLst>
    <p:notesMasterId r:id="rId39"/>
  </p:notesMasterIdLst>
  <p:sldIdLst>
    <p:sldId id="944" r:id="rId5"/>
    <p:sldId id="463" r:id="rId6"/>
    <p:sldId id="917" r:id="rId7"/>
    <p:sldId id="934" r:id="rId8"/>
    <p:sldId id="935" r:id="rId9"/>
    <p:sldId id="938" r:id="rId10"/>
    <p:sldId id="936" r:id="rId11"/>
    <p:sldId id="939" r:id="rId12"/>
    <p:sldId id="940" r:id="rId13"/>
    <p:sldId id="868" r:id="rId14"/>
    <p:sldId id="941" r:id="rId15"/>
    <p:sldId id="945" r:id="rId16"/>
    <p:sldId id="946" r:id="rId17"/>
    <p:sldId id="947" r:id="rId18"/>
    <p:sldId id="907" r:id="rId19"/>
    <p:sldId id="948" r:id="rId20"/>
    <p:sldId id="933" r:id="rId21"/>
    <p:sldId id="949" r:id="rId22"/>
    <p:sldId id="950" r:id="rId23"/>
    <p:sldId id="951" r:id="rId24"/>
    <p:sldId id="952" r:id="rId25"/>
    <p:sldId id="953" r:id="rId26"/>
    <p:sldId id="954" r:id="rId27"/>
    <p:sldId id="955" r:id="rId28"/>
    <p:sldId id="956" r:id="rId29"/>
    <p:sldId id="957" r:id="rId30"/>
    <p:sldId id="958" r:id="rId31"/>
    <p:sldId id="959" r:id="rId32"/>
    <p:sldId id="960" r:id="rId33"/>
    <p:sldId id="961" r:id="rId34"/>
    <p:sldId id="962" r:id="rId35"/>
    <p:sldId id="963" r:id="rId36"/>
    <p:sldId id="964" r:id="rId37"/>
    <p:sldId id="893"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无标题节" id="{CAC71B72-C316-480A-A8ED-CB36A392F4A0}">
          <p14:sldIdLst>
            <p14:sldId id="944"/>
            <p14:sldId id="463"/>
            <p14:sldId id="917"/>
            <p14:sldId id="934"/>
            <p14:sldId id="935"/>
            <p14:sldId id="938"/>
            <p14:sldId id="936"/>
            <p14:sldId id="939"/>
            <p14:sldId id="940"/>
            <p14:sldId id="868"/>
            <p14:sldId id="941"/>
            <p14:sldId id="945"/>
            <p14:sldId id="946"/>
            <p14:sldId id="947"/>
            <p14:sldId id="907"/>
            <p14:sldId id="948"/>
            <p14:sldId id="933"/>
            <p14:sldId id="949"/>
            <p14:sldId id="950"/>
            <p14:sldId id="951"/>
            <p14:sldId id="952"/>
            <p14:sldId id="953"/>
            <p14:sldId id="954"/>
            <p14:sldId id="955"/>
            <p14:sldId id="956"/>
            <p14:sldId id="957"/>
            <p14:sldId id="958"/>
            <p14:sldId id="959"/>
            <p14:sldId id="960"/>
            <p14:sldId id="961"/>
            <p14:sldId id="962"/>
            <p14:sldId id="963"/>
            <p14:sldId id="964"/>
            <p14:sldId id="89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660066"/>
    <a:srgbClr val="9999FF"/>
    <a:srgbClr val="66FF33"/>
    <a:srgbClr val="AB2598"/>
    <a:srgbClr val="FF33CC"/>
    <a:srgbClr val="0E85CB"/>
    <a:srgbClr val="CC0000"/>
    <a:srgbClr val="BFFC9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62" autoAdjust="0"/>
    <p:restoredTop sz="93554" autoAdjust="0"/>
  </p:normalViewPr>
  <p:slideViewPr>
    <p:cSldViewPr snapToGrid="0">
      <p:cViewPr varScale="1">
        <p:scale>
          <a:sx n="66" d="100"/>
          <a:sy n="66" d="100"/>
        </p:scale>
        <p:origin x="-1272" y="-108"/>
      </p:cViewPr>
      <p:guideLst>
        <p:guide orient="horz" pos="2124"/>
        <p:guide pos="2905"/>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0213" cy="4540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l" defTabSz="966788" eaLnBrk="1" hangingPunct="1">
              <a:buFont typeface="Arial" panose="020B0604020202020204" pitchFamily="34" charset="0"/>
              <a:buNone/>
              <a:defRPr sz="1300">
                <a:latin typeface="Arial" panose="020B0604020202020204" pitchFamily="34" charset="0"/>
              </a:defRPr>
            </a:lvl1pPr>
          </a:lstStyle>
          <a:p>
            <a:pPr>
              <a:defRPr/>
            </a:pPr>
            <a:r>
              <a:rPr lang="zh-CN" altLang="en-US"/>
              <a:t>Freescale Semiconductor</a:t>
            </a:r>
          </a:p>
        </p:txBody>
      </p:sp>
      <p:sp>
        <p:nvSpPr>
          <p:cNvPr id="4099" name="Rectangle 3"/>
          <p:cNvSpPr>
            <a:spLocks noGrp="1" noChangeArrowheads="1"/>
          </p:cNvSpPr>
          <p:nvPr>
            <p:ph type="dt" idx="1"/>
          </p:nvPr>
        </p:nvSpPr>
        <p:spPr bwMode="auto">
          <a:xfrm>
            <a:off x="3883025" y="0"/>
            <a:ext cx="2973388" cy="4540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buFont typeface="Arial" panose="020B0604020202020204" pitchFamily="34" charset="0"/>
              <a:buNone/>
              <a:defRPr sz="1300">
                <a:latin typeface="Arial" panose="020B0604020202020204" pitchFamily="34" charset="0"/>
              </a:defRPr>
            </a:lvl1pPr>
          </a:lstStyle>
          <a:p>
            <a:pPr>
              <a:defRPr/>
            </a:pPr>
            <a:fld id="{59C2FF07-A29B-46C5-9B19-885BFDBE15D2}" type="datetime9">
              <a:rPr lang="zh-CN" altLang="en-US"/>
              <a:pPr>
                <a:defRPr/>
              </a:pPr>
              <a:t>2019年4月16日星期二9时22分46秒</a:t>
            </a:fld>
            <a:endParaRPr lang="en-US">
              <a:ea typeface="宋体" pitchFamily="2" charset="-122"/>
            </a:endParaRPr>
          </a:p>
        </p:txBody>
      </p:sp>
      <p:sp>
        <p:nvSpPr>
          <p:cNvPr id="36868" name="Rectangle 4"/>
          <p:cNvSpPr>
            <a:spLocks noGrp="1" noRot="1" noChangeAspect="1" noChangeArrowheads="1"/>
          </p:cNvSpPr>
          <p:nvPr>
            <p:ph type="sldImg" idx="2"/>
          </p:nvPr>
        </p:nvSpPr>
        <p:spPr bwMode="auto">
          <a:xfrm>
            <a:off x="1177925" y="684213"/>
            <a:ext cx="45005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Rot="1" noChangeArrowheads="1"/>
          </p:cNvSpPr>
          <p:nvPr>
            <p:ph type="body" sz="quarter" idx="3"/>
          </p:nvPr>
        </p:nvSpPr>
        <p:spPr bwMode="auto">
          <a:xfrm>
            <a:off x="684213" y="4341813"/>
            <a:ext cx="5487987" cy="4116387"/>
          </a:xfrm>
          <a:prstGeom prst="rect">
            <a:avLst/>
          </a:prstGeom>
          <a:noFill/>
          <a:ln w="9525">
            <a:noFill/>
            <a:miter lim="800000"/>
            <a:headEnd/>
            <a:tailEnd/>
          </a:ln>
        </p:spPr>
        <p:txBody>
          <a:bodyPr vert="horz" wrap="square" lIns="96661" tIns="48331" rIns="96661" bIns="48331"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3625"/>
            <a:ext cx="2970213" cy="458788"/>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l" defTabSz="966788" eaLnBrk="1" hangingPunct="1">
              <a:buFont typeface="Arial" panose="020B0604020202020204" pitchFamily="34" charset="0"/>
              <a:buNone/>
              <a:defRPr sz="1300">
                <a:latin typeface="Arial" panose="020B0604020202020204" pitchFamily="34" charset="0"/>
              </a:defRPr>
            </a:lvl1pPr>
          </a:lstStyle>
          <a:p>
            <a:pPr>
              <a:defRPr/>
            </a:pPr>
            <a:r>
              <a:rPr lang="zh-CN" altLang="en-US"/>
              <a:t>© Freescale Semiconductor 2005</a:t>
            </a:r>
            <a:endParaRPr lang="en-US">
              <a:ea typeface="宋体" pitchFamily="2" charset="-122"/>
            </a:endParaRPr>
          </a:p>
        </p:txBody>
      </p:sp>
      <p:sp>
        <p:nvSpPr>
          <p:cNvPr id="4103" name="Rectangle 7"/>
          <p:cNvSpPr>
            <a:spLocks noGrp="1" noChangeArrowheads="1"/>
          </p:cNvSpPr>
          <p:nvPr>
            <p:ph type="sldNum" sz="quarter" idx="5"/>
          </p:nvPr>
        </p:nvSpPr>
        <p:spPr bwMode="auto">
          <a:xfrm>
            <a:off x="3883025" y="8683625"/>
            <a:ext cx="2973388" cy="458788"/>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buFont typeface="Arial" charset="0"/>
              <a:buNone/>
              <a:defRPr sz="1300" smtClean="0">
                <a:latin typeface="Arial" charset="0"/>
              </a:defRPr>
            </a:lvl1pPr>
          </a:lstStyle>
          <a:p>
            <a:pPr>
              <a:defRPr/>
            </a:pPr>
            <a:fld id="{A7703C07-FDDA-44F0-92EA-E0EB8664958E}" type="slidenum">
              <a:rPr lang="zh-CN" altLang="en-US"/>
              <a:pPr>
                <a:defRPr/>
              </a:pPr>
              <a:t>‹#›</a:t>
            </a:fld>
            <a:endParaRPr lang="en-US" altLang="zh-CN"/>
          </a:p>
        </p:txBody>
      </p:sp>
    </p:spTree>
    <p:extLst>
      <p:ext uri="{BB962C8B-B14F-4D97-AF65-F5344CB8AC3E}">
        <p14:creationId xmlns:p14="http://schemas.microsoft.com/office/powerpoint/2010/main" val="3132084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4213"/>
            <a:ext cx="4570413"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7703C07-FDDA-44F0-92EA-E0EB8664958E}" type="slidenum">
              <a:rPr lang="zh-CN" altLang="en-US" smtClean="0"/>
              <a:pPr>
                <a:defRPr/>
              </a:pPr>
              <a:t>3</a:t>
            </a:fld>
            <a:endParaRPr lang="en-US" altLang="zh-CN"/>
          </a:p>
        </p:txBody>
      </p:sp>
    </p:spTree>
    <p:extLst>
      <p:ext uri="{BB962C8B-B14F-4D97-AF65-F5344CB8AC3E}">
        <p14:creationId xmlns:p14="http://schemas.microsoft.com/office/powerpoint/2010/main" val="185354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4213"/>
            <a:ext cx="4570413"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7703C07-FDDA-44F0-92EA-E0EB8664958E}" type="slidenum">
              <a:rPr lang="zh-CN" altLang="en-US" smtClean="0"/>
              <a:pPr>
                <a:defRPr/>
              </a:pPr>
              <a:t>10</a:t>
            </a:fld>
            <a:endParaRPr lang="en-US" altLang="zh-CN"/>
          </a:p>
        </p:txBody>
      </p:sp>
    </p:spTree>
    <p:extLst>
      <p:ext uri="{BB962C8B-B14F-4D97-AF65-F5344CB8AC3E}">
        <p14:creationId xmlns:p14="http://schemas.microsoft.com/office/powerpoint/2010/main" val="294485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4213"/>
            <a:ext cx="4570413"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7703C07-FDDA-44F0-92EA-E0EB8664958E}" type="slidenum">
              <a:rPr lang="zh-CN" altLang="en-US" smtClean="0"/>
              <a:pPr>
                <a:defRPr/>
              </a:pPr>
              <a:t>28</a:t>
            </a:fld>
            <a:endParaRPr lang="en-US" altLang="zh-CN"/>
          </a:p>
        </p:txBody>
      </p:sp>
    </p:spTree>
    <p:extLst>
      <p:ext uri="{BB962C8B-B14F-4D97-AF65-F5344CB8AC3E}">
        <p14:creationId xmlns:p14="http://schemas.microsoft.com/office/powerpoint/2010/main" val="1830217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80410621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196499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176611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fld id="{8926D7FA-F346-43FA-BF8F-4F163E809ADA}" type="slidenum">
              <a:rPr lang="zh-CN" altLang="en-US"/>
              <a:pPr>
                <a:defRPr/>
              </a:pPr>
              <a:t>‹#›</a:t>
            </a:fld>
            <a:endParaRPr lang="en-US" altLang="zh-CN"/>
          </a:p>
        </p:txBody>
      </p:sp>
    </p:spTree>
    <p:extLst>
      <p:ext uri="{BB962C8B-B14F-4D97-AF65-F5344CB8AC3E}">
        <p14:creationId xmlns:p14="http://schemas.microsoft.com/office/powerpoint/2010/main" val="254754242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fld id="{8A85368D-D741-4344-BC18-79AB6A870406}" type="slidenum">
              <a:rPr lang="zh-CN" altLang="en-US"/>
              <a:pPr>
                <a:defRPr/>
              </a:pPr>
              <a:t>‹#›</a:t>
            </a:fld>
            <a:endParaRPr lang="en-US" altLang="zh-CN"/>
          </a:p>
        </p:txBody>
      </p:sp>
    </p:spTree>
    <p:extLst>
      <p:ext uri="{BB962C8B-B14F-4D97-AF65-F5344CB8AC3E}">
        <p14:creationId xmlns:p14="http://schemas.microsoft.com/office/powerpoint/2010/main" val="16497486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fld id="{50A5610E-6CB6-4094-8542-3EB3433B6244}" type="slidenum">
              <a:rPr lang="zh-CN" altLang="en-US"/>
              <a:pPr>
                <a:defRPr/>
              </a:pPr>
              <a:t>‹#›</a:t>
            </a:fld>
            <a:endParaRPr lang="en-US" altLang="zh-CN"/>
          </a:p>
        </p:txBody>
      </p:sp>
    </p:spTree>
    <p:extLst>
      <p:ext uri="{BB962C8B-B14F-4D97-AF65-F5344CB8AC3E}">
        <p14:creationId xmlns:p14="http://schemas.microsoft.com/office/powerpoint/2010/main" val="103581095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3350" y="1403350"/>
            <a:ext cx="4365625"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403350"/>
            <a:ext cx="4365625"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sldNum" sz="quarter" idx="10"/>
          </p:nvPr>
        </p:nvSpPr>
        <p:spPr>
          <a:ln/>
        </p:spPr>
        <p:txBody>
          <a:bodyPr/>
          <a:lstStyle>
            <a:lvl1pPr>
              <a:defRPr/>
            </a:lvl1pPr>
          </a:lstStyle>
          <a:p>
            <a:pPr>
              <a:defRPr/>
            </a:pPr>
            <a:fld id="{169BE199-B694-451A-85A9-4F277DEAAE41}" type="slidenum">
              <a:rPr lang="zh-CN" altLang="en-US"/>
              <a:pPr>
                <a:defRPr/>
              </a:pPr>
              <a:t>‹#›</a:t>
            </a:fld>
            <a:endParaRPr lang="en-US" altLang="zh-CN"/>
          </a:p>
        </p:txBody>
      </p:sp>
    </p:spTree>
    <p:extLst>
      <p:ext uri="{BB962C8B-B14F-4D97-AF65-F5344CB8AC3E}">
        <p14:creationId xmlns:p14="http://schemas.microsoft.com/office/powerpoint/2010/main" val="101385513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sldNum" sz="quarter" idx="10"/>
          </p:nvPr>
        </p:nvSpPr>
        <p:spPr>
          <a:ln/>
        </p:spPr>
        <p:txBody>
          <a:bodyPr/>
          <a:lstStyle>
            <a:lvl1pPr>
              <a:defRPr/>
            </a:lvl1pPr>
          </a:lstStyle>
          <a:p>
            <a:pPr>
              <a:defRPr/>
            </a:pPr>
            <a:fld id="{0D357072-2B65-4749-A4BB-E46D86072252}" type="slidenum">
              <a:rPr lang="zh-CN" altLang="en-US"/>
              <a:pPr>
                <a:defRPr/>
              </a:pPr>
              <a:t>‹#›</a:t>
            </a:fld>
            <a:endParaRPr lang="en-US" altLang="zh-CN"/>
          </a:p>
        </p:txBody>
      </p:sp>
    </p:spTree>
    <p:extLst>
      <p:ext uri="{BB962C8B-B14F-4D97-AF65-F5344CB8AC3E}">
        <p14:creationId xmlns:p14="http://schemas.microsoft.com/office/powerpoint/2010/main" val="406496771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a:ln/>
        </p:spPr>
        <p:txBody>
          <a:bodyPr/>
          <a:lstStyle>
            <a:lvl1pPr>
              <a:defRPr/>
            </a:lvl1pPr>
          </a:lstStyle>
          <a:p>
            <a:pPr>
              <a:defRPr/>
            </a:pPr>
            <a:fld id="{4A5B7703-4C46-4384-A289-2B28940A8A3A}" type="slidenum">
              <a:rPr lang="zh-CN" altLang="en-US"/>
              <a:pPr>
                <a:defRPr/>
              </a:pPr>
              <a:t>‹#›</a:t>
            </a:fld>
            <a:endParaRPr lang="en-US" altLang="zh-CN"/>
          </a:p>
        </p:txBody>
      </p:sp>
    </p:spTree>
    <p:extLst>
      <p:ext uri="{BB962C8B-B14F-4D97-AF65-F5344CB8AC3E}">
        <p14:creationId xmlns:p14="http://schemas.microsoft.com/office/powerpoint/2010/main" val="52117784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589F351D-B694-4CD8-B9ED-C374D2CE61E7}" type="slidenum">
              <a:rPr lang="zh-CN" altLang="en-US"/>
              <a:pPr>
                <a:defRPr/>
              </a:pPr>
              <a:t>‹#›</a:t>
            </a:fld>
            <a:endParaRPr lang="en-US" altLang="zh-CN"/>
          </a:p>
        </p:txBody>
      </p:sp>
    </p:spTree>
    <p:extLst>
      <p:ext uri="{BB962C8B-B14F-4D97-AF65-F5344CB8AC3E}">
        <p14:creationId xmlns:p14="http://schemas.microsoft.com/office/powerpoint/2010/main" val="130511044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88B00E06-ED7E-46DE-BD5E-664AA8281583}" type="slidenum">
              <a:rPr lang="zh-CN" altLang="en-US"/>
              <a:pPr>
                <a:defRPr/>
              </a:pPr>
              <a:t>‹#›</a:t>
            </a:fld>
            <a:endParaRPr lang="en-US" altLang="zh-CN"/>
          </a:p>
        </p:txBody>
      </p:sp>
    </p:spTree>
    <p:extLst>
      <p:ext uri="{BB962C8B-B14F-4D97-AF65-F5344CB8AC3E}">
        <p14:creationId xmlns:p14="http://schemas.microsoft.com/office/powerpoint/2010/main" val="15809364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006328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6125A84E-A449-461D-804A-F4FD0C92684C}" type="slidenum">
              <a:rPr lang="zh-CN" altLang="en-US"/>
              <a:pPr>
                <a:defRPr/>
              </a:pPr>
              <a:t>‹#›</a:t>
            </a:fld>
            <a:endParaRPr lang="en-US" altLang="zh-CN"/>
          </a:p>
        </p:txBody>
      </p:sp>
    </p:spTree>
    <p:extLst>
      <p:ext uri="{BB962C8B-B14F-4D97-AF65-F5344CB8AC3E}">
        <p14:creationId xmlns:p14="http://schemas.microsoft.com/office/powerpoint/2010/main" val="306265406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fld id="{436EF5DA-BB33-41C5-B00A-8825D8C2B2BB}" type="slidenum">
              <a:rPr lang="zh-CN" altLang="en-US"/>
              <a:pPr>
                <a:defRPr/>
              </a:pPr>
              <a:t>‹#›</a:t>
            </a:fld>
            <a:endParaRPr lang="en-US" altLang="zh-CN"/>
          </a:p>
        </p:txBody>
      </p:sp>
    </p:spTree>
    <p:extLst>
      <p:ext uri="{BB962C8B-B14F-4D97-AF65-F5344CB8AC3E}">
        <p14:creationId xmlns:p14="http://schemas.microsoft.com/office/powerpoint/2010/main" val="17317648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1338" y="412750"/>
            <a:ext cx="2252662" cy="5429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3350" y="412750"/>
            <a:ext cx="6605588" cy="5429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fld id="{FAF3047E-D8A8-4A19-A25B-D047B1D7D77D}" type="slidenum">
              <a:rPr lang="zh-CN" altLang="en-US"/>
              <a:pPr>
                <a:defRPr/>
              </a:pPr>
              <a:t>‹#›</a:t>
            </a:fld>
            <a:endParaRPr lang="en-US" altLang="zh-CN"/>
          </a:p>
        </p:txBody>
      </p:sp>
    </p:spTree>
    <p:extLst>
      <p:ext uri="{BB962C8B-B14F-4D97-AF65-F5344CB8AC3E}">
        <p14:creationId xmlns:p14="http://schemas.microsoft.com/office/powerpoint/2010/main" val="290772160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61938" y="412750"/>
            <a:ext cx="8882062" cy="6540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33350" y="1403350"/>
            <a:ext cx="8883650" cy="4438650"/>
          </a:xfrm>
        </p:spPr>
        <p:txBody>
          <a:bodyPr/>
          <a:lstStyle/>
          <a:p>
            <a:pPr lvl="0"/>
            <a:endParaRPr lang="zh-CN" altLang="en-US" noProof="0" smtClean="0"/>
          </a:p>
        </p:txBody>
      </p:sp>
      <p:sp>
        <p:nvSpPr>
          <p:cNvPr id="4" name="Rectangle 10"/>
          <p:cNvSpPr>
            <a:spLocks noGrp="1" noChangeArrowheads="1"/>
          </p:cNvSpPr>
          <p:nvPr>
            <p:ph type="sldNum" sz="quarter" idx="10"/>
          </p:nvPr>
        </p:nvSpPr>
        <p:spPr>
          <a:ln/>
        </p:spPr>
        <p:txBody>
          <a:bodyPr/>
          <a:lstStyle>
            <a:lvl1pPr>
              <a:defRPr/>
            </a:lvl1pPr>
          </a:lstStyle>
          <a:p>
            <a:pPr>
              <a:defRPr/>
            </a:pPr>
            <a:fld id="{50A80F7F-4F93-413F-8C07-C809A975EEDA}" type="slidenum">
              <a:rPr lang="zh-CN" altLang="en-US"/>
              <a:pPr>
                <a:defRPr/>
              </a:pPr>
              <a:t>‹#›</a:t>
            </a:fld>
            <a:endParaRPr lang="en-US" altLang="zh-CN"/>
          </a:p>
        </p:txBody>
      </p:sp>
    </p:spTree>
    <p:extLst>
      <p:ext uri="{BB962C8B-B14F-4D97-AF65-F5344CB8AC3E}">
        <p14:creationId xmlns:p14="http://schemas.microsoft.com/office/powerpoint/2010/main" val="400156936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2"/>
          <p:cNvSpPr>
            <a:spLocks noGrp="1" noChangeArrowheads="1"/>
          </p:cNvSpPr>
          <p:nvPr>
            <p:ph type="sldNum" sz="quarter" idx="10"/>
          </p:nvPr>
        </p:nvSpPr>
        <p:spPr>
          <a:ln/>
        </p:spPr>
        <p:txBody>
          <a:bodyPr/>
          <a:lstStyle>
            <a:lvl1pPr>
              <a:defRPr/>
            </a:lvl1pPr>
          </a:lstStyle>
          <a:p>
            <a:pPr>
              <a:defRPr/>
            </a:pPr>
            <a:fld id="{0D21009D-27A8-443C-8A03-D2D48DDC23B4}" type="slidenum">
              <a:rPr lang="zh-CN" altLang="en-US"/>
              <a:pPr>
                <a:defRPr/>
              </a:pPr>
              <a:t>‹#›</a:t>
            </a:fld>
            <a:endParaRPr lang="en-US" altLang="zh-CN"/>
          </a:p>
        </p:txBody>
      </p:sp>
    </p:spTree>
    <p:extLst>
      <p:ext uri="{BB962C8B-B14F-4D97-AF65-F5344CB8AC3E}">
        <p14:creationId xmlns:p14="http://schemas.microsoft.com/office/powerpoint/2010/main" val="205513848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2"/>
          <p:cNvSpPr>
            <a:spLocks noGrp="1" noChangeArrowheads="1"/>
          </p:cNvSpPr>
          <p:nvPr>
            <p:ph type="sldNum" sz="quarter" idx="10"/>
          </p:nvPr>
        </p:nvSpPr>
        <p:spPr>
          <a:ln/>
        </p:spPr>
        <p:txBody>
          <a:bodyPr/>
          <a:lstStyle>
            <a:lvl1pPr>
              <a:defRPr/>
            </a:lvl1pPr>
          </a:lstStyle>
          <a:p>
            <a:pPr>
              <a:defRPr/>
            </a:pPr>
            <a:fld id="{8453C353-AACA-446C-BA4B-AB0E2754DA52}" type="slidenum">
              <a:rPr lang="zh-CN" altLang="en-US"/>
              <a:pPr>
                <a:defRPr/>
              </a:pPr>
              <a:t>‹#›</a:t>
            </a:fld>
            <a:endParaRPr lang="en-US" altLang="zh-CN"/>
          </a:p>
        </p:txBody>
      </p:sp>
    </p:spTree>
    <p:extLst>
      <p:ext uri="{BB962C8B-B14F-4D97-AF65-F5344CB8AC3E}">
        <p14:creationId xmlns:p14="http://schemas.microsoft.com/office/powerpoint/2010/main" val="135723205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2"/>
          <p:cNvSpPr>
            <a:spLocks noGrp="1" noChangeArrowheads="1"/>
          </p:cNvSpPr>
          <p:nvPr>
            <p:ph type="sldNum" sz="quarter" idx="10"/>
          </p:nvPr>
        </p:nvSpPr>
        <p:spPr>
          <a:ln/>
        </p:spPr>
        <p:txBody>
          <a:bodyPr/>
          <a:lstStyle>
            <a:lvl1pPr>
              <a:defRPr/>
            </a:lvl1pPr>
          </a:lstStyle>
          <a:p>
            <a:pPr>
              <a:defRPr/>
            </a:pPr>
            <a:fld id="{4B23554B-8D42-43AA-810B-4C1A07B39DD8}" type="slidenum">
              <a:rPr lang="zh-CN" altLang="en-US"/>
              <a:pPr>
                <a:defRPr/>
              </a:pPr>
              <a:t>‹#›</a:t>
            </a:fld>
            <a:endParaRPr lang="en-US" altLang="zh-CN"/>
          </a:p>
        </p:txBody>
      </p:sp>
    </p:spTree>
    <p:extLst>
      <p:ext uri="{BB962C8B-B14F-4D97-AF65-F5344CB8AC3E}">
        <p14:creationId xmlns:p14="http://schemas.microsoft.com/office/powerpoint/2010/main" val="62526831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3350" y="1403350"/>
            <a:ext cx="4365625"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403350"/>
            <a:ext cx="4365625"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2"/>
          <p:cNvSpPr>
            <a:spLocks noGrp="1" noChangeArrowheads="1"/>
          </p:cNvSpPr>
          <p:nvPr>
            <p:ph type="sldNum" sz="quarter" idx="10"/>
          </p:nvPr>
        </p:nvSpPr>
        <p:spPr>
          <a:ln/>
        </p:spPr>
        <p:txBody>
          <a:bodyPr/>
          <a:lstStyle>
            <a:lvl1pPr>
              <a:defRPr/>
            </a:lvl1pPr>
          </a:lstStyle>
          <a:p>
            <a:pPr>
              <a:defRPr/>
            </a:pPr>
            <a:fld id="{4CD4938D-EEB8-4688-A77E-EB073FAEDCD2}" type="slidenum">
              <a:rPr lang="zh-CN" altLang="en-US"/>
              <a:pPr>
                <a:defRPr/>
              </a:pPr>
              <a:t>‹#›</a:t>
            </a:fld>
            <a:endParaRPr lang="en-US" altLang="zh-CN"/>
          </a:p>
        </p:txBody>
      </p:sp>
    </p:spTree>
    <p:extLst>
      <p:ext uri="{BB962C8B-B14F-4D97-AF65-F5344CB8AC3E}">
        <p14:creationId xmlns:p14="http://schemas.microsoft.com/office/powerpoint/2010/main" val="230698715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2"/>
          <p:cNvSpPr>
            <a:spLocks noGrp="1" noChangeArrowheads="1"/>
          </p:cNvSpPr>
          <p:nvPr>
            <p:ph type="sldNum" sz="quarter" idx="10"/>
          </p:nvPr>
        </p:nvSpPr>
        <p:spPr>
          <a:ln/>
        </p:spPr>
        <p:txBody>
          <a:bodyPr/>
          <a:lstStyle>
            <a:lvl1pPr>
              <a:defRPr/>
            </a:lvl1pPr>
          </a:lstStyle>
          <a:p>
            <a:pPr>
              <a:defRPr/>
            </a:pPr>
            <a:fld id="{8F540DAD-6D2F-4AAE-84ED-2BFC0A05B7C1}" type="slidenum">
              <a:rPr lang="zh-CN" altLang="en-US"/>
              <a:pPr>
                <a:defRPr/>
              </a:pPr>
              <a:t>‹#›</a:t>
            </a:fld>
            <a:endParaRPr lang="en-US" altLang="zh-CN"/>
          </a:p>
        </p:txBody>
      </p:sp>
    </p:spTree>
    <p:extLst>
      <p:ext uri="{BB962C8B-B14F-4D97-AF65-F5344CB8AC3E}">
        <p14:creationId xmlns:p14="http://schemas.microsoft.com/office/powerpoint/2010/main" val="39651636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2"/>
          <p:cNvSpPr>
            <a:spLocks noGrp="1" noChangeArrowheads="1"/>
          </p:cNvSpPr>
          <p:nvPr>
            <p:ph type="sldNum" sz="quarter" idx="10"/>
          </p:nvPr>
        </p:nvSpPr>
        <p:spPr>
          <a:ln/>
        </p:spPr>
        <p:txBody>
          <a:bodyPr/>
          <a:lstStyle>
            <a:lvl1pPr>
              <a:defRPr/>
            </a:lvl1pPr>
          </a:lstStyle>
          <a:p>
            <a:pPr>
              <a:defRPr/>
            </a:pPr>
            <a:fld id="{FDA14DDB-B96B-405D-8779-276446AC0A13}" type="slidenum">
              <a:rPr lang="zh-CN" altLang="en-US"/>
              <a:pPr>
                <a:defRPr/>
              </a:pPr>
              <a:t>‹#›</a:t>
            </a:fld>
            <a:endParaRPr lang="en-US" altLang="zh-CN"/>
          </a:p>
        </p:txBody>
      </p:sp>
    </p:spTree>
    <p:extLst>
      <p:ext uri="{BB962C8B-B14F-4D97-AF65-F5344CB8AC3E}">
        <p14:creationId xmlns:p14="http://schemas.microsoft.com/office/powerpoint/2010/main" val="106060203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17882473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ln/>
        </p:spPr>
        <p:txBody>
          <a:bodyPr/>
          <a:lstStyle>
            <a:lvl1pPr>
              <a:defRPr/>
            </a:lvl1pPr>
          </a:lstStyle>
          <a:p>
            <a:pPr>
              <a:defRPr/>
            </a:pPr>
            <a:fld id="{F95BF7B0-6749-4297-966F-9D57D8AC26C8}" type="slidenum">
              <a:rPr lang="zh-CN" altLang="en-US"/>
              <a:pPr>
                <a:defRPr/>
              </a:pPr>
              <a:t>‹#›</a:t>
            </a:fld>
            <a:endParaRPr lang="en-US" altLang="zh-CN"/>
          </a:p>
        </p:txBody>
      </p:sp>
    </p:spTree>
    <p:extLst>
      <p:ext uri="{BB962C8B-B14F-4D97-AF65-F5344CB8AC3E}">
        <p14:creationId xmlns:p14="http://schemas.microsoft.com/office/powerpoint/2010/main" val="164987168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2"/>
          <p:cNvSpPr>
            <a:spLocks noGrp="1" noChangeArrowheads="1"/>
          </p:cNvSpPr>
          <p:nvPr>
            <p:ph type="sldNum" sz="quarter" idx="10"/>
          </p:nvPr>
        </p:nvSpPr>
        <p:spPr>
          <a:ln/>
        </p:spPr>
        <p:txBody>
          <a:bodyPr/>
          <a:lstStyle>
            <a:lvl1pPr>
              <a:defRPr/>
            </a:lvl1pPr>
          </a:lstStyle>
          <a:p>
            <a:pPr>
              <a:defRPr/>
            </a:pPr>
            <a:fld id="{04E93DEC-352C-4F8B-BECD-BD8A52C46891}" type="slidenum">
              <a:rPr lang="zh-CN" altLang="en-US"/>
              <a:pPr>
                <a:defRPr/>
              </a:pPr>
              <a:t>‹#›</a:t>
            </a:fld>
            <a:endParaRPr lang="en-US" altLang="zh-CN"/>
          </a:p>
        </p:txBody>
      </p:sp>
    </p:spTree>
    <p:extLst>
      <p:ext uri="{BB962C8B-B14F-4D97-AF65-F5344CB8AC3E}">
        <p14:creationId xmlns:p14="http://schemas.microsoft.com/office/powerpoint/2010/main" val="350502017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2"/>
          <p:cNvSpPr>
            <a:spLocks noGrp="1" noChangeArrowheads="1"/>
          </p:cNvSpPr>
          <p:nvPr>
            <p:ph type="sldNum" sz="quarter" idx="10"/>
          </p:nvPr>
        </p:nvSpPr>
        <p:spPr>
          <a:ln/>
        </p:spPr>
        <p:txBody>
          <a:bodyPr/>
          <a:lstStyle>
            <a:lvl1pPr>
              <a:defRPr/>
            </a:lvl1pPr>
          </a:lstStyle>
          <a:p>
            <a:pPr>
              <a:defRPr/>
            </a:pPr>
            <a:fld id="{90CF9EEC-4C6D-4016-8D4E-B4BA722875DA}" type="slidenum">
              <a:rPr lang="zh-CN" altLang="en-US"/>
              <a:pPr>
                <a:defRPr/>
              </a:pPr>
              <a:t>‹#›</a:t>
            </a:fld>
            <a:endParaRPr lang="en-US" altLang="zh-CN"/>
          </a:p>
        </p:txBody>
      </p:sp>
    </p:spTree>
    <p:extLst>
      <p:ext uri="{BB962C8B-B14F-4D97-AF65-F5344CB8AC3E}">
        <p14:creationId xmlns:p14="http://schemas.microsoft.com/office/powerpoint/2010/main" val="5075815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2"/>
          <p:cNvSpPr>
            <a:spLocks noGrp="1" noChangeArrowheads="1"/>
          </p:cNvSpPr>
          <p:nvPr>
            <p:ph type="sldNum" sz="quarter" idx="10"/>
          </p:nvPr>
        </p:nvSpPr>
        <p:spPr>
          <a:ln/>
        </p:spPr>
        <p:txBody>
          <a:bodyPr/>
          <a:lstStyle>
            <a:lvl1pPr>
              <a:defRPr/>
            </a:lvl1pPr>
          </a:lstStyle>
          <a:p>
            <a:pPr>
              <a:defRPr/>
            </a:pPr>
            <a:fld id="{DDCA8440-5277-4AA1-8357-0A603E43824E}" type="slidenum">
              <a:rPr lang="zh-CN" altLang="en-US"/>
              <a:pPr>
                <a:defRPr/>
              </a:pPr>
              <a:t>‹#›</a:t>
            </a:fld>
            <a:endParaRPr lang="en-US" altLang="zh-CN"/>
          </a:p>
        </p:txBody>
      </p:sp>
    </p:spTree>
    <p:extLst>
      <p:ext uri="{BB962C8B-B14F-4D97-AF65-F5344CB8AC3E}">
        <p14:creationId xmlns:p14="http://schemas.microsoft.com/office/powerpoint/2010/main" val="252522361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1338" y="412750"/>
            <a:ext cx="2252662" cy="5429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3350" y="412750"/>
            <a:ext cx="6605588" cy="5429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2"/>
          <p:cNvSpPr>
            <a:spLocks noGrp="1" noChangeArrowheads="1"/>
          </p:cNvSpPr>
          <p:nvPr>
            <p:ph type="sldNum" sz="quarter" idx="10"/>
          </p:nvPr>
        </p:nvSpPr>
        <p:spPr>
          <a:ln/>
        </p:spPr>
        <p:txBody>
          <a:bodyPr/>
          <a:lstStyle>
            <a:lvl1pPr>
              <a:defRPr/>
            </a:lvl1pPr>
          </a:lstStyle>
          <a:p>
            <a:pPr>
              <a:defRPr/>
            </a:pPr>
            <a:fld id="{1AEF9DC0-742F-4DDD-B12A-65A1B2EC55BE}" type="slidenum">
              <a:rPr lang="zh-CN" altLang="en-US"/>
              <a:pPr>
                <a:defRPr/>
              </a:pPr>
              <a:t>‹#›</a:t>
            </a:fld>
            <a:endParaRPr lang="en-US" altLang="zh-CN"/>
          </a:p>
        </p:txBody>
      </p:sp>
    </p:spTree>
    <p:extLst>
      <p:ext uri="{BB962C8B-B14F-4D97-AF65-F5344CB8AC3E}">
        <p14:creationId xmlns:p14="http://schemas.microsoft.com/office/powerpoint/2010/main" val="810879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2"/>
          <p:cNvSpPr>
            <a:spLocks noGrp="1" noChangeArrowheads="1"/>
          </p:cNvSpPr>
          <p:nvPr>
            <p:ph type="sldNum" sz="quarter" idx="10"/>
          </p:nvPr>
        </p:nvSpPr>
        <p:spPr>
          <a:ln/>
        </p:spPr>
        <p:txBody>
          <a:bodyPr/>
          <a:lstStyle>
            <a:lvl1pPr>
              <a:defRPr/>
            </a:lvl1pPr>
          </a:lstStyle>
          <a:p>
            <a:pPr>
              <a:defRPr/>
            </a:pPr>
            <a:fld id="{0D21009D-27A8-443C-8A03-D2D48DDC23B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2621388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2"/>
          <p:cNvSpPr>
            <a:spLocks noGrp="1" noChangeArrowheads="1"/>
          </p:cNvSpPr>
          <p:nvPr>
            <p:ph type="sldNum" sz="quarter" idx="10"/>
          </p:nvPr>
        </p:nvSpPr>
        <p:spPr>
          <a:ln/>
        </p:spPr>
        <p:txBody>
          <a:bodyPr/>
          <a:lstStyle>
            <a:lvl1pPr>
              <a:defRPr/>
            </a:lvl1pPr>
          </a:lstStyle>
          <a:p>
            <a:pPr>
              <a:defRPr/>
            </a:pPr>
            <a:fld id="{8453C353-AACA-446C-BA4B-AB0E2754DA5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498902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2"/>
          <p:cNvSpPr>
            <a:spLocks noGrp="1" noChangeArrowheads="1"/>
          </p:cNvSpPr>
          <p:nvPr>
            <p:ph type="sldNum" sz="quarter" idx="10"/>
          </p:nvPr>
        </p:nvSpPr>
        <p:spPr>
          <a:ln/>
        </p:spPr>
        <p:txBody>
          <a:bodyPr/>
          <a:lstStyle>
            <a:lvl1pPr>
              <a:defRPr/>
            </a:lvl1pPr>
          </a:lstStyle>
          <a:p>
            <a:pPr>
              <a:defRPr/>
            </a:pPr>
            <a:fld id="{4B23554B-8D42-43AA-810B-4C1A07B39DD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0502749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3350" y="1403350"/>
            <a:ext cx="4365625"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403350"/>
            <a:ext cx="4365625"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2"/>
          <p:cNvSpPr>
            <a:spLocks noGrp="1" noChangeArrowheads="1"/>
          </p:cNvSpPr>
          <p:nvPr>
            <p:ph type="sldNum" sz="quarter" idx="10"/>
          </p:nvPr>
        </p:nvSpPr>
        <p:spPr>
          <a:ln/>
        </p:spPr>
        <p:txBody>
          <a:bodyPr/>
          <a:lstStyle>
            <a:lvl1pPr>
              <a:defRPr/>
            </a:lvl1pPr>
          </a:lstStyle>
          <a:p>
            <a:pPr>
              <a:defRPr/>
            </a:pPr>
            <a:fld id="{4CD4938D-EEB8-4688-A77E-EB073FAEDCD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9801770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2"/>
          <p:cNvSpPr>
            <a:spLocks noGrp="1" noChangeArrowheads="1"/>
          </p:cNvSpPr>
          <p:nvPr>
            <p:ph type="sldNum" sz="quarter" idx="10"/>
          </p:nvPr>
        </p:nvSpPr>
        <p:spPr>
          <a:ln/>
        </p:spPr>
        <p:txBody>
          <a:bodyPr/>
          <a:lstStyle>
            <a:lvl1pPr>
              <a:defRPr/>
            </a:lvl1pPr>
          </a:lstStyle>
          <a:p>
            <a:pPr>
              <a:defRPr/>
            </a:pPr>
            <a:fld id="{8F540DAD-6D2F-4AAE-84ED-2BFC0A05B7C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8616865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9433025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2"/>
          <p:cNvSpPr>
            <a:spLocks noGrp="1" noChangeArrowheads="1"/>
          </p:cNvSpPr>
          <p:nvPr>
            <p:ph type="sldNum" sz="quarter" idx="10"/>
          </p:nvPr>
        </p:nvSpPr>
        <p:spPr>
          <a:ln/>
        </p:spPr>
        <p:txBody>
          <a:bodyPr/>
          <a:lstStyle>
            <a:lvl1pPr>
              <a:defRPr/>
            </a:lvl1pPr>
          </a:lstStyle>
          <a:p>
            <a:pPr>
              <a:defRPr/>
            </a:pPr>
            <a:fld id="{FDA14DDB-B96B-405D-8779-276446AC0A13}"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896629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ln/>
        </p:spPr>
        <p:txBody>
          <a:bodyPr/>
          <a:lstStyle>
            <a:lvl1pPr>
              <a:defRPr/>
            </a:lvl1pPr>
          </a:lstStyle>
          <a:p>
            <a:pPr>
              <a:defRPr/>
            </a:pPr>
            <a:fld id="{F95BF7B0-6749-4297-966F-9D57D8AC26C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8957592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2"/>
          <p:cNvSpPr>
            <a:spLocks noGrp="1" noChangeArrowheads="1"/>
          </p:cNvSpPr>
          <p:nvPr>
            <p:ph type="sldNum" sz="quarter" idx="10"/>
          </p:nvPr>
        </p:nvSpPr>
        <p:spPr>
          <a:ln/>
        </p:spPr>
        <p:txBody>
          <a:bodyPr/>
          <a:lstStyle>
            <a:lvl1pPr>
              <a:defRPr/>
            </a:lvl1pPr>
          </a:lstStyle>
          <a:p>
            <a:pPr>
              <a:defRPr/>
            </a:pPr>
            <a:fld id="{04E93DEC-352C-4F8B-BECD-BD8A52C4689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1726256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2"/>
          <p:cNvSpPr>
            <a:spLocks noGrp="1" noChangeArrowheads="1"/>
          </p:cNvSpPr>
          <p:nvPr>
            <p:ph type="sldNum" sz="quarter" idx="10"/>
          </p:nvPr>
        </p:nvSpPr>
        <p:spPr>
          <a:ln/>
        </p:spPr>
        <p:txBody>
          <a:bodyPr/>
          <a:lstStyle>
            <a:lvl1pPr>
              <a:defRPr/>
            </a:lvl1pPr>
          </a:lstStyle>
          <a:p>
            <a:pPr>
              <a:defRPr/>
            </a:pPr>
            <a:fld id="{90CF9EEC-4C6D-4016-8D4E-B4BA722875D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4165469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2"/>
          <p:cNvSpPr>
            <a:spLocks noGrp="1" noChangeArrowheads="1"/>
          </p:cNvSpPr>
          <p:nvPr>
            <p:ph type="sldNum" sz="quarter" idx="10"/>
          </p:nvPr>
        </p:nvSpPr>
        <p:spPr>
          <a:ln/>
        </p:spPr>
        <p:txBody>
          <a:bodyPr/>
          <a:lstStyle>
            <a:lvl1pPr>
              <a:defRPr/>
            </a:lvl1pPr>
          </a:lstStyle>
          <a:p>
            <a:pPr>
              <a:defRPr/>
            </a:pPr>
            <a:fld id="{DDCA8440-5277-4AA1-8357-0A603E43824E}"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1350462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1338" y="412750"/>
            <a:ext cx="2252662" cy="5429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3350" y="412750"/>
            <a:ext cx="6605588" cy="5429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2"/>
          <p:cNvSpPr>
            <a:spLocks noGrp="1" noChangeArrowheads="1"/>
          </p:cNvSpPr>
          <p:nvPr>
            <p:ph type="sldNum" sz="quarter" idx="10"/>
          </p:nvPr>
        </p:nvSpPr>
        <p:spPr>
          <a:ln/>
        </p:spPr>
        <p:txBody>
          <a:bodyPr/>
          <a:lstStyle>
            <a:lvl1pPr>
              <a:defRPr/>
            </a:lvl1pPr>
          </a:lstStyle>
          <a:p>
            <a:pPr>
              <a:defRPr/>
            </a:pPr>
            <a:fld id="{1AEF9DC0-742F-4DDD-B12A-65A1B2EC55BE}"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837534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238916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217165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2436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0715307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787902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2.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sp>
        <p:nvSpPr>
          <p:cNvPr id="1027" name="Text Box 3"/>
          <p:cNvSpPr txBox="1">
            <a:spLocks noChangeArrowheads="1"/>
          </p:cNvSpPr>
          <p:nvPr userDrawn="1"/>
        </p:nvSpPr>
        <p:spPr bwMode="auto">
          <a:xfrm>
            <a:off x="3063875" y="2078038"/>
            <a:ext cx="2820988" cy="13112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defRPr/>
            </a:pPr>
            <a:r>
              <a:rPr lang="zh-CN" altLang="en-US" sz="4000">
                <a:solidFill>
                  <a:srgbClr val="6486E6"/>
                </a:solidFill>
                <a:latin typeface="华文细黑" panose="02010600040101010101" pitchFamily="2" charset="-122"/>
                <a:ea typeface="华文细黑" panose="02010600040101010101" pitchFamily="2" charset="-122"/>
              </a:rPr>
              <a:t>  </a:t>
            </a:r>
            <a:r>
              <a:rPr lang="zh-CN" altLang="en-US" sz="4000" b="1">
                <a:solidFill>
                  <a:srgbClr val="6486E6"/>
                </a:solidFill>
                <a:latin typeface="华文细黑" panose="02010600040101010101" pitchFamily="2" charset="-122"/>
                <a:ea typeface="华文细黑" panose="02010600040101010101" pitchFamily="2" charset="-122"/>
              </a:rPr>
              <a:t>谢谢！</a:t>
            </a:r>
          </a:p>
          <a:p>
            <a:pPr algn="ctr">
              <a:defRPr/>
            </a:pPr>
            <a:r>
              <a:rPr lang="en-US" altLang="zh-CN" sz="4000" b="1" dirty="0">
                <a:solidFill>
                  <a:srgbClr val="6486E6"/>
                </a:solidFill>
                <a:latin typeface="华文细黑" panose="02010600040101010101" pitchFamily="2" charset="-122"/>
                <a:ea typeface="华文细黑" panose="02010600040101010101" pitchFamily="2" charset="-122"/>
              </a:rPr>
              <a:t>Thank you!</a:t>
            </a:r>
            <a:endParaRPr lang="zh-CN" altLang="en-US" sz="4000" b="1">
              <a:solidFill>
                <a:srgbClr val="6486E6"/>
              </a:solidFill>
              <a:latin typeface="华文细黑" panose="02010600040101010101" pitchFamily="2" charset="-122"/>
              <a:ea typeface="华文细黑" panose="02010600040101010101" pitchFamily="2" charset="-122"/>
            </a:endParaRPr>
          </a:p>
        </p:txBody>
      </p:sp>
      <p:pic>
        <p:nvPicPr>
          <p:cNvPr id="2" name="Picture 1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826375" y="5999163"/>
            <a:ext cx="1160463"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A53"/>
                  </a:outerShdw>
                </a:effectLst>
              </a14:hiddenEffects>
            </a:ext>
          </a:extLst>
        </p:spPr>
      </p:pic>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61938" y="412750"/>
            <a:ext cx="88820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Title Goes Here</a:t>
            </a:r>
          </a:p>
        </p:txBody>
      </p:sp>
      <p:sp>
        <p:nvSpPr>
          <p:cNvPr id="2051" name="Rectangle 3"/>
          <p:cNvSpPr>
            <a:spLocks noGrp="1" noChangeArrowheads="1"/>
          </p:cNvSpPr>
          <p:nvPr>
            <p:ph type="body" idx="1"/>
          </p:nvPr>
        </p:nvSpPr>
        <p:spPr bwMode="auto">
          <a:xfrm>
            <a:off x="133350" y="1403350"/>
            <a:ext cx="888365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52" name="未知"/>
          <p:cNvSpPr>
            <a:spLocks noChangeArrowheads="1"/>
          </p:cNvSpPr>
          <p:nvPr userDrawn="1"/>
        </p:nvSpPr>
        <p:spPr bwMode="auto">
          <a:xfrm flipH="1">
            <a:off x="255588" y="247650"/>
            <a:ext cx="947737" cy="16192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339E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2053" name="Group 5"/>
          <p:cNvGrpSpPr>
            <a:grpSpLocks/>
          </p:cNvGrpSpPr>
          <p:nvPr userDrawn="1"/>
        </p:nvGrpSpPr>
        <p:grpSpPr bwMode="auto">
          <a:xfrm>
            <a:off x="1235075" y="239713"/>
            <a:ext cx="7912100" cy="165100"/>
            <a:chOff x="0" y="0"/>
            <a:chExt cx="4984" cy="104"/>
          </a:xfrm>
        </p:grpSpPr>
        <p:sp>
          <p:nvSpPr>
            <p:cNvPr id="2057" name="未知"/>
            <p:cNvSpPr>
              <a:spLocks noChangeArrowheads="1"/>
            </p:cNvSpPr>
            <p:nvPr userDrawn="1"/>
          </p:nvSpPr>
          <p:spPr bwMode="auto">
            <a:xfrm flipH="1">
              <a:off x="654" y="0"/>
              <a:ext cx="4330" cy="104"/>
            </a:xfrm>
            <a:custGeom>
              <a:avLst/>
              <a:gdLst>
                <a:gd name="T0" fmla="*/ 0 w 4330"/>
                <a:gd name="T1" fmla="*/ 0 h 104"/>
                <a:gd name="T2" fmla="*/ 0 w 4330"/>
                <a:gd name="T3" fmla="*/ 104 h 104"/>
                <a:gd name="T4" fmla="*/ 4330 w 4330"/>
                <a:gd name="T5" fmla="*/ 104 h 104"/>
                <a:gd name="T6" fmla="*/ 4330 w 4330"/>
                <a:gd name="T7" fmla="*/ 48 h 104"/>
                <a:gd name="T8" fmla="*/ 4282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80C8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 name="未知"/>
            <p:cNvSpPr>
              <a:spLocks noChangeArrowheads="1"/>
            </p:cNvSpPr>
            <p:nvPr userDrawn="1"/>
          </p:nvSpPr>
          <p:spPr bwMode="auto">
            <a:xfrm flipH="1">
              <a:off x="0" y="0"/>
              <a:ext cx="4330" cy="104"/>
            </a:xfrm>
            <a:custGeom>
              <a:avLst/>
              <a:gdLst>
                <a:gd name="T0" fmla="*/ 0 w 4330"/>
                <a:gd name="T1" fmla="*/ 0 h 104"/>
                <a:gd name="T2" fmla="*/ 0 w 4330"/>
                <a:gd name="T3" fmla="*/ 104 h 104"/>
                <a:gd name="T4" fmla="*/ 4330 w 4330"/>
                <a:gd name="T5" fmla="*/ 104 h 104"/>
                <a:gd name="T6" fmla="*/ 4330 w 4330"/>
                <a:gd name="T7" fmla="*/ 48 h 104"/>
                <a:gd name="T8" fmla="*/ 4282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80C8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2055" name="Text Box 9"/>
          <p:cNvSpPr txBox="1">
            <a:spLocks noChangeArrowheads="1"/>
          </p:cNvSpPr>
          <p:nvPr userDrawn="1"/>
        </p:nvSpPr>
        <p:spPr bwMode="auto">
          <a:xfrm>
            <a:off x="342900" y="6691313"/>
            <a:ext cx="865822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None/>
              <a:defRPr/>
            </a:pPr>
            <a:r>
              <a:rPr lang="en-US" altLang="zh-CN" sz="700" dirty="0" err="1" smtClean="0">
                <a:solidFill>
                  <a:srgbClr val="D1E4F2"/>
                </a:solidFill>
                <a:ea typeface="宋体" panose="02010600030101010101" pitchFamily="2" charset="-122"/>
              </a:rPr>
              <a:t>Huago</a:t>
            </a:r>
            <a:r>
              <a:rPr lang="en-US" altLang="zh-CN" sz="700" dirty="0" smtClean="0">
                <a:solidFill>
                  <a:srgbClr val="D1E4F2"/>
                </a:solidFill>
                <a:ea typeface="宋体" panose="02010600030101010101" pitchFamily="2" charset="-122"/>
              </a:rPr>
              <a:t>, the </a:t>
            </a:r>
            <a:r>
              <a:rPr lang="en-US" altLang="zh-CN" sz="700" dirty="0" err="1" smtClean="0">
                <a:solidFill>
                  <a:srgbClr val="D1E4F2"/>
                </a:solidFill>
                <a:ea typeface="宋体" panose="02010600030101010101" pitchFamily="2" charset="-122"/>
              </a:rPr>
              <a:t>Huago</a:t>
            </a:r>
            <a:r>
              <a:rPr lang="en-US" altLang="zh-CN" sz="700" dirty="0" smtClean="0">
                <a:solidFill>
                  <a:srgbClr val="D1E4F2"/>
                </a:solidFill>
                <a:ea typeface="宋体" panose="02010600030101010101" pitchFamily="2" charset="-122"/>
              </a:rPr>
              <a:t> logo are trademarks of Suzhou </a:t>
            </a:r>
            <a:r>
              <a:rPr lang="en-US" altLang="zh-CN" sz="700" dirty="0" err="1" smtClean="0">
                <a:solidFill>
                  <a:srgbClr val="D1E4F2"/>
                </a:solidFill>
                <a:ea typeface="宋体" panose="02010600030101010101" pitchFamily="2" charset="-122"/>
              </a:rPr>
              <a:t>Huago</a:t>
            </a:r>
            <a:r>
              <a:rPr lang="en-US" altLang="zh-CN" sz="700" dirty="0" smtClean="0">
                <a:solidFill>
                  <a:srgbClr val="D1E4F2"/>
                </a:solidFill>
                <a:ea typeface="宋体" panose="02010600030101010101" pitchFamily="2" charset="-122"/>
              </a:rPr>
              <a:t> Lighting Technology Co, Ltd. All other product or service names are the property of their respective owners. © Suzhou </a:t>
            </a:r>
            <a:r>
              <a:rPr lang="en-US" altLang="zh-CN" sz="700" dirty="0" err="1" smtClean="0">
                <a:solidFill>
                  <a:srgbClr val="D1E4F2"/>
                </a:solidFill>
                <a:ea typeface="宋体" panose="02010600030101010101" pitchFamily="2" charset="-122"/>
              </a:rPr>
              <a:t>Huago</a:t>
            </a:r>
            <a:r>
              <a:rPr lang="en-US" altLang="zh-CN" sz="700" dirty="0" smtClean="0">
                <a:solidFill>
                  <a:srgbClr val="D1E4F2"/>
                </a:solidFill>
                <a:ea typeface="宋体" panose="02010600030101010101" pitchFamily="2" charset="-122"/>
              </a:rPr>
              <a:t> Lighting Technology Co, Ltd. 2012. </a:t>
            </a:r>
          </a:p>
        </p:txBody>
      </p:sp>
      <p:sp>
        <p:nvSpPr>
          <p:cNvPr id="2058" name="Rectangle 10"/>
          <p:cNvSpPr>
            <a:spLocks noGrp="1" noChangeArrowheads="1"/>
          </p:cNvSpPr>
          <p:nvPr>
            <p:ph type="sldNum" sz="quarter" idx="4"/>
          </p:nvPr>
        </p:nvSpPr>
        <p:spPr bwMode="auto">
          <a:xfrm>
            <a:off x="4333875" y="6343650"/>
            <a:ext cx="685800" cy="314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charset="0"/>
              <a:buNone/>
              <a:defRPr sz="1000" smtClean="0">
                <a:latin typeface="Arial" charset="0"/>
                <a:ea typeface="宋体" pitchFamily="2" charset="-122"/>
              </a:defRPr>
            </a:lvl1pPr>
          </a:lstStyle>
          <a:p>
            <a:pPr>
              <a:defRPr/>
            </a:pPr>
            <a:fld id="{DF654410-C29C-4DC0-862D-88932E1A65AC}" type="slidenum">
              <a:rPr lang="zh-CN" altLang="en-US"/>
              <a:pPr>
                <a:defRPr/>
              </a:pPr>
              <a:t>‹#›</a:t>
            </a:fld>
            <a:endParaRPr lang="en-US" altLang="zh-CN"/>
          </a:p>
        </p:txBody>
      </p:sp>
      <p:pic>
        <p:nvPicPr>
          <p:cNvPr id="2056" name="Picture 1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826375" y="5999163"/>
            <a:ext cx="1160463"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A53"/>
                  </a:outerShdw>
                </a:effectLst>
              </a14:hiddenEffects>
            </a:ext>
          </a:extLst>
        </p:spPr>
      </p:pic>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Lst>
  <p:transition>
    <p:fade/>
  </p:transition>
  <p:timing>
    <p:tnLst>
      <p:par>
        <p:cTn id="1" dur="indefinite" restart="never" nodeType="tmRoot"/>
      </p:par>
    </p:tnLst>
  </p:timing>
  <p:txStyles>
    <p:titleStyle>
      <a:lvl1pPr algn="r" rtl="0" eaLnBrk="0" fontAlgn="base" hangingPunct="0">
        <a:lnSpc>
          <a:spcPct val="85000"/>
        </a:lnSpc>
        <a:spcBef>
          <a:spcPct val="0"/>
        </a:spcBef>
        <a:spcAft>
          <a:spcPct val="0"/>
        </a:spcAft>
        <a:defRPr sz="2200" b="1">
          <a:solidFill>
            <a:schemeClr val="tx1"/>
          </a:solidFill>
          <a:latin typeface="+mj-lt"/>
          <a:ea typeface="+mj-ea"/>
          <a:cs typeface="+mj-cs"/>
        </a:defRPr>
      </a:lvl1pPr>
      <a:lvl2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2pPr>
      <a:lvl3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3pPr>
      <a:lvl4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4pPr>
      <a:lvl5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5pPr>
      <a:lvl6pPr marL="4572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6pPr>
      <a:lvl7pPr marL="9144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7pPr>
      <a:lvl8pPr marL="13716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8pPr>
      <a:lvl9pPr marL="18288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9pPr>
    </p:titleStyle>
    <p:bodyStyle>
      <a:lvl1pPr marL="227013" indent="-227013" algn="l" rtl="0" eaLnBrk="0" fontAlgn="base" hangingPunct="0">
        <a:spcBef>
          <a:spcPct val="20000"/>
        </a:spcBef>
        <a:spcAft>
          <a:spcPct val="3000"/>
        </a:spcAft>
        <a:buClr>
          <a:schemeClr val="accent1"/>
        </a:buClr>
        <a:buSzPct val="80000"/>
        <a:buFont typeface="Arial" pitchFamily="34" charset="0"/>
        <a:buChar char="►"/>
        <a:defRPr sz="2200">
          <a:solidFill>
            <a:srgbClr val="000000"/>
          </a:solidFill>
          <a:latin typeface="+mn-lt"/>
          <a:ea typeface="+mn-ea"/>
          <a:cs typeface="+mn-cs"/>
        </a:defRPr>
      </a:lvl1pPr>
      <a:lvl2pPr marL="566738" indent="-225425" algn="l" rtl="0" eaLnBrk="0" fontAlgn="base" hangingPunct="0">
        <a:spcBef>
          <a:spcPct val="20000"/>
        </a:spcBef>
        <a:spcAft>
          <a:spcPct val="3000"/>
        </a:spcAft>
        <a:buClr>
          <a:schemeClr val="accent1"/>
        </a:buClr>
        <a:buSzPct val="80000"/>
        <a:buFont typeface="Arial" pitchFamily="34" charset="0"/>
        <a:buChar char="•"/>
        <a:defRPr sz="2000">
          <a:solidFill>
            <a:srgbClr val="000000"/>
          </a:solidFill>
          <a:latin typeface="+mn-lt"/>
          <a:cs typeface="+mn-cs"/>
        </a:defRPr>
      </a:lvl2pPr>
      <a:lvl3pPr marL="922338" indent="-228600" algn="l" rtl="0" eaLnBrk="0" fontAlgn="base" hangingPunct="0">
        <a:spcBef>
          <a:spcPct val="20000"/>
        </a:spcBef>
        <a:spcAft>
          <a:spcPct val="3000"/>
        </a:spcAft>
        <a:buClr>
          <a:schemeClr val="accent1"/>
        </a:buClr>
        <a:buSzPct val="80000"/>
        <a:buFont typeface="Arial" pitchFamily="34" charset="0"/>
        <a:buChar char="§"/>
        <a:defRPr sz="2400">
          <a:solidFill>
            <a:srgbClr val="000000"/>
          </a:solidFill>
          <a:latin typeface="+mn-lt"/>
          <a:cs typeface="+mn-cs"/>
        </a:defRPr>
      </a:lvl3pPr>
      <a:lvl4pPr marL="1376363" indent="-228600" algn="l" rtl="0" eaLnBrk="0" fontAlgn="base" hangingPunct="0">
        <a:spcBef>
          <a:spcPct val="20000"/>
        </a:spcBef>
        <a:spcAft>
          <a:spcPct val="3000"/>
        </a:spcAft>
        <a:buClr>
          <a:schemeClr val="accent1"/>
        </a:buClr>
        <a:buSzPct val="80000"/>
        <a:buFont typeface="Arial" pitchFamily="34" charset="0"/>
        <a:buChar char="–"/>
        <a:defRPr sz="1600">
          <a:solidFill>
            <a:srgbClr val="000000"/>
          </a:solidFill>
          <a:latin typeface="+mn-lt"/>
          <a:cs typeface="+mn-cs"/>
        </a:defRPr>
      </a:lvl4pPr>
      <a:lvl5pPr marL="17732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5pPr>
      <a:lvl6pPr marL="22304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6pPr>
      <a:lvl7pPr marL="26876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7pPr>
      <a:lvl8pPr marL="31448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8pPr>
      <a:lvl9pPr marL="36020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260350" y="1403350"/>
            <a:ext cx="888365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75" name="Rectangle 2"/>
          <p:cNvSpPr>
            <a:spLocks noGrp="1" noChangeArrowheads="1"/>
          </p:cNvSpPr>
          <p:nvPr>
            <p:ph type="title"/>
          </p:nvPr>
        </p:nvSpPr>
        <p:spPr bwMode="auto">
          <a:xfrm>
            <a:off x="261938" y="412750"/>
            <a:ext cx="88820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Title Goes Here</a:t>
            </a:r>
          </a:p>
        </p:txBody>
      </p:sp>
      <p:grpSp>
        <p:nvGrpSpPr>
          <p:cNvPr id="3076" name="Group 3"/>
          <p:cNvGrpSpPr>
            <a:grpSpLocks/>
          </p:cNvGrpSpPr>
          <p:nvPr/>
        </p:nvGrpSpPr>
        <p:grpSpPr bwMode="auto">
          <a:xfrm>
            <a:off x="295275" y="3886200"/>
            <a:ext cx="8667750" cy="176213"/>
            <a:chOff x="0" y="0"/>
            <a:chExt cx="5460" cy="111"/>
          </a:xfrm>
        </p:grpSpPr>
        <p:sp>
          <p:nvSpPr>
            <p:cNvPr id="3088" name="未知"/>
            <p:cNvSpPr>
              <a:spLocks noChangeArrowheads="1"/>
            </p:cNvSpPr>
            <p:nvPr userDrawn="1"/>
          </p:nvSpPr>
          <p:spPr bwMode="auto">
            <a:xfrm>
              <a:off x="0" y="0"/>
              <a:ext cx="4123" cy="111"/>
            </a:xfrm>
            <a:custGeom>
              <a:avLst/>
              <a:gdLst>
                <a:gd name="T0" fmla="*/ 0 w 4945"/>
                <a:gd name="T1" fmla="*/ 0 h 111"/>
                <a:gd name="T2" fmla="*/ 0 w 4945"/>
                <a:gd name="T3" fmla="*/ 111 h 111"/>
                <a:gd name="T4" fmla="*/ 997 w 4945"/>
                <a:gd name="T5" fmla="*/ 111 h 111"/>
                <a:gd name="T6" fmla="*/ 1012 w 4945"/>
                <a:gd name="T7" fmla="*/ 44 h 111"/>
                <a:gd name="T8" fmla="*/ 1027 w 4945"/>
                <a:gd name="T9" fmla="*/ 111 h 111"/>
                <a:gd name="T10" fmla="*/ 1156 w 4945"/>
                <a:gd name="T11" fmla="*/ 111 h 111"/>
                <a:gd name="T12" fmla="*/ 1156 w 4945"/>
                <a:gd name="T13" fmla="*/ 0 h 111"/>
                <a:gd name="T14" fmla="*/ 0 w 4945"/>
                <a:gd name="T15" fmla="*/ 0 h 111"/>
                <a:gd name="T16" fmla="*/ 0 60000 65536"/>
                <a:gd name="T17" fmla="*/ 0 60000 65536"/>
                <a:gd name="T18" fmla="*/ 0 60000 65536"/>
                <a:gd name="T19" fmla="*/ 0 60000 65536"/>
                <a:gd name="T20" fmla="*/ 0 60000 65536"/>
                <a:gd name="T21" fmla="*/ 0 60000 65536"/>
                <a:gd name="T22" fmla="*/ 0 60000 65536"/>
                <a:gd name="T23" fmla="*/ 0 60000 65536"/>
                <a:gd name="T24" fmla="*/ 0 w 4945"/>
                <a:gd name="T25" fmla="*/ 0 h 111"/>
                <a:gd name="T26" fmla="*/ 4945 w 4945"/>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45" h="111">
                  <a:moveTo>
                    <a:pt x="0" y="0"/>
                  </a:moveTo>
                  <a:lnTo>
                    <a:pt x="0" y="111"/>
                  </a:lnTo>
                  <a:lnTo>
                    <a:pt x="4267" y="111"/>
                  </a:lnTo>
                  <a:lnTo>
                    <a:pt x="4334" y="44"/>
                  </a:lnTo>
                  <a:lnTo>
                    <a:pt x="4401" y="111"/>
                  </a:lnTo>
                  <a:lnTo>
                    <a:pt x="4945" y="111"/>
                  </a:lnTo>
                  <a:lnTo>
                    <a:pt x="4945" y="0"/>
                  </a:lnTo>
                  <a:lnTo>
                    <a:pt x="0" y="0"/>
                  </a:lnTo>
                  <a:close/>
                </a:path>
              </a:pathLst>
            </a:custGeom>
            <a:solidFill>
              <a:srgbClr val="50B3C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89" name="未知"/>
            <p:cNvSpPr>
              <a:spLocks noChangeArrowheads="1"/>
            </p:cNvSpPr>
            <p:nvPr userDrawn="1"/>
          </p:nvSpPr>
          <p:spPr bwMode="auto">
            <a:xfrm>
              <a:off x="515" y="0"/>
              <a:ext cx="4945" cy="111"/>
            </a:xfrm>
            <a:custGeom>
              <a:avLst/>
              <a:gdLst>
                <a:gd name="T0" fmla="*/ 0 w 4945"/>
                <a:gd name="T1" fmla="*/ 0 h 111"/>
                <a:gd name="T2" fmla="*/ 0 w 4945"/>
                <a:gd name="T3" fmla="*/ 111 h 111"/>
                <a:gd name="T4" fmla="*/ 4267 w 4945"/>
                <a:gd name="T5" fmla="*/ 111 h 111"/>
                <a:gd name="T6" fmla="*/ 4334 w 4945"/>
                <a:gd name="T7" fmla="*/ 44 h 111"/>
                <a:gd name="T8" fmla="*/ 4401 w 4945"/>
                <a:gd name="T9" fmla="*/ 111 h 111"/>
                <a:gd name="T10" fmla="*/ 4945 w 4945"/>
                <a:gd name="T11" fmla="*/ 111 h 111"/>
                <a:gd name="T12" fmla="*/ 4945 w 4945"/>
                <a:gd name="T13" fmla="*/ 0 h 111"/>
                <a:gd name="T14" fmla="*/ 0 w 4945"/>
                <a:gd name="T15" fmla="*/ 0 h 111"/>
                <a:gd name="T16" fmla="*/ 0 60000 65536"/>
                <a:gd name="T17" fmla="*/ 0 60000 65536"/>
                <a:gd name="T18" fmla="*/ 0 60000 65536"/>
                <a:gd name="T19" fmla="*/ 0 60000 65536"/>
                <a:gd name="T20" fmla="*/ 0 60000 65536"/>
                <a:gd name="T21" fmla="*/ 0 60000 65536"/>
                <a:gd name="T22" fmla="*/ 0 60000 65536"/>
                <a:gd name="T23" fmla="*/ 0 60000 65536"/>
                <a:gd name="T24" fmla="*/ 0 w 4945"/>
                <a:gd name="T25" fmla="*/ 0 h 111"/>
                <a:gd name="T26" fmla="*/ 4945 w 4945"/>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45" h="111">
                  <a:moveTo>
                    <a:pt x="0" y="0"/>
                  </a:moveTo>
                  <a:lnTo>
                    <a:pt x="0" y="111"/>
                  </a:lnTo>
                  <a:lnTo>
                    <a:pt x="4267" y="111"/>
                  </a:lnTo>
                  <a:lnTo>
                    <a:pt x="4334" y="44"/>
                  </a:lnTo>
                  <a:lnTo>
                    <a:pt x="4401" y="111"/>
                  </a:lnTo>
                  <a:lnTo>
                    <a:pt x="4945" y="111"/>
                  </a:lnTo>
                  <a:lnTo>
                    <a:pt x="4945" y="0"/>
                  </a:lnTo>
                  <a:lnTo>
                    <a:pt x="0" y="0"/>
                  </a:lnTo>
                  <a:close/>
                </a:path>
              </a:pathLst>
            </a:custGeom>
            <a:solidFill>
              <a:srgbClr val="50B3C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3077" name="Group 6"/>
          <p:cNvGrpSpPr>
            <a:grpSpLocks/>
          </p:cNvGrpSpPr>
          <p:nvPr/>
        </p:nvGrpSpPr>
        <p:grpSpPr bwMode="auto">
          <a:xfrm>
            <a:off x="295275" y="249238"/>
            <a:ext cx="7677150" cy="165100"/>
            <a:chOff x="0" y="0"/>
            <a:chExt cx="4836" cy="104"/>
          </a:xfrm>
        </p:grpSpPr>
        <p:sp>
          <p:nvSpPr>
            <p:cNvPr id="3086" name="未知"/>
            <p:cNvSpPr>
              <a:spLocks noChangeArrowheads="1"/>
            </p:cNvSpPr>
            <p:nvPr userDrawn="1"/>
          </p:nvSpPr>
          <p:spPr bwMode="auto">
            <a:xfrm>
              <a:off x="54" y="0"/>
              <a:ext cx="4782" cy="104"/>
            </a:xfrm>
            <a:custGeom>
              <a:avLst/>
              <a:gdLst>
                <a:gd name="T0" fmla="*/ 0 w 4330"/>
                <a:gd name="T1" fmla="*/ 0 h 104"/>
                <a:gd name="T2" fmla="*/ 0 w 4330"/>
                <a:gd name="T3" fmla="*/ 104 h 104"/>
                <a:gd name="T4" fmla="*/ 9582 w 4330"/>
                <a:gd name="T5" fmla="*/ 104 h 104"/>
                <a:gd name="T6" fmla="*/ 9582 w 4330"/>
                <a:gd name="T7" fmla="*/ 48 h 104"/>
                <a:gd name="T8" fmla="*/ 9476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80C8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87" name="未知"/>
            <p:cNvSpPr>
              <a:spLocks noChangeArrowheads="1"/>
            </p:cNvSpPr>
            <p:nvPr userDrawn="1"/>
          </p:nvSpPr>
          <p:spPr bwMode="auto">
            <a:xfrm>
              <a:off x="0" y="0"/>
              <a:ext cx="4782" cy="104"/>
            </a:xfrm>
            <a:custGeom>
              <a:avLst/>
              <a:gdLst>
                <a:gd name="T0" fmla="*/ 0 w 4330"/>
                <a:gd name="T1" fmla="*/ 0 h 104"/>
                <a:gd name="T2" fmla="*/ 0 w 4330"/>
                <a:gd name="T3" fmla="*/ 104 h 104"/>
                <a:gd name="T4" fmla="*/ 9582 w 4330"/>
                <a:gd name="T5" fmla="*/ 104 h 104"/>
                <a:gd name="T6" fmla="*/ 9582 w 4330"/>
                <a:gd name="T7" fmla="*/ 48 h 104"/>
                <a:gd name="T8" fmla="*/ 9476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80C8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3078" name="未知"/>
          <p:cNvSpPr>
            <a:spLocks noChangeArrowheads="1"/>
          </p:cNvSpPr>
          <p:nvPr/>
        </p:nvSpPr>
        <p:spPr bwMode="auto">
          <a:xfrm>
            <a:off x="8020050" y="252413"/>
            <a:ext cx="947738" cy="16192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339E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79" name="Line 12"/>
          <p:cNvSpPr>
            <a:spLocks noChangeShapeType="1"/>
          </p:cNvSpPr>
          <p:nvPr/>
        </p:nvSpPr>
        <p:spPr bwMode="auto">
          <a:xfrm>
            <a:off x="295275" y="5938838"/>
            <a:ext cx="8655050" cy="0"/>
          </a:xfrm>
          <a:prstGeom prst="line">
            <a:avLst/>
          </a:prstGeom>
          <a:noFill/>
          <a:ln w="9525">
            <a:solidFill>
              <a:srgbClr val="4E617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 name="Rectangle 46"/>
          <p:cNvSpPr>
            <a:spLocks noChangeArrowheads="1"/>
          </p:cNvSpPr>
          <p:nvPr userDrawn="1"/>
        </p:nvSpPr>
        <p:spPr bwMode="auto">
          <a:xfrm>
            <a:off x="295275" y="3151188"/>
            <a:ext cx="8667750" cy="741362"/>
          </a:xfrm>
          <a:prstGeom prst="rect">
            <a:avLst/>
          </a:prstGeom>
          <a:solidFill>
            <a:srgbClr val="339EBB">
              <a:alpha val="5803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Arial" panose="020B0604020202020204" pitchFamily="34" charset="0"/>
              <a:buNone/>
              <a:defRPr/>
            </a:pPr>
            <a:r>
              <a:rPr lang="en-US" altLang="zh-CN" sz="2200" b="1" smtClean="0">
                <a:solidFill>
                  <a:schemeClr val="bg1"/>
                </a:solidFill>
                <a:ea typeface="宋体" panose="02010600030101010101" pitchFamily="2" charset="-122"/>
              </a:rPr>
              <a:t>                                                 </a:t>
            </a:r>
          </a:p>
        </p:txBody>
      </p:sp>
      <p:sp>
        <p:nvSpPr>
          <p:cNvPr id="3082" name="Rectangle 47"/>
          <p:cNvSpPr>
            <a:spLocks noChangeArrowheads="1"/>
          </p:cNvSpPr>
          <p:nvPr/>
        </p:nvSpPr>
        <p:spPr bwMode="auto">
          <a:xfrm>
            <a:off x="5118100" y="3206750"/>
            <a:ext cx="38068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spcBef>
                <a:spcPct val="25000"/>
              </a:spcBef>
              <a:buFont typeface="Arial" panose="020B0604020202020204" pitchFamily="34" charset="0"/>
              <a:buNone/>
              <a:defRPr/>
            </a:pPr>
            <a:r>
              <a:rPr lang="en-US" altLang="zh-CN" sz="2000" smtClean="0">
                <a:solidFill>
                  <a:schemeClr val="bg1"/>
                </a:solidFill>
                <a:ea typeface="宋体" panose="02010600030101010101" pitchFamily="2" charset="-122"/>
              </a:rPr>
              <a:t>Designing with HUAGO Lighting</a:t>
            </a:r>
          </a:p>
        </p:txBody>
      </p:sp>
      <p:sp>
        <p:nvSpPr>
          <p:cNvPr id="3124" name="Rectangle 52"/>
          <p:cNvSpPr>
            <a:spLocks noGrp="1" noChangeArrowheads="1"/>
          </p:cNvSpPr>
          <p:nvPr>
            <p:ph type="sldNum" sz="quarter" idx="4"/>
          </p:nvPr>
        </p:nvSpPr>
        <p:spPr bwMode="auto">
          <a:xfrm>
            <a:off x="4333875" y="6343650"/>
            <a:ext cx="685800" cy="314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charset="0"/>
              <a:buNone/>
              <a:defRPr sz="1000" smtClean="0">
                <a:latin typeface="Arial" charset="0"/>
                <a:ea typeface="宋体" pitchFamily="2" charset="-122"/>
              </a:defRPr>
            </a:lvl1pPr>
          </a:lstStyle>
          <a:p>
            <a:pPr>
              <a:defRPr/>
            </a:pPr>
            <a:fld id="{6796177D-DCCA-41E8-9C4D-D78E52F0785E}" type="slidenum">
              <a:rPr lang="zh-CN" altLang="en-US"/>
              <a:pPr>
                <a:defRPr/>
              </a:pPr>
              <a:t>‹#›</a:t>
            </a:fld>
            <a:endParaRPr lang="en-US" altLang="zh-CN"/>
          </a:p>
        </p:txBody>
      </p:sp>
      <p:pic>
        <p:nvPicPr>
          <p:cNvPr id="3083" name="Picture 53" descr="1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93688" y="400050"/>
            <a:ext cx="867251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61275" y="6021388"/>
            <a:ext cx="12446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A53"/>
                  </a:outerShdw>
                </a:effectLst>
              </a14:hiddenEffects>
            </a:ext>
          </a:extLst>
        </p:spPr>
      </p:pic>
      <p:sp>
        <p:nvSpPr>
          <p:cNvPr id="2055" name="Text Box 9"/>
          <p:cNvSpPr txBox="1">
            <a:spLocks noChangeArrowheads="1"/>
          </p:cNvSpPr>
          <p:nvPr userDrawn="1"/>
        </p:nvSpPr>
        <p:spPr bwMode="auto">
          <a:xfrm>
            <a:off x="342900" y="6691313"/>
            <a:ext cx="865822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None/>
              <a:defRPr/>
            </a:pPr>
            <a:r>
              <a:rPr lang="en-US" altLang="zh-CN" sz="700" smtClean="0">
                <a:solidFill>
                  <a:srgbClr val="0C87CD"/>
                </a:solidFill>
                <a:ea typeface="宋体" panose="02010600030101010101" pitchFamily="2" charset="-122"/>
              </a:rPr>
              <a:t>Huago, the Huago logo are trademarks of Suzhou Huago Lighting Technology Co, Ltd. All other product or service names are the property of their respective owners. © Suzhou Huago Lighting Technology Co, Ltd. 2012. </a:t>
            </a:r>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ransition>
    <p:fade/>
  </p:transition>
  <p:timing>
    <p:tnLst>
      <p:par>
        <p:cTn id="1" dur="indefinite" restart="never" nodeType="tmRoot"/>
      </p:par>
    </p:tnLst>
  </p:timing>
  <p:txStyles>
    <p:titleStyle>
      <a:lvl1pPr algn="r" rtl="0" eaLnBrk="0" fontAlgn="base" hangingPunct="0">
        <a:lnSpc>
          <a:spcPct val="85000"/>
        </a:lnSpc>
        <a:spcBef>
          <a:spcPct val="0"/>
        </a:spcBef>
        <a:spcAft>
          <a:spcPct val="0"/>
        </a:spcAft>
        <a:defRPr sz="2200" b="1">
          <a:solidFill>
            <a:schemeClr val="tx1"/>
          </a:solidFill>
          <a:latin typeface="+mj-lt"/>
          <a:ea typeface="+mj-ea"/>
          <a:cs typeface="+mj-cs"/>
        </a:defRPr>
      </a:lvl1pPr>
      <a:lvl2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2pPr>
      <a:lvl3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3pPr>
      <a:lvl4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4pPr>
      <a:lvl5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5pPr>
      <a:lvl6pPr marL="4572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6pPr>
      <a:lvl7pPr marL="9144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7pPr>
      <a:lvl8pPr marL="13716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8pPr>
      <a:lvl9pPr marL="18288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9pPr>
    </p:titleStyle>
    <p:bodyStyle>
      <a:lvl1pPr marL="227013" indent="-227013" algn="l" rtl="0" eaLnBrk="0" fontAlgn="base" hangingPunct="0">
        <a:spcBef>
          <a:spcPct val="20000"/>
        </a:spcBef>
        <a:spcAft>
          <a:spcPct val="3000"/>
        </a:spcAft>
        <a:buClr>
          <a:schemeClr val="accent1"/>
        </a:buClr>
        <a:buSzPct val="80000"/>
        <a:buFont typeface="Arial" pitchFamily="34" charset="0"/>
        <a:buChar char="►"/>
        <a:defRPr sz="2200">
          <a:solidFill>
            <a:srgbClr val="000000"/>
          </a:solidFill>
          <a:latin typeface="+mn-lt"/>
          <a:ea typeface="+mn-ea"/>
          <a:cs typeface="+mn-cs"/>
        </a:defRPr>
      </a:lvl1pPr>
      <a:lvl2pPr marL="566738" indent="-225425" algn="l" rtl="0" eaLnBrk="0" fontAlgn="base" hangingPunct="0">
        <a:spcBef>
          <a:spcPct val="20000"/>
        </a:spcBef>
        <a:spcAft>
          <a:spcPct val="3000"/>
        </a:spcAft>
        <a:buClr>
          <a:schemeClr val="accent1"/>
        </a:buClr>
        <a:buSzPct val="80000"/>
        <a:buFont typeface="Arial" pitchFamily="34" charset="0"/>
        <a:buChar char="•"/>
        <a:defRPr sz="2000">
          <a:solidFill>
            <a:srgbClr val="000000"/>
          </a:solidFill>
          <a:latin typeface="+mn-lt"/>
          <a:cs typeface="+mn-cs"/>
        </a:defRPr>
      </a:lvl2pPr>
      <a:lvl3pPr marL="922338" indent="-228600" algn="l" rtl="0" eaLnBrk="0" fontAlgn="base" hangingPunct="0">
        <a:spcBef>
          <a:spcPct val="20000"/>
        </a:spcBef>
        <a:spcAft>
          <a:spcPct val="3000"/>
        </a:spcAft>
        <a:buClr>
          <a:schemeClr val="accent1"/>
        </a:buClr>
        <a:buSzPct val="80000"/>
        <a:buFont typeface="Arial" pitchFamily="34" charset="0"/>
        <a:buChar char="§"/>
        <a:defRPr sz="2400">
          <a:solidFill>
            <a:srgbClr val="000000"/>
          </a:solidFill>
          <a:latin typeface="+mn-lt"/>
          <a:cs typeface="+mn-cs"/>
        </a:defRPr>
      </a:lvl3pPr>
      <a:lvl4pPr marL="1376363" indent="-228600" algn="l" rtl="0" eaLnBrk="0" fontAlgn="base" hangingPunct="0">
        <a:spcBef>
          <a:spcPct val="20000"/>
        </a:spcBef>
        <a:spcAft>
          <a:spcPct val="3000"/>
        </a:spcAft>
        <a:buClr>
          <a:schemeClr val="accent1"/>
        </a:buClr>
        <a:buSzPct val="80000"/>
        <a:buFont typeface="Arial" pitchFamily="34" charset="0"/>
        <a:buChar char="–"/>
        <a:defRPr sz="1600">
          <a:solidFill>
            <a:srgbClr val="000000"/>
          </a:solidFill>
          <a:latin typeface="+mn-lt"/>
          <a:cs typeface="+mn-cs"/>
        </a:defRPr>
      </a:lvl4pPr>
      <a:lvl5pPr marL="17732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5pPr>
      <a:lvl6pPr marL="22304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6pPr>
      <a:lvl7pPr marL="26876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7pPr>
      <a:lvl8pPr marL="31448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8pPr>
      <a:lvl9pPr marL="36020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260350" y="1403350"/>
            <a:ext cx="888365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75" name="Rectangle 2"/>
          <p:cNvSpPr>
            <a:spLocks noGrp="1" noChangeArrowheads="1"/>
          </p:cNvSpPr>
          <p:nvPr>
            <p:ph type="title"/>
          </p:nvPr>
        </p:nvSpPr>
        <p:spPr bwMode="auto">
          <a:xfrm>
            <a:off x="261938" y="412750"/>
            <a:ext cx="88820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Title Goes Here</a:t>
            </a:r>
          </a:p>
        </p:txBody>
      </p:sp>
      <p:grpSp>
        <p:nvGrpSpPr>
          <p:cNvPr id="3076" name="Group 3"/>
          <p:cNvGrpSpPr>
            <a:grpSpLocks/>
          </p:cNvGrpSpPr>
          <p:nvPr/>
        </p:nvGrpSpPr>
        <p:grpSpPr bwMode="auto">
          <a:xfrm>
            <a:off x="295275" y="3886200"/>
            <a:ext cx="8667750" cy="176213"/>
            <a:chOff x="0" y="0"/>
            <a:chExt cx="5460" cy="111"/>
          </a:xfrm>
        </p:grpSpPr>
        <p:sp>
          <p:nvSpPr>
            <p:cNvPr id="3088" name="未知"/>
            <p:cNvSpPr>
              <a:spLocks noChangeArrowheads="1"/>
            </p:cNvSpPr>
            <p:nvPr userDrawn="1"/>
          </p:nvSpPr>
          <p:spPr bwMode="auto">
            <a:xfrm>
              <a:off x="0" y="0"/>
              <a:ext cx="4123" cy="111"/>
            </a:xfrm>
            <a:custGeom>
              <a:avLst/>
              <a:gdLst>
                <a:gd name="T0" fmla="*/ 0 w 4945"/>
                <a:gd name="T1" fmla="*/ 0 h 111"/>
                <a:gd name="T2" fmla="*/ 0 w 4945"/>
                <a:gd name="T3" fmla="*/ 111 h 111"/>
                <a:gd name="T4" fmla="*/ 997 w 4945"/>
                <a:gd name="T5" fmla="*/ 111 h 111"/>
                <a:gd name="T6" fmla="*/ 1012 w 4945"/>
                <a:gd name="T7" fmla="*/ 44 h 111"/>
                <a:gd name="T8" fmla="*/ 1027 w 4945"/>
                <a:gd name="T9" fmla="*/ 111 h 111"/>
                <a:gd name="T10" fmla="*/ 1156 w 4945"/>
                <a:gd name="T11" fmla="*/ 111 h 111"/>
                <a:gd name="T12" fmla="*/ 1156 w 4945"/>
                <a:gd name="T13" fmla="*/ 0 h 111"/>
                <a:gd name="T14" fmla="*/ 0 w 4945"/>
                <a:gd name="T15" fmla="*/ 0 h 111"/>
                <a:gd name="T16" fmla="*/ 0 60000 65536"/>
                <a:gd name="T17" fmla="*/ 0 60000 65536"/>
                <a:gd name="T18" fmla="*/ 0 60000 65536"/>
                <a:gd name="T19" fmla="*/ 0 60000 65536"/>
                <a:gd name="T20" fmla="*/ 0 60000 65536"/>
                <a:gd name="T21" fmla="*/ 0 60000 65536"/>
                <a:gd name="T22" fmla="*/ 0 60000 65536"/>
                <a:gd name="T23" fmla="*/ 0 60000 65536"/>
                <a:gd name="T24" fmla="*/ 0 w 4945"/>
                <a:gd name="T25" fmla="*/ 0 h 111"/>
                <a:gd name="T26" fmla="*/ 4945 w 4945"/>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45" h="111">
                  <a:moveTo>
                    <a:pt x="0" y="0"/>
                  </a:moveTo>
                  <a:lnTo>
                    <a:pt x="0" y="111"/>
                  </a:lnTo>
                  <a:lnTo>
                    <a:pt x="4267" y="111"/>
                  </a:lnTo>
                  <a:lnTo>
                    <a:pt x="4334" y="44"/>
                  </a:lnTo>
                  <a:lnTo>
                    <a:pt x="4401" y="111"/>
                  </a:lnTo>
                  <a:lnTo>
                    <a:pt x="4945" y="111"/>
                  </a:lnTo>
                  <a:lnTo>
                    <a:pt x="4945" y="0"/>
                  </a:lnTo>
                  <a:lnTo>
                    <a:pt x="0" y="0"/>
                  </a:lnTo>
                  <a:close/>
                </a:path>
              </a:pathLst>
            </a:custGeom>
            <a:solidFill>
              <a:srgbClr val="50B3C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3089" name="未知"/>
            <p:cNvSpPr>
              <a:spLocks noChangeArrowheads="1"/>
            </p:cNvSpPr>
            <p:nvPr userDrawn="1"/>
          </p:nvSpPr>
          <p:spPr bwMode="auto">
            <a:xfrm>
              <a:off x="515" y="0"/>
              <a:ext cx="4945" cy="111"/>
            </a:xfrm>
            <a:custGeom>
              <a:avLst/>
              <a:gdLst>
                <a:gd name="T0" fmla="*/ 0 w 4945"/>
                <a:gd name="T1" fmla="*/ 0 h 111"/>
                <a:gd name="T2" fmla="*/ 0 w 4945"/>
                <a:gd name="T3" fmla="*/ 111 h 111"/>
                <a:gd name="T4" fmla="*/ 4267 w 4945"/>
                <a:gd name="T5" fmla="*/ 111 h 111"/>
                <a:gd name="T6" fmla="*/ 4334 w 4945"/>
                <a:gd name="T7" fmla="*/ 44 h 111"/>
                <a:gd name="T8" fmla="*/ 4401 w 4945"/>
                <a:gd name="T9" fmla="*/ 111 h 111"/>
                <a:gd name="T10" fmla="*/ 4945 w 4945"/>
                <a:gd name="T11" fmla="*/ 111 h 111"/>
                <a:gd name="T12" fmla="*/ 4945 w 4945"/>
                <a:gd name="T13" fmla="*/ 0 h 111"/>
                <a:gd name="T14" fmla="*/ 0 w 4945"/>
                <a:gd name="T15" fmla="*/ 0 h 111"/>
                <a:gd name="T16" fmla="*/ 0 60000 65536"/>
                <a:gd name="T17" fmla="*/ 0 60000 65536"/>
                <a:gd name="T18" fmla="*/ 0 60000 65536"/>
                <a:gd name="T19" fmla="*/ 0 60000 65536"/>
                <a:gd name="T20" fmla="*/ 0 60000 65536"/>
                <a:gd name="T21" fmla="*/ 0 60000 65536"/>
                <a:gd name="T22" fmla="*/ 0 60000 65536"/>
                <a:gd name="T23" fmla="*/ 0 60000 65536"/>
                <a:gd name="T24" fmla="*/ 0 w 4945"/>
                <a:gd name="T25" fmla="*/ 0 h 111"/>
                <a:gd name="T26" fmla="*/ 4945 w 4945"/>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45" h="111">
                  <a:moveTo>
                    <a:pt x="0" y="0"/>
                  </a:moveTo>
                  <a:lnTo>
                    <a:pt x="0" y="111"/>
                  </a:lnTo>
                  <a:lnTo>
                    <a:pt x="4267" y="111"/>
                  </a:lnTo>
                  <a:lnTo>
                    <a:pt x="4334" y="44"/>
                  </a:lnTo>
                  <a:lnTo>
                    <a:pt x="4401" y="111"/>
                  </a:lnTo>
                  <a:lnTo>
                    <a:pt x="4945" y="111"/>
                  </a:lnTo>
                  <a:lnTo>
                    <a:pt x="4945" y="0"/>
                  </a:lnTo>
                  <a:lnTo>
                    <a:pt x="0" y="0"/>
                  </a:lnTo>
                  <a:close/>
                </a:path>
              </a:pathLst>
            </a:custGeom>
            <a:solidFill>
              <a:srgbClr val="50B3C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grpSp>
      <p:grpSp>
        <p:nvGrpSpPr>
          <p:cNvPr id="3077" name="Group 6"/>
          <p:cNvGrpSpPr>
            <a:grpSpLocks/>
          </p:cNvGrpSpPr>
          <p:nvPr/>
        </p:nvGrpSpPr>
        <p:grpSpPr bwMode="auto">
          <a:xfrm>
            <a:off x="295275" y="249238"/>
            <a:ext cx="7677150" cy="165100"/>
            <a:chOff x="0" y="0"/>
            <a:chExt cx="4836" cy="104"/>
          </a:xfrm>
        </p:grpSpPr>
        <p:sp>
          <p:nvSpPr>
            <p:cNvPr id="3086" name="未知"/>
            <p:cNvSpPr>
              <a:spLocks noChangeArrowheads="1"/>
            </p:cNvSpPr>
            <p:nvPr userDrawn="1"/>
          </p:nvSpPr>
          <p:spPr bwMode="auto">
            <a:xfrm>
              <a:off x="54" y="0"/>
              <a:ext cx="4782" cy="104"/>
            </a:xfrm>
            <a:custGeom>
              <a:avLst/>
              <a:gdLst>
                <a:gd name="T0" fmla="*/ 0 w 4330"/>
                <a:gd name="T1" fmla="*/ 0 h 104"/>
                <a:gd name="T2" fmla="*/ 0 w 4330"/>
                <a:gd name="T3" fmla="*/ 104 h 104"/>
                <a:gd name="T4" fmla="*/ 9582 w 4330"/>
                <a:gd name="T5" fmla="*/ 104 h 104"/>
                <a:gd name="T6" fmla="*/ 9582 w 4330"/>
                <a:gd name="T7" fmla="*/ 48 h 104"/>
                <a:gd name="T8" fmla="*/ 9476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80C8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sp>
          <p:nvSpPr>
            <p:cNvPr id="3087" name="未知"/>
            <p:cNvSpPr>
              <a:spLocks noChangeArrowheads="1"/>
            </p:cNvSpPr>
            <p:nvPr userDrawn="1"/>
          </p:nvSpPr>
          <p:spPr bwMode="auto">
            <a:xfrm>
              <a:off x="0" y="0"/>
              <a:ext cx="4782" cy="104"/>
            </a:xfrm>
            <a:custGeom>
              <a:avLst/>
              <a:gdLst>
                <a:gd name="T0" fmla="*/ 0 w 4330"/>
                <a:gd name="T1" fmla="*/ 0 h 104"/>
                <a:gd name="T2" fmla="*/ 0 w 4330"/>
                <a:gd name="T3" fmla="*/ 104 h 104"/>
                <a:gd name="T4" fmla="*/ 9582 w 4330"/>
                <a:gd name="T5" fmla="*/ 104 h 104"/>
                <a:gd name="T6" fmla="*/ 9582 w 4330"/>
                <a:gd name="T7" fmla="*/ 48 h 104"/>
                <a:gd name="T8" fmla="*/ 9476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80C8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grpSp>
      <p:sp>
        <p:nvSpPr>
          <p:cNvPr id="3078" name="未知"/>
          <p:cNvSpPr>
            <a:spLocks noChangeArrowheads="1"/>
          </p:cNvSpPr>
          <p:nvPr/>
        </p:nvSpPr>
        <p:spPr bwMode="auto">
          <a:xfrm>
            <a:off x="8020050" y="252413"/>
            <a:ext cx="947738" cy="16192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339E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3079" name="Line 12"/>
          <p:cNvSpPr>
            <a:spLocks noChangeShapeType="1"/>
          </p:cNvSpPr>
          <p:nvPr/>
        </p:nvSpPr>
        <p:spPr bwMode="auto">
          <a:xfrm>
            <a:off x="295275" y="5938838"/>
            <a:ext cx="8655050" cy="0"/>
          </a:xfrm>
          <a:prstGeom prst="line">
            <a:avLst/>
          </a:prstGeom>
          <a:noFill/>
          <a:ln w="9525">
            <a:solidFill>
              <a:srgbClr val="4E617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081" name="Rectangle 46"/>
          <p:cNvSpPr>
            <a:spLocks noChangeArrowheads="1"/>
          </p:cNvSpPr>
          <p:nvPr userDrawn="1"/>
        </p:nvSpPr>
        <p:spPr bwMode="auto">
          <a:xfrm>
            <a:off x="295275" y="3151188"/>
            <a:ext cx="8667750" cy="741362"/>
          </a:xfrm>
          <a:prstGeom prst="rect">
            <a:avLst/>
          </a:prstGeom>
          <a:solidFill>
            <a:srgbClr val="339EBB">
              <a:alpha val="5803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Arial" panose="020B0604020202020204" pitchFamily="34" charset="0"/>
              <a:buNone/>
              <a:defRPr/>
            </a:pPr>
            <a:r>
              <a:rPr lang="en-US" altLang="zh-CN" sz="2200" b="1" smtClean="0">
                <a:solidFill>
                  <a:srgbClr val="FFFFFF"/>
                </a:solidFill>
                <a:ea typeface="宋体" panose="02010600030101010101" pitchFamily="2" charset="-122"/>
              </a:rPr>
              <a:t>                                                 </a:t>
            </a:r>
          </a:p>
        </p:txBody>
      </p:sp>
      <p:sp>
        <p:nvSpPr>
          <p:cNvPr id="3082" name="Rectangle 47"/>
          <p:cNvSpPr>
            <a:spLocks noChangeArrowheads="1"/>
          </p:cNvSpPr>
          <p:nvPr/>
        </p:nvSpPr>
        <p:spPr bwMode="auto">
          <a:xfrm>
            <a:off x="5118100" y="3206750"/>
            <a:ext cx="38068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spcBef>
                <a:spcPct val="25000"/>
              </a:spcBef>
              <a:buFont typeface="Arial" panose="020B0604020202020204" pitchFamily="34" charset="0"/>
              <a:buNone/>
              <a:defRPr/>
            </a:pPr>
            <a:r>
              <a:rPr lang="en-US" altLang="zh-CN" sz="2000" smtClean="0">
                <a:solidFill>
                  <a:srgbClr val="FFFFFF"/>
                </a:solidFill>
                <a:ea typeface="宋体" panose="02010600030101010101" pitchFamily="2" charset="-122"/>
              </a:rPr>
              <a:t>Designing with HUAGO Lighting</a:t>
            </a:r>
          </a:p>
        </p:txBody>
      </p:sp>
      <p:sp>
        <p:nvSpPr>
          <p:cNvPr id="3124" name="Rectangle 52"/>
          <p:cNvSpPr>
            <a:spLocks noGrp="1" noChangeArrowheads="1"/>
          </p:cNvSpPr>
          <p:nvPr>
            <p:ph type="sldNum" sz="quarter" idx="4"/>
          </p:nvPr>
        </p:nvSpPr>
        <p:spPr bwMode="auto">
          <a:xfrm>
            <a:off x="4333875" y="6343650"/>
            <a:ext cx="685800" cy="314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charset="0"/>
              <a:buNone/>
              <a:defRPr sz="1000" smtClean="0">
                <a:latin typeface="Arial" charset="0"/>
                <a:ea typeface="宋体" pitchFamily="2" charset="-122"/>
              </a:defRPr>
            </a:lvl1pPr>
          </a:lstStyle>
          <a:p>
            <a:pPr>
              <a:defRPr/>
            </a:pPr>
            <a:fld id="{6796177D-DCCA-41E8-9C4D-D78E52F0785E}" type="slidenum">
              <a:rPr lang="zh-CN" altLang="en-US">
                <a:solidFill>
                  <a:srgbClr val="000000"/>
                </a:solidFill>
              </a:rPr>
              <a:pPr>
                <a:defRPr/>
              </a:pPr>
              <a:t>‹#›</a:t>
            </a:fld>
            <a:endParaRPr lang="en-US" altLang="zh-CN">
              <a:solidFill>
                <a:srgbClr val="000000"/>
              </a:solidFill>
            </a:endParaRPr>
          </a:p>
        </p:txBody>
      </p:sp>
      <p:pic>
        <p:nvPicPr>
          <p:cNvPr id="3083" name="Picture 53" descr="1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93688" y="400050"/>
            <a:ext cx="867251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61275" y="6021388"/>
            <a:ext cx="12446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A53"/>
                  </a:outerShdw>
                </a:effectLst>
              </a14:hiddenEffects>
            </a:ext>
          </a:extLst>
        </p:spPr>
      </p:pic>
      <p:sp>
        <p:nvSpPr>
          <p:cNvPr id="2055" name="Text Box 9"/>
          <p:cNvSpPr txBox="1">
            <a:spLocks noChangeArrowheads="1"/>
          </p:cNvSpPr>
          <p:nvPr userDrawn="1"/>
        </p:nvSpPr>
        <p:spPr bwMode="auto">
          <a:xfrm>
            <a:off x="342900" y="6691313"/>
            <a:ext cx="865822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None/>
              <a:defRPr/>
            </a:pPr>
            <a:r>
              <a:rPr lang="en-US" altLang="zh-CN" sz="700" smtClean="0">
                <a:solidFill>
                  <a:srgbClr val="0C87CD"/>
                </a:solidFill>
                <a:ea typeface="宋体" panose="02010600030101010101" pitchFamily="2" charset="-122"/>
              </a:rPr>
              <a:t>Huago, the Huago logo are trademarks of Suzhou Huago Lighting Technology Co, Ltd. All other product or service names are the property of their respective owners. © Suzhou Huago Lighting Technology Co, Ltd. 2012. </a:t>
            </a:r>
          </a:p>
        </p:txBody>
      </p:sp>
    </p:spTree>
    <p:extLst>
      <p:ext uri="{BB962C8B-B14F-4D97-AF65-F5344CB8AC3E}">
        <p14:creationId xmlns:p14="http://schemas.microsoft.com/office/powerpoint/2010/main" val="126048147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ransition>
    <p:fade/>
  </p:transition>
  <p:timing>
    <p:tnLst>
      <p:par>
        <p:cTn id="1" dur="indefinite" restart="never" nodeType="tmRoot"/>
      </p:par>
    </p:tnLst>
  </p:timing>
  <p:txStyles>
    <p:titleStyle>
      <a:lvl1pPr algn="r" rtl="0" eaLnBrk="0" fontAlgn="base" hangingPunct="0">
        <a:lnSpc>
          <a:spcPct val="85000"/>
        </a:lnSpc>
        <a:spcBef>
          <a:spcPct val="0"/>
        </a:spcBef>
        <a:spcAft>
          <a:spcPct val="0"/>
        </a:spcAft>
        <a:defRPr sz="2200" b="1">
          <a:solidFill>
            <a:schemeClr val="tx1"/>
          </a:solidFill>
          <a:latin typeface="+mj-lt"/>
          <a:ea typeface="+mj-ea"/>
          <a:cs typeface="+mj-cs"/>
        </a:defRPr>
      </a:lvl1pPr>
      <a:lvl2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2pPr>
      <a:lvl3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3pPr>
      <a:lvl4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4pPr>
      <a:lvl5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5pPr>
      <a:lvl6pPr marL="4572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6pPr>
      <a:lvl7pPr marL="9144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7pPr>
      <a:lvl8pPr marL="13716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8pPr>
      <a:lvl9pPr marL="18288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9pPr>
    </p:titleStyle>
    <p:bodyStyle>
      <a:lvl1pPr marL="227013" indent="-227013" algn="l" rtl="0" eaLnBrk="0" fontAlgn="base" hangingPunct="0">
        <a:spcBef>
          <a:spcPct val="20000"/>
        </a:spcBef>
        <a:spcAft>
          <a:spcPct val="3000"/>
        </a:spcAft>
        <a:buClr>
          <a:schemeClr val="accent1"/>
        </a:buClr>
        <a:buSzPct val="80000"/>
        <a:buFont typeface="Arial" pitchFamily="34" charset="0"/>
        <a:buChar char="►"/>
        <a:defRPr sz="2200">
          <a:solidFill>
            <a:srgbClr val="000000"/>
          </a:solidFill>
          <a:latin typeface="+mn-lt"/>
          <a:ea typeface="+mn-ea"/>
          <a:cs typeface="+mn-cs"/>
        </a:defRPr>
      </a:lvl1pPr>
      <a:lvl2pPr marL="566738" indent="-225425" algn="l" rtl="0" eaLnBrk="0" fontAlgn="base" hangingPunct="0">
        <a:spcBef>
          <a:spcPct val="20000"/>
        </a:spcBef>
        <a:spcAft>
          <a:spcPct val="3000"/>
        </a:spcAft>
        <a:buClr>
          <a:schemeClr val="accent1"/>
        </a:buClr>
        <a:buSzPct val="80000"/>
        <a:buFont typeface="Arial" pitchFamily="34" charset="0"/>
        <a:buChar char="•"/>
        <a:defRPr sz="2000">
          <a:solidFill>
            <a:srgbClr val="000000"/>
          </a:solidFill>
          <a:latin typeface="+mn-lt"/>
          <a:cs typeface="+mn-cs"/>
        </a:defRPr>
      </a:lvl2pPr>
      <a:lvl3pPr marL="922338" indent="-228600" algn="l" rtl="0" eaLnBrk="0" fontAlgn="base" hangingPunct="0">
        <a:spcBef>
          <a:spcPct val="20000"/>
        </a:spcBef>
        <a:spcAft>
          <a:spcPct val="3000"/>
        </a:spcAft>
        <a:buClr>
          <a:schemeClr val="accent1"/>
        </a:buClr>
        <a:buSzPct val="80000"/>
        <a:buFont typeface="Arial" pitchFamily="34" charset="0"/>
        <a:buChar char="§"/>
        <a:defRPr sz="2400">
          <a:solidFill>
            <a:srgbClr val="000000"/>
          </a:solidFill>
          <a:latin typeface="+mn-lt"/>
          <a:cs typeface="+mn-cs"/>
        </a:defRPr>
      </a:lvl3pPr>
      <a:lvl4pPr marL="1376363" indent="-228600" algn="l" rtl="0" eaLnBrk="0" fontAlgn="base" hangingPunct="0">
        <a:spcBef>
          <a:spcPct val="20000"/>
        </a:spcBef>
        <a:spcAft>
          <a:spcPct val="3000"/>
        </a:spcAft>
        <a:buClr>
          <a:schemeClr val="accent1"/>
        </a:buClr>
        <a:buSzPct val="80000"/>
        <a:buFont typeface="Arial" pitchFamily="34" charset="0"/>
        <a:buChar char="–"/>
        <a:defRPr sz="1600">
          <a:solidFill>
            <a:srgbClr val="000000"/>
          </a:solidFill>
          <a:latin typeface="+mn-lt"/>
          <a:cs typeface="+mn-cs"/>
        </a:defRPr>
      </a:lvl4pPr>
      <a:lvl5pPr marL="17732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5pPr>
      <a:lvl6pPr marL="22304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6pPr>
      <a:lvl7pPr marL="26876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7pPr>
      <a:lvl8pPr marL="31448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8pPr>
      <a:lvl9pPr marL="36020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333375" y="4913313"/>
            <a:ext cx="6353175" cy="1269773"/>
          </a:xfrm>
        </p:spPr>
        <p:txBody>
          <a:bodyPr tIns="0" bIns="91440"/>
          <a:lstStyle/>
          <a:p>
            <a:pPr marL="0" indent="0" eaLnBrk="1" hangingPunct="1">
              <a:spcBef>
                <a:spcPct val="0"/>
              </a:spcBef>
              <a:buNone/>
            </a:pPr>
            <a:r>
              <a:rPr lang="zh-CN" altLang="en-US" sz="2000" dirty="0" smtClean="0">
                <a:solidFill>
                  <a:srgbClr val="455560"/>
                </a:solidFill>
                <a:ea typeface="华文细黑" pitchFamily="2" charset="-122"/>
              </a:rPr>
              <a:t>中断系统</a:t>
            </a:r>
            <a:r>
              <a:rPr lang="zh-CN" altLang="en-US" sz="2000" dirty="0">
                <a:solidFill>
                  <a:srgbClr val="455560"/>
                </a:solidFill>
                <a:ea typeface="华文细黑" pitchFamily="2" charset="-122"/>
              </a:rPr>
              <a:t>与基本</a:t>
            </a:r>
            <a:r>
              <a:rPr lang="zh-CN" altLang="en-US" sz="2000" dirty="0" smtClean="0">
                <a:solidFill>
                  <a:srgbClr val="455560"/>
                </a:solidFill>
                <a:ea typeface="华文细黑" pitchFamily="2" charset="-122"/>
              </a:rPr>
              <a:t>应用                               黄克亚</a:t>
            </a:r>
            <a:endParaRPr lang="en-US" altLang="zh-CN" sz="2000" dirty="0" smtClean="0">
              <a:solidFill>
                <a:srgbClr val="455560"/>
              </a:solidFill>
              <a:ea typeface="华文细黑" pitchFamily="2" charset="-122"/>
            </a:endParaRPr>
          </a:p>
          <a:p>
            <a:pPr marL="0" indent="0" eaLnBrk="1" hangingPunct="1">
              <a:spcBef>
                <a:spcPct val="0"/>
              </a:spcBef>
              <a:buFont typeface="Arial" pitchFamily="34" charset="0"/>
              <a:buNone/>
            </a:pPr>
            <a:endParaRPr lang="zh-CN" altLang="en-US" sz="2000" dirty="0" smtClean="0">
              <a:solidFill>
                <a:srgbClr val="455560"/>
              </a:solidFill>
              <a:ea typeface="华文细黑" pitchFamily="2" charset="-122"/>
            </a:endParaRPr>
          </a:p>
          <a:p>
            <a:pPr marL="0" indent="0" eaLnBrk="1" hangingPunct="1">
              <a:spcBef>
                <a:spcPct val="0"/>
              </a:spcBef>
              <a:buFont typeface="Arial" pitchFamily="34" charset="0"/>
              <a:buNone/>
            </a:pPr>
            <a:r>
              <a:rPr lang="zh-CN" altLang="en-US" sz="2000" dirty="0" smtClean="0">
                <a:solidFill>
                  <a:srgbClr val="455560"/>
                </a:solidFill>
                <a:ea typeface="华文细黑" pitchFamily="2" charset="-122"/>
              </a:rPr>
              <a:t> </a:t>
            </a:r>
            <a:r>
              <a:rPr lang="en-US" altLang="zh-CN" sz="2000" dirty="0" smtClean="0">
                <a:solidFill>
                  <a:srgbClr val="455560"/>
                </a:solidFill>
                <a:ea typeface="华文细黑" pitchFamily="2" charset="-122"/>
              </a:rPr>
              <a:t>2019/03</a:t>
            </a:r>
          </a:p>
          <a:p>
            <a:pPr marL="0" indent="0" eaLnBrk="1" hangingPunct="1">
              <a:spcBef>
                <a:spcPct val="0"/>
              </a:spcBef>
              <a:buFont typeface="Arial" pitchFamily="34" charset="0"/>
              <a:buNone/>
            </a:pPr>
            <a:r>
              <a:rPr lang="zh-CN" altLang="en-US" sz="2000" dirty="0" smtClean="0">
                <a:solidFill>
                  <a:srgbClr val="455560"/>
                </a:solidFill>
                <a:ea typeface="华文细黑" pitchFamily="2" charset="-122"/>
              </a:rPr>
              <a:t>                                                 </a:t>
            </a:r>
          </a:p>
        </p:txBody>
      </p:sp>
    </p:spTree>
    <p:extLst>
      <p:ext uri="{BB962C8B-B14F-4D97-AF65-F5344CB8AC3E}">
        <p14:creationId xmlns:p14="http://schemas.microsoft.com/office/powerpoint/2010/main" val="129375294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2" y="419243"/>
            <a:ext cx="5872194" cy="646331"/>
          </a:xfrm>
          <a:prstGeom prst="rect">
            <a:avLst/>
          </a:prstGeom>
          <a:noFill/>
        </p:spPr>
        <p:txBody>
          <a:bodyPr wrap="square">
            <a:spAutoFit/>
          </a:bodyPr>
          <a:lstStyle/>
          <a:p>
            <a:pPr>
              <a:defRPr/>
            </a:pPr>
            <a:r>
              <a:rPr lang="en-US" altLang="zh-CN" sz="3600" b="1" dirty="0" smtClean="0">
                <a:ln w="10541" cmpd="sng">
                  <a:solidFill>
                    <a:schemeClr val="accent1">
                      <a:shade val="88000"/>
                      <a:satMod val="110000"/>
                    </a:schemeClr>
                  </a:solidFill>
                  <a:prstDash val="solid"/>
                </a:ln>
                <a:solidFill>
                  <a:srgbClr val="66FF33"/>
                </a:solidFill>
                <a:latin typeface="Arial" charset="0"/>
              </a:rPr>
              <a:t> </a:t>
            </a:r>
            <a:r>
              <a:rPr lang="en-US" altLang="zh-CN" sz="3600" b="1" dirty="0">
                <a:ln w="10541" cmpd="sng">
                  <a:solidFill>
                    <a:schemeClr val="accent1">
                      <a:shade val="88000"/>
                      <a:satMod val="110000"/>
                    </a:schemeClr>
                  </a:solidFill>
                  <a:prstDash val="solid"/>
                </a:ln>
                <a:solidFill>
                  <a:srgbClr val="66FF33"/>
                </a:solidFill>
                <a:latin typeface="Arial" charset="0"/>
              </a:rPr>
              <a:t>8.2 STM32F103</a:t>
            </a:r>
            <a:r>
              <a:rPr lang="zh-CN" altLang="en-US" sz="3600" b="1" dirty="0">
                <a:ln w="10541" cmpd="sng">
                  <a:solidFill>
                    <a:schemeClr val="accent1">
                      <a:shade val="88000"/>
                      <a:satMod val="110000"/>
                    </a:schemeClr>
                  </a:solidFill>
                  <a:prstDash val="solid"/>
                </a:ln>
                <a:solidFill>
                  <a:srgbClr val="66FF33"/>
                </a:solidFill>
                <a:latin typeface="Arial" charset="0"/>
              </a:rPr>
              <a:t>中断系统</a:t>
            </a:r>
          </a:p>
        </p:txBody>
      </p:sp>
      <p:sp>
        <p:nvSpPr>
          <p:cNvPr id="7" name="矩形 6"/>
          <p:cNvSpPr/>
          <p:nvPr/>
        </p:nvSpPr>
        <p:spPr>
          <a:xfrm>
            <a:off x="194774" y="1130429"/>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8.2.1 </a:t>
            </a:r>
            <a:r>
              <a:rPr lang="zh-CN" altLang="en-US"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嵌套</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向量中断控制器</a:t>
            </a: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NVIC</a:t>
            </a:r>
            <a:endPar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endParaRPr>
          </a:p>
        </p:txBody>
      </p:sp>
      <p:sp>
        <p:nvSpPr>
          <p:cNvPr id="3" name="矩形 2"/>
          <p:cNvSpPr/>
          <p:nvPr/>
        </p:nvSpPr>
        <p:spPr>
          <a:xfrm>
            <a:off x="341084" y="1713598"/>
            <a:ext cx="8193315" cy="4385816"/>
          </a:xfrm>
          <a:prstGeom prst="rect">
            <a:avLst/>
          </a:prstGeom>
        </p:spPr>
        <p:txBody>
          <a:bodyPr wrap="square">
            <a:spAutoFit/>
          </a:bodyPr>
          <a:lstStyle/>
          <a:p>
            <a:pPr>
              <a:lnSpc>
                <a:spcPct val="150000"/>
              </a:lnSpc>
            </a:pP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NVIC</a:t>
            </a:r>
            <a:r>
              <a:rPr lang="zh-CN" altLang="en-US" sz="2200" b="1" dirty="0">
                <a:latin typeface="宋体" pitchFamily="2" charset="-122"/>
                <a:ea typeface="宋体" pitchFamily="2" charset="-122"/>
              </a:rPr>
              <a:t>集成在</a:t>
            </a:r>
            <a:r>
              <a:rPr lang="en-US" altLang="zh-CN" sz="2200" b="1" dirty="0">
                <a:latin typeface="宋体" pitchFamily="2" charset="-122"/>
                <a:ea typeface="宋体" pitchFamily="2" charset="-122"/>
              </a:rPr>
              <a:t>ARM Cortex-M3</a:t>
            </a:r>
            <a:r>
              <a:rPr lang="zh-CN" altLang="en-US" sz="2200" b="1" dirty="0">
                <a:latin typeface="宋体" pitchFamily="2" charset="-122"/>
                <a:ea typeface="宋体" pitchFamily="2" charset="-122"/>
              </a:rPr>
              <a:t>内核中，与中央处理器核心</a:t>
            </a:r>
            <a:r>
              <a:rPr lang="en-US" altLang="zh-CN" sz="2200" b="1" dirty="0">
                <a:latin typeface="宋体" pitchFamily="2" charset="-122"/>
                <a:ea typeface="宋体" pitchFamily="2" charset="-122"/>
              </a:rPr>
              <a:t>CM3Core</a:t>
            </a:r>
            <a:r>
              <a:rPr lang="zh-CN" altLang="en-US" sz="2200" b="1" dirty="0">
                <a:latin typeface="宋体" pitchFamily="2" charset="-122"/>
                <a:ea typeface="宋体" pitchFamily="2" charset="-122"/>
              </a:rPr>
              <a:t>紧密耦合，从而实现低延迟的中断处理和高效地处理晚到的较高优先级的中断。</a:t>
            </a:r>
          </a:p>
          <a:p>
            <a:pPr marL="342900" indent="-342900">
              <a:lnSpc>
                <a:spcPct val="150000"/>
              </a:lnSpc>
              <a:buFont typeface="Wingdings" pitchFamily="2" charset="2"/>
              <a:buChar char="ü"/>
            </a:pPr>
            <a:r>
              <a:rPr lang="zh-CN" altLang="en-US" sz="2000" dirty="0">
                <a:latin typeface="宋体" pitchFamily="2" charset="-122"/>
                <a:ea typeface="宋体" pitchFamily="2" charset="-122"/>
              </a:rPr>
              <a:t>支持</a:t>
            </a:r>
            <a:r>
              <a:rPr lang="en-US" altLang="zh-CN" sz="2000" dirty="0">
                <a:latin typeface="宋体" pitchFamily="2" charset="-122"/>
                <a:ea typeface="宋体" pitchFamily="2" charset="-122"/>
              </a:rPr>
              <a:t>84</a:t>
            </a:r>
            <a:r>
              <a:rPr lang="zh-CN" altLang="en-US" sz="2000" dirty="0">
                <a:latin typeface="宋体" pitchFamily="2" charset="-122"/>
                <a:ea typeface="宋体" pitchFamily="2" charset="-122"/>
              </a:rPr>
              <a:t>个异常，包括</a:t>
            </a:r>
            <a:r>
              <a:rPr lang="en-US" altLang="zh-CN" sz="2000" dirty="0">
                <a:latin typeface="宋体" pitchFamily="2" charset="-122"/>
                <a:ea typeface="宋体" pitchFamily="2" charset="-122"/>
              </a:rPr>
              <a:t>16</a:t>
            </a:r>
            <a:r>
              <a:rPr lang="zh-CN" altLang="en-US" sz="2000" dirty="0">
                <a:latin typeface="宋体" pitchFamily="2" charset="-122"/>
                <a:ea typeface="宋体" pitchFamily="2" charset="-122"/>
              </a:rPr>
              <a:t>个内部异常和</a:t>
            </a:r>
            <a:r>
              <a:rPr lang="en-US" altLang="zh-CN" sz="2000" dirty="0">
                <a:latin typeface="宋体" pitchFamily="2" charset="-122"/>
                <a:ea typeface="宋体" pitchFamily="2" charset="-122"/>
              </a:rPr>
              <a:t>68</a:t>
            </a:r>
            <a:r>
              <a:rPr lang="zh-CN" altLang="en-US" sz="2000" dirty="0">
                <a:latin typeface="宋体" pitchFamily="2" charset="-122"/>
                <a:ea typeface="宋体" pitchFamily="2" charset="-122"/>
              </a:rPr>
              <a:t>个非内核异常中断；</a:t>
            </a:r>
          </a:p>
          <a:p>
            <a:pPr marL="342900" indent="-342900">
              <a:lnSpc>
                <a:spcPct val="150000"/>
              </a:lnSpc>
              <a:buFont typeface="Wingdings" pitchFamily="2" charset="2"/>
              <a:buChar char="ü"/>
            </a:pPr>
            <a:r>
              <a:rPr lang="zh-CN" altLang="en-US" sz="2000" dirty="0">
                <a:latin typeface="宋体" pitchFamily="2" charset="-122"/>
                <a:ea typeface="宋体" pitchFamily="2" charset="-122"/>
              </a:rPr>
              <a:t>使用</a:t>
            </a:r>
            <a:r>
              <a:rPr lang="en-US" altLang="zh-CN" sz="2000" dirty="0">
                <a:latin typeface="宋体" pitchFamily="2" charset="-122"/>
                <a:ea typeface="宋体" pitchFamily="2" charset="-122"/>
              </a:rPr>
              <a:t>4</a:t>
            </a:r>
            <a:r>
              <a:rPr lang="zh-CN" altLang="en-US" sz="2000" dirty="0">
                <a:latin typeface="宋体" pitchFamily="2" charset="-122"/>
                <a:ea typeface="宋体" pitchFamily="2" charset="-122"/>
              </a:rPr>
              <a:t>位优先级设置，具有</a:t>
            </a:r>
            <a:r>
              <a:rPr lang="en-US" altLang="zh-CN" sz="2000" dirty="0">
                <a:latin typeface="宋体" pitchFamily="2" charset="-122"/>
                <a:ea typeface="宋体" pitchFamily="2" charset="-122"/>
              </a:rPr>
              <a:t>16</a:t>
            </a:r>
            <a:r>
              <a:rPr lang="zh-CN" altLang="en-US" sz="2000" dirty="0">
                <a:latin typeface="宋体" pitchFamily="2" charset="-122"/>
                <a:ea typeface="宋体" pitchFamily="2" charset="-122"/>
              </a:rPr>
              <a:t>级可编程异常</a:t>
            </a:r>
            <a:r>
              <a:rPr lang="zh-CN" altLang="en-US" sz="2000" dirty="0" smtClean="0">
                <a:latin typeface="宋体" pitchFamily="2" charset="-122"/>
                <a:ea typeface="宋体" pitchFamily="2" charset="-122"/>
              </a:rPr>
              <a:t>优先级</a:t>
            </a:r>
            <a:endParaRPr lang="en-US" altLang="zh-CN" sz="2000" dirty="0" smtClean="0">
              <a:latin typeface="宋体" pitchFamily="2" charset="-122"/>
              <a:ea typeface="宋体" pitchFamily="2" charset="-122"/>
            </a:endParaRPr>
          </a:p>
          <a:p>
            <a:pPr marL="342900" indent="-342900">
              <a:lnSpc>
                <a:spcPct val="150000"/>
              </a:lnSpc>
              <a:buFont typeface="Wingdings" pitchFamily="2" charset="2"/>
              <a:buChar char="ü"/>
            </a:pPr>
            <a:r>
              <a:rPr lang="zh-CN" altLang="en-US" sz="2000" dirty="0">
                <a:latin typeface="宋体" pitchFamily="2" charset="-122"/>
                <a:ea typeface="宋体" pitchFamily="2" charset="-122"/>
              </a:rPr>
              <a:t>中断响应时处理器状态的自动保存，无须额外指令；</a:t>
            </a:r>
          </a:p>
          <a:p>
            <a:pPr marL="342900" indent="-342900">
              <a:lnSpc>
                <a:spcPct val="150000"/>
              </a:lnSpc>
              <a:buFont typeface="Wingdings" pitchFamily="2" charset="2"/>
              <a:buChar char="ü"/>
            </a:pPr>
            <a:r>
              <a:rPr lang="zh-CN" altLang="en-US" sz="2000" dirty="0">
                <a:latin typeface="宋体" pitchFamily="2" charset="-122"/>
                <a:ea typeface="宋体" pitchFamily="2" charset="-122"/>
              </a:rPr>
              <a:t>中断返回时处理器状态的自动恢复，无须额外指令；</a:t>
            </a:r>
          </a:p>
          <a:p>
            <a:pPr marL="342900" indent="-342900">
              <a:lnSpc>
                <a:spcPct val="150000"/>
              </a:lnSpc>
              <a:buFont typeface="Wingdings" pitchFamily="2" charset="2"/>
              <a:buChar char="ü"/>
            </a:pPr>
            <a:r>
              <a:rPr lang="zh-CN" altLang="en-US" sz="2000" dirty="0">
                <a:latin typeface="宋体" pitchFamily="2" charset="-122"/>
                <a:ea typeface="宋体" pitchFamily="2" charset="-122"/>
              </a:rPr>
              <a:t>支持嵌套和向量中断；</a:t>
            </a:r>
          </a:p>
          <a:p>
            <a:pPr marL="342900" indent="-342900">
              <a:lnSpc>
                <a:spcPct val="150000"/>
              </a:lnSpc>
              <a:buFont typeface="Wingdings" pitchFamily="2" charset="2"/>
              <a:buChar char="ü"/>
            </a:pPr>
            <a:r>
              <a:rPr lang="zh-CN" altLang="en-US" sz="2000" dirty="0">
                <a:latin typeface="宋体" pitchFamily="2" charset="-122"/>
                <a:ea typeface="宋体" pitchFamily="2" charset="-122"/>
              </a:rPr>
              <a:t>支持中断尾链技术</a:t>
            </a:r>
            <a:r>
              <a:rPr lang="zh-CN" altLang="en-US" sz="2000" dirty="0" smtClean="0">
                <a:latin typeface="宋体" pitchFamily="2" charset="-122"/>
                <a:ea typeface="宋体" pitchFamily="2" charset="-122"/>
              </a:rPr>
              <a:t>。</a:t>
            </a:r>
            <a:endParaRPr lang="zh-CN" altLang="en-US" sz="2000" dirty="0">
              <a:latin typeface="宋体" pitchFamily="2" charset="-122"/>
              <a:ea typeface="宋体" pitchFamily="2" charset="-122"/>
            </a:endParaRPr>
          </a:p>
        </p:txBody>
      </p:sp>
    </p:spTree>
    <p:extLst>
      <p:ext uri="{BB962C8B-B14F-4D97-AF65-F5344CB8AC3E}">
        <p14:creationId xmlns:p14="http://schemas.microsoft.com/office/powerpoint/2010/main" val="18782218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4774" y="462772"/>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8.2.2 </a:t>
            </a: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STM32F103</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中断优先级</a:t>
            </a:r>
          </a:p>
        </p:txBody>
      </p:sp>
      <p:sp>
        <p:nvSpPr>
          <p:cNvPr id="3" name="矩形 2"/>
          <p:cNvSpPr/>
          <p:nvPr/>
        </p:nvSpPr>
        <p:spPr>
          <a:xfrm>
            <a:off x="368943" y="1121850"/>
            <a:ext cx="8063855" cy="5401479"/>
          </a:xfrm>
          <a:prstGeom prst="rect">
            <a:avLst/>
          </a:prstGeom>
        </p:spPr>
        <p:txBody>
          <a:bodyPr wrap="square">
            <a:spAutoFit/>
          </a:bodyPr>
          <a:lstStyle/>
          <a:p>
            <a:pPr>
              <a:lnSpc>
                <a:spcPct val="150000"/>
              </a:lnSpc>
            </a:pPr>
            <a:r>
              <a:rPr lang="en-US" altLang="zh-CN" sz="2000" b="1" dirty="0" smtClean="0">
                <a:latin typeface="宋体" pitchFamily="2" charset="-122"/>
                <a:ea typeface="宋体" pitchFamily="2" charset="-122"/>
              </a:rPr>
              <a:t>1.</a:t>
            </a:r>
            <a:r>
              <a:rPr lang="zh-CN" altLang="en-US" sz="2000" b="1" dirty="0" smtClean="0">
                <a:latin typeface="宋体" pitchFamily="2" charset="-122"/>
                <a:ea typeface="宋体" pitchFamily="2" charset="-122"/>
              </a:rPr>
              <a:t>抢占</a:t>
            </a:r>
            <a:r>
              <a:rPr lang="zh-CN" altLang="en-US" sz="2000" b="1" dirty="0">
                <a:latin typeface="宋体" pitchFamily="2" charset="-122"/>
                <a:ea typeface="宋体" pitchFamily="2" charset="-122"/>
              </a:rPr>
              <a:t>优先级（</a:t>
            </a:r>
            <a:r>
              <a:rPr lang="en-US" altLang="zh-CN" sz="2000" b="1" dirty="0">
                <a:latin typeface="宋体" pitchFamily="2" charset="-122"/>
                <a:ea typeface="宋体" pitchFamily="2" charset="-122"/>
              </a:rPr>
              <a:t>Preempting Priority</a:t>
            </a:r>
            <a:r>
              <a:rPr lang="zh-CN" altLang="en-US" sz="2000" b="1" dirty="0" smtClean="0">
                <a:latin typeface="宋体" pitchFamily="2" charset="-122"/>
                <a:ea typeface="宋体" pitchFamily="2" charset="-122"/>
              </a:rPr>
              <a:t>）</a:t>
            </a:r>
            <a:endParaRPr lang="en-US" altLang="zh-CN" sz="2000" b="1" dirty="0" smtClean="0">
              <a:latin typeface="宋体" pitchFamily="2" charset="-122"/>
              <a:ea typeface="宋体" pitchFamily="2" charset="-122"/>
            </a:endParaRPr>
          </a:p>
          <a:p>
            <a:pPr indent="457200">
              <a:lnSpc>
                <a:spcPct val="150000"/>
              </a:lnSpc>
            </a:pPr>
            <a:r>
              <a:rPr lang="zh-CN" altLang="en-US" dirty="0">
                <a:latin typeface="宋体" pitchFamily="2" charset="-122"/>
                <a:ea typeface="宋体" pitchFamily="2" charset="-122"/>
              </a:rPr>
              <a:t>高抢占式优先级的中断事件会打断当前的主程序</a:t>
            </a:r>
            <a:r>
              <a:rPr lang="en-US" altLang="zh-CN" dirty="0">
                <a:latin typeface="宋体" pitchFamily="2" charset="-122"/>
                <a:ea typeface="宋体" pitchFamily="2" charset="-122"/>
              </a:rPr>
              <a:t>/</a:t>
            </a:r>
            <a:r>
              <a:rPr lang="zh-CN" altLang="en-US" dirty="0">
                <a:latin typeface="宋体" pitchFamily="2" charset="-122"/>
                <a:ea typeface="宋体" pitchFamily="2" charset="-122"/>
              </a:rPr>
              <a:t>中断程序运行，俗称中断嵌套</a:t>
            </a:r>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a:p>
            <a:pPr>
              <a:lnSpc>
                <a:spcPct val="150000"/>
              </a:lnSpc>
            </a:pPr>
            <a:r>
              <a:rPr lang="en-US" altLang="zh-CN" sz="2000" b="1" dirty="0">
                <a:latin typeface="宋体" pitchFamily="2" charset="-122"/>
                <a:ea typeface="宋体" pitchFamily="2" charset="-122"/>
              </a:rPr>
              <a:t>2. </a:t>
            </a:r>
            <a:r>
              <a:rPr lang="zh-CN" altLang="en-US" sz="2000" b="1" dirty="0">
                <a:latin typeface="宋体" pitchFamily="2" charset="-122"/>
                <a:ea typeface="宋体" pitchFamily="2" charset="-122"/>
              </a:rPr>
              <a:t>何为响应优先级</a:t>
            </a:r>
            <a:r>
              <a:rPr lang="en-US" altLang="zh-CN" sz="2000" b="1" dirty="0">
                <a:latin typeface="宋体" pitchFamily="2" charset="-122"/>
                <a:ea typeface="宋体" pitchFamily="2" charset="-122"/>
              </a:rPr>
              <a:t>(</a:t>
            </a:r>
            <a:r>
              <a:rPr lang="en-US" altLang="zh-CN" sz="2000" b="1" dirty="0" err="1">
                <a:latin typeface="宋体" pitchFamily="2" charset="-122"/>
                <a:ea typeface="宋体" pitchFamily="2" charset="-122"/>
              </a:rPr>
              <a:t>subpriority</a:t>
            </a:r>
            <a:r>
              <a:rPr lang="en-US" altLang="zh-CN" sz="2000" b="1" dirty="0">
                <a:latin typeface="宋体" pitchFamily="2" charset="-122"/>
                <a:ea typeface="宋体" pitchFamily="2" charset="-122"/>
              </a:rPr>
              <a:t>)</a:t>
            </a:r>
          </a:p>
          <a:p>
            <a:pPr indent="457200">
              <a:lnSpc>
                <a:spcPct val="150000"/>
              </a:lnSpc>
            </a:pPr>
            <a:r>
              <a:rPr lang="zh-CN" altLang="en-US" dirty="0">
                <a:latin typeface="宋体" pitchFamily="2" charset="-122"/>
                <a:ea typeface="宋体" pitchFamily="2" charset="-122"/>
              </a:rPr>
              <a:t>在抢占式优先级相同的情况下，高响应优先级的中断优先被</a:t>
            </a:r>
            <a:r>
              <a:rPr lang="zh-CN" altLang="en-US" dirty="0" smtClean="0">
                <a:latin typeface="宋体" pitchFamily="2" charset="-122"/>
                <a:ea typeface="宋体" pitchFamily="2" charset="-122"/>
              </a:rPr>
              <a:t>响应</a:t>
            </a:r>
            <a:r>
              <a:rPr lang="zh-CN" altLang="en-US" dirty="0">
                <a:latin typeface="宋体" pitchFamily="2" charset="-122"/>
                <a:ea typeface="宋体" pitchFamily="2" charset="-122"/>
              </a:rPr>
              <a:t>。</a:t>
            </a:r>
          </a:p>
          <a:p>
            <a:pPr>
              <a:lnSpc>
                <a:spcPct val="150000"/>
              </a:lnSpc>
            </a:pPr>
            <a:r>
              <a:rPr lang="en-US" altLang="zh-CN" sz="2000" b="1" dirty="0">
                <a:latin typeface="宋体" pitchFamily="2" charset="-122"/>
                <a:ea typeface="宋体" pitchFamily="2" charset="-122"/>
              </a:rPr>
              <a:t>3. </a:t>
            </a:r>
            <a:r>
              <a:rPr lang="zh-CN" altLang="en-US" sz="2000" b="1" dirty="0">
                <a:latin typeface="宋体" pitchFamily="2" charset="-122"/>
                <a:ea typeface="宋体" pitchFamily="2" charset="-122"/>
              </a:rPr>
              <a:t>判断中断是否会被响应的依据</a:t>
            </a:r>
          </a:p>
          <a:p>
            <a:pPr indent="457200">
              <a:lnSpc>
                <a:spcPct val="150000"/>
              </a:lnSpc>
            </a:pPr>
            <a:r>
              <a:rPr lang="zh-CN" altLang="en-US" dirty="0">
                <a:latin typeface="宋体" pitchFamily="2" charset="-122"/>
                <a:ea typeface="宋体" pitchFamily="2" charset="-122"/>
              </a:rPr>
              <a:t>首先是抢占式优先级，其次是响应优先级</a:t>
            </a:r>
            <a:r>
              <a:rPr lang="zh-CN" altLang="en-US" dirty="0" smtClean="0">
                <a:latin typeface="宋体" pitchFamily="2" charset="-122"/>
                <a:ea typeface="宋体" pitchFamily="2" charset="-122"/>
              </a:rPr>
              <a:t>；抢占</a:t>
            </a:r>
            <a:r>
              <a:rPr lang="zh-CN" altLang="en-US" dirty="0">
                <a:latin typeface="宋体" pitchFamily="2" charset="-122"/>
                <a:ea typeface="宋体" pitchFamily="2" charset="-122"/>
              </a:rPr>
              <a:t>式优先级决定是否会有中断</a:t>
            </a:r>
            <a:r>
              <a:rPr lang="zh-CN" altLang="en-US" dirty="0" smtClean="0">
                <a:latin typeface="宋体" pitchFamily="2" charset="-122"/>
                <a:ea typeface="宋体" pitchFamily="2" charset="-122"/>
              </a:rPr>
              <a:t>嵌套。</a:t>
            </a:r>
            <a:endParaRPr lang="en-US" altLang="zh-CN" dirty="0" smtClean="0">
              <a:latin typeface="宋体" pitchFamily="2" charset="-122"/>
              <a:ea typeface="宋体" pitchFamily="2" charset="-122"/>
            </a:endParaRPr>
          </a:p>
          <a:p>
            <a:pPr>
              <a:lnSpc>
                <a:spcPct val="150000"/>
              </a:lnSpc>
            </a:pPr>
            <a:r>
              <a:rPr lang="en-US" altLang="zh-CN" sz="2000" b="1" dirty="0">
                <a:latin typeface="宋体" pitchFamily="2" charset="-122"/>
                <a:ea typeface="宋体" pitchFamily="2" charset="-122"/>
              </a:rPr>
              <a:t>4. </a:t>
            </a:r>
            <a:r>
              <a:rPr lang="zh-CN" altLang="en-US" sz="2000" b="1" dirty="0">
                <a:latin typeface="宋体" pitchFamily="2" charset="-122"/>
                <a:ea typeface="宋体" pitchFamily="2" charset="-122"/>
              </a:rPr>
              <a:t>优先级冲突的处理</a:t>
            </a:r>
          </a:p>
          <a:p>
            <a:pPr indent="457200">
              <a:lnSpc>
                <a:spcPct val="150000"/>
              </a:lnSpc>
            </a:pPr>
            <a:r>
              <a:rPr lang="zh-CN" altLang="en-US" dirty="0">
                <a:latin typeface="宋体" pitchFamily="2" charset="-122"/>
                <a:ea typeface="宋体" pitchFamily="2" charset="-122"/>
              </a:rPr>
              <a:t>具有高抢占式优先级的中断可以在具有低抢占式优先级的中断处理过程中被响应，即中断的嵌套，或者说高抢占式优先级的中断可以嵌套低抢占式优先级的中断</a:t>
            </a:r>
            <a:r>
              <a:rPr lang="zh-CN" altLang="en-US" dirty="0" smtClean="0">
                <a:latin typeface="宋体" pitchFamily="2" charset="-122"/>
                <a:ea typeface="宋体" pitchFamily="2" charset="-122"/>
              </a:rPr>
              <a:t>。</a:t>
            </a:r>
            <a:endParaRPr lang="zh-CN" altLang="en-US" dirty="0">
              <a:latin typeface="宋体" pitchFamily="2" charset="-122"/>
              <a:ea typeface="宋体" pitchFamily="2" charset="-122"/>
            </a:endParaRPr>
          </a:p>
        </p:txBody>
      </p:sp>
    </p:spTree>
    <p:extLst>
      <p:ext uri="{BB962C8B-B14F-4D97-AF65-F5344CB8AC3E}">
        <p14:creationId xmlns:p14="http://schemas.microsoft.com/office/powerpoint/2010/main" val="307595129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9882" y="675305"/>
            <a:ext cx="3860352" cy="400110"/>
          </a:xfrm>
          <a:prstGeom prst="rect">
            <a:avLst/>
          </a:prstGeom>
        </p:spPr>
        <p:txBody>
          <a:bodyPr wrap="none">
            <a:spAutoFit/>
          </a:bodyPr>
          <a:lstStyle/>
          <a:p>
            <a:r>
              <a:rPr lang="en-US" altLang="zh-CN" sz="2000" b="1" dirty="0">
                <a:latin typeface="Times New Roman" pitchFamily="18" charset="0"/>
                <a:ea typeface="宋体" pitchFamily="2" charset="-122"/>
                <a:cs typeface="Times New Roman" pitchFamily="18" charset="0"/>
              </a:rPr>
              <a:t>5. STM32</a:t>
            </a:r>
            <a:r>
              <a:rPr lang="zh-CN" altLang="en-US" sz="2000" b="1" dirty="0">
                <a:latin typeface="Times New Roman" pitchFamily="18" charset="0"/>
                <a:ea typeface="宋体" pitchFamily="2" charset="-122"/>
                <a:cs typeface="Times New Roman" pitchFamily="18" charset="0"/>
              </a:rPr>
              <a:t>中对中断优先级的定义</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40" y="1534884"/>
            <a:ext cx="8546072"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13231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4774" y="462772"/>
            <a:ext cx="7468769" cy="553998"/>
          </a:xfrm>
          <a:prstGeom prst="rect">
            <a:avLst/>
          </a:prstGeom>
          <a:noFill/>
        </p:spPr>
        <p:txBody>
          <a:bodyPr wrap="square">
            <a:spAutoFit/>
          </a:bodyPr>
          <a:lstStyle/>
          <a:p>
            <a:pPr>
              <a:defRPr/>
            </a:pP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8.2.3 STM32F103</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中断向量表</a:t>
            </a:r>
          </a:p>
        </p:txBody>
      </p:sp>
      <p:sp>
        <p:nvSpPr>
          <p:cNvPr id="3" name="矩形 2"/>
          <p:cNvSpPr/>
          <p:nvPr/>
        </p:nvSpPr>
        <p:spPr>
          <a:xfrm>
            <a:off x="161533" y="971779"/>
            <a:ext cx="8735725" cy="870751"/>
          </a:xfrm>
          <a:prstGeom prst="rect">
            <a:avLst/>
          </a:prstGeom>
        </p:spPr>
        <p:txBody>
          <a:bodyPr wrap="square">
            <a:spAutoFit/>
          </a:bodyPr>
          <a:lstStyle/>
          <a:p>
            <a:pPr indent="457200">
              <a:lnSpc>
                <a:spcPct val="150000"/>
              </a:lnSpc>
            </a:pPr>
            <a:r>
              <a:rPr lang="en-US" altLang="zh-CN" dirty="0">
                <a:latin typeface="Times New Roman" pitchFamily="18" charset="0"/>
                <a:ea typeface="宋体" pitchFamily="2" charset="-122"/>
                <a:cs typeface="Times New Roman" pitchFamily="18" charset="0"/>
              </a:rPr>
              <a:t>STM32F103</a:t>
            </a:r>
            <a:r>
              <a:rPr lang="zh-CN" altLang="en-US" dirty="0">
                <a:latin typeface="Times New Roman" pitchFamily="18" charset="0"/>
                <a:ea typeface="宋体" pitchFamily="2" charset="-122"/>
                <a:cs typeface="Times New Roman" pitchFamily="18" charset="0"/>
              </a:rPr>
              <a:t>各个中断对应的中断服务程序的入口地址统一存放在</a:t>
            </a:r>
            <a:r>
              <a:rPr lang="en-US" altLang="zh-CN" dirty="0">
                <a:latin typeface="Times New Roman" pitchFamily="18" charset="0"/>
                <a:ea typeface="宋体" pitchFamily="2" charset="-122"/>
                <a:cs typeface="Times New Roman" pitchFamily="18" charset="0"/>
              </a:rPr>
              <a:t>STM32F103</a:t>
            </a:r>
            <a:r>
              <a:rPr lang="zh-CN" altLang="en-US" dirty="0">
                <a:latin typeface="Times New Roman" pitchFamily="18" charset="0"/>
                <a:ea typeface="宋体" pitchFamily="2" charset="-122"/>
                <a:cs typeface="Times New Roman" pitchFamily="18" charset="0"/>
              </a:rPr>
              <a:t>的中断向量表中。</a:t>
            </a:r>
            <a:r>
              <a:rPr lang="en-US" altLang="zh-CN" dirty="0">
                <a:latin typeface="Times New Roman" pitchFamily="18" charset="0"/>
                <a:ea typeface="宋体" pitchFamily="2" charset="-122"/>
                <a:cs typeface="Times New Roman" pitchFamily="18" charset="0"/>
              </a:rPr>
              <a:t>STM32F103</a:t>
            </a:r>
            <a:r>
              <a:rPr lang="zh-CN" altLang="en-US" dirty="0">
                <a:latin typeface="Times New Roman" pitchFamily="18" charset="0"/>
                <a:ea typeface="宋体" pitchFamily="2" charset="-122"/>
                <a:cs typeface="Times New Roman" pitchFamily="18" charset="0"/>
              </a:rPr>
              <a:t>的中断向量表，一般位于其存储器的</a:t>
            </a:r>
            <a:r>
              <a:rPr lang="en-US" altLang="zh-CN" dirty="0">
                <a:latin typeface="Times New Roman" pitchFamily="18" charset="0"/>
                <a:ea typeface="宋体" pitchFamily="2" charset="-122"/>
                <a:cs typeface="Times New Roman" pitchFamily="18" charset="0"/>
              </a:rPr>
              <a:t>0</a:t>
            </a:r>
            <a:r>
              <a:rPr lang="zh-CN" altLang="en-US" dirty="0">
                <a:latin typeface="Times New Roman" pitchFamily="18" charset="0"/>
                <a:ea typeface="宋体" pitchFamily="2" charset="-122"/>
                <a:cs typeface="Times New Roman" pitchFamily="18" charset="0"/>
              </a:rPr>
              <a:t>地址处。</a:t>
            </a:r>
          </a:p>
        </p:txBody>
      </p:sp>
      <p:graphicFrame>
        <p:nvGraphicFramePr>
          <p:cNvPr id="4" name="表格 3"/>
          <p:cNvGraphicFramePr>
            <a:graphicFrameLocks noGrp="1"/>
          </p:cNvGraphicFramePr>
          <p:nvPr>
            <p:extLst>
              <p:ext uri="{D42A27DB-BD31-4B8C-83A1-F6EECF244321}">
                <p14:modId xmlns:p14="http://schemas.microsoft.com/office/powerpoint/2010/main" val="4283153798"/>
              </p:ext>
            </p:extLst>
          </p:nvPr>
        </p:nvGraphicFramePr>
        <p:xfrm>
          <a:off x="362858" y="1950430"/>
          <a:ext cx="8476345" cy="4560814"/>
        </p:xfrm>
        <a:graphic>
          <a:graphicData uri="http://schemas.openxmlformats.org/drawingml/2006/table">
            <a:tbl>
              <a:tblPr firstRow="1" firstCol="1" bandRow="1">
                <a:tableStyleId>{2D5ABB26-0587-4C30-8999-92F81FD0307C}</a:tableStyleId>
              </a:tblPr>
              <a:tblGrid>
                <a:gridCol w="700951"/>
                <a:gridCol w="700951"/>
                <a:gridCol w="978441"/>
                <a:gridCol w="1886856"/>
                <a:gridCol w="2888343"/>
                <a:gridCol w="1320803"/>
              </a:tblGrid>
              <a:tr h="226715">
                <a:tc>
                  <a:txBody>
                    <a:bodyPr/>
                    <a:lstStyle/>
                    <a:p>
                      <a:pPr algn="l">
                        <a:spcAft>
                          <a:spcPts val="0"/>
                        </a:spcAft>
                      </a:pPr>
                      <a:r>
                        <a:rPr lang="zh-CN" sz="1100" kern="0">
                          <a:effectLst/>
                          <a:latin typeface="Times New Roman" pitchFamily="18" charset="0"/>
                          <a:ea typeface="宋体" pitchFamily="2" charset="-122"/>
                          <a:cs typeface="Times New Roman" pitchFamily="18" charset="0"/>
                        </a:rPr>
                        <a:t>位置</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优先级</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dirty="0" smtClean="0">
                          <a:effectLst/>
                          <a:latin typeface="Times New Roman" pitchFamily="18" charset="0"/>
                          <a:ea typeface="宋体" pitchFamily="2" charset="-122"/>
                          <a:cs typeface="Times New Roman" pitchFamily="18" charset="0"/>
                        </a:rPr>
                        <a:t>优先级类型 </a:t>
                      </a:r>
                      <a:endParaRPr lang="zh-CN" sz="1100" kern="100" dirty="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名称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说明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地址</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062">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保留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0x0000_0000</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062">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-3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固定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Reset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复位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0x0000_0004</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989">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-2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固定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NMI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不可屏蔽中断</a:t>
                      </a:r>
                      <a:r>
                        <a:rPr lang="en-US" sz="1100" kern="0">
                          <a:effectLst/>
                          <a:latin typeface="Times New Roman" pitchFamily="18" charset="0"/>
                          <a:ea typeface="宋体" pitchFamily="2" charset="-122"/>
                          <a:cs typeface="Times New Roman" pitchFamily="18" charset="0"/>
                        </a:rPr>
                        <a:t>RCC</a:t>
                      </a:r>
                      <a:r>
                        <a:rPr lang="zh-CN" sz="1100" kern="0">
                          <a:effectLst/>
                          <a:latin typeface="Times New Roman" pitchFamily="18" charset="0"/>
                          <a:ea typeface="宋体" pitchFamily="2" charset="-122"/>
                          <a:cs typeface="Times New Roman" pitchFamily="18" charset="0"/>
                        </a:rPr>
                        <a:t>时钟安全系统</a:t>
                      </a:r>
                      <a:r>
                        <a:rPr lang="en-US" sz="1100" kern="0">
                          <a:effectLst/>
                          <a:latin typeface="Times New Roman" pitchFamily="18" charset="0"/>
                          <a:ea typeface="宋体" pitchFamily="2" charset="-122"/>
                          <a:cs typeface="Times New Roman" pitchFamily="18" charset="0"/>
                        </a:rPr>
                        <a:t>(CSS)</a:t>
                      </a:r>
                      <a:r>
                        <a:rPr lang="zh-CN" sz="1100" kern="0">
                          <a:effectLst/>
                          <a:latin typeface="Times New Roman" pitchFamily="18" charset="0"/>
                          <a:ea typeface="宋体" pitchFamily="2" charset="-122"/>
                          <a:cs typeface="Times New Roman" pitchFamily="18" charset="0"/>
                        </a:rPr>
                        <a:t>联接到</a:t>
                      </a:r>
                      <a:r>
                        <a:rPr lang="en-US" sz="1100" kern="0">
                          <a:effectLst/>
                          <a:latin typeface="Times New Roman" pitchFamily="18" charset="0"/>
                          <a:ea typeface="宋体" pitchFamily="2" charset="-122"/>
                          <a:cs typeface="Times New Roman" pitchFamily="18" charset="0"/>
                        </a:rPr>
                        <a:t>NMI</a:t>
                      </a:r>
                      <a:r>
                        <a:rPr lang="zh-CN" sz="1100" kern="0">
                          <a:effectLst/>
                          <a:latin typeface="Times New Roman" pitchFamily="18" charset="0"/>
                          <a:ea typeface="宋体" pitchFamily="2" charset="-122"/>
                          <a:cs typeface="Times New Roman" pitchFamily="18" charset="0"/>
                        </a:rPr>
                        <a:t>向量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0x0000_0008</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062">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-1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固定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硬件失效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所有类型的失效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0x0000_000C</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203">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可设置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存储管理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存储器管理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0x0000_0010</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014">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1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可设置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总线错误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预取指失败，存储器访问失败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0x0000_0014</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659">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2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可设置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错误应用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未定义的指令或非法状态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0x0000_0018</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062">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保留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0x0000_001C</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062">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保留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0x0000_0020</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062">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保留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0x0000_0024</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062">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保留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dirty="0">
                          <a:effectLst/>
                          <a:latin typeface="Times New Roman" pitchFamily="18" charset="0"/>
                          <a:ea typeface="宋体" pitchFamily="2" charset="-122"/>
                          <a:cs typeface="Times New Roman" pitchFamily="18" charset="0"/>
                        </a:rPr>
                        <a:t>0x0000_0028</a:t>
                      </a:r>
                      <a:endParaRPr lang="zh-CN" sz="1100" kern="100" dirty="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014">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3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可设置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SVCall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通过</a:t>
                      </a:r>
                      <a:r>
                        <a:rPr lang="en-US" sz="1100" kern="0">
                          <a:effectLst/>
                          <a:latin typeface="Times New Roman" pitchFamily="18" charset="0"/>
                          <a:ea typeface="宋体" pitchFamily="2" charset="-122"/>
                          <a:cs typeface="Times New Roman" pitchFamily="18" charset="0"/>
                        </a:rPr>
                        <a:t>SWI</a:t>
                      </a:r>
                      <a:r>
                        <a:rPr lang="zh-CN" sz="1100" kern="0">
                          <a:effectLst/>
                          <a:latin typeface="Times New Roman" pitchFamily="18" charset="0"/>
                          <a:ea typeface="宋体" pitchFamily="2" charset="-122"/>
                          <a:cs typeface="Times New Roman" pitchFamily="18" charset="0"/>
                        </a:rPr>
                        <a:t>指令的系统服务调用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dirty="0">
                          <a:effectLst/>
                          <a:latin typeface="Times New Roman" pitchFamily="18" charset="0"/>
                          <a:ea typeface="宋体" pitchFamily="2" charset="-122"/>
                          <a:cs typeface="Times New Roman" pitchFamily="18" charset="0"/>
                        </a:rPr>
                        <a:t>0x0000_002C</a:t>
                      </a:r>
                      <a:endParaRPr lang="zh-CN" sz="1100" kern="100" dirty="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476">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4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可设置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调试监控</a:t>
                      </a:r>
                      <a:r>
                        <a:rPr lang="en-US" sz="1100" kern="0">
                          <a:effectLst/>
                          <a:latin typeface="Times New Roman" pitchFamily="18" charset="0"/>
                          <a:ea typeface="宋体" pitchFamily="2" charset="-122"/>
                          <a:cs typeface="Times New Roman" pitchFamily="18" charset="0"/>
                        </a:rPr>
                        <a:t>(DebugMonitor)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调试监控器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0x0000_0030</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062">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保留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0x0000_0034</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203">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5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可设置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PendSV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可挂起的系统服务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0x0000_0038</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203">
                <a:tc>
                  <a:txBody>
                    <a:bodyPr/>
                    <a:lstStyle/>
                    <a:p>
                      <a:pPr algn="l">
                        <a:spcAft>
                          <a:spcPts val="0"/>
                        </a:spcAft>
                      </a:pPr>
                      <a:r>
                        <a:rPr lang="en-US" sz="1100" kern="0">
                          <a:effectLst/>
                          <a:latin typeface="Times New Roman" pitchFamily="18" charset="0"/>
                          <a:ea typeface="宋体" pitchFamily="2" charset="-122"/>
                          <a:cs typeface="Times New Roman" pitchFamily="18" charset="0"/>
                        </a:rPr>
                        <a:t>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6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可设置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SysTick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系统嘀嗒定时器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0x0000_003C</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203">
                <a:tc>
                  <a:txBody>
                    <a:bodyPr/>
                    <a:lstStyle/>
                    <a:p>
                      <a:pPr algn="l">
                        <a:spcAft>
                          <a:spcPts val="0"/>
                        </a:spcAft>
                      </a:pPr>
                      <a:r>
                        <a:rPr lang="en-US" sz="1100" kern="0">
                          <a:effectLst/>
                          <a:latin typeface="Times New Roman" pitchFamily="18" charset="0"/>
                          <a:ea typeface="宋体" pitchFamily="2" charset="-122"/>
                          <a:cs typeface="Times New Roman" pitchFamily="18" charset="0"/>
                        </a:rPr>
                        <a:t>0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7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可设置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WWDG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窗口定时器中断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0x0000_0040</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594">
                <a:tc>
                  <a:txBody>
                    <a:bodyPr/>
                    <a:lstStyle/>
                    <a:p>
                      <a:pPr algn="l">
                        <a:spcAft>
                          <a:spcPts val="0"/>
                        </a:spcAft>
                      </a:pPr>
                      <a:r>
                        <a:rPr lang="en-US" sz="1100" kern="0">
                          <a:effectLst/>
                          <a:latin typeface="Times New Roman" pitchFamily="18" charset="0"/>
                          <a:ea typeface="宋体" pitchFamily="2" charset="-122"/>
                          <a:cs typeface="Times New Roman" pitchFamily="18" charset="0"/>
                        </a:rPr>
                        <a:t>1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8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可设置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PVD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dirty="0">
                          <a:effectLst/>
                          <a:latin typeface="Times New Roman" pitchFamily="18" charset="0"/>
                          <a:ea typeface="宋体" pitchFamily="2" charset="-122"/>
                          <a:cs typeface="Times New Roman" pitchFamily="18" charset="0"/>
                        </a:rPr>
                        <a:t>连到</a:t>
                      </a:r>
                      <a:r>
                        <a:rPr lang="en-US" sz="1100" kern="0" dirty="0">
                          <a:effectLst/>
                          <a:latin typeface="Times New Roman" pitchFamily="18" charset="0"/>
                          <a:ea typeface="宋体" pitchFamily="2" charset="-122"/>
                          <a:cs typeface="Times New Roman" pitchFamily="18" charset="0"/>
                        </a:rPr>
                        <a:t>EXTI</a:t>
                      </a:r>
                      <a:r>
                        <a:rPr lang="zh-CN" sz="1100" kern="0" dirty="0">
                          <a:effectLst/>
                          <a:latin typeface="Times New Roman" pitchFamily="18" charset="0"/>
                          <a:ea typeface="宋体" pitchFamily="2" charset="-122"/>
                          <a:cs typeface="Times New Roman" pitchFamily="18" charset="0"/>
                        </a:rPr>
                        <a:t>的电源电压检测</a:t>
                      </a:r>
                      <a:r>
                        <a:rPr lang="en-US" sz="1100" kern="0" dirty="0">
                          <a:effectLst/>
                          <a:latin typeface="Times New Roman" pitchFamily="18" charset="0"/>
                          <a:ea typeface="宋体" pitchFamily="2" charset="-122"/>
                          <a:cs typeface="Times New Roman" pitchFamily="18" charset="0"/>
                        </a:rPr>
                        <a:t>(PVD)</a:t>
                      </a:r>
                      <a:r>
                        <a:rPr lang="zh-CN" sz="1100" kern="0" dirty="0">
                          <a:effectLst/>
                          <a:latin typeface="Times New Roman" pitchFamily="18" charset="0"/>
                          <a:ea typeface="宋体" pitchFamily="2" charset="-122"/>
                          <a:cs typeface="Times New Roman" pitchFamily="18" charset="0"/>
                        </a:rPr>
                        <a:t>中断 </a:t>
                      </a:r>
                      <a:endParaRPr lang="zh-CN" sz="1100" kern="100" dirty="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0x0000_0044</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7715">
                <a:tc>
                  <a:txBody>
                    <a:bodyPr/>
                    <a:lstStyle/>
                    <a:p>
                      <a:pPr algn="l">
                        <a:spcAft>
                          <a:spcPts val="0"/>
                        </a:spcAft>
                      </a:pPr>
                      <a:r>
                        <a:rPr lang="en-US" sz="1100" kern="0">
                          <a:effectLst/>
                          <a:latin typeface="Times New Roman" pitchFamily="18" charset="0"/>
                          <a:ea typeface="宋体" pitchFamily="2" charset="-122"/>
                          <a:cs typeface="Times New Roman" pitchFamily="18" charset="0"/>
                        </a:rPr>
                        <a:t>2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9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可设置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TAMPER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侵入检测中断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0x0000_0048</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659">
                <a:tc>
                  <a:txBody>
                    <a:bodyPr/>
                    <a:lstStyle/>
                    <a:p>
                      <a:pPr algn="l">
                        <a:spcAft>
                          <a:spcPts val="0"/>
                        </a:spcAft>
                      </a:pPr>
                      <a:r>
                        <a:rPr lang="en-US" sz="1100" kern="0">
                          <a:effectLst/>
                          <a:latin typeface="Times New Roman" pitchFamily="18" charset="0"/>
                          <a:ea typeface="宋体" pitchFamily="2" charset="-122"/>
                          <a:cs typeface="Times New Roman" pitchFamily="18" charset="0"/>
                        </a:rPr>
                        <a:t>3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10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可设置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RTC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实时时钟</a:t>
                      </a:r>
                      <a:r>
                        <a:rPr lang="en-US" sz="1100" kern="0">
                          <a:effectLst/>
                          <a:latin typeface="Times New Roman" pitchFamily="18" charset="0"/>
                          <a:ea typeface="宋体" pitchFamily="2" charset="-122"/>
                          <a:cs typeface="Times New Roman" pitchFamily="18" charset="0"/>
                        </a:rPr>
                        <a:t>(RTC)</a:t>
                      </a:r>
                      <a:r>
                        <a:rPr lang="zh-CN" sz="1100" kern="0">
                          <a:effectLst/>
                          <a:latin typeface="Times New Roman" pitchFamily="18" charset="0"/>
                          <a:ea typeface="宋体" pitchFamily="2" charset="-122"/>
                          <a:cs typeface="Times New Roman" pitchFamily="18" charset="0"/>
                        </a:rPr>
                        <a:t>全局中断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0x0000_004C</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203">
                <a:tc>
                  <a:txBody>
                    <a:bodyPr/>
                    <a:lstStyle/>
                    <a:p>
                      <a:pPr algn="l">
                        <a:spcAft>
                          <a:spcPts val="0"/>
                        </a:spcAft>
                      </a:pPr>
                      <a:r>
                        <a:rPr lang="en-US" sz="1100" kern="0">
                          <a:effectLst/>
                          <a:latin typeface="Times New Roman" pitchFamily="18" charset="0"/>
                          <a:ea typeface="宋体" pitchFamily="2" charset="-122"/>
                          <a:cs typeface="Times New Roman" pitchFamily="18" charset="0"/>
                        </a:rPr>
                        <a:t>4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11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可设置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FLASH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闪存全局中断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0x0000_0050</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659">
                <a:tc>
                  <a:txBody>
                    <a:bodyPr/>
                    <a:lstStyle/>
                    <a:p>
                      <a:pPr algn="l">
                        <a:spcAft>
                          <a:spcPts val="0"/>
                        </a:spcAft>
                      </a:pPr>
                      <a:r>
                        <a:rPr lang="en-US" sz="1100" kern="0">
                          <a:effectLst/>
                          <a:latin typeface="Times New Roman" pitchFamily="18" charset="0"/>
                          <a:ea typeface="宋体" pitchFamily="2" charset="-122"/>
                          <a:cs typeface="Times New Roman" pitchFamily="18" charset="0"/>
                        </a:rPr>
                        <a:t>5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12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可设置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a:effectLst/>
                          <a:latin typeface="Times New Roman" pitchFamily="18" charset="0"/>
                          <a:ea typeface="宋体" pitchFamily="2" charset="-122"/>
                          <a:cs typeface="Times New Roman" pitchFamily="18" charset="0"/>
                        </a:rPr>
                        <a:t>RCC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100" kern="0">
                          <a:effectLst/>
                          <a:latin typeface="Times New Roman" pitchFamily="18" charset="0"/>
                          <a:ea typeface="宋体" pitchFamily="2" charset="-122"/>
                          <a:cs typeface="Times New Roman" pitchFamily="18" charset="0"/>
                        </a:rPr>
                        <a:t>复位和时钟控制</a:t>
                      </a:r>
                      <a:r>
                        <a:rPr lang="en-US" sz="1100" kern="0">
                          <a:effectLst/>
                          <a:latin typeface="Times New Roman" pitchFamily="18" charset="0"/>
                          <a:ea typeface="宋体" pitchFamily="2" charset="-122"/>
                          <a:cs typeface="Times New Roman" pitchFamily="18" charset="0"/>
                        </a:rPr>
                        <a:t>(RCC)</a:t>
                      </a:r>
                      <a:r>
                        <a:rPr lang="zh-CN" sz="1100" kern="0">
                          <a:effectLst/>
                          <a:latin typeface="Times New Roman" pitchFamily="18" charset="0"/>
                          <a:ea typeface="宋体" pitchFamily="2" charset="-122"/>
                          <a:cs typeface="Times New Roman" pitchFamily="18" charset="0"/>
                        </a:rPr>
                        <a:t>中断 </a:t>
                      </a:r>
                      <a:endParaRPr lang="zh-CN" sz="1100" kern="10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100" kern="0" dirty="0">
                          <a:effectLst/>
                          <a:latin typeface="Times New Roman" pitchFamily="18" charset="0"/>
                          <a:ea typeface="宋体" pitchFamily="2" charset="-122"/>
                          <a:cs typeface="Times New Roman" pitchFamily="18" charset="0"/>
                        </a:rPr>
                        <a:t>0x0000_0054</a:t>
                      </a:r>
                      <a:endParaRPr lang="zh-CN" sz="1100" kern="100" dirty="0">
                        <a:effectLst/>
                        <a:latin typeface="Times New Roman" pitchFamily="18" charset="0"/>
                        <a:ea typeface="宋体" pitchFamily="2" charset="-122"/>
                        <a:cs typeface="Times New Roman" pitchFamily="18" charset="0"/>
                      </a:endParaRPr>
                    </a:p>
                  </a:txBody>
                  <a:tcPr marL="67939" marR="67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0515025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4774" y="462772"/>
            <a:ext cx="7468769" cy="553998"/>
          </a:xfrm>
          <a:prstGeom prst="rect">
            <a:avLst/>
          </a:prstGeom>
          <a:noFill/>
        </p:spPr>
        <p:txBody>
          <a:bodyPr wrap="square">
            <a:spAutoFit/>
          </a:bodyPr>
          <a:lstStyle/>
          <a:p>
            <a:pPr>
              <a:defRPr/>
            </a:pP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8.2.4 STM32F103</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中断服务函数</a:t>
            </a:r>
          </a:p>
        </p:txBody>
      </p:sp>
      <p:sp>
        <p:nvSpPr>
          <p:cNvPr id="3" name="矩形 2"/>
          <p:cNvSpPr/>
          <p:nvPr/>
        </p:nvSpPr>
        <p:spPr>
          <a:xfrm>
            <a:off x="194773" y="1016770"/>
            <a:ext cx="8760541" cy="2585323"/>
          </a:xfrm>
          <a:prstGeom prst="rect">
            <a:avLst/>
          </a:prstGeom>
        </p:spPr>
        <p:txBody>
          <a:bodyPr wrap="square">
            <a:spAutoFit/>
          </a:bodyPr>
          <a:lstStyle/>
          <a:p>
            <a:pPr indent="457200">
              <a:lnSpc>
                <a:spcPct val="150000"/>
              </a:lnSpc>
            </a:pPr>
            <a:r>
              <a:rPr lang="en-US" altLang="zh-CN" dirty="0" smtClean="0"/>
              <a:t>STM32</a:t>
            </a:r>
            <a:r>
              <a:rPr lang="zh-CN" altLang="en-US" dirty="0"/>
              <a:t>所有的中断服务函数，在该微控制器所属产品系列的启动代码文件中都有预先定义</a:t>
            </a:r>
            <a:r>
              <a:rPr lang="zh-CN" altLang="en-US" dirty="0" smtClean="0"/>
              <a:t>。</a:t>
            </a:r>
            <a:endParaRPr lang="en-US" altLang="zh-CN" dirty="0" smtClean="0"/>
          </a:p>
          <a:p>
            <a:pPr indent="457200">
              <a:lnSpc>
                <a:spcPct val="150000"/>
              </a:lnSpc>
            </a:pPr>
            <a:r>
              <a:rPr lang="zh-CN" altLang="en-US" dirty="0" smtClean="0"/>
              <a:t>用户</a:t>
            </a:r>
            <a:r>
              <a:rPr lang="zh-CN" altLang="en-US" dirty="0"/>
              <a:t>开发自己的</a:t>
            </a:r>
            <a:r>
              <a:rPr lang="en-US" altLang="zh-CN" dirty="0"/>
              <a:t>STM32F103</a:t>
            </a:r>
            <a:r>
              <a:rPr lang="zh-CN" altLang="en-US" dirty="0"/>
              <a:t>应用时可在文件</a:t>
            </a:r>
            <a:r>
              <a:rPr lang="en-US" altLang="zh-CN" dirty="0"/>
              <a:t>stm32f10x_it.c</a:t>
            </a:r>
            <a:r>
              <a:rPr lang="zh-CN" altLang="en-US" dirty="0"/>
              <a:t>中使用</a:t>
            </a:r>
            <a:r>
              <a:rPr lang="en-US" altLang="zh-CN" dirty="0"/>
              <a:t>C</a:t>
            </a:r>
            <a:r>
              <a:rPr lang="zh-CN" altLang="en-US" dirty="0"/>
              <a:t>语言编写函数重新定义</a:t>
            </a:r>
            <a:r>
              <a:rPr lang="zh-CN" altLang="en-US" dirty="0" smtClean="0"/>
              <a:t>之</a:t>
            </a:r>
            <a:endParaRPr lang="en-US" altLang="zh-CN" dirty="0"/>
          </a:p>
          <a:p>
            <a:pPr indent="457200">
              <a:lnSpc>
                <a:spcPct val="150000"/>
              </a:lnSpc>
            </a:pPr>
            <a:r>
              <a:rPr lang="en-US" altLang="zh-CN" dirty="0" smtClean="0"/>
              <a:t>STM32</a:t>
            </a:r>
            <a:r>
              <a:rPr lang="zh-CN" altLang="en-US" dirty="0"/>
              <a:t>定义的中断服务函数，在启动文件和</a:t>
            </a:r>
            <a:r>
              <a:rPr lang="en-US" altLang="zh-CN" dirty="0"/>
              <a:t>stm32f10x_it.c</a:t>
            </a:r>
            <a:r>
              <a:rPr lang="zh-CN" altLang="en-US" dirty="0"/>
              <a:t>中通常以</a:t>
            </a:r>
            <a:r>
              <a:rPr lang="en-US" altLang="zh-CN" dirty="0" err="1"/>
              <a:t>PPP_IRQHanlder</a:t>
            </a:r>
            <a:r>
              <a:rPr lang="zh-CN" altLang="en-US" dirty="0"/>
              <a:t>命名</a:t>
            </a:r>
            <a:r>
              <a:rPr lang="zh-CN" altLang="en-US" dirty="0" smtClean="0"/>
              <a:t>。</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035" y="3555149"/>
            <a:ext cx="4665513" cy="3121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131534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092" y="419243"/>
            <a:ext cx="8992765" cy="646331"/>
          </a:xfrm>
          <a:prstGeom prst="rect">
            <a:avLst/>
          </a:prstGeom>
          <a:noFill/>
        </p:spPr>
        <p:txBody>
          <a:bodyPr wrap="square">
            <a:spAutoFit/>
          </a:bodyPr>
          <a:lstStyle/>
          <a:p>
            <a:pPr>
              <a:defRPr/>
            </a:pPr>
            <a:r>
              <a:rPr lang="en-US" altLang="zh-CN" sz="3600" b="1" dirty="0">
                <a:ln w="10541" cmpd="sng">
                  <a:solidFill>
                    <a:schemeClr val="accent1">
                      <a:shade val="88000"/>
                      <a:satMod val="110000"/>
                    </a:schemeClr>
                  </a:solidFill>
                  <a:prstDash val="solid"/>
                </a:ln>
                <a:solidFill>
                  <a:srgbClr val="66FF33"/>
                </a:solidFill>
                <a:latin typeface="Arial" charset="0"/>
              </a:rPr>
              <a:t> 8.3 STM32F103</a:t>
            </a:r>
            <a:r>
              <a:rPr lang="zh-CN" altLang="en-US" sz="3600" b="1" dirty="0">
                <a:ln w="10541" cmpd="sng">
                  <a:solidFill>
                    <a:schemeClr val="accent1">
                      <a:shade val="88000"/>
                      <a:satMod val="110000"/>
                    </a:schemeClr>
                  </a:solidFill>
                  <a:prstDash val="solid"/>
                </a:ln>
                <a:solidFill>
                  <a:srgbClr val="66FF33"/>
                </a:solidFill>
                <a:latin typeface="Arial" charset="0"/>
              </a:rPr>
              <a:t>外部中断</a:t>
            </a:r>
            <a:r>
              <a:rPr lang="en-US" altLang="zh-CN" sz="3600" b="1" dirty="0">
                <a:ln w="10541" cmpd="sng">
                  <a:solidFill>
                    <a:schemeClr val="accent1">
                      <a:shade val="88000"/>
                      <a:satMod val="110000"/>
                    </a:schemeClr>
                  </a:solidFill>
                  <a:prstDash val="solid"/>
                </a:ln>
                <a:solidFill>
                  <a:srgbClr val="66FF33"/>
                </a:solidFill>
                <a:latin typeface="Arial" charset="0"/>
              </a:rPr>
              <a:t>/</a:t>
            </a:r>
            <a:r>
              <a:rPr lang="zh-CN" altLang="en-US" sz="3600" b="1" dirty="0">
                <a:ln w="10541" cmpd="sng">
                  <a:solidFill>
                    <a:schemeClr val="accent1">
                      <a:shade val="88000"/>
                      <a:satMod val="110000"/>
                    </a:schemeClr>
                  </a:solidFill>
                  <a:prstDash val="solid"/>
                </a:ln>
                <a:solidFill>
                  <a:srgbClr val="66FF33"/>
                </a:solidFill>
                <a:latin typeface="Arial" charset="0"/>
              </a:rPr>
              <a:t>事件控制器</a:t>
            </a:r>
            <a:r>
              <a:rPr lang="en-US" altLang="zh-CN" sz="3600" b="1" dirty="0">
                <a:ln w="10541" cmpd="sng">
                  <a:solidFill>
                    <a:schemeClr val="accent1">
                      <a:shade val="88000"/>
                      <a:satMod val="110000"/>
                    </a:schemeClr>
                  </a:solidFill>
                  <a:prstDash val="solid"/>
                </a:ln>
                <a:solidFill>
                  <a:srgbClr val="66FF33"/>
                </a:solidFill>
                <a:latin typeface="Arial" charset="0"/>
              </a:rPr>
              <a:t>EXTI</a:t>
            </a:r>
            <a:endParaRPr lang="zh-CN" altLang="en-US" sz="3600" b="1" dirty="0">
              <a:ln w="10541" cmpd="sng">
                <a:solidFill>
                  <a:schemeClr val="accent1">
                    <a:shade val="88000"/>
                    <a:satMod val="110000"/>
                  </a:schemeClr>
                </a:solidFill>
                <a:prstDash val="solid"/>
              </a:ln>
              <a:solidFill>
                <a:srgbClr val="66FF33"/>
              </a:solidFill>
              <a:latin typeface="Arial" charset="0"/>
            </a:endParaRPr>
          </a:p>
        </p:txBody>
      </p:sp>
      <p:sp>
        <p:nvSpPr>
          <p:cNvPr id="3" name="矩形 2"/>
          <p:cNvSpPr/>
          <p:nvPr/>
        </p:nvSpPr>
        <p:spPr>
          <a:xfrm>
            <a:off x="151232" y="985276"/>
            <a:ext cx="7468769" cy="553998"/>
          </a:xfrm>
          <a:prstGeom prst="rect">
            <a:avLst/>
          </a:prstGeom>
          <a:noFill/>
        </p:spPr>
        <p:txBody>
          <a:bodyPr wrap="square">
            <a:spAutoFit/>
          </a:bodyPr>
          <a:lstStyle/>
          <a:p>
            <a:pPr>
              <a:defRPr/>
            </a:pP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8.3.1 EXTI</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内部结构</a:t>
            </a:r>
          </a:p>
        </p:txBody>
      </p:sp>
      <p:sp>
        <p:nvSpPr>
          <p:cNvPr id="4" name="矩形 3"/>
          <p:cNvSpPr/>
          <p:nvPr/>
        </p:nvSpPr>
        <p:spPr>
          <a:xfrm>
            <a:off x="433470" y="1574333"/>
            <a:ext cx="3797835" cy="492443"/>
          </a:xfrm>
          <a:prstGeom prst="rect">
            <a:avLst/>
          </a:prstGeom>
        </p:spPr>
        <p:txBody>
          <a:bodyPr wrap="none">
            <a:spAutoFit/>
          </a:bodyPr>
          <a:lstStyle/>
          <a:p>
            <a:r>
              <a:rPr lang="en-US" altLang="zh-CN" sz="2600" dirty="0">
                <a:ln w="10541" cmpd="sng">
                  <a:solidFill>
                    <a:srgbClr val="7030A0"/>
                  </a:solidFill>
                  <a:prstDash val="solid"/>
                </a:ln>
                <a:solidFill>
                  <a:srgbClr val="C00000"/>
                </a:solidFill>
                <a:latin typeface="Arial" charset="0"/>
              </a:rPr>
              <a:t>1</a:t>
            </a:r>
            <a:r>
              <a:rPr lang="en-US" altLang="zh-CN" sz="2600" dirty="0" smtClean="0">
                <a:ln w="10541" cmpd="sng">
                  <a:solidFill>
                    <a:srgbClr val="7030A0"/>
                  </a:solidFill>
                  <a:prstDash val="solid"/>
                </a:ln>
                <a:solidFill>
                  <a:srgbClr val="C00000"/>
                </a:solidFill>
                <a:latin typeface="Arial" charset="0"/>
              </a:rPr>
              <a:t>.</a:t>
            </a:r>
            <a:r>
              <a:rPr lang="zh-CN" altLang="en-US" sz="2600" dirty="0">
                <a:ln w="10541" cmpd="sng">
                  <a:solidFill>
                    <a:srgbClr val="7030A0"/>
                  </a:solidFill>
                  <a:prstDash val="solid"/>
                </a:ln>
                <a:solidFill>
                  <a:srgbClr val="C00000"/>
                </a:solidFill>
                <a:latin typeface="Arial" charset="0"/>
              </a:rPr>
              <a:t>外部中断、事件输入：</a:t>
            </a:r>
          </a:p>
        </p:txBody>
      </p:sp>
      <p:sp>
        <p:nvSpPr>
          <p:cNvPr id="2" name="矩形 1"/>
          <p:cNvSpPr/>
          <p:nvPr/>
        </p:nvSpPr>
        <p:spPr>
          <a:xfrm>
            <a:off x="6226629" y="2894074"/>
            <a:ext cx="2670626" cy="2169825"/>
          </a:xfrm>
          <a:prstGeom prst="rect">
            <a:avLst/>
          </a:prstGeom>
        </p:spPr>
        <p:txBody>
          <a:bodyPr wrap="square">
            <a:spAutoFit/>
          </a:bodyPr>
          <a:lstStyle/>
          <a:p>
            <a:pPr indent="457200">
              <a:lnSpc>
                <a:spcPct val="150000"/>
              </a:lnSpc>
            </a:pPr>
            <a:r>
              <a:rPr lang="en-US" altLang="zh-CN" dirty="0">
                <a:latin typeface="Times New Roman" pitchFamily="18" charset="0"/>
                <a:ea typeface="宋体" pitchFamily="2" charset="-122"/>
                <a:cs typeface="Times New Roman" pitchFamily="18" charset="0"/>
              </a:rPr>
              <a:t>STM32F103</a:t>
            </a:r>
            <a:r>
              <a:rPr lang="zh-CN" altLang="en-US" dirty="0">
                <a:latin typeface="Times New Roman" pitchFamily="18" charset="0"/>
                <a:ea typeface="宋体" pitchFamily="2" charset="-122"/>
                <a:cs typeface="Times New Roman" pitchFamily="18" charset="0"/>
              </a:rPr>
              <a:t>外部中断</a:t>
            </a:r>
            <a:r>
              <a:rPr lang="en-US" altLang="zh-CN" dirty="0">
                <a:latin typeface="Times New Roman" pitchFamily="18" charset="0"/>
                <a:ea typeface="宋体" pitchFamily="2" charset="-122"/>
                <a:cs typeface="Times New Roman" pitchFamily="18" charset="0"/>
              </a:rPr>
              <a:t>/</a:t>
            </a:r>
            <a:r>
              <a:rPr lang="zh-CN" altLang="en-US" dirty="0">
                <a:latin typeface="Times New Roman" pitchFamily="18" charset="0"/>
                <a:ea typeface="宋体" pitchFamily="2" charset="-122"/>
                <a:cs typeface="Times New Roman" pitchFamily="18" charset="0"/>
              </a:rPr>
              <a:t>事件控制器</a:t>
            </a:r>
            <a:r>
              <a:rPr lang="en-US" altLang="zh-CN" dirty="0">
                <a:latin typeface="Times New Roman" pitchFamily="18" charset="0"/>
                <a:ea typeface="宋体" pitchFamily="2" charset="-122"/>
                <a:cs typeface="Times New Roman" pitchFamily="18" charset="0"/>
              </a:rPr>
              <a:t>EXT1</a:t>
            </a:r>
            <a:r>
              <a:rPr lang="zh-CN" altLang="en-US" dirty="0">
                <a:latin typeface="Times New Roman" pitchFamily="18" charset="0"/>
                <a:ea typeface="宋体" pitchFamily="2" charset="-122"/>
                <a:cs typeface="Times New Roman" pitchFamily="18" charset="0"/>
              </a:rPr>
              <a:t>内部信号线上画有一条斜线，旁边标有</a:t>
            </a:r>
            <a:r>
              <a:rPr lang="en-US" altLang="zh-CN" dirty="0">
                <a:latin typeface="Times New Roman" pitchFamily="18" charset="0"/>
                <a:ea typeface="宋体" pitchFamily="2" charset="-122"/>
                <a:cs typeface="Times New Roman" pitchFamily="18" charset="0"/>
              </a:rPr>
              <a:t>19</a:t>
            </a:r>
            <a:r>
              <a:rPr lang="zh-CN" altLang="en-US" dirty="0">
                <a:latin typeface="Times New Roman" pitchFamily="18" charset="0"/>
                <a:ea typeface="宋体" pitchFamily="2" charset="-122"/>
                <a:cs typeface="Times New Roman" pitchFamily="18" charset="0"/>
              </a:rPr>
              <a:t>，表示这样的线路共有</a:t>
            </a:r>
            <a:r>
              <a:rPr lang="en-US" altLang="zh-CN" dirty="0">
                <a:latin typeface="Times New Roman" pitchFamily="18" charset="0"/>
                <a:ea typeface="宋体" pitchFamily="2" charset="-122"/>
                <a:cs typeface="Times New Roman" pitchFamily="18" charset="0"/>
              </a:rPr>
              <a:t>19</a:t>
            </a:r>
            <a:r>
              <a:rPr lang="zh-CN" altLang="en-US" dirty="0">
                <a:latin typeface="Times New Roman" pitchFamily="18" charset="0"/>
                <a:ea typeface="宋体" pitchFamily="2" charset="-122"/>
                <a:cs typeface="Times New Roman" pitchFamily="18" charset="0"/>
              </a:rPr>
              <a:t>套。</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42" y="2066776"/>
            <a:ext cx="5644255" cy="4417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418956" y="2336800"/>
            <a:ext cx="5285159" cy="528245"/>
          </a:xfrm>
          <a:prstGeom prst="rect">
            <a:avLst/>
          </a:prstGeom>
          <a:noFill/>
          <a:ln w="381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8" name="矩形 7"/>
          <p:cNvSpPr/>
          <p:nvPr/>
        </p:nvSpPr>
        <p:spPr bwMode="auto">
          <a:xfrm>
            <a:off x="209288" y="2915847"/>
            <a:ext cx="5285159" cy="3717182"/>
          </a:xfrm>
          <a:prstGeom prst="rect">
            <a:avLst/>
          </a:prstGeom>
          <a:noFill/>
          <a:ln w="381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6" name="椭圆 5"/>
          <p:cNvSpPr/>
          <p:nvPr/>
        </p:nvSpPr>
        <p:spPr bwMode="auto">
          <a:xfrm>
            <a:off x="5602517" y="4876800"/>
            <a:ext cx="522514" cy="1219200"/>
          </a:xfrm>
          <a:prstGeom prst="ellipse">
            <a:avLst/>
          </a:prstGeom>
          <a:noFill/>
          <a:ln w="381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869041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84449" y="3185436"/>
            <a:ext cx="3609975"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529" y="520025"/>
            <a:ext cx="3530600" cy="512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标注 3"/>
          <p:cNvSpPr/>
          <p:nvPr/>
        </p:nvSpPr>
        <p:spPr>
          <a:xfrm>
            <a:off x="4384449" y="730948"/>
            <a:ext cx="3657599" cy="1988459"/>
          </a:xfrm>
          <a:prstGeom prst="wedgeRectCallout">
            <a:avLst>
              <a:gd name="adj1" fmla="val -41632"/>
              <a:gd name="adj2" fmla="val 121383"/>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a:lnSpc>
                <a:spcPct val="150000"/>
              </a:lnSpc>
              <a:defRPr/>
            </a:pPr>
            <a:r>
              <a:rPr lang="zh-CN" altLang="en-US" sz="2000" b="1" dirty="0">
                <a:solidFill>
                  <a:schemeClr val="tx1"/>
                </a:solidFill>
                <a:latin typeface="Times New Roman" pitchFamily="18" charset="0"/>
                <a:ea typeface="宋体" pitchFamily="2" charset="-122"/>
                <a:cs typeface="Times New Roman" pitchFamily="18" charset="0"/>
              </a:rPr>
              <a:t>如果将</a:t>
            </a:r>
            <a:r>
              <a:rPr lang="en-US" altLang="zh-CN" sz="2000" b="1" dirty="0">
                <a:solidFill>
                  <a:schemeClr val="tx1"/>
                </a:solidFill>
                <a:latin typeface="Times New Roman" pitchFamily="18" charset="0"/>
                <a:ea typeface="宋体" pitchFamily="2" charset="-122"/>
                <a:cs typeface="Times New Roman" pitchFamily="18" charset="0"/>
              </a:rPr>
              <a:t>STM32F103</a:t>
            </a:r>
            <a:r>
              <a:rPr lang="zh-CN" altLang="en-US" sz="2000" b="1" dirty="0">
                <a:solidFill>
                  <a:schemeClr val="tx1"/>
                </a:solidFill>
                <a:latin typeface="Times New Roman" pitchFamily="18" charset="0"/>
                <a:ea typeface="宋体" pitchFamily="2" charset="-122"/>
                <a:cs typeface="Times New Roman" pitchFamily="18" charset="0"/>
              </a:rPr>
              <a:t>的</a:t>
            </a:r>
            <a:r>
              <a:rPr lang="en-US" altLang="zh-CN" sz="2000" b="1" dirty="0">
                <a:solidFill>
                  <a:schemeClr val="tx1"/>
                </a:solidFill>
                <a:latin typeface="Times New Roman" pitchFamily="18" charset="0"/>
                <a:ea typeface="宋体" pitchFamily="2" charset="-122"/>
                <a:cs typeface="Times New Roman" pitchFamily="18" charset="0"/>
              </a:rPr>
              <a:t>I/O</a:t>
            </a:r>
            <a:r>
              <a:rPr lang="zh-CN" altLang="en-US" sz="2000" b="1" dirty="0">
                <a:solidFill>
                  <a:schemeClr val="tx1"/>
                </a:solidFill>
                <a:latin typeface="Times New Roman" pitchFamily="18" charset="0"/>
                <a:ea typeface="宋体" pitchFamily="2" charset="-122"/>
                <a:cs typeface="Times New Roman" pitchFamily="18" charset="0"/>
              </a:rPr>
              <a:t>引脚映射为</a:t>
            </a:r>
            <a:r>
              <a:rPr lang="en-US" altLang="zh-CN" sz="2000" b="1" dirty="0">
                <a:solidFill>
                  <a:schemeClr val="tx1"/>
                </a:solidFill>
                <a:latin typeface="Times New Roman" pitchFamily="18" charset="0"/>
                <a:ea typeface="宋体" pitchFamily="2" charset="-122"/>
                <a:cs typeface="Times New Roman" pitchFamily="18" charset="0"/>
              </a:rPr>
              <a:t>EXTI</a:t>
            </a:r>
            <a:r>
              <a:rPr lang="zh-CN" altLang="en-US" sz="2000" b="1" dirty="0">
                <a:solidFill>
                  <a:schemeClr val="tx1"/>
                </a:solidFill>
                <a:latin typeface="Times New Roman" pitchFamily="18" charset="0"/>
                <a:ea typeface="宋体" pitchFamily="2" charset="-122"/>
                <a:cs typeface="Times New Roman" pitchFamily="18" charset="0"/>
              </a:rPr>
              <a:t>的外部中断</a:t>
            </a:r>
            <a:r>
              <a:rPr lang="en-US" altLang="zh-CN" sz="2000" b="1" dirty="0">
                <a:solidFill>
                  <a:schemeClr val="tx1"/>
                </a:solidFill>
                <a:latin typeface="Times New Roman" pitchFamily="18" charset="0"/>
                <a:ea typeface="宋体" pitchFamily="2" charset="-122"/>
                <a:cs typeface="Times New Roman" pitchFamily="18" charset="0"/>
              </a:rPr>
              <a:t>/</a:t>
            </a:r>
            <a:r>
              <a:rPr lang="zh-CN" altLang="en-US" sz="2000" b="1" dirty="0">
                <a:solidFill>
                  <a:schemeClr val="tx1"/>
                </a:solidFill>
                <a:latin typeface="Times New Roman" pitchFamily="18" charset="0"/>
                <a:ea typeface="宋体" pitchFamily="2" charset="-122"/>
                <a:cs typeface="Times New Roman" pitchFamily="18" charset="0"/>
              </a:rPr>
              <a:t>事件输入线，必须将该引脚设置为输入模式。</a:t>
            </a:r>
          </a:p>
        </p:txBody>
      </p:sp>
    </p:spTree>
    <p:extLst>
      <p:ext uri="{BB962C8B-B14F-4D97-AF65-F5344CB8AC3E}">
        <p14:creationId xmlns:p14="http://schemas.microsoft.com/office/powerpoint/2010/main" val="25504989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755" y="558332"/>
            <a:ext cx="2873735" cy="492443"/>
          </a:xfrm>
          <a:prstGeom prst="rect">
            <a:avLst/>
          </a:prstGeom>
        </p:spPr>
        <p:txBody>
          <a:bodyPr wrap="none">
            <a:spAutoFit/>
          </a:bodyPr>
          <a:lstStyle/>
          <a:p>
            <a:r>
              <a:rPr lang="en-US" altLang="zh-CN" sz="2600" dirty="0" smtClean="0">
                <a:ln w="10541" cmpd="sng">
                  <a:solidFill>
                    <a:srgbClr val="7030A0"/>
                  </a:solidFill>
                  <a:prstDash val="solid"/>
                </a:ln>
                <a:solidFill>
                  <a:srgbClr val="C00000"/>
                </a:solidFill>
                <a:latin typeface="Arial" charset="0"/>
              </a:rPr>
              <a:t>2.</a:t>
            </a:r>
            <a:r>
              <a:rPr lang="en-US" altLang="zh-CN" sz="2600" dirty="0">
                <a:ln w="10541" cmpd="sng">
                  <a:solidFill>
                    <a:srgbClr val="7030A0"/>
                  </a:solidFill>
                  <a:prstDash val="solid"/>
                </a:ln>
                <a:solidFill>
                  <a:srgbClr val="C00000"/>
                </a:solidFill>
                <a:latin typeface="Arial" charset="0"/>
              </a:rPr>
              <a:t> APB</a:t>
            </a:r>
            <a:r>
              <a:rPr lang="zh-CN" altLang="en-US" sz="2600" dirty="0">
                <a:ln w="10541" cmpd="sng">
                  <a:solidFill>
                    <a:srgbClr val="7030A0"/>
                  </a:solidFill>
                  <a:prstDash val="solid"/>
                </a:ln>
                <a:solidFill>
                  <a:srgbClr val="C00000"/>
                </a:solidFill>
                <a:latin typeface="Arial" charset="0"/>
              </a:rPr>
              <a:t>外设接口：</a:t>
            </a:r>
          </a:p>
        </p:txBody>
      </p:sp>
      <p:sp>
        <p:nvSpPr>
          <p:cNvPr id="3" name="矩形 2"/>
          <p:cNvSpPr/>
          <p:nvPr/>
        </p:nvSpPr>
        <p:spPr>
          <a:xfrm>
            <a:off x="326572" y="1272452"/>
            <a:ext cx="8527142" cy="1754326"/>
          </a:xfrm>
          <a:prstGeom prst="rect">
            <a:avLst/>
          </a:prstGeom>
        </p:spPr>
        <p:txBody>
          <a:bodyPr wrap="square">
            <a:spAutoFit/>
          </a:bodyPr>
          <a:lstStyle/>
          <a:p>
            <a:pPr indent="457200">
              <a:lnSpc>
                <a:spcPct val="150000"/>
              </a:lnSpc>
            </a:pPr>
            <a:r>
              <a:rPr lang="en-US" altLang="zh-CN" dirty="0">
                <a:latin typeface="Times New Roman" pitchFamily="18" charset="0"/>
                <a:ea typeface="宋体" pitchFamily="2" charset="-122"/>
                <a:cs typeface="Times New Roman" pitchFamily="18" charset="0"/>
              </a:rPr>
              <a:t>APB</a:t>
            </a:r>
            <a:r>
              <a:rPr lang="zh-CN" altLang="en-US" dirty="0">
                <a:latin typeface="Times New Roman" pitchFamily="18" charset="0"/>
                <a:ea typeface="宋体" pitchFamily="2" charset="-122"/>
                <a:cs typeface="Times New Roman" pitchFamily="18" charset="0"/>
              </a:rPr>
              <a:t>外设模块接口是</a:t>
            </a:r>
            <a:r>
              <a:rPr lang="en-US" altLang="zh-CN" dirty="0">
                <a:latin typeface="Times New Roman" pitchFamily="18" charset="0"/>
                <a:ea typeface="宋体" pitchFamily="2" charset="-122"/>
                <a:cs typeface="Times New Roman" pitchFamily="18" charset="0"/>
              </a:rPr>
              <a:t>STM32F103</a:t>
            </a:r>
            <a:r>
              <a:rPr lang="zh-CN" altLang="en-US" dirty="0">
                <a:latin typeface="Times New Roman" pitchFamily="18" charset="0"/>
                <a:ea typeface="宋体" pitchFamily="2" charset="-122"/>
                <a:cs typeface="Times New Roman" pitchFamily="18" charset="0"/>
              </a:rPr>
              <a:t>微控制器每个功能模块都有的部分，</a:t>
            </a:r>
            <a:r>
              <a:rPr lang="en-US" altLang="zh-CN" dirty="0">
                <a:latin typeface="Times New Roman" pitchFamily="18" charset="0"/>
                <a:ea typeface="宋体" pitchFamily="2" charset="-122"/>
                <a:cs typeface="Times New Roman" pitchFamily="18" charset="0"/>
              </a:rPr>
              <a:t>CPU</a:t>
            </a:r>
            <a:r>
              <a:rPr lang="zh-CN" altLang="en-US" dirty="0">
                <a:latin typeface="Times New Roman" pitchFamily="18" charset="0"/>
                <a:ea typeface="宋体" pitchFamily="2" charset="-122"/>
                <a:cs typeface="Times New Roman" pitchFamily="18" charset="0"/>
              </a:rPr>
              <a:t>通过这样的接口访问各个功能模块。</a:t>
            </a:r>
          </a:p>
          <a:p>
            <a:pPr indent="457200">
              <a:lnSpc>
                <a:spcPct val="150000"/>
              </a:lnSpc>
            </a:pPr>
            <a:r>
              <a:rPr lang="zh-CN" altLang="en-US" dirty="0">
                <a:latin typeface="Times New Roman" pitchFamily="18" charset="0"/>
                <a:ea typeface="宋体" pitchFamily="2" charset="-122"/>
                <a:cs typeface="Times New Roman" pitchFamily="18" charset="0"/>
              </a:rPr>
              <a:t>尤其需要注意的是，如果使用</a:t>
            </a:r>
            <a:r>
              <a:rPr lang="en-US" altLang="zh-CN" dirty="0">
                <a:latin typeface="Times New Roman" pitchFamily="18" charset="0"/>
                <a:ea typeface="宋体" pitchFamily="2" charset="-122"/>
                <a:cs typeface="Times New Roman" pitchFamily="18" charset="0"/>
              </a:rPr>
              <a:t>STM32F103</a:t>
            </a:r>
            <a:r>
              <a:rPr lang="zh-CN" altLang="en-US" dirty="0">
                <a:latin typeface="Times New Roman" pitchFamily="18" charset="0"/>
                <a:ea typeface="宋体" pitchFamily="2" charset="-122"/>
                <a:cs typeface="Times New Roman" pitchFamily="18" charset="0"/>
              </a:rPr>
              <a:t>引脚的外部中断</a:t>
            </a:r>
            <a:r>
              <a:rPr lang="en-US" altLang="zh-CN" dirty="0">
                <a:latin typeface="Times New Roman" pitchFamily="18" charset="0"/>
                <a:ea typeface="宋体" pitchFamily="2" charset="-122"/>
                <a:cs typeface="Times New Roman" pitchFamily="18" charset="0"/>
              </a:rPr>
              <a:t>/</a:t>
            </a:r>
            <a:r>
              <a:rPr lang="zh-CN" altLang="en-US" dirty="0">
                <a:latin typeface="Times New Roman" pitchFamily="18" charset="0"/>
                <a:ea typeface="宋体" pitchFamily="2" charset="-122"/>
                <a:cs typeface="Times New Roman" pitchFamily="18" charset="0"/>
              </a:rPr>
              <a:t>事件映射功能，</a:t>
            </a:r>
            <a:r>
              <a:rPr lang="zh-CN" altLang="en-US" b="1" dirty="0">
                <a:latin typeface="Times New Roman" pitchFamily="18" charset="0"/>
                <a:ea typeface="宋体" pitchFamily="2" charset="-122"/>
                <a:cs typeface="Times New Roman" pitchFamily="18" charset="0"/>
              </a:rPr>
              <a:t>必须打开</a:t>
            </a:r>
            <a:r>
              <a:rPr lang="en-US" altLang="zh-CN" b="1" dirty="0">
                <a:latin typeface="Times New Roman" pitchFamily="18" charset="0"/>
                <a:ea typeface="宋体" pitchFamily="2" charset="-122"/>
                <a:cs typeface="Times New Roman" pitchFamily="18" charset="0"/>
              </a:rPr>
              <a:t>APB2</a:t>
            </a:r>
            <a:r>
              <a:rPr lang="zh-CN" altLang="en-US" b="1" dirty="0">
                <a:latin typeface="Times New Roman" pitchFamily="18" charset="0"/>
                <a:ea typeface="宋体" pitchFamily="2" charset="-122"/>
                <a:cs typeface="Times New Roman" pitchFamily="18" charset="0"/>
              </a:rPr>
              <a:t>总线上该引脚对应端口的时钟以及</a:t>
            </a:r>
            <a:r>
              <a:rPr lang="en-US" altLang="zh-CN" b="1" dirty="0">
                <a:latin typeface="Times New Roman" pitchFamily="18" charset="0"/>
                <a:ea typeface="宋体" pitchFamily="2" charset="-122"/>
                <a:cs typeface="Times New Roman" pitchFamily="18" charset="0"/>
              </a:rPr>
              <a:t>AFIO</a:t>
            </a:r>
            <a:r>
              <a:rPr lang="zh-CN" altLang="en-US" b="1" dirty="0">
                <a:latin typeface="Times New Roman" pitchFamily="18" charset="0"/>
                <a:ea typeface="宋体" pitchFamily="2" charset="-122"/>
                <a:cs typeface="Times New Roman" pitchFamily="18" charset="0"/>
              </a:rPr>
              <a:t>功能时钟</a:t>
            </a:r>
            <a:r>
              <a:rPr lang="zh-CN" altLang="en-US" dirty="0">
                <a:latin typeface="Times New Roman" pitchFamily="18" charset="0"/>
                <a:ea typeface="宋体" pitchFamily="2" charset="-122"/>
                <a:cs typeface="Times New Roman" pitchFamily="18" charset="0"/>
              </a:rPr>
              <a:t>。</a:t>
            </a:r>
          </a:p>
        </p:txBody>
      </p:sp>
      <p:sp>
        <p:nvSpPr>
          <p:cNvPr id="4" name="矩形 3"/>
          <p:cNvSpPr/>
          <p:nvPr/>
        </p:nvSpPr>
        <p:spPr>
          <a:xfrm>
            <a:off x="355599" y="3791850"/>
            <a:ext cx="8498115" cy="1338828"/>
          </a:xfrm>
          <a:prstGeom prst="rect">
            <a:avLst/>
          </a:prstGeom>
        </p:spPr>
        <p:txBody>
          <a:bodyPr wrap="square">
            <a:spAutoFit/>
          </a:bodyPr>
          <a:lstStyle/>
          <a:p>
            <a:pPr indent="457200">
              <a:lnSpc>
                <a:spcPct val="150000"/>
              </a:lnSpc>
            </a:pPr>
            <a:r>
              <a:rPr lang="en-US" altLang="zh-CN" dirty="0">
                <a:latin typeface="Times New Roman" pitchFamily="18" charset="0"/>
                <a:ea typeface="宋体" pitchFamily="2" charset="-122"/>
                <a:cs typeface="Times New Roman" pitchFamily="18" charset="0"/>
              </a:rPr>
              <a:t>EXTI</a:t>
            </a:r>
            <a:r>
              <a:rPr lang="zh-CN" altLang="en-US" dirty="0">
                <a:latin typeface="Times New Roman" pitchFamily="18" charset="0"/>
                <a:ea typeface="宋体" pitchFamily="2" charset="-122"/>
                <a:cs typeface="Times New Roman" pitchFamily="18" charset="0"/>
              </a:rPr>
              <a:t>中的边沿检测器共有</a:t>
            </a:r>
            <a:r>
              <a:rPr lang="en-US" altLang="zh-CN" dirty="0">
                <a:latin typeface="Times New Roman" pitchFamily="18" charset="0"/>
                <a:ea typeface="宋体" pitchFamily="2" charset="-122"/>
                <a:cs typeface="Times New Roman" pitchFamily="18" charset="0"/>
              </a:rPr>
              <a:t>19</a:t>
            </a:r>
            <a:r>
              <a:rPr lang="zh-CN" altLang="en-US" dirty="0">
                <a:latin typeface="Times New Roman" pitchFamily="18" charset="0"/>
                <a:ea typeface="宋体" pitchFamily="2" charset="-122"/>
                <a:cs typeface="Times New Roman" pitchFamily="18" charset="0"/>
              </a:rPr>
              <a:t>个，用来连接</a:t>
            </a:r>
            <a:r>
              <a:rPr lang="en-US" altLang="zh-CN" dirty="0">
                <a:latin typeface="Times New Roman" pitchFamily="18" charset="0"/>
                <a:ea typeface="宋体" pitchFamily="2" charset="-122"/>
                <a:cs typeface="Times New Roman" pitchFamily="18" charset="0"/>
              </a:rPr>
              <a:t>19</a:t>
            </a:r>
            <a:r>
              <a:rPr lang="zh-CN" altLang="en-US" dirty="0">
                <a:latin typeface="Times New Roman" pitchFamily="18" charset="0"/>
                <a:ea typeface="宋体" pitchFamily="2" charset="-122"/>
                <a:cs typeface="Times New Roman" pitchFamily="18" charset="0"/>
              </a:rPr>
              <a:t>个外部中断</a:t>
            </a:r>
            <a:r>
              <a:rPr lang="en-US" altLang="zh-CN" dirty="0">
                <a:latin typeface="Times New Roman" pitchFamily="18" charset="0"/>
                <a:ea typeface="宋体" pitchFamily="2" charset="-122"/>
                <a:cs typeface="Times New Roman" pitchFamily="18" charset="0"/>
              </a:rPr>
              <a:t>/</a:t>
            </a:r>
            <a:r>
              <a:rPr lang="zh-CN" altLang="en-US" dirty="0">
                <a:latin typeface="Times New Roman" pitchFamily="18" charset="0"/>
                <a:ea typeface="宋体" pitchFamily="2" charset="-122"/>
                <a:cs typeface="Times New Roman" pitchFamily="18" charset="0"/>
              </a:rPr>
              <a:t>事件输入线，是</a:t>
            </a:r>
            <a:r>
              <a:rPr lang="en-US" altLang="zh-CN" dirty="0">
                <a:latin typeface="Times New Roman" pitchFamily="18" charset="0"/>
                <a:ea typeface="宋体" pitchFamily="2" charset="-122"/>
                <a:cs typeface="Times New Roman" pitchFamily="18" charset="0"/>
              </a:rPr>
              <a:t>EXTI</a:t>
            </a:r>
            <a:r>
              <a:rPr lang="zh-CN" altLang="en-US" dirty="0">
                <a:latin typeface="Times New Roman" pitchFamily="18" charset="0"/>
                <a:ea typeface="宋体" pitchFamily="2" charset="-122"/>
                <a:cs typeface="Times New Roman" pitchFamily="18" charset="0"/>
              </a:rPr>
              <a:t>的主体部分。每个边沿检测器由边沿检测电路、控制寄存器、门电路和脉冲发生器等部分组成。</a:t>
            </a:r>
          </a:p>
        </p:txBody>
      </p:sp>
      <p:sp>
        <p:nvSpPr>
          <p:cNvPr id="5" name="矩形 4"/>
          <p:cNvSpPr/>
          <p:nvPr/>
        </p:nvSpPr>
        <p:spPr>
          <a:xfrm>
            <a:off x="312057" y="3220472"/>
            <a:ext cx="2557110" cy="492443"/>
          </a:xfrm>
          <a:prstGeom prst="rect">
            <a:avLst/>
          </a:prstGeom>
        </p:spPr>
        <p:txBody>
          <a:bodyPr wrap="none">
            <a:spAutoFit/>
          </a:bodyPr>
          <a:lstStyle/>
          <a:p>
            <a:r>
              <a:rPr lang="en-US" altLang="zh-CN" sz="2600" dirty="0" smtClean="0">
                <a:ln w="10541" cmpd="sng">
                  <a:solidFill>
                    <a:srgbClr val="7030A0"/>
                  </a:solidFill>
                  <a:prstDash val="solid"/>
                </a:ln>
                <a:solidFill>
                  <a:srgbClr val="C00000"/>
                </a:solidFill>
                <a:latin typeface="Arial" charset="0"/>
              </a:rPr>
              <a:t>3. </a:t>
            </a:r>
            <a:r>
              <a:rPr lang="zh-CN" altLang="en-US" sz="2600" dirty="0" smtClean="0">
                <a:ln w="10541" cmpd="sng">
                  <a:solidFill>
                    <a:srgbClr val="7030A0"/>
                  </a:solidFill>
                  <a:prstDash val="solid"/>
                </a:ln>
                <a:solidFill>
                  <a:srgbClr val="C00000"/>
                </a:solidFill>
                <a:latin typeface="Arial" charset="0"/>
              </a:rPr>
              <a:t>边沿</a:t>
            </a:r>
            <a:r>
              <a:rPr lang="zh-CN" altLang="en-US" sz="2600" dirty="0">
                <a:ln w="10541" cmpd="sng">
                  <a:solidFill>
                    <a:srgbClr val="7030A0"/>
                  </a:solidFill>
                  <a:prstDash val="solid"/>
                </a:ln>
                <a:solidFill>
                  <a:srgbClr val="C00000"/>
                </a:solidFill>
                <a:latin typeface="Arial" charset="0"/>
              </a:rPr>
              <a:t>检测器：</a:t>
            </a:r>
          </a:p>
        </p:txBody>
      </p:sp>
    </p:spTree>
    <p:extLst>
      <p:ext uri="{BB962C8B-B14F-4D97-AF65-F5344CB8AC3E}">
        <p14:creationId xmlns:p14="http://schemas.microsoft.com/office/powerpoint/2010/main" val="261428026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7347" y="415068"/>
            <a:ext cx="7468769" cy="553998"/>
          </a:xfrm>
          <a:prstGeom prst="rect">
            <a:avLst/>
          </a:prstGeom>
          <a:noFill/>
        </p:spPr>
        <p:txBody>
          <a:bodyPr wrap="square">
            <a:spAutoFit/>
          </a:bodyPr>
          <a:lstStyle/>
          <a:p>
            <a:pPr>
              <a:defRPr/>
            </a:pP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8.3.2 EXTI</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工作原理</a:t>
            </a:r>
          </a:p>
        </p:txBody>
      </p:sp>
      <p:sp>
        <p:nvSpPr>
          <p:cNvPr id="3" name="矩形 2"/>
          <p:cNvSpPr/>
          <p:nvPr/>
        </p:nvSpPr>
        <p:spPr>
          <a:xfrm>
            <a:off x="259297" y="1008266"/>
            <a:ext cx="5557932" cy="492443"/>
          </a:xfrm>
          <a:prstGeom prst="rect">
            <a:avLst/>
          </a:prstGeom>
        </p:spPr>
        <p:txBody>
          <a:bodyPr wrap="none">
            <a:spAutoFit/>
          </a:bodyPr>
          <a:lstStyle/>
          <a:p>
            <a:r>
              <a:rPr lang="en-US" altLang="zh-CN" sz="2600" dirty="0" smtClean="0">
                <a:ln w="10541" cmpd="sng">
                  <a:solidFill>
                    <a:srgbClr val="7030A0"/>
                  </a:solidFill>
                  <a:prstDash val="solid"/>
                </a:ln>
                <a:solidFill>
                  <a:srgbClr val="C00000"/>
                </a:solidFill>
                <a:latin typeface="Arial" charset="0"/>
              </a:rPr>
              <a:t>1.</a:t>
            </a:r>
            <a:r>
              <a:rPr lang="zh-CN" altLang="en-US" sz="2600" dirty="0">
                <a:ln w="10541" cmpd="sng">
                  <a:solidFill>
                    <a:srgbClr val="7030A0"/>
                  </a:solidFill>
                  <a:prstDash val="solid"/>
                </a:ln>
                <a:solidFill>
                  <a:srgbClr val="C00000"/>
                </a:solidFill>
                <a:latin typeface="Arial" charset="0"/>
              </a:rPr>
              <a:t>外部中断</a:t>
            </a:r>
            <a:r>
              <a:rPr lang="en-US" altLang="zh-CN" sz="2600" dirty="0">
                <a:ln w="10541" cmpd="sng">
                  <a:solidFill>
                    <a:srgbClr val="7030A0"/>
                  </a:solidFill>
                  <a:prstDash val="solid"/>
                </a:ln>
                <a:solidFill>
                  <a:srgbClr val="C00000"/>
                </a:solidFill>
                <a:latin typeface="Arial" charset="0"/>
              </a:rPr>
              <a:t>/</a:t>
            </a:r>
            <a:r>
              <a:rPr lang="zh-CN" altLang="en-US" sz="2600" dirty="0">
                <a:ln w="10541" cmpd="sng">
                  <a:solidFill>
                    <a:srgbClr val="7030A0"/>
                  </a:solidFill>
                  <a:prstDash val="solid"/>
                </a:ln>
                <a:solidFill>
                  <a:srgbClr val="C00000"/>
                </a:solidFill>
                <a:latin typeface="Arial" charset="0"/>
              </a:rPr>
              <a:t>事件请求的产生和传输：</a:t>
            </a:r>
          </a:p>
        </p:txBody>
      </p:sp>
      <p:sp>
        <p:nvSpPr>
          <p:cNvPr id="4" name="矩形 3"/>
          <p:cNvSpPr/>
          <p:nvPr/>
        </p:nvSpPr>
        <p:spPr>
          <a:xfrm>
            <a:off x="238320" y="1643865"/>
            <a:ext cx="8804082" cy="3970318"/>
          </a:xfrm>
          <a:prstGeom prst="rect">
            <a:avLst/>
          </a:prstGeom>
        </p:spPr>
        <p:txBody>
          <a:bodyPr wrap="square">
            <a:spAutoFit/>
          </a:bodyPr>
          <a:lstStyle/>
          <a:p>
            <a:pPr marL="285750" indent="-285750">
              <a:lnSpc>
                <a:spcPct val="200000"/>
              </a:lnSpc>
              <a:buFont typeface="Wingdings" pitchFamily="2" charset="2"/>
              <a:buChar char="u"/>
            </a:pPr>
            <a:r>
              <a:rPr lang="zh-CN" altLang="en-US" dirty="0" smtClean="0"/>
              <a:t>外部</a:t>
            </a:r>
            <a:r>
              <a:rPr lang="zh-CN" altLang="en-US" dirty="0"/>
              <a:t>信号从编号</a:t>
            </a:r>
            <a:r>
              <a:rPr lang="en-US" altLang="zh-CN" dirty="0"/>
              <a:t>1</a:t>
            </a:r>
            <a:r>
              <a:rPr lang="zh-CN" altLang="en-US" dirty="0"/>
              <a:t>的</a:t>
            </a:r>
            <a:r>
              <a:rPr lang="en-US" altLang="zh-CN" dirty="0"/>
              <a:t>STM32F103</a:t>
            </a:r>
            <a:r>
              <a:rPr lang="zh-CN" altLang="en-US" dirty="0"/>
              <a:t>微控制器引脚进入。</a:t>
            </a:r>
          </a:p>
          <a:p>
            <a:pPr marL="285750" indent="-285750">
              <a:lnSpc>
                <a:spcPct val="200000"/>
              </a:lnSpc>
              <a:buFont typeface="Wingdings" pitchFamily="2" charset="2"/>
              <a:buChar char="u"/>
            </a:pPr>
            <a:r>
              <a:rPr lang="zh-CN" altLang="en-US" dirty="0" smtClean="0"/>
              <a:t>经过</a:t>
            </a:r>
            <a:r>
              <a:rPr lang="zh-CN" altLang="en-US" dirty="0"/>
              <a:t>边沿检测电路，这个边沿检测电路受到上升沿触发选择寄存器和下降沿触发选择寄存器控制，用户可以配置这两个寄存器选择在哪一个边沿产生中断</a:t>
            </a:r>
            <a:r>
              <a:rPr lang="en-US" altLang="zh-CN" dirty="0"/>
              <a:t>/</a:t>
            </a:r>
            <a:r>
              <a:rPr lang="zh-CN" altLang="en-US" dirty="0" smtClean="0"/>
              <a:t>事件。</a:t>
            </a:r>
            <a:endParaRPr lang="zh-CN" altLang="en-US" dirty="0"/>
          </a:p>
          <a:p>
            <a:pPr marL="285750" indent="-285750">
              <a:lnSpc>
                <a:spcPct val="200000"/>
              </a:lnSpc>
              <a:buFont typeface="Wingdings" pitchFamily="2" charset="2"/>
              <a:buChar char="u"/>
            </a:pPr>
            <a:r>
              <a:rPr lang="zh-CN" altLang="en-US" dirty="0" smtClean="0"/>
              <a:t>经过</a:t>
            </a:r>
            <a:r>
              <a:rPr lang="zh-CN" altLang="en-US" dirty="0"/>
              <a:t>编号</a:t>
            </a:r>
            <a:r>
              <a:rPr lang="en-US" altLang="zh-CN" dirty="0"/>
              <a:t>3</a:t>
            </a:r>
            <a:r>
              <a:rPr lang="zh-CN" altLang="en-US" dirty="0"/>
              <a:t>的或门，这个或门的另一个输入是中断</a:t>
            </a:r>
            <a:r>
              <a:rPr lang="en-US" altLang="zh-CN" dirty="0"/>
              <a:t>/</a:t>
            </a:r>
            <a:r>
              <a:rPr lang="zh-CN" altLang="en-US" dirty="0"/>
              <a:t>事件</a:t>
            </a:r>
            <a:r>
              <a:rPr lang="zh-CN" altLang="en-US" dirty="0" smtClean="0"/>
              <a:t>寄存器</a:t>
            </a:r>
            <a:r>
              <a:rPr lang="zh-CN" altLang="en-US" dirty="0"/>
              <a:t>。</a:t>
            </a:r>
            <a:endParaRPr lang="en-US" altLang="zh-CN" dirty="0" smtClean="0"/>
          </a:p>
          <a:p>
            <a:pPr marL="285750" indent="-285750">
              <a:lnSpc>
                <a:spcPct val="200000"/>
              </a:lnSpc>
              <a:buFont typeface="Wingdings" pitchFamily="2" charset="2"/>
              <a:buChar char="u"/>
            </a:pPr>
            <a:r>
              <a:rPr lang="zh-CN" altLang="en-US" dirty="0" smtClean="0"/>
              <a:t>外部</a:t>
            </a:r>
            <a:r>
              <a:rPr lang="zh-CN" altLang="en-US" dirty="0"/>
              <a:t>请求信号进入编号</a:t>
            </a:r>
            <a:r>
              <a:rPr lang="en-US" altLang="zh-CN" dirty="0"/>
              <a:t>4</a:t>
            </a:r>
            <a:r>
              <a:rPr lang="zh-CN" altLang="en-US" dirty="0"/>
              <a:t>的与门，这个与门的另一个输入是事件屏蔽寄存器</a:t>
            </a:r>
            <a:r>
              <a:rPr lang="zh-CN" altLang="en-US" dirty="0" smtClean="0"/>
              <a:t>。</a:t>
            </a:r>
            <a:endParaRPr lang="en-US" altLang="zh-CN" dirty="0" smtClean="0"/>
          </a:p>
          <a:p>
            <a:pPr marL="285750" indent="-285750">
              <a:lnSpc>
                <a:spcPct val="200000"/>
              </a:lnSpc>
              <a:buFont typeface="Wingdings" pitchFamily="2" charset="2"/>
              <a:buChar char="u"/>
            </a:pPr>
            <a:r>
              <a:rPr lang="zh-CN" altLang="en-US" dirty="0" smtClean="0"/>
              <a:t>外部</a:t>
            </a:r>
            <a:r>
              <a:rPr lang="zh-CN" altLang="en-US" dirty="0"/>
              <a:t>请求信号进入挂起请求寄存器，挂起请求寄存器记录了外部信号的电平变化。外部请求信号经过挂起请求寄存器后，最后进入编号</a:t>
            </a:r>
            <a:r>
              <a:rPr lang="en-US" altLang="zh-CN" dirty="0"/>
              <a:t>6</a:t>
            </a:r>
            <a:r>
              <a:rPr lang="zh-CN" altLang="en-US" dirty="0"/>
              <a:t>的与门。</a:t>
            </a:r>
          </a:p>
        </p:txBody>
      </p:sp>
    </p:spTree>
    <p:extLst>
      <p:ext uri="{BB962C8B-B14F-4D97-AF65-F5344CB8AC3E}">
        <p14:creationId xmlns:p14="http://schemas.microsoft.com/office/powerpoint/2010/main" val="48195378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9297" y="616388"/>
            <a:ext cx="2464136" cy="492443"/>
          </a:xfrm>
          <a:prstGeom prst="rect">
            <a:avLst/>
          </a:prstGeom>
        </p:spPr>
        <p:txBody>
          <a:bodyPr wrap="none">
            <a:spAutoFit/>
          </a:bodyPr>
          <a:lstStyle/>
          <a:p>
            <a:r>
              <a:rPr lang="en-US" altLang="zh-CN" sz="2600" dirty="0" smtClean="0">
                <a:ln w="10541" cmpd="sng">
                  <a:solidFill>
                    <a:srgbClr val="7030A0"/>
                  </a:solidFill>
                  <a:prstDash val="solid"/>
                </a:ln>
                <a:solidFill>
                  <a:srgbClr val="C00000"/>
                </a:solidFill>
                <a:latin typeface="Arial" charset="0"/>
              </a:rPr>
              <a:t>2.</a:t>
            </a:r>
            <a:r>
              <a:rPr lang="zh-CN" altLang="en-US" sz="2600" dirty="0">
                <a:ln w="10541" cmpd="sng">
                  <a:solidFill>
                    <a:srgbClr val="7030A0"/>
                  </a:solidFill>
                  <a:prstDash val="solid"/>
                </a:ln>
                <a:solidFill>
                  <a:srgbClr val="C00000"/>
                </a:solidFill>
                <a:latin typeface="Arial" charset="0"/>
              </a:rPr>
              <a:t>事件与中断：</a:t>
            </a:r>
          </a:p>
        </p:txBody>
      </p:sp>
      <p:sp>
        <p:nvSpPr>
          <p:cNvPr id="3" name="矩形 2"/>
          <p:cNvSpPr/>
          <p:nvPr/>
        </p:nvSpPr>
        <p:spPr>
          <a:xfrm>
            <a:off x="388636" y="1294509"/>
            <a:ext cx="8261877" cy="3675045"/>
          </a:xfrm>
          <a:prstGeom prst="rect">
            <a:avLst/>
          </a:prstGeom>
        </p:spPr>
        <p:txBody>
          <a:bodyPr wrap="square">
            <a:spAutoFit/>
          </a:bodyPr>
          <a:lstStyle/>
          <a:p>
            <a:pPr marL="285750" indent="-285750">
              <a:lnSpc>
                <a:spcPct val="200000"/>
              </a:lnSpc>
              <a:buFont typeface="Wingdings" pitchFamily="2" charset="2"/>
              <a:buChar char="u"/>
            </a:pPr>
            <a:r>
              <a:rPr lang="zh-CN" altLang="en-US" sz="2000" dirty="0" smtClean="0">
                <a:latin typeface="宋体" pitchFamily="2" charset="-122"/>
                <a:ea typeface="宋体" pitchFamily="2" charset="-122"/>
              </a:rPr>
              <a:t>一路</a:t>
            </a:r>
            <a:r>
              <a:rPr lang="zh-CN" altLang="en-US" sz="2000" dirty="0">
                <a:latin typeface="宋体" pitchFamily="2" charset="-122"/>
                <a:ea typeface="宋体" pitchFamily="2" charset="-122"/>
              </a:rPr>
              <a:t>信号（中断）会被送至</a:t>
            </a:r>
            <a:r>
              <a:rPr lang="en-US" altLang="zh-CN" sz="2000" dirty="0">
                <a:latin typeface="宋体" pitchFamily="2" charset="-122"/>
                <a:ea typeface="宋体" pitchFamily="2" charset="-122"/>
              </a:rPr>
              <a:t>NVIC</a:t>
            </a:r>
            <a:r>
              <a:rPr lang="zh-CN" altLang="en-US" sz="2000" dirty="0">
                <a:latin typeface="宋体" pitchFamily="2" charset="-122"/>
                <a:ea typeface="宋体" pitchFamily="2" charset="-122"/>
              </a:rPr>
              <a:t>向</a:t>
            </a:r>
            <a:r>
              <a:rPr lang="en-US" altLang="zh-CN" sz="2000" dirty="0">
                <a:latin typeface="宋体" pitchFamily="2" charset="-122"/>
                <a:ea typeface="宋体" pitchFamily="2" charset="-122"/>
              </a:rPr>
              <a:t>CPU</a:t>
            </a:r>
            <a:r>
              <a:rPr lang="zh-CN" altLang="en-US" sz="2000" dirty="0">
                <a:latin typeface="宋体" pitchFamily="2" charset="-122"/>
                <a:ea typeface="宋体" pitchFamily="2" charset="-122"/>
              </a:rPr>
              <a:t>产生中断请求，至于</a:t>
            </a:r>
            <a:r>
              <a:rPr lang="en-US" altLang="zh-CN" sz="2000" dirty="0">
                <a:latin typeface="宋体" pitchFamily="2" charset="-122"/>
                <a:ea typeface="宋体" pitchFamily="2" charset="-122"/>
              </a:rPr>
              <a:t>CPU</a:t>
            </a:r>
            <a:r>
              <a:rPr lang="zh-CN" altLang="en-US" sz="2000" dirty="0">
                <a:latin typeface="宋体" pitchFamily="2" charset="-122"/>
                <a:ea typeface="宋体" pitchFamily="2" charset="-122"/>
              </a:rPr>
              <a:t>如何响应，由用户编写或系统默认的对应的中断服务程序决定</a:t>
            </a:r>
            <a:r>
              <a:rPr lang="zh-CN" alt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pPr marL="285750" indent="-285750">
              <a:lnSpc>
                <a:spcPct val="200000"/>
              </a:lnSpc>
              <a:buFont typeface="Wingdings" pitchFamily="2" charset="2"/>
              <a:buChar char="u"/>
            </a:pPr>
            <a:endParaRPr lang="zh-CN" altLang="en-US" sz="2000" dirty="0">
              <a:latin typeface="宋体" pitchFamily="2" charset="-122"/>
              <a:ea typeface="宋体" pitchFamily="2" charset="-122"/>
            </a:endParaRPr>
          </a:p>
          <a:p>
            <a:pPr marL="285750" indent="-285750">
              <a:lnSpc>
                <a:spcPct val="200000"/>
              </a:lnSpc>
              <a:buFont typeface="Wingdings" pitchFamily="2" charset="2"/>
              <a:buChar char="u"/>
            </a:pPr>
            <a:r>
              <a:rPr lang="zh-CN" altLang="en-US" sz="2000" dirty="0" smtClean="0">
                <a:latin typeface="宋体" pitchFamily="2" charset="-122"/>
                <a:ea typeface="宋体" pitchFamily="2" charset="-122"/>
              </a:rPr>
              <a:t>另</a:t>
            </a:r>
            <a:r>
              <a:rPr lang="zh-CN" altLang="en-US" sz="2000" dirty="0">
                <a:latin typeface="宋体" pitchFamily="2" charset="-122"/>
                <a:ea typeface="宋体" pitchFamily="2" charset="-122"/>
              </a:rPr>
              <a:t>一路信号（事件）会向其它功能模块（如定时器、</a:t>
            </a:r>
            <a:r>
              <a:rPr lang="en-US" altLang="zh-CN" sz="2000" dirty="0">
                <a:latin typeface="宋体" pitchFamily="2" charset="-122"/>
                <a:ea typeface="宋体" pitchFamily="2" charset="-122"/>
              </a:rPr>
              <a:t>USART</a:t>
            </a: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DMA</a:t>
            </a:r>
            <a:r>
              <a:rPr lang="zh-CN" altLang="en-US" sz="2000" dirty="0">
                <a:latin typeface="宋体" pitchFamily="2" charset="-122"/>
                <a:ea typeface="宋体" pitchFamily="2" charset="-122"/>
              </a:rPr>
              <a:t>等）发送脉冲触发信号，至于其它功能模块会如何响应这个脉冲触发信号，则由对应的模块自己决定。</a:t>
            </a:r>
          </a:p>
        </p:txBody>
      </p:sp>
    </p:spTree>
    <p:extLst>
      <p:ext uri="{BB962C8B-B14F-4D97-AF65-F5344CB8AC3E}">
        <p14:creationId xmlns:p14="http://schemas.microsoft.com/office/powerpoint/2010/main" val="16837843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2"/>
          <p:cNvSpPr>
            <a:spLocks noChangeArrowheads="1"/>
          </p:cNvSpPr>
          <p:nvPr/>
        </p:nvSpPr>
        <p:spPr bwMode="auto">
          <a:xfrm>
            <a:off x="2322513" y="3154363"/>
            <a:ext cx="558482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zh-CN" altLang="en-US" sz="2200" b="1">
                <a:solidFill>
                  <a:schemeClr val="bg1"/>
                </a:solidFill>
                <a:latin typeface="Verdana" pitchFamily="34" charset="0"/>
                <a:ea typeface="Gulim" pitchFamily="34" charset="-127"/>
              </a:rPr>
              <a:t>二传输网络介绍</a:t>
            </a:r>
          </a:p>
        </p:txBody>
      </p:sp>
      <p:sp>
        <p:nvSpPr>
          <p:cNvPr id="5125" name="内容占位符 2"/>
          <p:cNvSpPr>
            <a:spLocks/>
          </p:cNvSpPr>
          <p:nvPr/>
        </p:nvSpPr>
        <p:spPr bwMode="auto">
          <a:xfrm>
            <a:off x="554038" y="1487483"/>
            <a:ext cx="8032750" cy="4303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200000"/>
              </a:lnSpc>
              <a:buFont typeface="Wingdings" pitchFamily="2" charset="2"/>
              <a:buChar char="Ø"/>
            </a:pPr>
            <a:r>
              <a:rPr lang="zh-CN" altLang="en-US" sz="2400" dirty="0" smtClean="0"/>
              <a:t>掌握</a:t>
            </a:r>
            <a:r>
              <a:rPr lang="zh-CN" altLang="en-US" sz="2400" dirty="0"/>
              <a:t>中断的基本概念</a:t>
            </a:r>
          </a:p>
          <a:p>
            <a:pPr marL="342900" indent="-342900">
              <a:lnSpc>
                <a:spcPct val="200000"/>
              </a:lnSpc>
              <a:buFont typeface="Wingdings" pitchFamily="2" charset="2"/>
              <a:buChar char="Ø"/>
            </a:pPr>
            <a:r>
              <a:rPr lang="zh-CN" altLang="en-US" sz="2400" dirty="0" smtClean="0"/>
              <a:t>掌握</a:t>
            </a:r>
            <a:r>
              <a:rPr lang="en-US" altLang="zh-CN" sz="2400" dirty="0"/>
              <a:t>STM32F103</a:t>
            </a:r>
            <a:r>
              <a:rPr lang="zh-CN" altLang="en-US" sz="2400" dirty="0"/>
              <a:t>中断系统</a:t>
            </a:r>
          </a:p>
          <a:p>
            <a:pPr marL="342900" indent="-342900">
              <a:lnSpc>
                <a:spcPct val="200000"/>
              </a:lnSpc>
              <a:buFont typeface="Wingdings" pitchFamily="2" charset="2"/>
              <a:buChar char="Ø"/>
            </a:pPr>
            <a:r>
              <a:rPr lang="en-US" altLang="zh-CN" sz="2400" dirty="0" smtClean="0"/>
              <a:t>STM32F103</a:t>
            </a:r>
            <a:r>
              <a:rPr lang="zh-CN" altLang="en-US" sz="2400" dirty="0"/>
              <a:t>外部中断</a:t>
            </a:r>
            <a:r>
              <a:rPr lang="en-US" altLang="zh-CN" sz="2400" dirty="0"/>
              <a:t>/</a:t>
            </a:r>
            <a:r>
              <a:rPr lang="zh-CN" altLang="en-US" sz="2400" dirty="0"/>
              <a:t>事件控制器</a:t>
            </a:r>
            <a:r>
              <a:rPr lang="en-US" altLang="zh-CN" sz="2400" dirty="0"/>
              <a:t>EXTI</a:t>
            </a:r>
          </a:p>
          <a:p>
            <a:pPr marL="342900" indent="-342900">
              <a:lnSpc>
                <a:spcPct val="200000"/>
              </a:lnSpc>
              <a:buFont typeface="Wingdings" pitchFamily="2" charset="2"/>
              <a:buChar char="Ø"/>
            </a:pPr>
            <a:r>
              <a:rPr lang="en-US" altLang="zh-CN" sz="2400" dirty="0" smtClean="0"/>
              <a:t>STM32</a:t>
            </a:r>
            <a:r>
              <a:rPr lang="zh-CN" altLang="en-US" sz="2400" dirty="0"/>
              <a:t>中断相关库函数，包括</a:t>
            </a:r>
            <a:r>
              <a:rPr lang="en-US" altLang="zh-CN" sz="2400" dirty="0"/>
              <a:t>NVIC</a:t>
            </a:r>
            <a:r>
              <a:rPr lang="zh-CN" altLang="en-US" sz="2400" dirty="0"/>
              <a:t>和</a:t>
            </a:r>
            <a:r>
              <a:rPr lang="en-US" altLang="zh-CN" sz="2400" dirty="0"/>
              <a:t>EXTI</a:t>
            </a:r>
            <a:r>
              <a:rPr lang="zh-CN" altLang="en-US" sz="2400" dirty="0"/>
              <a:t>两部分</a:t>
            </a:r>
          </a:p>
          <a:p>
            <a:pPr marL="342900" indent="-342900">
              <a:lnSpc>
                <a:spcPct val="200000"/>
              </a:lnSpc>
              <a:buFont typeface="Wingdings" pitchFamily="2" charset="2"/>
              <a:buChar char="Ø"/>
            </a:pPr>
            <a:r>
              <a:rPr lang="zh-CN" altLang="en-US" sz="2400" dirty="0" smtClean="0"/>
              <a:t>完成</a:t>
            </a:r>
            <a:r>
              <a:rPr lang="en-US" altLang="zh-CN" sz="2400" dirty="0"/>
              <a:t>EXTI</a:t>
            </a:r>
            <a:r>
              <a:rPr lang="zh-CN" altLang="en-US" sz="2400" dirty="0"/>
              <a:t>项目实例，利用外部中断调节</a:t>
            </a:r>
            <a:r>
              <a:rPr lang="zh-CN" altLang="en-US" sz="2400" dirty="0" smtClean="0"/>
              <a:t>时间</a:t>
            </a:r>
            <a:endParaRPr lang="zh-CN" altLang="en-US" sz="2400" dirty="0"/>
          </a:p>
        </p:txBody>
      </p:sp>
      <p:sp>
        <p:nvSpPr>
          <p:cNvPr id="2" name="矩形 1"/>
          <p:cNvSpPr/>
          <p:nvPr/>
        </p:nvSpPr>
        <p:spPr>
          <a:xfrm>
            <a:off x="603477" y="541547"/>
            <a:ext cx="2967479" cy="923330"/>
          </a:xfrm>
          <a:prstGeom prst="rect">
            <a:avLst/>
          </a:prstGeom>
          <a:noFill/>
        </p:spPr>
        <p:txBody>
          <a:bodyPr wrap="none" lIns="91440" tIns="45720" rIns="91440" bIns="45720">
            <a:spAutoFit/>
          </a:bodyPr>
          <a:lstStyle/>
          <a:p>
            <a:pPr algn="ctr"/>
            <a:r>
              <a:rPr lang="zh-CN" altLang="en-US" sz="5400" b="1" dirty="0">
                <a:ln w="12700">
                  <a:solidFill>
                    <a:schemeClr val="tx2">
                      <a:satMod val="155000"/>
                    </a:schemeClr>
                  </a:solidFill>
                  <a:prstDash val="solid"/>
                </a:ln>
                <a:solidFill>
                  <a:srgbClr val="FF33CC"/>
                </a:solidFill>
                <a:effectLst>
                  <a:outerShdw blurRad="41275" dist="20320" dir="1800000" algn="tl" rotWithShape="0">
                    <a:srgbClr val="000000">
                      <a:alpha val="40000"/>
                    </a:srgbClr>
                  </a:outerShdw>
                </a:effectLst>
              </a:rPr>
              <a:t>本章</a:t>
            </a:r>
            <a:r>
              <a:rPr lang="zh-CN" altLang="en-US" sz="5400" b="1" dirty="0" smtClean="0">
                <a:ln w="12700">
                  <a:solidFill>
                    <a:schemeClr val="tx2">
                      <a:satMod val="155000"/>
                    </a:schemeClr>
                  </a:solidFill>
                  <a:prstDash val="solid"/>
                </a:ln>
                <a:solidFill>
                  <a:srgbClr val="FF33CC"/>
                </a:solidFill>
                <a:effectLst>
                  <a:outerShdw blurRad="41275" dist="20320" dir="1800000" algn="tl" rotWithShape="0">
                    <a:srgbClr val="000000">
                      <a:alpha val="40000"/>
                    </a:srgbClr>
                  </a:outerShdw>
                </a:effectLst>
              </a:rPr>
              <a:t>概要</a:t>
            </a:r>
            <a:endParaRPr lang="zh-CN" altLang="en-US" sz="5400" b="1" dirty="0">
              <a:ln w="12700">
                <a:solidFill>
                  <a:schemeClr val="tx2">
                    <a:satMod val="155000"/>
                  </a:schemeClr>
                </a:solidFill>
                <a:prstDash val="solid"/>
              </a:ln>
              <a:solidFill>
                <a:srgbClr val="FF33CC"/>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7347" y="415068"/>
            <a:ext cx="7468769" cy="553998"/>
          </a:xfrm>
          <a:prstGeom prst="rect">
            <a:avLst/>
          </a:prstGeom>
          <a:noFill/>
        </p:spPr>
        <p:txBody>
          <a:bodyPr wrap="square">
            <a:spAutoFit/>
          </a:bodyPr>
          <a:lstStyle/>
          <a:p>
            <a:pPr>
              <a:defRPr/>
            </a:pP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8.3.3 EXTI</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主要特性</a:t>
            </a:r>
          </a:p>
        </p:txBody>
      </p:sp>
      <p:sp>
        <p:nvSpPr>
          <p:cNvPr id="3" name="矩形 2"/>
          <p:cNvSpPr/>
          <p:nvPr/>
        </p:nvSpPr>
        <p:spPr>
          <a:xfrm>
            <a:off x="428171" y="969066"/>
            <a:ext cx="8469085" cy="3785652"/>
          </a:xfrm>
          <a:prstGeom prst="rect">
            <a:avLst/>
          </a:prstGeom>
        </p:spPr>
        <p:txBody>
          <a:bodyPr wrap="square">
            <a:spAutoFit/>
          </a:bodyPr>
          <a:lstStyle/>
          <a:p>
            <a:pPr>
              <a:lnSpc>
                <a:spcPct val="150000"/>
              </a:lnSpc>
            </a:pPr>
            <a:r>
              <a:rPr lang="en-US" altLang="zh-CN" sz="2000" b="1" dirty="0">
                <a:latin typeface="Times New Roman" pitchFamily="18" charset="0"/>
                <a:ea typeface="宋体" pitchFamily="2" charset="-122"/>
                <a:cs typeface="Times New Roman" pitchFamily="18" charset="0"/>
              </a:rPr>
              <a:t>STM32F103</a:t>
            </a:r>
            <a:r>
              <a:rPr lang="zh-CN" altLang="en-US" sz="2000" b="1" dirty="0">
                <a:latin typeface="Times New Roman" pitchFamily="18" charset="0"/>
                <a:ea typeface="宋体" pitchFamily="2" charset="-122"/>
                <a:cs typeface="Times New Roman" pitchFamily="18" charset="0"/>
              </a:rPr>
              <a:t>微控制器的外部中断</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事件控制器</a:t>
            </a:r>
            <a:r>
              <a:rPr lang="en-US" altLang="zh-CN" sz="2000" b="1" dirty="0">
                <a:latin typeface="Times New Roman" pitchFamily="18" charset="0"/>
                <a:ea typeface="宋体" pitchFamily="2" charset="-122"/>
                <a:cs typeface="Times New Roman" pitchFamily="18" charset="0"/>
              </a:rPr>
              <a:t>EXTI</a:t>
            </a:r>
            <a:r>
              <a:rPr lang="zh-CN" altLang="en-US" sz="2000" b="1" dirty="0" smtClean="0">
                <a:latin typeface="Times New Roman" pitchFamily="18" charset="0"/>
                <a:ea typeface="宋体" pitchFamily="2" charset="-122"/>
                <a:cs typeface="Times New Roman" pitchFamily="18" charset="0"/>
              </a:rPr>
              <a:t>，</a:t>
            </a:r>
            <a:endParaRPr lang="en-US" altLang="zh-CN" sz="2000" b="1" dirty="0" smtClean="0">
              <a:latin typeface="Times New Roman" pitchFamily="18" charset="0"/>
              <a:ea typeface="宋体" pitchFamily="2" charset="-122"/>
              <a:cs typeface="Times New Roman" pitchFamily="18" charset="0"/>
            </a:endParaRPr>
          </a:p>
          <a:p>
            <a:pPr>
              <a:lnSpc>
                <a:spcPct val="150000"/>
              </a:lnSpc>
            </a:pPr>
            <a:r>
              <a:rPr lang="zh-CN" altLang="en-US" sz="2000" b="1" dirty="0" smtClean="0">
                <a:latin typeface="Times New Roman" pitchFamily="18" charset="0"/>
                <a:ea typeface="宋体" pitchFamily="2" charset="-122"/>
                <a:cs typeface="Times New Roman" pitchFamily="18" charset="0"/>
              </a:rPr>
              <a:t>具有</a:t>
            </a:r>
            <a:r>
              <a:rPr lang="zh-CN" altLang="en-US" sz="2000" b="1" dirty="0">
                <a:latin typeface="Times New Roman" pitchFamily="18" charset="0"/>
                <a:ea typeface="宋体" pitchFamily="2" charset="-122"/>
                <a:cs typeface="Times New Roman" pitchFamily="18" charset="0"/>
              </a:rPr>
              <a:t>以下主要特性：</a:t>
            </a:r>
          </a:p>
          <a:p>
            <a:pPr marL="285750" indent="-285750">
              <a:lnSpc>
                <a:spcPct val="200000"/>
              </a:lnSpc>
              <a:buFont typeface="Wingdings" pitchFamily="2" charset="2"/>
              <a:buChar char="p"/>
            </a:pPr>
            <a:r>
              <a:rPr lang="zh-CN" altLang="en-US" dirty="0" smtClean="0">
                <a:latin typeface="Times New Roman" pitchFamily="18" charset="0"/>
                <a:ea typeface="宋体" pitchFamily="2" charset="-122"/>
                <a:cs typeface="Times New Roman" pitchFamily="18" charset="0"/>
              </a:rPr>
              <a:t> </a:t>
            </a:r>
            <a:r>
              <a:rPr lang="zh-CN" altLang="en-US" dirty="0">
                <a:latin typeface="Times New Roman" pitchFamily="18" charset="0"/>
                <a:ea typeface="宋体" pitchFamily="2" charset="-122"/>
                <a:cs typeface="Times New Roman" pitchFamily="18" charset="0"/>
              </a:rPr>
              <a:t>每个外部中断∕事件输入线都可以独立地配置它的触发事件（上升沿、下降沿或双边沿），并能够单独地被屏蔽。</a:t>
            </a:r>
          </a:p>
          <a:p>
            <a:pPr marL="285750" indent="-285750">
              <a:lnSpc>
                <a:spcPct val="200000"/>
              </a:lnSpc>
              <a:buFont typeface="Wingdings" pitchFamily="2" charset="2"/>
              <a:buChar char="p"/>
            </a:pPr>
            <a:r>
              <a:rPr lang="zh-CN" altLang="en-US" dirty="0" smtClean="0">
                <a:latin typeface="Times New Roman" pitchFamily="18" charset="0"/>
                <a:ea typeface="宋体" pitchFamily="2" charset="-122"/>
                <a:cs typeface="Times New Roman" pitchFamily="18" charset="0"/>
              </a:rPr>
              <a:t> </a:t>
            </a:r>
            <a:r>
              <a:rPr lang="zh-CN" altLang="en-US" dirty="0">
                <a:latin typeface="Times New Roman" pitchFamily="18" charset="0"/>
                <a:ea typeface="宋体" pitchFamily="2" charset="-122"/>
                <a:cs typeface="Times New Roman" pitchFamily="18" charset="0"/>
              </a:rPr>
              <a:t>每个外部中断都有专用的标志位（请求挂起寄存器），保持着它的中断请求。</a:t>
            </a:r>
          </a:p>
          <a:p>
            <a:pPr marL="285750" indent="-285750">
              <a:lnSpc>
                <a:spcPct val="200000"/>
              </a:lnSpc>
              <a:buFont typeface="Wingdings" pitchFamily="2" charset="2"/>
              <a:buChar char="p"/>
            </a:pPr>
            <a:r>
              <a:rPr lang="zh-CN" altLang="en-US" dirty="0" smtClean="0">
                <a:latin typeface="Times New Roman" pitchFamily="18" charset="0"/>
                <a:ea typeface="宋体" pitchFamily="2" charset="-122"/>
                <a:cs typeface="Times New Roman" pitchFamily="18" charset="0"/>
              </a:rPr>
              <a:t> </a:t>
            </a:r>
            <a:r>
              <a:rPr lang="zh-CN" altLang="en-US" dirty="0">
                <a:latin typeface="Times New Roman" pitchFamily="18" charset="0"/>
                <a:ea typeface="宋体" pitchFamily="2" charset="-122"/>
                <a:cs typeface="Times New Roman" pitchFamily="18" charset="0"/>
              </a:rPr>
              <a:t>可以将多达</a:t>
            </a:r>
            <a:r>
              <a:rPr lang="en-US" altLang="zh-CN" dirty="0">
                <a:latin typeface="Times New Roman" pitchFamily="18" charset="0"/>
                <a:ea typeface="宋体" pitchFamily="2" charset="-122"/>
                <a:cs typeface="Times New Roman" pitchFamily="18" charset="0"/>
              </a:rPr>
              <a:t>112</a:t>
            </a:r>
            <a:r>
              <a:rPr lang="zh-CN" altLang="en-US" dirty="0">
                <a:latin typeface="Times New Roman" pitchFamily="18" charset="0"/>
                <a:ea typeface="宋体" pitchFamily="2" charset="-122"/>
                <a:cs typeface="Times New Roman" pitchFamily="18" charset="0"/>
              </a:rPr>
              <a:t>个通用</a:t>
            </a:r>
            <a:r>
              <a:rPr lang="en-US" altLang="zh-CN" dirty="0">
                <a:latin typeface="Times New Roman" pitchFamily="18" charset="0"/>
                <a:ea typeface="宋体" pitchFamily="2" charset="-122"/>
                <a:cs typeface="Times New Roman" pitchFamily="18" charset="0"/>
              </a:rPr>
              <a:t>I/O</a:t>
            </a:r>
            <a:r>
              <a:rPr lang="zh-CN" altLang="en-US" dirty="0">
                <a:latin typeface="Times New Roman" pitchFamily="18" charset="0"/>
                <a:ea typeface="宋体" pitchFamily="2" charset="-122"/>
                <a:cs typeface="Times New Roman" pitchFamily="18" charset="0"/>
              </a:rPr>
              <a:t>引脚映射到</a:t>
            </a:r>
            <a:r>
              <a:rPr lang="en-US" altLang="zh-CN" dirty="0">
                <a:latin typeface="Times New Roman" pitchFamily="18" charset="0"/>
                <a:ea typeface="宋体" pitchFamily="2" charset="-122"/>
                <a:cs typeface="Times New Roman" pitchFamily="18" charset="0"/>
              </a:rPr>
              <a:t>16</a:t>
            </a:r>
            <a:r>
              <a:rPr lang="zh-CN" altLang="en-US" dirty="0">
                <a:latin typeface="Times New Roman" pitchFamily="18" charset="0"/>
                <a:ea typeface="宋体" pitchFamily="2" charset="-122"/>
                <a:cs typeface="Times New Roman" pitchFamily="18" charset="0"/>
              </a:rPr>
              <a:t>个外部中断∕事件输入线上。</a:t>
            </a:r>
          </a:p>
          <a:p>
            <a:pPr marL="285750" indent="-285750">
              <a:lnSpc>
                <a:spcPct val="200000"/>
              </a:lnSpc>
              <a:buFont typeface="Wingdings" pitchFamily="2" charset="2"/>
              <a:buChar char="p"/>
            </a:pPr>
            <a:r>
              <a:rPr lang="zh-CN" altLang="en-US" dirty="0" smtClean="0">
                <a:latin typeface="Times New Roman" pitchFamily="18" charset="0"/>
                <a:ea typeface="宋体" pitchFamily="2" charset="-122"/>
                <a:cs typeface="Times New Roman" pitchFamily="18" charset="0"/>
              </a:rPr>
              <a:t> </a:t>
            </a:r>
            <a:r>
              <a:rPr lang="zh-CN" altLang="en-US" dirty="0">
                <a:latin typeface="Times New Roman" pitchFamily="18" charset="0"/>
                <a:ea typeface="宋体" pitchFamily="2" charset="-122"/>
                <a:cs typeface="Times New Roman" pitchFamily="18" charset="0"/>
              </a:rPr>
              <a:t>可以检测脉冲宽度低于</a:t>
            </a:r>
            <a:r>
              <a:rPr lang="en-US" altLang="zh-CN" dirty="0">
                <a:latin typeface="Times New Roman" pitchFamily="18" charset="0"/>
                <a:ea typeface="宋体" pitchFamily="2" charset="-122"/>
                <a:cs typeface="Times New Roman" pitchFamily="18" charset="0"/>
              </a:rPr>
              <a:t>APB2</a:t>
            </a:r>
            <a:r>
              <a:rPr lang="zh-CN" altLang="en-US" dirty="0">
                <a:latin typeface="Times New Roman" pitchFamily="18" charset="0"/>
                <a:ea typeface="宋体" pitchFamily="2" charset="-122"/>
                <a:cs typeface="Times New Roman" pitchFamily="18" charset="0"/>
              </a:rPr>
              <a:t>时钟宽度的外部信号。</a:t>
            </a:r>
          </a:p>
        </p:txBody>
      </p:sp>
    </p:spTree>
    <p:extLst>
      <p:ext uri="{BB962C8B-B14F-4D97-AF65-F5344CB8AC3E}">
        <p14:creationId xmlns:p14="http://schemas.microsoft.com/office/powerpoint/2010/main" val="376339585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2204" y="419243"/>
            <a:ext cx="8470251" cy="646331"/>
          </a:xfrm>
          <a:prstGeom prst="rect">
            <a:avLst/>
          </a:prstGeom>
          <a:noFill/>
        </p:spPr>
        <p:txBody>
          <a:bodyPr wrap="square">
            <a:spAutoFit/>
          </a:bodyPr>
          <a:lstStyle/>
          <a:p>
            <a:pPr>
              <a:defRPr/>
            </a:pPr>
            <a:r>
              <a:rPr lang="en-US" altLang="zh-CN" sz="3600" b="1" dirty="0" smtClean="0">
                <a:ln w="10541" cmpd="sng">
                  <a:solidFill>
                    <a:schemeClr val="accent1">
                      <a:shade val="88000"/>
                      <a:satMod val="110000"/>
                    </a:schemeClr>
                  </a:solidFill>
                  <a:prstDash val="solid"/>
                </a:ln>
                <a:solidFill>
                  <a:srgbClr val="66FF33"/>
                </a:solidFill>
                <a:latin typeface="Arial" charset="0"/>
              </a:rPr>
              <a:t> </a:t>
            </a:r>
            <a:r>
              <a:rPr lang="en-US" altLang="zh-CN" sz="3600" b="1" dirty="0">
                <a:ln w="10541" cmpd="sng">
                  <a:solidFill>
                    <a:schemeClr val="accent1">
                      <a:shade val="88000"/>
                      <a:satMod val="110000"/>
                    </a:schemeClr>
                  </a:solidFill>
                  <a:prstDash val="solid"/>
                </a:ln>
                <a:solidFill>
                  <a:srgbClr val="66FF33"/>
                </a:solidFill>
                <a:latin typeface="Arial" charset="0"/>
              </a:rPr>
              <a:t>8.4 STM32</a:t>
            </a:r>
            <a:r>
              <a:rPr lang="zh-CN" altLang="en-US" sz="3600" b="1" dirty="0">
                <a:ln w="10541" cmpd="sng">
                  <a:solidFill>
                    <a:schemeClr val="accent1">
                      <a:shade val="88000"/>
                      <a:satMod val="110000"/>
                    </a:schemeClr>
                  </a:solidFill>
                  <a:prstDash val="solid"/>
                </a:ln>
                <a:solidFill>
                  <a:srgbClr val="66FF33"/>
                </a:solidFill>
                <a:latin typeface="Arial" charset="0"/>
              </a:rPr>
              <a:t>中断相关库函数</a:t>
            </a:r>
          </a:p>
        </p:txBody>
      </p:sp>
      <p:sp>
        <p:nvSpPr>
          <p:cNvPr id="3" name="矩形 2"/>
          <p:cNvSpPr/>
          <p:nvPr/>
        </p:nvSpPr>
        <p:spPr>
          <a:xfrm>
            <a:off x="281861" y="995628"/>
            <a:ext cx="7468769" cy="553998"/>
          </a:xfrm>
          <a:prstGeom prst="rect">
            <a:avLst/>
          </a:prstGeom>
          <a:noFill/>
        </p:spPr>
        <p:txBody>
          <a:bodyPr wrap="square">
            <a:spAutoFit/>
          </a:bodyPr>
          <a:lstStyle/>
          <a:p>
            <a:pPr>
              <a:defRPr/>
            </a:pP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8.4.1 STM32F10x</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的</a:t>
            </a: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NVIC</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相关库函数</a:t>
            </a:r>
          </a:p>
        </p:txBody>
      </p:sp>
      <p:sp>
        <p:nvSpPr>
          <p:cNvPr id="4" name="矩形 3"/>
          <p:cNvSpPr/>
          <p:nvPr/>
        </p:nvSpPr>
        <p:spPr>
          <a:xfrm>
            <a:off x="346386" y="1574333"/>
            <a:ext cx="3318537" cy="492443"/>
          </a:xfrm>
          <a:prstGeom prst="rect">
            <a:avLst/>
          </a:prstGeom>
        </p:spPr>
        <p:txBody>
          <a:bodyPr wrap="none">
            <a:spAutoFit/>
          </a:bodyPr>
          <a:lstStyle/>
          <a:p>
            <a:r>
              <a:rPr lang="en-US" altLang="zh-CN" sz="2600" dirty="0">
                <a:ln w="10541" cmpd="sng">
                  <a:solidFill>
                    <a:srgbClr val="7030A0"/>
                  </a:solidFill>
                  <a:prstDash val="solid"/>
                </a:ln>
                <a:solidFill>
                  <a:srgbClr val="C00000"/>
                </a:solidFill>
                <a:latin typeface="Arial" charset="0"/>
              </a:rPr>
              <a:t>1</a:t>
            </a:r>
            <a:r>
              <a:rPr lang="en-US" altLang="zh-CN" sz="2600" dirty="0" smtClean="0">
                <a:ln w="10541" cmpd="sng">
                  <a:solidFill>
                    <a:srgbClr val="7030A0"/>
                  </a:solidFill>
                  <a:prstDash val="solid"/>
                </a:ln>
                <a:solidFill>
                  <a:srgbClr val="C00000"/>
                </a:solidFill>
                <a:latin typeface="Arial" charset="0"/>
              </a:rPr>
              <a:t>.</a:t>
            </a:r>
            <a:r>
              <a:rPr lang="zh-CN" altLang="en-US" sz="2600" dirty="0">
                <a:ln w="10541" cmpd="sng">
                  <a:solidFill>
                    <a:srgbClr val="7030A0"/>
                  </a:solidFill>
                  <a:prstDash val="solid"/>
                </a:ln>
                <a:solidFill>
                  <a:srgbClr val="C00000"/>
                </a:solidFill>
                <a:latin typeface="Arial" charset="0"/>
              </a:rPr>
              <a:t>函数</a:t>
            </a:r>
            <a:r>
              <a:rPr lang="en-US" altLang="zh-CN" sz="2600" dirty="0" err="1">
                <a:ln w="10541" cmpd="sng">
                  <a:solidFill>
                    <a:srgbClr val="7030A0"/>
                  </a:solidFill>
                  <a:prstDash val="solid"/>
                </a:ln>
                <a:solidFill>
                  <a:srgbClr val="C00000"/>
                </a:solidFill>
                <a:latin typeface="Arial" charset="0"/>
              </a:rPr>
              <a:t>NVIC_DeInit</a:t>
            </a:r>
            <a:r>
              <a:rPr lang="zh-CN" altLang="en-US" sz="2600" dirty="0" smtClean="0">
                <a:ln w="10541" cmpd="sng">
                  <a:solidFill>
                    <a:srgbClr val="7030A0"/>
                  </a:solidFill>
                  <a:prstDash val="solid"/>
                </a:ln>
                <a:solidFill>
                  <a:srgbClr val="C00000"/>
                </a:solidFill>
                <a:latin typeface="Arial" charset="0"/>
              </a:rPr>
              <a:t>：</a:t>
            </a:r>
            <a:endParaRPr lang="zh-CN" altLang="en-US" sz="2600" dirty="0">
              <a:ln w="10541" cmpd="sng">
                <a:solidFill>
                  <a:srgbClr val="7030A0"/>
                </a:solidFill>
                <a:prstDash val="solid"/>
              </a:ln>
              <a:solidFill>
                <a:srgbClr val="C00000"/>
              </a:solidFill>
              <a:latin typeface="Arial"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66173540"/>
              </p:ext>
            </p:extLst>
          </p:nvPr>
        </p:nvGraphicFramePr>
        <p:xfrm>
          <a:off x="567598" y="2184311"/>
          <a:ext cx="7241088" cy="2628628"/>
        </p:xfrm>
        <a:graphic>
          <a:graphicData uri="http://schemas.openxmlformats.org/drawingml/2006/table">
            <a:tbl>
              <a:tblPr firstRow="1" firstCol="1" bandRow="1">
                <a:tableStyleId>{2D5ABB26-0587-4C30-8999-92F81FD0307C}</a:tableStyleId>
              </a:tblPr>
              <a:tblGrid>
                <a:gridCol w="2480612"/>
                <a:gridCol w="4760476"/>
              </a:tblGrid>
              <a:tr h="399234">
                <a:tc>
                  <a:txBody>
                    <a:bodyPr/>
                    <a:lstStyle/>
                    <a:p>
                      <a:pPr algn="l">
                        <a:spcAft>
                          <a:spcPts val="0"/>
                        </a:spcAft>
                      </a:pPr>
                      <a:r>
                        <a:rPr lang="zh-CN" sz="1800" kern="0" dirty="0">
                          <a:effectLst/>
                          <a:latin typeface="Times New Roman" pitchFamily="18" charset="0"/>
                          <a:ea typeface="宋体" pitchFamily="2" charset="-122"/>
                          <a:cs typeface="Times New Roman" pitchFamily="18" charset="0"/>
                        </a:rPr>
                        <a:t>函数名 </a:t>
                      </a:r>
                      <a:endParaRPr lang="zh-CN" sz="18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latin typeface="Times New Roman" pitchFamily="18" charset="0"/>
                          <a:ea typeface="宋体" pitchFamily="2" charset="-122"/>
                          <a:cs typeface="Times New Roman" pitchFamily="18" charset="0"/>
                        </a:rPr>
                        <a:t>NVIC_DeInit</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342">
                <a:tc>
                  <a:txBody>
                    <a:bodyPr/>
                    <a:lstStyle/>
                    <a:p>
                      <a:pPr algn="l">
                        <a:spcAft>
                          <a:spcPts val="0"/>
                        </a:spcAft>
                      </a:pPr>
                      <a:r>
                        <a:rPr lang="zh-CN" sz="1800" kern="0">
                          <a:effectLst/>
                          <a:latin typeface="Times New Roman" pitchFamily="18" charset="0"/>
                          <a:ea typeface="宋体" pitchFamily="2" charset="-122"/>
                          <a:cs typeface="Times New Roman" pitchFamily="18" charset="0"/>
                        </a:rPr>
                        <a:t>函数原形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dirty="0">
                          <a:effectLst/>
                          <a:latin typeface="Times New Roman" pitchFamily="18" charset="0"/>
                          <a:ea typeface="宋体" pitchFamily="2" charset="-122"/>
                          <a:cs typeface="Times New Roman" pitchFamily="18" charset="0"/>
                        </a:rPr>
                        <a:t>void </a:t>
                      </a:r>
                      <a:r>
                        <a:rPr lang="en-US" sz="1800" kern="0" dirty="0" err="1">
                          <a:effectLst/>
                          <a:latin typeface="Times New Roman" pitchFamily="18" charset="0"/>
                          <a:ea typeface="宋体" pitchFamily="2" charset="-122"/>
                          <a:cs typeface="Times New Roman" pitchFamily="18" charset="0"/>
                        </a:rPr>
                        <a:t>NVIC_DeInit</a:t>
                      </a:r>
                      <a:r>
                        <a:rPr lang="en-US" sz="1800" kern="0" dirty="0">
                          <a:effectLst/>
                          <a:latin typeface="Times New Roman" pitchFamily="18" charset="0"/>
                          <a:ea typeface="宋体" pitchFamily="2" charset="-122"/>
                          <a:cs typeface="Times New Roman" pitchFamily="18" charset="0"/>
                        </a:rPr>
                        <a:t>(void)</a:t>
                      </a:r>
                      <a:endParaRPr lang="zh-CN" sz="18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651">
                <a:tc>
                  <a:txBody>
                    <a:bodyPr/>
                    <a:lstStyle/>
                    <a:p>
                      <a:pPr algn="l">
                        <a:spcAft>
                          <a:spcPts val="0"/>
                        </a:spcAft>
                      </a:pPr>
                      <a:r>
                        <a:rPr lang="zh-CN" sz="1800" kern="0">
                          <a:effectLst/>
                          <a:latin typeface="Times New Roman" pitchFamily="18" charset="0"/>
                          <a:ea typeface="宋体" pitchFamily="2" charset="-122"/>
                          <a:cs typeface="Times New Roman" pitchFamily="18" charset="0"/>
                        </a:rPr>
                        <a:t>功能描述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latin typeface="Times New Roman" pitchFamily="18" charset="0"/>
                          <a:ea typeface="宋体" pitchFamily="2" charset="-122"/>
                          <a:cs typeface="Times New Roman" pitchFamily="18" charset="0"/>
                        </a:rPr>
                        <a:t>将外设</a:t>
                      </a:r>
                      <a:r>
                        <a:rPr lang="en-US" sz="1800" kern="0">
                          <a:effectLst/>
                          <a:latin typeface="Times New Roman" pitchFamily="18" charset="0"/>
                          <a:ea typeface="宋体" pitchFamily="2" charset="-122"/>
                          <a:cs typeface="Times New Roman" pitchFamily="18" charset="0"/>
                        </a:rPr>
                        <a:t> NVIC </a:t>
                      </a:r>
                      <a:r>
                        <a:rPr lang="zh-CN" sz="1800" kern="0">
                          <a:effectLst/>
                          <a:latin typeface="Times New Roman" pitchFamily="18" charset="0"/>
                          <a:ea typeface="宋体" pitchFamily="2" charset="-122"/>
                          <a:cs typeface="Times New Roman" pitchFamily="18" charset="0"/>
                        </a:rPr>
                        <a:t>寄存器重设为缺省值</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121">
                <a:tc>
                  <a:txBody>
                    <a:bodyPr/>
                    <a:lstStyle/>
                    <a:p>
                      <a:pPr algn="l">
                        <a:spcAft>
                          <a:spcPts val="0"/>
                        </a:spcAft>
                      </a:pPr>
                      <a:r>
                        <a:rPr lang="zh-CN" sz="1800" kern="0">
                          <a:effectLst/>
                          <a:latin typeface="Times New Roman" pitchFamily="18" charset="0"/>
                          <a:ea typeface="宋体" pitchFamily="2" charset="-122"/>
                          <a:cs typeface="Times New Roman" pitchFamily="18" charset="0"/>
                        </a:rPr>
                        <a:t>输入参数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dirty="0">
                          <a:effectLst/>
                          <a:latin typeface="Times New Roman" pitchFamily="18" charset="0"/>
                          <a:ea typeface="宋体" pitchFamily="2" charset="-122"/>
                          <a:cs typeface="Times New Roman" pitchFamily="18" charset="0"/>
                        </a:rPr>
                        <a:t>无</a:t>
                      </a:r>
                      <a:endParaRPr lang="zh-CN" sz="18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172">
                <a:tc>
                  <a:txBody>
                    <a:bodyPr/>
                    <a:lstStyle/>
                    <a:p>
                      <a:pPr algn="l">
                        <a:spcAft>
                          <a:spcPts val="0"/>
                        </a:spcAft>
                      </a:pPr>
                      <a:r>
                        <a:rPr lang="zh-CN" sz="1800" kern="0">
                          <a:effectLst/>
                          <a:latin typeface="Times New Roman" pitchFamily="18" charset="0"/>
                          <a:ea typeface="宋体" pitchFamily="2" charset="-122"/>
                          <a:cs typeface="Times New Roman" pitchFamily="18" charset="0"/>
                        </a:rPr>
                        <a:t>输出参数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latin typeface="Times New Roman" pitchFamily="18" charset="0"/>
                          <a:ea typeface="宋体" pitchFamily="2" charset="-122"/>
                          <a:cs typeface="Times New Roman" pitchFamily="18" charset="0"/>
                        </a:rPr>
                        <a:t>无</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172">
                <a:tc>
                  <a:txBody>
                    <a:bodyPr/>
                    <a:lstStyle/>
                    <a:p>
                      <a:pPr algn="l">
                        <a:spcAft>
                          <a:spcPts val="0"/>
                        </a:spcAft>
                      </a:pPr>
                      <a:r>
                        <a:rPr lang="zh-CN" sz="1800" kern="0">
                          <a:effectLst/>
                          <a:latin typeface="Times New Roman" pitchFamily="18" charset="0"/>
                          <a:ea typeface="宋体" pitchFamily="2" charset="-122"/>
                          <a:cs typeface="Times New Roman" pitchFamily="18" charset="0"/>
                        </a:rPr>
                        <a:t>返回值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latin typeface="Times New Roman" pitchFamily="18" charset="0"/>
                          <a:ea typeface="宋体" pitchFamily="2" charset="-122"/>
                          <a:cs typeface="Times New Roman" pitchFamily="18" charset="0"/>
                        </a:rPr>
                        <a:t>无</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172">
                <a:tc>
                  <a:txBody>
                    <a:bodyPr/>
                    <a:lstStyle/>
                    <a:p>
                      <a:pPr algn="l">
                        <a:spcAft>
                          <a:spcPts val="0"/>
                        </a:spcAft>
                      </a:pPr>
                      <a:r>
                        <a:rPr lang="zh-CN" sz="1800" kern="0">
                          <a:effectLst/>
                          <a:latin typeface="Times New Roman" pitchFamily="18" charset="0"/>
                          <a:ea typeface="宋体" pitchFamily="2" charset="-122"/>
                          <a:cs typeface="Times New Roman" pitchFamily="18" charset="0"/>
                        </a:rPr>
                        <a:t>先决条件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latin typeface="Times New Roman" pitchFamily="18" charset="0"/>
                          <a:ea typeface="宋体" pitchFamily="2" charset="-122"/>
                          <a:cs typeface="Times New Roman" pitchFamily="18" charset="0"/>
                        </a:rPr>
                        <a:t>无</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172">
                <a:tc>
                  <a:txBody>
                    <a:bodyPr/>
                    <a:lstStyle/>
                    <a:p>
                      <a:pPr algn="l">
                        <a:spcAft>
                          <a:spcPts val="0"/>
                        </a:spcAft>
                      </a:pPr>
                      <a:r>
                        <a:rPr lang="zh-CN" sz="1800" kern="0">
                          <a:effectLst/>
                          <a:latin typeface="Times New Roman" pitchFamily="18" charset="0"/>
                          <a:ea typeface="宋体" pitchFamily="2" charset="-122"/>
                          <a:cs typeface="Times New Roman" pitchFamily="18" charset="0"/>
                        </a:rPr>
                        <a:t>被调用函数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dirty="0">
                          <a:effectLst/>
                          <a:latin typeface="Times New Roman" pitchFamily="18" charset="0"/>
                          <a:ea typeface="宋体" pitchFamily="2" charset="-122"/>
                          <a:cs typeface="Times New Roman" pitchFamily="18" charset="0"/>
                        </a:rPr>
                        <a:t>无</a:t>
                      </a:r>
                      <a:endParaRPr lang="zh-CN" sz="18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0206507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215" y="384162"/>
            <a:ext cx="2892138" cy="492443"/>
          </a:xfrm>
          <a:prstGeom prst="rect">
            <a:avLst/>
          </a:prstGeom>
        </p:spPr>
        <p:txBody>
          <a:bodyPr wrap="none">
            <a:spAutoFit/>
          </a:bodyPr>
          <a:lstStyle/>
          <a:p>
            <a:r>
              <a:rPr lang="en-US" altLang="zh-CN" sz="2600" dirty="0" smtClean="0">
                <a:ln w="10541" cmpd="sng">
                  <a:solidFill>
                    <a:srgbClr val="7030A0"/>
                  </a:solidFill>
                  <a:prstDash val="solid"/>
                </a:ln>
                <a:solidFill>
                  <a:srgbClr val="C00000"/>
                </a:solidFill>
                <a:latin typeface="Arial" charset="0"/>
              </a:rPr>
              <a:t>2.</a:t>
            </a:r>
            <a:r>
              <a:rPr lang="zh-CN" altLang="en-US" sz="2600" dirty="0">
                <a:ln w="10541" cmpd="sng">
                  <a:solidFill>
                    <a:srgbClr val="7030A0"/>
                  </a:solidFill>
                  <a:prstDash val="solid"/>
                </a:ln>
                <a:solidFill>
                  <a:srgbClr val="C00000"/>
                </a:solidFill>
                <a:latin typeface="Arial" charset="0"/>
              </a:rPr>
              <a:t>函数</a:t>
            </a:r>
            <a:r>
              <a:rPr lang="en-US" altLang="zh-CN" sz="2600" dirty="0" err="1">
                <a:ln w="10541" cmpd="sng">
                  <a:solidFill>
                    <a:srgbClr val="7030A0"/>
                  </a:solidFill>
                  <a:prstDash val="solid"/>
                </a:ln>
                <a:solidFill>
                  <a:srgbClr val="C00000"/>
                </a:solidFill>
                <a:latin typeface="Arial" charset="0"/>
              </a:rPr>
              <a:t>NVIC_Init</a:t>
            </a:r>
            <a:r>
              <a:rPr lang="zh-CN" altLang="en-US" sz="2600" dirty="0" smtClean="0">
                <a:ln w="10541" cmpd="sng">
                  <a:solidFill>
                    <a:srgbClr val="7030A0"/>
                  </a:solidFill>
                  <a:prstDash val="solid"/>
                </a:ln>
                <a:solidFill>
                  <a:srgbClr val="C00000"/>
                </a:solidFill>
                <a:latin typeface="Arial" charset="0"/>
              </a:rPr>
              <a:t>：</a:t>
            </a:r>
            <a:endParaRPr lang="zh-CN" altLang="en-US" sz="2600" dirty="0">
              <a:ln w="10541" cmpd="sng">
                <a:solidFill>
                  <a:srgbClr val="7030A0"/>
                </a:solidFill>
                <a:prstDash val="solid"/>
              </a:ln>
              <a:solidFill>
                <a:srgbClr val="C00000"/>
              </a:solidFill>
              <a:latin typeface="Arial"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929515395"/>
              </p:ext>
            </p:extLst>
          </p:nvPr>
        </p:nvGraphicFramePr>
        <p:xfrm>
          <a:off x="856343" y="949175"/>
          <a:ext cx="7736114" cy="2635830"/>
        </p:xfrm>
        <a:graphic>
          <a:graphicData uri="http://schemas.openxmlformats.org/drawingml/2006/table">
            <a:tbl>
              <a:tblPr firstRow="1" firstCol="1" bandRow="1">
                <a:tableStyleId>{2D5ABB26-0587-4C30-8999-92F81FD0307C}</a:tableStyleId>
              </a:tblPr>
              <a:tblGrid>
                <a:gridCol w="1393371"/>
                <a:gridCol w="6342743"/>
              </a:tblGrid>
              <a:tr h="287356">
                <a:tc>
                  <a:txBody>
                    <a:bodyPr/>
                    <a:lstStyle/>
                    <a:p>
                      <a:pPr algn="l">
                        <a:spcAft>
                          <a:spcPts val="0"/>
                        </a:spcAft>
                      </a:pPr>
                      <a:r>
                        <a:rPr lang="zh-CN" sz="1800" kern="0" dirty="0">
                          <a:effectLst/>
                        </a:rPr>
                        <a:t>函数名 </a:t>
                      </a:r>
                      <a:endParaRPr lang="zh-CN" sz="18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NVIC_Init</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356">
                <a:tc>
                  <a:txBody>
                    <a:bodyPr/>
                    <a:lstStyle/>
                    <a:p>
                      <a:pPr algn="l">
                        <a:spcAft>
                          <a:spcPts val="0"/>
                        </a:spcAft>
                      </a:pPr>
                      <a:r>
                        <a:rPr lang="zh-CN" sz="1800" kern="0">
                          <a:effectLst/>
                        </a:rPr>
                        <a:t>函数原形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void NVIC_Init(NVIC_InitTypeDef* NVIC_InitStruct)</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356">
                <a:tc>
                  <a:txBody>
                    <a:bodyPr/>
                    <a:lstStyle/>
                    <a:p>
                      <a:pPr algn="l">
                        <a:spcAft>
                          <a:spcPts val="0"/>
                        </a:spcAft>
                      </a:pPr>
                      <a:r>
                        <a:rPr lang="zh-CN" sz="1800" kern="0">
                          <a:effectLst/>
                        </a:rPr>
                        <a:t>功能描述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根据</a:t>
                      </a:r>
                      <a:r>
                        <a:rPr lang="en-US" sz="1800" kern="0">
                          <a:effectLst/>
                        </a:rPr>
                        <a:t> NVIC_InitStruct </a:t>
                      </a:r>
                      <a:r>
                        <a:rPr lang="zh-CN" sz="1800" kern="0">
                          <a:effectLst/>
                        </a:rPr>
                        <a:t>中指定的参数初始化外设</a:t>
                      </a:r>
                      <a:r>
                        <a:rPr lang="en-US" sz="1800" kern="0">
                          <a:effectLst/>
                        </a:rPr>
                        <a:t> NVIC </a:t>
                      </a:r>
                      <a:r>
                        <a:rPr lang="zh-CN" sz="1800" kern="0">
                          <a:effectLst/>
                        </a:rPr>
                        <a:t>寄存器</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4711">
                <a:tc>
                  <a:txBody>
                    <a:bodyPr/>
                    <a:lstStyle/>
                    <a:p>
                      <a:pPr algn="l">
                        <a:spcAft>
                          <a:spcPts val="0"/>
                        </a:spcAft>
                      </a:pPr>
                      <a:r>
                        <a:rPr lang="zh-CN" sz="1800" kern="0">
                          <a:effectLst/>
                        </a:rPr>
                        <a:t>输入参数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dirty="0" err="1">
                          <a:effectLst/>
                        </a:rPr>
                        <a:t>NVIC_InitStruct</a:t>
                      </a:r>
                      <a:r>
                        <a:rPr lang="zh-CN" sz="1800" kern="0" dirty="0">
                          <a:effectLst/>
                        </a:rPr>
                        <a:t>：指向结构</a:t>
                      </a:r>
                      <a:r>
                        <a:rPr lang="en-US" sz="1800" kern="0" dirty="0">
                          <a:effectLst/>
                        </a:rPr>
                        <a:t> </a:t>
                      </a:r>
                      <a:r>
                        <a:rPr lang="en-US" sz="1800" kern="0" dirty="0" err="1">
                          <a:effectLst/>
                        </a:rPr>
                        <a:t>NVIC_InitTypeDef</a:t>
                      </a:r>
                      <a:r>
                        <a:rPr lang="en-US" sz="1800" kern="0" dirty="0">
                          <a:effectLst/>
                        </a:rPr>
                        <a:t> </a:t>
                      </a:r>
                      <a:r>
                        <a:rPr lang="zh-CN" sz="1800" kern="0" dirty="0">
                          <a:effectLst/>
                        </a:rPr>
                        <a:t>的指针，包含了外设</a:t>
                      </a:r>
                      <a:r>
                        <a:rPr lang="en-US" sz="1800" kern="0" dirty="0">
                          <a:effectLst/>
                        </a:rPr>
                        <a:t> GPIO </a:t>
                      </a:r>
                      <a:r>
                        <a:rPr lang="zh-CN" sz="1800" kern="0" dirty="0">
                          <a:effectLst/>
                        </a:rPr>
                        <a:t>的配置信息</a:t>
                      </a:r>
                      <a:endParaRPr lang="zh-CN" sz="18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356">
                <a:tc>
                  <a:txBody>
                    <a:bodyPr/>
                    <a:lstStyle/>
                    <a:p>
                      <a:pPr algn="l">
                        <a:spcAft>
                          <a:spcPts val="0"/>
                        </a:spcAft>
                      </a:pPr>
                      <a:r>
                        <a:rPr lang="zh-CN" sz="1800" kern="0">
                          <a:effectLst/>
                        </a:rPr>
                        <a:t>输出参数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无</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356">
                <a:tc>
                  <a:txBody>
                    <a:bodyPr/>
                    <a:lstStyle/>
                    <a:p>
                      <a:pPr algn="l">
                        <a:spcAft>
                          <a:spcPts val="0"/>
                        </a:spcAft>
                      </a:pPr>
                      <a:r>
                        <a:rPr lang="zh-CN" sz="1800" kern="0">
                          <a:effectLst/>
                        </a:rPr>
                        <a:t>返回值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无</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356">
                <a:tc>
                  <a:txBody>
                    <a:bodyPr/>
                    <a:lstStyle/>
                    <a:p>
                      <a:pPr algn="l">
                        <a:spcAft>
                          <a:spcPts val="0"/>
                        </a:spcAft>
                      </a:pPr>
                      <a:r>
                        <a:rPr lang="zh-CN" sz="1800" kern="0">
                          <a:effectLst/>
                        </a:rPr>
                        <a:t>先决条件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无</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6983">
                <a:tc>
                  <a:txBody>
                    <a:bodyPr/>
                    <a:lstStyle/>
                    <a:p>
                      <a:pPr algn="l">
                        <a:spcAft>
                          <a:spcPts val="0"/>
                        </a:spcAft>
                      </a:pPr>
                      <a:r>
                        <a:rPr lang="zh-CN" sz="1800" kern="0">
                          <a:effectLst/>
                        </a:rPr>
                        <a:t>被调用函数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dirty="0">
                          <a:effectLst/>
                        </a:rPr>
                        <a:t>无</a:t>
                      </a:r>
                      <a:endParaRPr lang="zh-CN" sz="18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矩形 3"/>
          <p:cNvSpPr/>
          <p:nvPr/>
        </p:nvSpPr>
        <p:spPr>
          <a:xfrm>
            <a:off x="201243" y="3694278"/>
            <a:ext cx="3023585" cy="400110"/>
          </a:xfrm>
          <a:prstGeom prst="rect">
            <a:avLst/>
          </a:prstGeom>
        </p:spPr>
        <p:txBody>
          <a:bodyPr wrap="none">
            <a:spAutoFit/>
          </a:bodyPr>
          <a:lstStyle/>
          <a:p>
            <a:r>
              <a:rPr lang="zh-CN" altLang="en-US" sz="2000" b="1" dirty="0" smtClean="0">
                <a:solidFill>
                  <a:srgbClr val="002060"/>
                </a:solidFill>
                <a:latin typeface="宋体" pitchFamily="2" charset="-122"/>
                <a:ea typeface="宋体" pitchFamily="2" charset="-122"/>
              </a:rPr>
              <a:t>先</a:t>
            </a:r>
            <a:r>
              <a:rPr lang="zh-CN" altLang="en-US" sz="2000" b="1" dirty="0">
                <a:solidFill>
                  <a:srgbClr val="002060"/>
                </a:solidFill>
                <a:latin typeface="宋体" pitchFamily="2" charset="-122"/>
                <a:ea typeface="宋体" pitchFamily="2" charset="-122"/>
              </a:rPr>
              <a:t>占优先级和从优先级值</a:t>
            </a:r>
          </a:p>
        </p:txBody>
      </p:sp>
      <p:graphicFrame>
        <p:nvGraphicFramePr>
          <p:cNvPr id="5" name="表格 4"/>
          <p:cNvGraphicFramePr>
            <a:graphicFrameLocks noGrp="1"/>
          </p:cNvGraphicFramePr>
          <p:nvPr>
            <p:extLst>
              <p:ext uri="{D42A27DB-BD31-4B8C-83A1-F6EECF244321}">
                <p14:modId xmlns:p14="http://schemas.microsoft.com/office/powerpoint/2010/main" val="2967110988"/>
              </p:ext>
            </p:extLst>
          </p:nvPr>
        </p:nvGraphicFramePr>
        <p:xfrm>
          <a:off x="517020" y="4244612"/>
          <a:ext cx="8264124" cy="2194560"/>
        </p:xfrm>
        <a:graphic>
          <a:graphicData uri="http://schemas.openxmlformats.org/drawingml/2006/table">
            <a:tbl>
              <a:tblPr firstRow="1" firstCol="1" bandRow="1">
                <a:tableStyleId>{2D5ABB26-0587-4C30-8999-92F81FD0307C}</a:tableStyleId>
              </a:tblPr>
              <a:tblGrid>
                <a:gridCol w="2545495"/>
                <a:gridCol w="1306286"/>
                <a:gridCol w="1219200"/>
                <a:gridCol w="3193143"/>
              </a:tblGrid>
              <a:tr h="0">
                <a:tc>
                  <a:txBody>
                    <a:bodyPr/>
                    <a:lstStyle/>
                    <a:p>
                      <a:pPr algn="l">
                        <a:spcAft>
                          <a:spcPts val="0"/>
                        </a:spcAft>
                      </a:pPr>
                      <a:r>
                        <a:rPr lang="en-US" sz="1800" kern="0">
                          <a:effectLst/>
                        </a:rPr>
                        <a:t>NVIC_PriorityGroup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NVIC_IRQChannel</a:t>
                      </a:r>
                      <a:r>
                        <a:rPr lang="zh-CN" sz="1800" kern="0">
                          <a:effectLst/>
                        </a:rPr>
                        <a:t>的先占优先级</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dirty="0" err="1">
                          <a:effectLst/>
                        </a:rPr>
                        <a:t>NVIC_IRQChannel</a:t>
                      </a:r>
                      <a:r>
                        <a:rPr lang="zh-CN" sz="1800" kern="0" dirty="0">
                          <a:effectLst/>
                        </a:rPr>
                        <a:t>的从优先级</a:t>
                      </a:r>
                      <a:endParaRPr lang="zh-CN" sz="18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描述</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US" sz="1800" kern="0">
                          <a:effectLst/>
                        </a:rPr>
                        <a:t>NVIC_PriorityGroup_0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0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0-15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先占优先级</a:t>
                      </a:r>
                      <a:r>
                        <a:rPr lang="en-US" sz="1800" kern="0">
                          <a:effectLst/>
                        </a:rPr>
                        <a:t> 0 </a:t>
                      </a:r>
                      <a:r>
                        <a:rPr lang="zh-CN" sz="1800" kern="0">
                          <a:effectLst/>
                        </a:rPr>
                        <a:t>位从优先级</a:t>
                      </a:r>
                      <a:r>
                        <a:rPr lang="en-US" sz="1800" kern="0">
                          <a:effectLst/>
                        </a:rPr>
                        <a:t> 4 </a:t>
                      </a:r>
                      <a:r>
                        <a:rPr lang="zh-CN" sz="1800" kern="0">
                          <a:effectLst/>
                        </a:rPr>
                        <a:t>位</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US" sz="1800" kern="0">
                          <a:effectLst/>
                        </a:rPr>
                        <a:t>NVIC_PriorityGroup_1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0-1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0-7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先占优先级</a:t>
                      </a:r>
                      <a:r>
                        <a:rPr lang="en-US" sz="1800" kern="0">
                          <a:effectLst/>
                        </a:rPr>
                        <a:t> 1 </a:t>
                      </a:r>
                      <a:r>
                        <a:rPr lang="zh-CN" sz="1800" kern="0">
                          <a:effectLst/>
                        </a:rPr>
                        <a:t>位从优先级</a:t>
                      </a:r>
                      <a:r>
                        <a:rPr lang="en-US" sz="1800" kern="0">
                          <a:effectLst/>
                        </a:rPr>
                        <a:t> 3 </a:t>
                      </a:r>
                      <a:r>
                        <a:rPr lang="zh-CN" sz="1800" kern="0">
                          <a:effectLst/>
                        </a:rPr>
                        <a:t>位</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US" sz="1800" kern="0">
                          <a:effectLst/>
                        </a:rPr>
                        <a:t>NVIC_PriorityGroup_2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0-3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0-3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先占优先级</a:t>
                      </a:r>
                      <a:r>
                        <a:rPr lang="en-US" sz="1800" kern="0">
                          <a:effectLst/>
                        </a:rPr>
                        <a:t> 2 </a:t>
                      </a:r>
                      <a:r>
                        <a:rPr lang="zh-CN" sz="1800" kern="0">
                          <a:effectLst/>
                        </a:rPr>
                        <a:t>位从优先级</a:t>
                      </a:r>
                      <a:r>
                        <a:rPr lang="en-US" sz="1800" kern="0">
                          <a:effectLst/>
                        </a:rPr>
                        <a:t> 2 </a:t>
                      </a:r>
                      <a:r>
                        <a:rPr lang="zh-CN" sz="1800" kern="0">
                          <a:effectLst/>
                        </a:rPr>
                        <a:t>位</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US" sz="1800" kern="0">
                          <a:effectLst/>
                        </a:rPr>
                        <a:t>NVIC_PriorityGroup_3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0-7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0-1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先占优先级</a:t>
                      </a:r>
                      <a:r>
                        <a:rPr lang="en-US" sz="1800" kern="0">
                          <a:effectLst/>
                        </a:rPr>
                        <a:t> 3 </a:t>
                      </a:r>
                      <a:r>
                        <a:rPr lang="zh-CN" sz="1800" kern="0">
                          <a:effectLst/>
                        </a:rPr>
                        <a:t>位从优先级</a:t>
                      </a:r>
                      <a:r>
                        <a:rPr lang="en-US" sz="1800" kern="0">
                          <a:effectLst/>
                        </a:rPr>
                        <a:t> 1 </a:t>
                      </a:r>
                      <a:r>
                        <a:rPr lang="zh-CN" sz="1800" kern="0">
                          <a:effectLst/>
                        </a:rPr>
                        <a:t>位</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US" sz="1800" kern="0">
                          <a:effectLst/>
                        </a:rPr>
                        <a:t>NVIC_PriorityGroup_4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0-15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dirty="0">
                          <a:effectLst/>
                        </a:rPr>
                        <a:t>0 </a:t>
                      </a:r>
                      <a:endParaRPr lang="zh-CN" sz="18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dirty="0">
                          <a:effectLst/>
                        </a:rPr>
                        <a:t>先占优先级</a:t>
                      </a:r>
                      <a:r>
                        <a:rPr lang="en-US" sz="1800" kern="0" dirty="0">
                          <a:effectLst/>
                        </a:rPr>
                        <a:t> 4 </a:t>
                      </a:r>
                      <a:r>
                        <a:rPr lang="zh-CN" sz="1800" kern="0" dirty="0">
                          <a:effectLst/>
                        </a:rPr>
                        <a:t>位从优先级</a:t>
                      </a:r>
                      <a:r>
                        <a:rPr lang="en-US" sz="1800" kern="0" dirty="0">
                          <a:effectLst/>
                        </a:rPr>
                        <a:t> 0 </a:t>
                      </a:r>
                      <a:r>
                        <a:rPr lang="zh-CN" sz="1800" kern="0" dirty="0">
                          <a:effectLst/>
                        </a:rPr>
                        <a:t>位</a:t>
                      </a:r>
                      <a:endParaRPr lang="zh-CN" sz="18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7270756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215" y="384162"/>
            <a:ext cx="5376793" cy="492443"/>
          </a:xfrm>
          <a:prstGeom prst="rect">
            <a:avLst/>
          </a:prstGeom>
        </p:spPr>
        <p:txBody>
          <a:bodyPr wrap="none">
            <a:spAutoFit/>
          </a:bodyPr>
          <a:lstStyle/>
          <a:p>
            <a:r>
              <a:rPr lang="en-US" altLang="zh-CN" sz="2600" dirty="0" smtClean="0">
                <a:ln w="10541" cmpd="sng">
                  <a:solidFill>
                    <a:srgbClr val="7030A0"/>
                  </a:solidFill>
                  <a:prstDash val="solid"/>
                </a:ln>
                <a:solidFill>
                  <a:srgbClr val="C00000"/>
                </a:solidFill>
                <a:latin typeface="Arial" charset="0"/>
              </a:rPr>
              <a:t>3.</a:t>
            </a:r>
            <a:r>
              <a:rPr lang="zh-CN" altLang="en-US" sz="2600" dirty="0">
                <a:ln w="10541" cmpd="sng">
                  <a:solidFill>
                    <a:srgbClr val="7030A0"/>
                  </a:solidFill>
                  <a:prstDash val="solid"/>
                </a:ln>
                <a:solidFill>
                  <a:srgbClr val="C00000"/>
                </a:solidFill>
                <a:latin typeface="Arial" charset="0"/>
              </a:rPr>
              <a:t>函数</a:t>
            </a:r>
            <a:r>
              <a:rPr lang="en-US" altLang="zh-CN" sz="2600" dirty="0" err="1">
                <a:ln w="10541" cmpd="sng">
                  <a:solidFill>
                    <a:srgbClr val="7030A0"/>
                  </a:solidFill>
                  <a:prstDash val="solid"/>
                </a:ln>
                <a:solidFill>
                  <a:srgbClr val="C00000"/>
                </a:solidFill>
                <a:latin typeface="Arial" charset="0"/>
              </a:rPr>
              <a:t>NVIC_PriorityGroupConfig</a:t>
            </a:r>
            <a:r>
              <a:rPr lang="zh-CN" altLang="en-US" sz="2600" dirty="0" smtClean="0">
                <a:ln w="10541" cmpd="sng">
                  <a:solidFill>
                    <a:srgbClr val="7030A0"/>
                  </a:solidFill>
                  <a:prstDash val="solid"/>
                </a:ln>
                <a:solidFill>
                  <a:srgbClr val="C00000"/>
                </a:solidFill>
                <a:latin typeface="Arial" charset="0"/>
              </a:rPr>
              <a:t>：</a:t>
            </a:r>
            <a:endParaRPr lang="zh-CN" altLang="en-US" sz="2600" dirty="0">
              <a:ln w="10541" cmpd="sng">
                <a:solidFill>
                  <a:srgbClr val="7030A0"/>
                </a:solidFill>
                <a:prstDash val="solid"/>
              </a:ln>
              <a:solidFill>
                <a:srgbClr val="C00000"/>
              </a:solidFill>
              <a:latin typeface="Arial"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87522022"/>
              </p:ext>
            </p:extLst>
          </p:nvPr>
        </p:nvGraphicFramePr>
        <p:xfrm>
          <a:off x="401877" y="986699"/>
          <a:ext cx="8277663" cy="2468880"/>
        </p:xfrm>
        <a:graphic>
          <a:graphicData uri="http://schemas.openxmlformats.org/drawingml/2006/table">
            <a:tbl>
              <a:tblPr firstRow="1" firstCol="1" bandRow="1">
                <a:tableStyleId>{2D5ABB26-0587-4C30-8999-92F81FD0307C}</a:tableStyleId>
              </a:tblPr>
              <a:tblGrid>
                <a:gridCol w="1777812"/>
                <a:gridCol w="6499851"/>
              </a:tblGrid>
              <a:tr h="0">
                <a:tc>
                  <a:txBody>
                    <a:bodyPr/>
                    <a:lstStyle/>
                    <a:p>
                      <a:pPr algn="l">
                        <a:spcAft>
                          <a:spcPts val="0"/>
                        </a:spcAft>
                      </a:pPr>
                      <a:r>
                        <a:rPr lang="zh-CN" sz="1800" kern="0">
                          <a:effectLst/>
                        </a:rPr>
                        <a:t>函数名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NVIC_PriorityGroupConfig</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函数原形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void NVIC_PriorityGroupConfig(u32 NVIC_PriorityGroup)</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功能描述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设置优先级分组：先占优先级和从优先级</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输入参数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NVIC_PriorityGroup</a:t>
                      </a:r>
                      <a:r>
                        <a:rPr lang="zh-CN" sz="1800" kern="0">
                          <a:effectLst/>
                        </a:rPr>
                        <a:t>：优先级分组位长度 参阅</a:t>
                      </a:r>
                      <a:r>
                        <a:rPr lang="en-US" sz="1800" kern="0">
                          <a:effectLst/>
                        </a:rPr>
                        <a:t> Section</a:t>
                      </a:r>
                      <a:r>
                        <a:rPr lang="zh-CN" sz="1800" kern="0">
                          <a:effectLst/>
                        </a:rPr>
                        <a:t>：</a:t>
                      </a:r>
                      <a:r>
                        <a:rPr lang="en-US" sz="1800" kern="0">
                          <a:effectLst/>
                        </a:rPr>
                        <a:t> NVIC_PriorityGroup </a:t>
                      </a:r>
                      <a:r>
                        <a:rPr lang="zh-CN" sz="1800" kern="0">
                          <a:effectLst/>
                        </a:rPr>
                        <a:t>查阅更多该参数允许取值范围</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输出参数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无</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返回值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无</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先决条件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优先级分组只能设置一次</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被调用函数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dirty="0">
                          <a:effectLst/>
                        </a:rPr>
                        <a:t>无</a:t>
                      </a:r>
                      <a:endParaRPr lang="zh-CN" sz="18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矩形 3"/>
          <p:cNvSpPr/>
          <p:nvPr/>
        </p:nvSpPr>
        <p:spPr>
          <a:xfrm>
            <a:off x="172215" y="3613666"/>
            <a:ext cx="2881110" cy="400110"/>
          </a:xfrm>
          <a:prstGeom prst="rect">
            <a:avLst/>
          </a:prstGeom>
        </p:spPr>
        <p:txBody>
          <a:bodyPr wrap="none">
            <a:spAutoFit/>
          </a:bodyPr>
          <a:lstStyle/>
          <a:p>
            <a:r>
              <a:rPr lang="en-US" altLang="zh-CN" sz="2000" b="1" dirty="0" err="1">
                <a:latin typeface="Times New Roman" pitchFamily="18" charset="0"/>
                <a:ea typeface="宋体" pitchFamily="2" charset="-122"/>
                <a:cs typeface="Times New Roman" pitchFamily="18" charset="0"/>
              </a:rPr>
              <a:t>NVIC_PriorityGroup</a:t>
            </a:r>
            <a:r>
              <a:rPr lang="en-US" altLang="zh-CN" sz="2000" b="1" dirty="0">
                <a:latin typeface="Times New Roman" pitchFamily="18" charset="0"/>
                <a:ea typeface="宋体" pitchFamily="2" charset="-122"/>
                <a:cs typeface="Times New Roman" pitchFamily="18" charset="0"/>
              </a:rPr>
              <a:t> </a:t>
            </a:r>
            <a:r>
              <a:rPr lang="zh-CN" altLang="en-US" sz="2000" b="1" dirty="0">
                <a:latin typeface="Times New Roman" pitchFamily="18" charset="0"/>
                <a:ea typeface="宋体" pitchFamily="2" charset="-122"/>
                <a:cs typeface="Times New Roman" pitchFamily="18" charset="0"/>
              </a:rPr>
              <a:t>值</a:t>
            </a:r>
          </a:p>
        </p:txBody>
      </p:sp>
      <p:graphicFrame>
        <p:nvGraphicFramePr>
          <p:cNvPr id="6" name="表格 5"/>
          <p:cNvGraphicFramePr>
            <a:graphicFrameLocks noGrp="1"/>
          </p:cNvGraphicFramePr>
          <p:nvPr>
            <p:extLst>
              <p:ext uri="{D42A27DB-BD31-4B8C-83A1-F6EECF244321}">
                <p14:modId xmlns:p14="http://schemas.microsoft.com/office/powerpoint/2010/main" val="1044959636"/>
              </p:ext>
            </p:extLst>
          </p:nvPr>
        </p:nvGraphicFramePr>
        <p:xfrm>
          <a:off x="428326" y="4100860"/>
          <a:ext cx="8207674" cy="2299938"/>
        </p:xfrm>
        <a:graphic>
          <a:graphicData uri="http://schemas.openxmlformats.org/drawingml/2006/table">
            <a:tbl>
              <a:tblPr firstRow="1" firstCol="1" bandRow="1">
                <a:tableStyleId>{2D5ABB26-0587-4C30-8999-92F81FD0307C}</a:tableStyleId>
              </a:tblPr>
              <a:tblGrid>
                <a:gridCol w="3755445"/>
                <a:gridCol w="4452229"/>
              </a:tblGrid>
              <a:tr h="383323">
                <a:tc>
                  <a:txBody>
                    <a:bodyPr/>
                    <a:lstStyle/>
                    <a:p>
                      <a:pPr algn="l">
                        <a:spcAft>
                          <a:spcPts val="0"/>
                        </a:spcAft>
                      </a:pPr>
                      <a:r>
                        <a:rPr lang="en-US" sz="1800" kern="0">
                          <a:effectLst/>
                        </a:rPr>
                        <a:t>NVIC_PriorityGroup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描述</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3323">
                <a:tc>
                  <a:txBody>
                    <a:bodyPr/>
                    <a:lstStyle/>
                    <a:p>
                      <a:pPr algn="l">
                        <a:spcAft>
                          <a:spcPts val="0"/>
                        </a:spcAft>
                      </a:pPr>
                      <a:r>
                        <a:rPr lang="en-US" sz="1800" kern="0">
                          <a:effectLst/>
                        </a:rPr>
                        <a:t>NVIC_PriorityGroup_0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先占优先级</a:t>
                      </a:r>
                      <a:r>
                        <a:rPr lang="en-US" sz="1800" kern="0">
                          <a:effectLst/>
                        </a:rPr>
                        <a:t> 0 </a:t>
                      </a:r>
                      <a:r>
                        <a:rPr lang="zh-CN" sz="1800" kern="0">
                          <a:effectLst/>
                        </a:rPr>
                        <a:t>位</a:t>
                      </a:r>
                      <a:r>
                        <a:rPr lang="en-US" sz="1800" kern="0">
                          <a:effectLst/>
                        </a:rPr>
                        <a:t>  </a:t>
                      </a:r>
                      <a:r>
                        <a:rPr lang="zh-CN" sz="1800" kern="0">
                          <a:effectLst/>
                        </a:rPr>
                        <a:t>从优先级</a:t>
                      </a:r>
                      <a:r>
                        <a:rPr lang="en-US" sz="1800" kern="0">
                          <a:effectLst/>
                        </a:rPr>
                        <a:t> 4 </a:t>
                      </a:r>
                      <a:r>
                        <a:rPr lang="zh-CN" sz="1800" kern="0">
                          <a:effectLst/>
                        </a:rPr>
                        <a:t>位</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3323">
                <a:tc>
                  <a:txBody>
                    <a:bodyPr/>
                    <a:lstStyle/>
                    <a:p>
                      <a:pPr algn="l">
                        <a:spcAft>
                          <a:spcPts val="0"/>
                        </a:spcAft>
                      </a:pPr>
                      <a:r>
                        <a:rPr lang="en-US" sz="1800" kern="0">
                          <a:effectLst/>
                        </a:rPr>
                        <a:t>NVIC_PriorityGroup_1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先占优先级</a:t>
                      </a:r>
                      <a:r>
                        <a:rPr lang="en-US" sz="1800" kern="0">
                          <a:effectLst/>
                        </a:rPr>
                        <a:t> 1 </a:t>
                      </a:r>
                      <a:r>
                        <a:rPr lang="zh-CN" sz="1800" kern="0">
                          <a:effectLst/>
                        </a:rPr>
                        <a:t>位</a:t>
                      </a:r>
                      <a:r>
                        <a:rPr lang="en-US" sz="1800" kern="0">
                          <a:effectLst/>
                        </a:rPr>
                        <a:t>  </a:t>
                      </a:r>
                      <a:r>
                        <a:rPr lang="zh-CN" sz="1800" kern="0">
                          <a:effectLst/>
                        </a:rPr>
                        <a:t>从优先级</a:t>
                      </a:r>
                      <a:r>
                        <a:rPr lang="en-US" sz="1800" kern="0">
                          <a:effectLst/>
                        </a:rPr>
                        <a:t> 3 </a:t>
                      </a:r>
                      <a:r>
                        <a:rPr lang="zh-CN" sz="1800" kern="0">
                          <a:effectLst/>
                        </a:rPr>
                        <a:t>位</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3323">
                <a:tc>
                  <a:txBody>
                    <a:bodyPr/>
                    <a:lstStyle/>
                    <a:p>
                      <a:pPr algn="l">
                        <a:spcAft>
                          <a:spcPts val="0"/>
                        </a:spcAft>
                      </a:pPr>
                      <a:r>
                        <a:rPr lang="en-US" sz="1800" kern="0">
                          <a:effectLst/>
                        </a:rPr>
                        <a:t>NVIC_PriorityGroup_2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先占优先级</a:t>
                      </a:r>
                      <a:r>
                        <a:rPr lang="en-US" sz="1800" kern="0">
                          <a:effectLst/>
                        </a:rPr>
                        <a:t> 2 </a:t>
                      </a:r>
                      <a:r>
                        <a:rPr lang="zh-CN" sz="1800" kern="0">
                          <a:effectLst/>
                        </a:rPr>
                        <a:t>位</a:t>
                      </a:r>
                      <a:r>
                        <a:rPr lang="en-US" sz="1800" kern="0">
                          <a:effectLst/>
                        </a:rPr>
                        <a:t>  </a:t>
                      </a:r>
                      <a:r>
                        <a:rPr lang="zh-CN" sz="1800" kern="0">
                          <a:effectLst/>
                        </a:rPr>
                        <a:t>从优先级</a:t>
                      </a:r>
                      <a:r>
                        <a:rPr lang="en-US" sz="1800" kern="0">
                          <a:effectLst/>
                        </a:rPr>
                        <a:t> 2 </a:t>
                      </a:r>
                      <a:r>
                        <a:rPr lang="zh-CN" sz="1800" kern="0">
                          <a:effectLst/>
                        </a:rPr>
                        <a:t>位</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3323">
                <a:tc>
                  <a:txBody>
                    <a:bodyPr/>
                    <a:lstStyle/>
                    <a:p>
                      <a:pPr algn="l">
                        <a:spcAft>
                          <a:spcPts val="0"/>
                        </a:spcAft>
                      </a:pPr>
                      <a:r>
                        <a:rPr lang="en-US" sz="1800" kern="0">
                          <a:effectLst/>
                        </a:rPr>
                        <a:t>NVIC_PriorityGroup_3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先占优先级</a:t>
                      </a:r>
                      <a:r>
                        <a:rPr lang="en-US" sz="1800" kern="0">
                          <a:effectLst/>
                        </a:rPr>
                        <a:t> 3 </a:t>
                      </a:r>
                      <a:r>
                        <a:rPr lang="zh-CN" sz="1800" kern="0">
                          <a:effectLst/>
                        </a:rPr>
                        <a:t>位</a:t>
                      </a:r>
                      <a:r>
                        <a:rPr lang="en-US" sz="1800" kern="0">
                          <a:effectLst/>
                        </a:rPr>
                        <a:t>  </a:t>
                      </a:r>
                      <a:r>
                        <a:rPr lang="zh-CN" sz="1800" kern="0">
                          <a:effectLst/>
                        </a:rPr>
                        <a:t>从优先级</a:t>
                      </a:r>
                      <a:r>
                        <a:rPr lang="en-US" sz="1800" kern="0">
                          <a:effectLst/>
                        </a:rPr>
                        <a:t> 1 </a:t>
                      </a:r>
                      <a:r>
                        <a:rPr lang="zh-CN" sz="1800" kern="0">
                          <a:effectLst/>
                        </a:rPr>
                        <a:t>位</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3323">
                <a:tc>
                  <a:txBody>
                    <a:bodyPr/>
                    <a:lstStyle/>
                    <a:p>
                      <a:pPr algn="l">
                        <a:spcAft>
                          <a:spcPts val="0"/>
                        </a:spcAft>
                      </a:pPr>
                      <a:r>
                        <a:rPr lang="en-US" sz="1800" kern="0">
                          <a:effectLst/>
                        </a:rPr>
                        <a:t>NVIC_PriorityGroup_4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dirty="0">
                          <a:effectLst/>
                        </a:rPr>
                        <a:t>先占优先级</a:t>
                      </a:r>
                      <a:r>
                        <a:rPr lang="en-US" sz="1800" kern="0" dirty="0">
                          <a:effectLst/>
                        </a:rPr>
                        <a:t> 4 </a:t>
                      </a:r>
                      <a:r>
                        <a:rPr lang="zh-CN" sz="1800" kern="0" dirty="0">
                          <a:effectLst/>
                        </a:rPr>
                        <a:t>位</a:t>
                      </a:r>
                      <a:r>
                        <a:rPr lang="en-US" sz="1800" kern="0" dirty="0">
                          <a:effectLst/>
                        </a:rPr>
                        <a:t>  </a:t>
                      </a:r>
                      <a:r>
                        <a:rPr lang="zh-CN" sz="1800" kern="0" dirty="0">
                          <a:effectLst/>
                        </a:rPr>
                        <a:t>从优先级</a:t>
                      </a:r>
                      <a:r>
                        <a:rPr lang="en-US" sz="1800" kern="0" dirty="0">
                          <a:effectLst/>
                        </a:rPr>
                        <a:t> 0 </a:t>
                      </a:r>
                      <a:r>
                        <a:rPr lang="zh-CN" sz="1800" kern="0" dirty="0">
                          <a:effectLst/>
                        </a:rPr>
                        <a:t>位</a:t>
                      </a:r>
                      <a:endParaRPr lang="zh-CN" sz="18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6266486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860" y="464801"/>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8.4.2 </a:t>
            </a: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STM32F10x</a:t>
            </a:r>
            <a:r>
              <a:rPr lang="zh-CN" altLang="en-US"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的</a:t>
            </a: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EXTI</a:t>
            </a:r>
            <a:r>
              <a:rPr lang="zh-CN" altLang="en-US"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相关</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库函数</a:t>
            </a:r>
          </a:p>
        </p:txBody>
      </p:sp>
      <p:sp>
        <p:nvSpPr>
          <p:cNvPr id="3" name="矩形 2"/>
          <p:cNvSpPr/>
          <p:nvPr/>
        </p:nvSpPr>
        <p:spPr>
          <a:xfrm>
            <a:off x="346386" y="1018799"/>
            <a:ext cx="3318537" cy="492443"/>
          </a:xfrm>
          <a:prstGeom prst="rect">
            <a:avLst/>
          </a:prstGeom>
        </p:spPr>
        <p:txBody>
          <a:bodyPr wrap="none">
            <a:spAutoFit/>
          </a:bodyPr>
          <a:lstStyle/>
          <a:p>
            <a:r>
              <a:rPr lang="en-US" altLang="zh-CN" sz="2600" dirty="0">
                <a:ln w="10541" cmpd="sng">
                  <a:solidFill>
                    <a:srgbClr val="7030A0"/>
                  </a:solidFill>
                  <a:prstDash val="solid"/>
                </a:ln>
                <a:solidFill>
                  <a:srgbClr val="C00000"/>
                </a:solidFill>
                <a:latin typeface="Arial" charset="0"/>
              </a:rPr>
              <a:t>1</a:t>
            </a:r>
            <a:r>
              <a:rPr lang="en-US" altLang="zh-CN" sz="2600" dirty="0" smtClean="0">
                <a:ln w="10541" cmpd="sng">
                  <a:solidFill>
                    <a:srgbClr val="7030A0"/>
                  </a:solidFill>
                  <a:prstDash val="solid"/>
                </a:ln>
                <a:solidFill>
                  <a:srgbClr val="C00000"/>
                </a:solidFill>
                <a:latin typeface="Arial" charset="0"/>
              </a:rPr>
              <a:t>.</a:t>
            </a:r>
            <a:r>
              <a:rPr lang="zh-CN" altLang="en-US" sz="2600" dirty="0">
                <a:ln w="10541" cmpd="sng">
                  <a:solidFill>
                    <a:srgbClr val="7030A0"/>
                  </a:solidFill>
                  <a:prstDash val="solid"/>
                </a:ln>
                <a:solidFill>
                  <a:srgbClr val="C00000"/>
                </a:solidFill>
                <a:latin typeface="Arial" charset="0"/>
              </a:rPr>
              <a:t>函数</a:t>
            </a:r>
            <a:r>
              <a:rPr lang="en-US" altLang="zh-CN" sz="2600" dirty="0" err="1">
                <a:ln w="10541" cmpd="sng">
                  <a:solidFill>
                    <a:srgbClr val="7030A0"/>
                  </a:solidFill>
                  <a:prstDash val="solid"/>
                </a:ln>
                <a:solidFill>
                  <a:srgbClr val="C00000"/>
                </a:solidFill>
                <a:latin typeface="Arial" charset="0"/>
              </a:rPr>
              <a:t>EXTI_DeInit</a:t>
            </a:r>
            <a:r>
              <a:rPr lang="zh-CN" altLang="en-US" sz="2600" dirty="0" smtClean="0">
                <a:ln w="10541" cmpd="sng">
                  <a:solidFill>
                    <a:srgbClr val="7030A0"/>
                  </a:solidFill>
                  <a:prstDash val="solid"/>
                </a:ln>
                <a:solidFill>
                  <a:srgbClr val="C00000"/>
                </a:solidFill>
                <a:latin typeface="Arial" charset="0"/>
              </a:rPr>
              <a:t>：</a:t>
            </a:r>
            <a:endParaRPr lang="zh-CN" altLang="en-US" sz="2600" dirty="0">
              <a:ln w="10541" cmpd="sng">
                <a:solidFill>
                  <a:srgbClr val="7030A0"/>
                </a:solidFill>
                <a:prstDash val="solid"/>
              </a:ln>
              <a:solidFill>
                <a:srgbClr val="C00000"/>
              </a:solidFill>
              <a:latin typeface="Arial"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471301208"/>
              </p:ext>
            </p:extLst>
          </p:nvPr>
        </p:nvGraphicFramePr>
        <p:xfrm>
          <a:off x="647427" y="1569298"/>
          <a:ext cx="7611202" cy="1950720"/>
        </p:xfrm>
        <a:graphic>
          <a:graphicData uri="http://schemas.openxmlformats.org/drawingml/2006/table">
            <a:tbl>
              <a:tblPr firstRow="1" firstCol="1" bandRow="1">
                <a:tableStyleId>{2D5ABB26-0587-4C30-8999-92F81FD0307C}</a:tableStyleId>
              </a:tblPr>
              <a:tblGrid>
                <a:gridCol w="2422349"/>
                <a:gridCol w="5188853"/>
              </a:tblGrid>
              <a:tr h="0">
                <a:tc>
                  <a:txBody>
                    <a:bodyPr/>
                    <a:lstStyle/>
                    <a:p>
                      <a:pPr algn="l">
                        <a:spcAft>
                          <a:spcPts val="0"/>
                        </a:spcAft>
                      </a:pPr>
                      <a:r>
                        <a:rPr lang="zh-CN" sz="1600" kern="0">
                          <a:effectLst/>
                        </a:rPr>
                        <a:t>函数名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600" kern="0">
                          <a:effectLst/>
                        </a:rPr>
                        <a:t>EXTI_DeInit</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函数原形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600" kern="0">
                          <a:effectLst/>
                        </a:rPr>
                        <a:t>EXTI_DeInit(void)</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功能描述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将外设</a:t>
                      </a:r>
                      <a:r>
                        <a:rPr lang="en-US" sz="1600" kern="0">
                          <a:effectLst/>
                        </a:rPr>
                        <a:t> EXTI </a:t>
                      </a:r>
                      <a:r>
                        <a:rPr lang="zh-CN" sz="1600" kern="0">
                          <a:effectLst/>
                        </a:rPr>
                        <a:t>寄存器重设为缺省值</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输入参数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输出参数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返回值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先决条件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被调用函数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dirty="0">
                          <a:effectLst/>
                        </a:rPr>
                        <a:t>无</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矩形 4"/>
          <p:cNvSpPr/>
          <p:nvPr/>
        </p:nvSpPr>
        <p:spPr>
          <a:xfrm>
            <a:off x="414383" y="3566062"/>
            <a:ext cx="2837636" cy="492443"/>
          </a:xfrm>
          <a:prstGeom prst="rect">
            <a:avLst/>
          </a:prstGeom>
        </p:spPr>
        <p:txBody>
          <a:bodyPr wrap="none">
            <a:spAutoFit/>
          </a:bodyPr>
          <a:lstStyle/>
          <a:p>
            <a:r>
              <a:rPr lang="en-US" altLang="zh-CN" sz="2600" dirty="0" smtClean="0">
                <a:ln w="10541" cmpd="sng">
                  <a:solidFill>
                    <a:srgbClr val="7030A0"/>
                  </a:solidFill>
                  <a:prstDash val="solid"/>
                </a:ln>
                <a:solidFill>
                  <a:srgbClr val="C00000"/>
                </a:solidFill>
                <a:latin typeface="Arial" charset="0"/>
              </a:rPr>
              <a:t>2.</a:t>
            </a:r>
            <a:r>
              <a:rPr lang="zh-CN" altLang="en-US" sz="2600" dirty="0">
                <a:ln w="10541" cmpd="sng">
                  <a:solidFill>
                    <a:srgbClr val="7030A0"/>
                  </a:solidFill>
                  <a:prstDash val="solid"/>
                </a:ln>
                <a:solidFill>
                  <a:srgbClr val="C00000"/>
                </a:solidFill>
                <a:latin typeface="Arial" charset="0"/>
              </a:rPr>
              <a:t>函数</a:t>
            </a:r>
            <a:r>
              <a:rPr lang="en-US" altLang="zh-CN" sz="2600" dirty="0" err="1">
                <a:ln w="10541" cmpd="sng">
                  <a:solidFill>
                    <a:srgbClr val="7030A0"/>
                  </a:solidFill>
                  <a:prstDash val="solid"/>
                </a:ln>
                <a:solidFill>
                  <a:srgbClr val="C00000"/>
                </a:solidFill>
                <a:latin typeface="Arial" charset="0"/>
              </a:rPr>
              <a:t>EXTI_Init</a:t>
            </a:r>
            <a:r>
              <a:rPr lang="zh-CN" altLang="en-US" sz="2600" dirty="0" smtClean="0">
                <a:ln w="10541" cmpd="sng">
                  <a:solidFill>
                    <a:srgbClr val="7030A0"/>
                  </a:solidFill>
                  <a:prstDash val="solid"/>
                </a:ln>
                <a:solidFill>
                  <a:srgbClr val="C00000"/>
                </a:solidFill>
                <a:latin typeface="Arial" charset="0"/>
              </a:rPr>
              <a:t>：</a:t>
            </a:r>
            <a:endParaRPr lang="zh-CN" altLang="en-US" sz="2600" dirty="0">
              <a:ln w="10541" cmpd="sng">
                <a:solidFill>
                  <a:srgbClr val="7030A0"/>
                </a:solidFill>
                <a:prstDash val="solid"/>
              </a:ln>
              <a:solidFill>
                <a:srgbClr val="C00000"/>
              </a:solidFill>
              <a:latin typeface="Arial"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37140078"/>
              </p:ext>
            </p:extLst>
          </p:nvPr>
        </p:nvGraphicFramePr>
        <p:xfrm>
          <a:off x="640581" y="4058505"/>
          <a:ext cx="8111533" cy="2438400"/>
        </p:xfrm>
        <a:graphic>
          <a:graphicData uri="http://schemas.openxmlformats.org/drawingml/2006/table">
            <a:tbl>
              <a:tblPr firstRow="1" firstCol="1" bandRow="1">
                <a:tableStyleId>{2D5ABB26-0587-4C30-8999-92F81FD0307C}</a:tableStyleId>
              </a:tblPr>
              <a:tblGrid>
                <a:gridCol w="1957616"/>
                <a:gridCol w="6153917"/>
              </a:tblGrid>
              <a:tr h="0">
                <a:tc>
                  <a:txBody>
                    <a:bodyPr/>
                    <a:lstStyle/>
                    <a:p>
                      <a:pPr algn="l">
                        <a:spcAft>
                          <a:spcPts val="0"/>
                        </a:spcAft>
                      </a:pPr>
                      <a:r>
                        <a:rPr lang="zh-CN" sz="1600" kern="0" dirty="0">
                          <a:effectLst/>
                        </a:rPr>
                        <a:t>函数名 </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600" kern="0">
                          <a:effectLst/>
                        </a:rPr>
                        <a:t>EXTI_Init</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函数原形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600" kern="0">
                          <a:effectLst/>
                        </a:rPr>
                        <a:t>void EXTI_Init(EXTI_InitTypeDef* EXTI_InitStruct)</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功能描述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根据</a:t>
                      </a:r>
                      <a:r>
                        <a:rPr lang="en-US" sz="1600" kern="0">
                          <a:effectLst/>
                        </a:rPr>
                        <a:t> EXTI_InitStruct </a:t>
                      </a:r>
                      <a:r>
                        <a:rPr lang="zh-CN" sz="1600" kern="0">
                          <a:effectLst/>
                        </a:rPr>
                        <a:t>中指定的参数初始化外设</a:t>
                      </a:r>
                      <a:r>
                        <a:rPr lang="en-US" sz="1600" kern="0">
                          <a:effectLst/>
                        </a:rPr>
                        <a:t> EXTI </a:t>
                      </a:r>
                      <a:r>
                        <a:rPr lang="zh-CN" sz="1600" kern="0">
                          <a:effectLst/>
                        </a:rPr>
                        <a:t>寄存器</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输入参数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600" kern="0">
                          <a:effectLst/>
                        </a:rPr>
                        <a:t>EXTI_InitStruct</a:t>
                      </a:r>
                      <a:r>
                        <a:rPr lang="zh-CN" sz="1600" kern="0">
                          <a:effectLst/>
                        </a:rPr>
                        <a:t>：指向结构</a:t>
                      </a:r>
                      <a:r>
                        <a:rPr lang="en-US" sz="1600" kern="0">
                          <a:effectLst/>
                        </a:rPr>
                        <a:t> EXTI_InitTypeDef </a:t>
                      </a:r>
                      <a:r>
                        <a:rPr lang="zh-CN" sz="1600" kern="0">
                          <a:effectLst/>
                        </a:rPr>
                        <a:t>的指针，包含了外设</a:t>
                      </a:r>
                      <a:r>
                        <a:rPr lang="en-US" sz="1600" kern="0">
                          <a:effectLst/>
                        </a:rPr>
                        <a:t> EXTI </a:t>
                      </a:r>
                      <a:r>
                        <a:rPr lang="zh-CN" sz="1600" kern="0">
                          <a:effectLst/>
                        </a:rPr>
                        <a:t>的配置信息，参阅</a:t>
                      </a:r>
                      <a:r>
                        <a:rPr lang="en-US" sz="1600" kern="0">
                          <a:effectLst/>
                        </a:rPr>
                        <a:t> Section</a:t>
                      </a:r>
                      <a:r>
                        <a:rPr lang="zh-CN" sz="1600" kern="0">
                          <a:effectLst/>
                        </a:rPr>
                        <a:t>：</a:t>
                      </a:r>
                      <a:r>
                        <a:rPr lang="en-US" sz="1600" kern="0">
                          <a:effectLst/>
                        </a:rPr>
                        <a:t> EXTI_InitTypeDef </a:t>
                      </a:r>
                      <a:r>
                        <a:rPr lang="zh-CN" sz="1600" kern="0">
                          <a:effectLst/>
                        </a:rPr>
                        <a:t>查阅更多该参数允许取值范围</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输出参数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返回值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先决条件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被调用函数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dirty="0">
                          <a:effectLst/>
                        </a:rPr>
                        <a:t>无</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7586036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5697" y="430977"/>
            <a:ext cx="4174541" cy="492443"/>
          </a:xfrm>
          <a:prstGeom prst="rect">
            <a:avLst/>
          </a:prstGeom>
        </p:spPr>
        <p:txBody>
          <a:bodyPr wrap="none">
            <a:spAutoFit/>
          </a:bodyPr>
          <a:lstStyle/>
          <a:p>
            <a:r>
              <a:rPr lang="en-US" altLang="zh-CN" sz="2600" dirty="0" smtClean="0">
                <a:ln w="10541" cmpd="sng">
                  <a:solidFill>
                    <a:srgbClr val="7030A0"/>
                  </a:solidFill>
                  <a:prstDash val="solid"/>
                </a:ln>
                <a:solidFill>
                  <a:srgbClr val="C00000"/>
                </a:solidFill>
                <a:latin typeface="Arial" charset="0"/>
              </a:rPr>
              <a:t>3.</a:t>
            </a:r>
            <a:r>
              <a:rPr lang="zh-CN" altLang="en-US" sz="2600" dirty="0">
                <a:ln w="10541" cmpd="sng">
                  <a:solidFill>
                    <a:srgbClr val="7030A0"/>
                  </a:solidFill>
                  <a:prstDash val="solid"/>
                </a:ln>
                <a:solidFill>
                  <a:srgbClr val="C00000"/>
                </a:solidFill>
                <a:latin typeface="Arial" charset="0"/>
              </a:rPr>
              <a:t>函数</a:t>
            </a:r>
            <a:r>
              <a:rPr lang="en-US" altLang="zh-CN" sz="2600" dirty="0" err="1">
                <a:ln w="10541" cmpd="sng">
                  <a:solidFill>
                    <a:srgbClr val="7030A0"/>
                  </a:solidFill>
                  <a:prstDash val="solid"/>
                </a:ln>
                <a:solidFill>
                  <a:srgbClr val="C00000"/>
                </a:solidFill>
                <a:latin typeface="Arial" charset="0"/>
              </a:rPr>
              <a:t>EXTI_GetITStatus</a:t>
            </a:r>
            <a:r>
              <a:rPr lang="zh-CN" altLang="en-US" sz="2600" dirty="0" smtClean="0">
                <a:ln w="10541" cmpd="sng">
                  <a:solidFill>
                    <a:srgbClr val="7030A0"/>
                  </a:solidFill>
                  <a:prstDash val="solid"/>
                </a:ln>
                <a:solidFill>
                  <a:srgbClr val="C00000"/>
                </a:solidFill>
                <a:latin typeface="Arial" charset="0"/>
              </a:rPr>
              <a:t>：</a:t>
            </a:r>
            <a:endParaRPr lang="zh-CN" altLang="en-US" sz="2600" dirty="0">
              <a:ln w="10541" cmpd="sng">
                <a:solidFill>
                  <a:srgbClr val="7030A0"/>
                </a:solidFill>
                <a:prstDash val="solid"/>
              </a:ln>
              <a:solidFill>
                <a:srgbClr val="C00000"/>
              </a:solidFill>
              <a:latin typeface="Arial"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345012775"/>
              </p:ext>
            </p:extLst>
          </p:nvPr>
        </p:nvGraphicFramePr>
        <p:xfrm>
          <a:off x="585786" y="1010504"/>
          <a:ext cx="8064728" cy="2468880"/>
        </p:xfrm>
        <a:graphic>
          <a:graphicData uri="http://schemas.openxmlformats.org/drawingml/2006/table">
            <a:tbl>
              <a:tblPr firstRow="1" firstCol="1" bandRow="1">
                <a:tableStyleId>{2D5ABB26-0587-4C30-8999-92F81FD0307C}</a:tableStyleId>
              </a:tblPr>
              <a:tblGrid>
                <a:gridCol w="1997757"/>
                <a:gridCol w="6066971"/>
              </a:tblGrid>
              <a:tr h="0">
                <a:tc>
                  <a:txBody>
                    <a:bodyPr/>
                    <a:lstStyle/>
                    <a:p>
                      <a:pPr algn="l">
                        <a:spcAft>
                          <a:spcPts val="0"/>
                        </a:spcAft>
                      </a:pPr>
                      <a:r>
                        <a:rPr lang="zh-CN" sz="1800" kern="0">
                          <a:effectLst/>
                        </a:rPr>
                        <a:t>函数名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EXTI_GetITStatus</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函数原形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ITStatus EXTI_GetITStatus(u32 EXTI_Line)</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功能描述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检查指定的</a:t>
                      </a:r>
                      <a:r>
                        <a:rPr lang="en-US" sz="1800" kern="0">
                          <a:effectLst/>
                        </a:rPr>
                        <a:t> EXTI </a:t>
                      </a:r>
                      <a:r>
                        <a:rPr lang="zh-CN" sz="1800" kern="0">
                          <a:effectLst/>
                        </a:rPr>
                        <a:t>线路触发请求发生与否</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输入参数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EXTI_Line</a:t>
                      </a:r>
                      <a:r>
                        <a:rPr lang="zh-CN" sz="1800" kern="0">
                          <a:effectLst/>
                        </a:rPr>
                        <a:t>：待检查</a:t>
                      </a:r>
                      <a:r>
                        <a:rPr lang="en-US" sz="1800" kern="0">
                          <a:effectLst/>
                        </a:rPr>
                        <a:t> EXTI </a:t>
                      </a:r>
                      <a:r>
                        <a:rPr lang="zh-CN" sz="1800" kern="0">
                          <a:effectLst/>
                        </a:rPr>
                        <a:t>线路的挂起位</a:t>
                      </a:r>
                      <a:endParaRPr lang="zh-CN" sz="1800" kern="100">
                        <a:effectLst/>
                      </a:endParaRPr>
                    </a:p>
                    <a:p>
                      <a:pPr algn="l">
                        <a:spcAft>
                          <a:spcPts val="0"/>
                        </a:spcAft>
                      </a:pPr>
                      <a:r>
                        <a:rPr lang="zh-CN" sz="1800" kern="0">
                          <a:effectLst/>
                        </a:rPr>
                        <a:t>参阅</a:t>
                      </a:r>
                      <a:r>
                        <a:rPr lang="en-US" sz="1800" kern="0">
                          <a:effectLst/>
                        </a:rPr>
                        <a:t> Section</a:t>
                      </a:r>
                      <a:r>
                        <a:rPr lang="zh-CN" sz="1800" kern="0">
                          <a:effectLst/>
                        </a:rPr>
                        <a:t>：</a:t>
                      </a:r>
                      <a:r>
                        <a:rPr lang="en-US" sz="1800" kern="0">
                          <a:effectLst/>
                        </a:rPr>
                        <a:t> EXTI_Line </a:t>
                      </a:r>
                      <a:r>
                        <a:rPr lang="zh-CN" sz="1800" kern="0">
                          <a:effectLst/>
                        </a:rPr>
                        <a:t>查阅更多该参数允许取值范围</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输出参数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无</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返回值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EXTI_Line </a:t>
                      </a:r>
                      <a:r>
                        <a:rPr lang="zh-CN" sz="1800" kern="0">
                          <a:effectLst/>
                        </a:rPr>
                        <a:t>的新状态（</a:t>
                      </a:r>
                      <a:r>
                        <a:rPr lang="en-US" sz="1800" kern="0">
                          <a:effectLst/>
                        </a:rPr>
                        <a:t>SET </a:t>
                      </a:r>
                      <a:r>
                        <a:rPr lang="zh-CN" sz="1800" kern="0">
                          <a:effectLst/>
                        </a:rPr>
                        <a:t>或者</a:t>
                      </a:r>
                      <a:r>
                        <a:rPr lang="en-US" sz="1800" kern="0">
                          <a:effectLst/>
                        </a:rPr>
                        <a:t> RESET</a:t>
                      </a:r>
                      <a:r>
                        <a:rPr lang="zh-CN" sz="1800" kern="0">
                          <a:effectLst/>
                        </a:rPr>
                        <a:t>）</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先决条件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无</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被调用函数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dirty="0">
                          <a:effectLst/>
                        </a:rPr>
                        <a:t>无</a:t>
                      </a:r>
                      <a:endParaRPr lang="zh-CN" sz="18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矩形 3"/>
          <p:cNvSpPr/>
          <p:nvPr/>
        </p:nvSpPr>
        <p:spPr>
          <a:xfrm>
            <a:off x="305526" y="3544292"/>
            <a:ext cx="4527201" cy="492443"/>
          </a:xfrm>
          <a:prstGeom prst="rect">
            <a:avLst/>
          </a:prstGeom>
        </p:spPr>
        <p:txBody>
          <a:bodyPr wrap="none">
            <a:spAutoFit/>
          </a:bodyPr>
          <a:lstStyle/>
          <a:p>
            <a:r>
              <a:rPr lang="en-US" altLang="zh-CN" sz="2600" dirty="0" smtClean="0">
                <a:ln w="10541" cmpd="sng">
                  <a:solidFill>
                    <a:srgbClr val="7030A0"/>
                  </a:solidFill>
                  <a:prstDash val="solid"/>
                </a:ln>
                <a:solidFill>
                  <a:srgbClr val="C00000"/>
                </a:solidFill>
                <a:latin typeface="Arial" charset="0"/>
              </a:rPr>
              <a:t>4.</a:t>
            </a:r>
            <a:r>
              <a:rPr lang="zh-CN" altLang="en-US" sz="2600" dirty="0">
                <a:ln w="10541" cmpd="sng">
                  <a:solidFill>
                    <a:srgbClr val="7030A0"/>
                  </a:solidFill>
                  <a:prstDash val="solid"/>
                </a:ln>
                <a:solidFill>
                  <a:srgbClr val="C00000"/>
                </a:solidFill>
                <a:latin typeface="Arial" charset="0"/>
              </a:rPr>
              <a:t>函数</a:t>
            </a:r>
            <a:r>
              <a:rPr lang="en-US" altLang="zh-CN" sz="2600" dirty="0" err="1">
                <a:ln w="10541" cmpd="sng">
                  <a:solidFill>
                    <a:srgbClr val="7030A0"/>
                  </a:solidFill>
                  <a:prstDash val="solid"/>
                </a:ln>
                <a:solidFill>
                  <a:srgbClr val="C00000"/>
                </a:solidFill>
                <a:latin typeface="Arial" charset="0"/>
              </a:rPr>
              <a:t>EXTI_GetFlagStatus</a:t>
            </a:r>
            <a:r>
              <a:rPr lang="zh-CN" altLang="en-US" sz="2600" dirty="0" smtClean="0">
                <a:ln w="10541" cmpd="sng">
                  <a:solidFill>
                    <a:srgbClr val="7030A0"/>
                  </a:solidFill>
                  <a:prstDash val="solid"/>
                </a:ln>
                <a:solidFill>
                  <a:srgbClr val="C00000"/>
                </a:solidFill>
                <a:latin typeface="Arial" charset="0"/>
              </a:rPr>
              <a:t>：</a:t>
            </a:r>
            <a:endParaRPr lang="zh-CN" altLang="en-US" sz="2600" dirty="0">
              <a:ln w="10541" cmpd="sng">
                <a:solidFill>
                  <a:srgbClr val="7030A0"/>
                </a:solidFill>
                <a:prstDash val="solid"/>
              </a:ln>
              <a:solidFill>
                <a:srgbClr val="C00000"/>
              </a:solidFill>
              <a:latin typeface="Arial"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066771749"/>
              </p:ext>
            </p:extLst>
          </p:nvPr>
        </p:nvGraphicFramePr>
        <p:xfrm>
          <a:off x="571273" y="4109305"/>
          <a:ext cx="7963127" cy="2407608"/>
        </p:xfrm>
        <a:graphic>
          <a:graphicData uri="http://schemas.openxmlformats.org/drawingml/2006/table">
            <a:tbl>
              <a:tblPr firstRow="1" firstCol="1" bandRow="1">
                <a:tableStyleId>{2D5ABB26-0587-4C30-8999-92F81FD0307C}</a:tableStyleId>
              </a:tblPr>
              <a:tblGrid>
                <a:gridCol w="1968727"/>
                <a:gridCol w="5994400"/>
              </a:tblGrid>
              <a:tr h="300951">
                <a:tc>
                  <a:txBody>
                    <a:bodyPr/>
                    <a:lstStyle/>
                    <a:p>
                      <a:pPr algn="l">
                        <a:spcAft>
                          <a:spcPts val="0"/>
                        </a:spcAft>
                      </a:pPr>
                      <a:r>
                        <a:rPr lang="zh-CN" sz="1600" kern="0">
                          <a:effectLst/>
                        </a:rPr>
                        <a:t>函数名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600" kern="0">
                          <a:effectLst/>
                        </a:rPr>
                        <a:t>EXTI_GetFlagStatus</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951">
                <a:tc>
                  <a:txBody>
                    <a:bodyPr/>
                    <a:lstStyle/>
                    <a:p>
                      <a:pPr algn="l">
                        <a:spcAft>
                          <a:spcPts val="0"/>
                        </a:spcAft>
                      </a:pPr>
                      <a:r>
                        <a:rPr lang="zh-CN" sz="1600" kern="0">
                          <a:effectLst/>
                        </a:rPr>
                        <a:t>函数原形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600" kern="0">
                          <a:effectLst/>
                        </a:rPr>
                        <a:t>FlagStatus EXTI_GetFlagStatus(u32 EXTI_Line)</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951">
                <a:tc>
                  <a:txBody>
                    <a:bodyPr/>
                    <a:lstStyle/>
                    <a:p>
                      <a:pPr algn="l">
                        <a:spcAft>
                          <a:spcPts val="0"/>
                        </a:spcAft>
                      </a:pPr>
                      <a:r>
                        <a:rPr lang="zh-CN" sz="1600" kern="0">
                          <a:effectLst/>
                        </a:rPr>
                        <a:t>功能描述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检查指定的</a:t>
                      </a:r>
                      <a:r>
                        <a:rPr lang="en-US" sz="1600" kern="0">
                          <a:effectLst/>
                        </a:rPr>
                        <a:t> EXTI </a:t>
                      </a:r>
                      <a:r>
                        <a:rPr lang="zh-CN" sz="1600" kern="0">
                          <a:effectLst/>
                        </a:rPr>
                        <a:t>线路标志位设置与否</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951">
                <a:tc>
                  <a:txBody>
                    <a:bodyPr/>
                    <a:lstStyle/>
                    <a:p>
                      <a:pPr algn="l">
                        <a:spcAft>
                          <a:spcPts val="0"/>
                        </a:spcAft>
                      </a:pPr>
                      <a:r>
                        <a:rPr lang="zh-CN" sz="1600" kern="0">
                          <a:effectLst/>
                        </a:rPr>
                        <a:t>输入参数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600" kern="0">
                          <a:effectLst/>
                        </a:rPr>
                        <a:t>EXTI_Line</a:t>
                      </a:r>
                      <a:r>
                        <a:rPr lang="zh-CN" sz="1600" kern="0">
                          <a:effectLst/>
                        </a:rPr>
                        <a:t>：待检查的</a:t>
                      </a:r>
                      <a:r>
                        <a:rPr lang="en-US" sz="1600" kern="0">
                          <a:effectLst/>
                        </a:rPr>
                        <a:t> EXTI </a:t>
                      </a:r>
                      <a:r>
                        <a:rPr lang="zh-CN" sz="1600" kern="0">
                          <a:effectLst/>
                        </a:rPr>
                        <a:t>线路标志位</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951">
                <a:tc>
                  <a:txBody>
                    <a:bodyPr/>
                    <a:lstStyle/>
                    <a:p>
                      <a:pPr algn="l">
                        <a:spcAft>
                          <a:spcPts val="0"/>
                        </a:spcAft>
                      </a:pPr>
                      <a:r>
                        <a:rPr lang="zh-CN" sz="1600" kern="0">
                          <a:effectLst/>
                        </a:rPr>
                        <a:t>输出参数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951">
                <a:tc>
                  <a:txBody>
                    <a:bodyPr/>
                    <a:lstStyle/>
                    <a:p>
                      <a:pPr algn="l">
                        <a:spcAft>
                          <a:spcPts val="0"/>
                        </a:spcAft>
                      </a:pPr>
                      <a:r>
                        <a:rPr lang="zh-CN" sz="1600" kern="0">
                          <a:effectLst/>
                        </a:rPr>
                        <a:t>返回值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600" kern="0">
                          <a:effectLst/>
                        </a:rPr>
                        <a:t>EXTI_Line </a:t>
                      </a:r>
                      <a:r>
                        <a:rPr lang="zh-CN" sz="1600" kern="0">
                          <a:effectLst/>
                        </a:rPr>
                        <a:t>的新状态（</a:t>
                      </a:r>
                      <a:r>
                        <a:rPr lang="en-US" sz="1600" kern="0">
                          <a:effectLst/>
                        </a:rPr>
                        <a:t>SET </a:t>
                      </a:r>
                      <a:r>
                        <a:rPr lang="zh-CN" sz="1600" kern="0">
                          <a:effectLst/>
                        </a:rPr>
                        <a:t>或者</a:t>
                      </a:r>
                      <a:r>
                        <a:rPr lang="en-US" sz="1600" kern="0">
                          <a:effectLst/>
                        </a:rPr>
                        <a:t> RESET</a:t>
                      </a:r>
                      <a:r>
                        <a:rPr lang="zh-CN" sz="1600" kern="0">
                          <a:effectLst/>
                        </a:rPr>
                        <a:t>）</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951">
                <a:tc>
                  <a:txBody>
                    <a:bodyPr/>
                    <a:lstStyle/>
                    <a:p>
                      <a:pPr algn="l">
                        <a:spcAft>
                          <a:spcPts val="0"/>
                        </a:spcAft>
                      </a:pPr>
                      <a:r>
                        <a:rPr lang="zh-CN" sz="1600" kern="0">
                          <a:effectLst/>
                        </a:rPr>
                        <a:t>先决条件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951">
                <a:tc>
                  <a:txBody>
                    <a:bodyPr/>
                    <a:lstStyle/>
                    <a:p>
                      <a:pPr algn="l">
                        <a:spcAft>
                          <a:spcPts val="0"/>
                        </a:spcAft>
                      </a:pPr>
                      <a:r>
                        <a:rPr lang="zh-CN" sz="1600" kern="0">
                          <a:effectLst/>
                        </a:rPr>
                        <a:t>被调用函数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dirty="0">
                          <a:effectLst/>
                        </a:rPr>
                        <a:t>无</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7701356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1982" y="496292"/>
            <a:ext cx="3837910" cy="492443"/>
          </a:xfrm>
          <a:prstGeom prst="rect">
            <a:avLst/>
          </a:prstGeom>
        </p:spPr>
        <p:txBody>
          <a:bodyPr wrap="none">
            <a:spAutoFit/>
          </a:bodyPr>
          <a:lstStyle/>
          <a:p>
            <a:r>
              <a:rPr lang="en-US" altLang="zh-CN" sz="2600" dirty="0" smtClean="0">
                <a:ln w="10541" cmpd="sng">
                  <a:solidFill>
                    <a:srgbClr val="7030A0"/>
                  </a:solidFill>
                  <a:prstDash val="solid"/>
                </a:ln>
                <a:solidFill>
                  <a:srgbClr val="C00000"/>
                </a:solidFill>
                <a:latin typeface="Arial" charset="0"/>
              </a:rPr>
              <a:t>5.</a:t>
            </a:r>
            <a:r>
              <a:rPr lang="zh-CN" altLang="en-US" sz="2600" dirty="0">
                <a:ln w="10541" cmpd="sng">
                  <a:solidFill>
                    <a:srgbClr val="7030A0"/>
                  </a:solidFill>
                  <a:prstDash val="solid"/>
                </a:ln>
                <a:solidFill>
                  <a:srgbClr val="C00000"/>
                </a:solidFill>
                <a:latin typeface="Arial" charset="0"/>
              </a:rPr>
              <a:t>函数</a:t>
            </a:r>
            <a:r>
              <a:rPr lang="en-US" altLang="zh-CN" sz="2600" dirty="0" err="1">
                <a:ln w="10541" cmpd="sng">
                  <a:solidFill>
                    <a:srgbClr val="7030A0"/>
                  </a:solidFill>
                  <a:prstDash val="solid"/>
                </a:ln>
                <a:solidFill>
                  <a:srgbClr val="C00000"/>
                </a:solidFill>
                <a:latin typeface="Arial" charset="0"/>
              </a:rPr>
              <a:t>EXTI_ClearFlag</a:t>
            </a:r>
            <a:r>
              <a:rPr lang="zh-CN" altLang="en-US" sz="2600" dirty="0" smtClean="0">
                <a:ln w="10541" cmpd="sng">
                  <a:solidFill>
                    <a:srgbClr val="7030A0"/>
                  </a:solidFill>
                  <a:prstDash val="solid"/>
                </a:ln>
                <a:solidFill>
                  <a:srgbClr val="C00000"/>
                </a:solidFill>
                <a:latin typeface="Arial" charset="0"/>
              </a:rPr>
              <a:t>：</a:t>
            </a:r>
            <a:endParaRPr lang="zh-CN" altLang="en-US" sz="2600" dirty="0">
              <a:ln w="10541" cmpd="sng">
                <a:solidFill>
                  <a:srgbClr val="7030A0"/>
                </a:solidFill>
                <a:prstDash val="solid"/>
              </a:ln>
              <a:solidFill>
                <a:srgbClr val="C00000"/>
              </a:solidFill>
              <a:latin typeface="Arial"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220479282"/>
              </p:ext>
            </p:extLst>
          </p:nvPr>
        </p:nvGraphicFramePr>
        <p:xfrm>
          <a:off x="426810" y="988735"/>
          <a:ext cx="8122104" cy="1950720"/>
        </p:xfrm>
        <a:graphic>
          <a:graphicData uri="http://schemas.openxmlformats.org/drawingml/2006/table">
            <a:tbl>
              <a:tblPr firstRow="1" firstCol="1" bandRow="1">
                <a:tableStyleId>{2D5ABB26-0587-4C30-8999-92F81FD0307C}</a:tableStyleId>
              </a:tblPr>
              <a:tblGrid>
                <a:gridCol w="2538775"/>
                <a:gridCol w="5583329"/>
              </a:tblGrid>
              <a:tr h="0">
                <a:tc>
                  <a:txBody>
                    <a:bodyPr/>
                    <a:lstStyle/>
                    <a:p>
                      <a:pPr algn="l">
                        <a:spcAft>
                          <a:spcPts val="0"/>
                        </a:spcAft>
                      </a:pPr>
                      <a:r>
                        <a:rPr lang="zh-CN" sz="1600" kern="0" dirty="0">
                          <a:effectLst/>
                        </a:rPr>
                        <a:t>函数名 </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600" kern="0">
                          <a:effectLst/>
                        </a:rPr>
                        <a:t>EXTI_ClearFlag</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函数原形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600" kern="0">
                          <a:effectLst/>
                        </a:rPr>
                        <a:t>void EXTI_ClearFlag(u32 EXTI_Line)</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功能描述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清除</a:t>
                      </a:r>
                      <a:r>
                        <a:rPr lang="en-US" sz="1600" kern="0">
                          <a:effectLst/>
                        </a:rPr>
                        <a:t> EXTI </a:t>
                      </a:r>
                      <a:r>
                        <a:rPr lang="zh-CN" sz="1600" kern="0">
                          <a:effectLst/>
                        </a:rPr>
                        <a:t>线路挂起标志位</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输入参数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600" kern="0">
                          <a:effectLst/>
                        </a:rPr>
                        <a:t>EXTI_Line</a:t>
                      </a:r>
                      <a:r>
                        <a:rPr lang="zh-CN" sz="1600" kern="0">
                          <a:effectLst/>
                        </a:rPr>
                        <a:t>：待清除标志位的</a:t>
                      </a:r>
                      <a:r>
                        <a:rPr lang="en-US" sz="1600" kern="0">
                          <a:effectLst/>
                        </a:rPr>
                        <a:t> EXTI </a:t>
                      </a:r>
                      <a:r>
                        <a:rPr lang="zh-CN" sz="1600" kern="0">
                          <a:effectLst/>
                        </a:rPr>
                        <a:t>线路</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输出参数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返回值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a:effectLst/>
                        </a:rPr>
                        <a:t>先决条件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600" kern="0" dirty="0">
                          <a:effectLst/>
                        </a:rPr>
                        <a:t>被调用函数 </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dirty="0">
                          <a:effectLst/>
                        </a:rPr>
                        <a:t>无</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矩形 3"/>
          <p:cNvSpPr/>
          <p:nvPr/>
        </p:nvSpPr>
        <p:spPr>
          <a:xfrm>
            <a:off x="309320" y="3072578"/>
            <a:ext cx="5101076" cy="492443"/>
          </a:xfrm>
          <a:prstGeom prst="rect">
            <a:avLst/>
          </a:prstGeom>
        </p:spPr>
        <p:txBody>
          <a:bodyPr wrap="none">
            <a:spAutoFit/>
          </a:bodyPr>
          <a:lstStyle/>
          <a:p>
            <a:r>
              <a:rPr lang="en-US" altLang="zh-CN" sz="2600" dirty="0" smtClean="0">
                <a:ln w="10541" cmpd="sng">
                  <a:solidFill>
                    <a:srgbClr val="7030A0"/>
                  </a:solidFill>
                  <a:prstDash val="solid"/>
                </a:ln>
                <a:solidFill>
                  <a:srgbClr val="C00000"/>
                </a:solidFill>
                <a:latin typeface="Arial" charset="0"/>
              </a:rPr>
              <a:t>6.</a:t>
            </a:r>
            <a:r>
              <a:rPr lang="zh-CN" altLang="en-US" sz="2600" dirty="0">
                <a:ln w="10541" cmpd="sng">
                  <a:solidFill>
                    <a:srgbClr val="7030A0"/>
                  </a:solidFill>
                  <a:prstDash val="solid"/>
                </a:ln>
                <a:solidFill>
                  <a:srgbClr val="C00000"/>
                </a:solidFill>
                <a:latin typeface="Arial" charset="0"/>
              </a:rPr>
              <a:t>函数</a:t>
            </a:r>
            <a:r>
              <a:rPr lang="en-US" altLang="zh-CN" sz="2600" dirty="0" err="1">
                <a:ln w="10541" cmpd="sng">
                  <a:solidFill>
                    <a:srgbClr val="7030A0"/>
                  </a:solidFill>
                  <a:prstDash val="solid"/>
                </a:ln>
                <a:solidFill>
                  <a:srgbClr val="C00000"/>
                </a:solidFill>
                <a:latin typeface="Arial" charset="0"/>
              </a:rPr>
              <a:t>EXTI_ClearITPendingBit</a:t>
            </a:r>
            <a:r>
              <a:rPr lang="zh-CN" altLang="en-US" sz="2600" dirty="0" smtClean="0">
                <a:ln w="10541" cmpd="sng">
                  <a:solidFill>
                    <a:srgbClr val="7030A0"/>
                  </a:solidFill>
                  <a:prstDash val="solid"/>
                </a:ln>
                <a:solidFill>
                  <a:srgbClr val="C00000"/>
                </a:solidFill>
                <a:latin typeface="Arial" charset="0"/>
              </a:rPr>
              <a:t>：</a:t>
            </a:r>
            <a:endParaRPr lang="zh-CN" altLang="en-US" sz="2600" dirty="0">
              <a:ln w="10541" cmpd="sng">
                <a:solidFill>
                  <a:srgbClr val="7030A0"/>
                </a:solidFill>
                <a:prstDash val="solid"/>
              </a:ln>
              <a:solidFill>
                <a:srgbClr val="C00000"/>
              </a:solidFill>
              <a:latin typeface="Arial"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4027596772"/>
              </p:ext>
            </p:extLst>
          </p:nvPr>
        </p:nvGraphicFramePr>
        <p:xfrm>
          <a:off x="484867" y="3693791"/>
          <a:ext cx="8093075" cy="2605408"/>
        </p:xfrm>
        <a:graphic>
          <a:graphicData uri="http://schemas.openxmlformats.org/drawingml/2006/table">
            <a:tbl>
              <a:tblPr firstRow="1" firstCol="1" bandRow="1">
                <a:tableStyleId>{2D5ABB26-0587-4C30-8999-92F81FD0307C}</a:tableStyleId>
              </a:tblPr>
              <a:tblGrid>
                <a:gridCol w="2669474"/>
                <a:gridCol w="5423601"/>
              </a:tblGrid>
              <a:tr h="325676">
                <a:tc>
                  <a:txBody>
                    <a:bodyPr/>
                    <a:lstStyle/>
                    <a:p>
                      <a:pPr algn="l">
                        <a:spcAft>
                          <a:spcPts val="0"/>
                        </a:spcAft>
                      </a:pPr>
                      <a:r>
                        <a:rPr lang="zh-CN" sz="1600" kern="0">
                          <a:effectLst/>
                        </a:rPr>
                        <a:t>函数名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600" kern="0">
                          <a:effectLst/>
                        </a:rPr>
                        <a:t>EXTI_ClearITPendingBit</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676">
                <a:tc>
                  <a:txBody>
                    <a:bodyPr/>
                    <a:lstStyle/>
                    <a:p>
                      <a:pPr algn="l">
                        <a:spcAft>
                          <a:spcPts val="0"/>
                        </a:spcAft>
                      </a:pPr>
                      <a:r>
                        <a:rPr lang="zh-CN" sz="1600" kern="0">
                          <a:effectLst/>
                        </a:rPr>
                        <a:t>函数原形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600" kern="0">
                          <a:effectLst/>
                        </a:rPr>
                        <a:t>void EXTI_ClearITPendingBit(u32 EXTI_Line)</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676">
                <a:tc>
                  <a:txBody>
                    <a:bodyPr/>
                    <a:lstStyle/>
                    <a:p>
                      <a:pPr algn="l">
                        <a:spcAft>
                          <a:spcPts val="0"/>
                        </a:spcAft>
                      </a:pPr>
                      <a:r>
                        <a:rPr lang="zh-CN" sz="1600" kern="0">
                          <a:effectLst/>
                        </a:rPr>
                        <a:t>功能描述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清除</a:t>
                      </a:r>
                      <a:r>
                        <a:rPr lang="en-US" sz="1600" kern="0">
                          <a:effectLst/>
                        </a:rPr>
                        <a:t> EXTI </a:t>
                      </a:r>
                      <a:r>
                        <a:rPr lang="zh-CN" sz="1600" kern="0">
                          <a:effectLst/>
                        </a:rPr>
                        <a:t>线路挂起位</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676">
                <a:tc>
                  <a:txBody>
                    <a:bodyPr/>
                    <a:lstStyle/>
                    <a:p>
                      <a:pPr algn="l">
                        <a:spcAft>
                          <a:spcPts val="0"/>
                        </a:spcAft>
                      </a:pPr>
                      <a:r>
                        <a:rPr lang="zh-CN" sz="1600" kern="0">
                          <a:effectLst/>
                        </a:rPr>
                        <a:t>输入参数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600" kern="0">
                          <a:effectLst/>
                        </a:rPr>
                        <a:t>EXTI_Line</a:t>
                      </a:r>
                      <a:r>
                        <a:rPr lang="zh-CN" sz="1600" kern="0">
                          <a:effectLst/>
                        </a:rPr>
                        <a:t>：待清除</a:t>
                      </a:r>
                      <a:r>
                        <a:rPr lang="en-US" sz="1600" kern="0">
                          <a:effectLst/>
                        </a:rPr>
                        <a:t> EXTI </a:t>
                      </a:r>
                      <a:r>
                        <a:rPr lang="zh-CN" sz="1600" kern="0">
                          <a:effectLst/>
                        </a:rPr>
                        <a:t>线路的挂起位</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676">
                <a:tc>
                  <a:txBody>
                    <a:bodyPr/>
                    <a:lstStyle/>
                    <a:p>
                      <a:pPr algn="l">
                        <a:spcAft>
                          <a:spcPts val="0"/>
                        </a:spcAft>
                      </a:pPr>
                      <a:r>
                        <a:rPr lang="zh-CN" sz="1600" kern="0">
                          <a:effectLst/>
                        </a:rPr>
                        <a:t>输出参数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676">
                <a:tc>
                  <a:txBody>
                    <a:bodyPr/>
                    <a:lstStyle/>
                    <a:p>
                      <a:pPr algn="l">
                        <a:spcAft>
                          <a:spcPts val="0"/>
                        </a:spcAft>
                      </a:pPr>
                      <a:r>
                        <a:rPr lang="zh-CN" sz="1600" kern="0">
                          <a:effectLst/>
                        </a:rPr>
                        <a:t>返回值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676">
                <a:tc>
                  <a:txBody>
                    <a:bodyPr/>
                    <a:lstStyle/>
                    <a:p>
                      <a:pPr algn="l">
                        <a:spcAft>
                          <a:spcPts val="0"/>
                        </a:spcAft>
                      </a:pPr>
                      <a:r>
                        <a:rPr lang="zh-CN" sz="1600" kern="0">
                          <a:effectLst/>
                        </a:rPr>
                        <a:t>先决条件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a:effectLst/>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676">
                <a:tc>
                  <a:txBody>
                    <a:bodyPr/>
                    <a:lstStyle/>
                    <a:p>
                      <a:pPr algn="l">
                        <a:spcAft>
                          <a:spcPts val="0"/>
                        </a:spcAft>
                      </a:pPr>
                      <a:r>
                        <a:rPr lang="zh-CN" sz="1600" kern="0">
                          <a:effectLst/>
                        </a:rPr>
                        <a:t>被调用函数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600" kern="0" dirty="0">
                          <a:effectLst/>
                        </a:rPr>
                        <a:t>无</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4380302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860" y="464801"/>
            <a:ext cx="7468769" cy="553998"/>
          </a:xfrm>
          <a:prstGeom prst="rect">
            <a:avLst/>
          </a:prstGeom>
          <a:noFill/>
        </p:spPr>
        <p:txBody>
          <a:bodyPr wrap="square">
            <a:spAutoFit/>
          </a:bodyPr>
          <a:lstStyle/>
          <a:p>
            <a:pPr>
              <a:defRPr/>
            </a:pP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8.4.3 EXTI</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中断线</a:t>
            </a: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GPIO</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引脚映射库函数</a:t>
            </a:r>
          </a:p>
        </p:txBody>
      </p:sp>
      <p:graphicFrame>
        <p:nvGraphicFramePr>
          <p:cNvPr id="3" name="表格 2"/>
          <p:cNvGraphicFramePr>
            <a:graphicFrameLocks noGrp="1"/>
          </p:cNvGraphicFramePr>
          <p:nvPr>
            <p:extLst>
              <p:ext uri="{D42A27DB-BD31-4B8C-83A1-F6EECF244321}">
                <p14:modId xmlns:p14="http://schemas.microsoft.com/office/powerpoint/2010/main" val="2318909355"/>
              </p:ext>
            </p:extLst>
          </p:nvPr>
        </p:nvGraphicFramePr>
        <p:xfrm>
          <a:off x="441325" y="1356270"/>
          <a:ext cx="8368846" cy="3291840"/>
        </p:xfrm>
        <a:graphic>
          <a:graphicData uri="http://schemas.openxmlformats.org/drawingml/2006/table">
            <a:tbl>
              <a:tblPr firstRow="1" firstCol="1" bandRow="1">
                <a:tableStyleId>{2D5ABB26-0587-4C30-8999-92F81FD0307C}</a:tableStyleId>
              </a:tblPr>
              <a:tblGrid>
                <a:gridCol w="1549018"/>
                <a:gridCol w="6819828"/>
              </a:tblGrid>
              <a:tr h="0">
                <a:tc>
                  <a:txBody>
                    <a:bodyPr/>
                    <a:lstStyle/>
                    <a:p>
                      <a:pPr algn="l">
                        <a:spcAft>
                          <a:spcPts val="0"/>
                        </a:spcAft>
                      </a:pPr>
                      <a:r>
                        <a:rPr lang="zh-CN" sz="1800" kern="0">
                          <a:effectLst/>
                        </a:rPr>
                        <a:t>函数名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GPIO_EXTILineConfig</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函数原形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void GPIO_EXTILineConfig(u8 GPIO_PortSource, u8 GPIO_PinSource)</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功能描述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选择</a:t>
                      </a:r>
                      <a:r>
                        <a:rPr lang="en-US" sz="1800" kern="0">
                          <a:effectLst/>
                        </a:rPr>
                        <a:t> GPIO </a:t>
                      </a:r>
                      <a:r>
                        <a:rPr lang="zh-CN" sz="1800" kern="0">
                          <a:effectLst/>
                        </a:rPr>
                        <a:t>管脚用作外部中断线路</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输入参数</a:t>
                      </a:r>
                      <a:r>
                        <a:rPr lang="en-US" sz="1800" kern="0">
                          <a:effectLst/>
                        </a:rPr>
                        <a:t> 1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GPIO_PortSource: </a:t>
                      </a:r>
                      <a:r>
                        <a:rPr lang="zh-CN" sz="1800" kern="0">
                          <a:effectLst/>
                        </a:rPr>
                        <a:t>选择用作外部中断线源的</a:t>
                      </a:r>
                      <a:r>
                        <a:rPr lang="en-US" sz="1800" kern="0">
                          <a:effectLst/>
                        </a:rPr>
                        <a:t> GPIO </a:t>
                      </a:r>
                      <a:r>
                        <a:rPr lang="zh-CN" sz="1800" kern="0">
                          <a:effectLst/>
                        </a:rPr>
                        <a:t>端口</a:t>
                      </a:r>
                      <a:r>
                        <a:rPr lang="en-US" sz="1800" kern="0">
                          <a:effectLst/>
                        </a:rPr>
                        <a:t/>
                      </a:r>
                      <a:br>
                        <a:rPr lang="en-US" sz="1800" kern="0">
                          <a:effectLst/>
                        </a:rPr>
                      </a:br>
                      <a:r>
                        <a:rPr lang="zh-CN" sz="1800" kern="0">
                          <a:effectLst/>
                        </a:rPr>
                        <a:t>参阅</a:t>
                      </a:r>
                      <a:r>
                        <a:rPr lang="en-US" sz="1800" kern="0">
                          <a:effectLst/>
                        </a:rPr>
                        <a:t> Section</a:t>
                      </a:r>
                      <a:r>
                        <a:rPr lang="zh-CN" sz="1800" kern="0">
                          <a:effectLst/>
                        </a:rPr>
                        <a:t>：</a:t>
                      </a:r>
                      <a:r>
                        <a:rPr lang="en-US" sz="1800" kern="0">
                          <a:effectLst/>
                        </a:rPr>
                        <a:t> GPIO_PortSource </a:t>
                      </a:r>
                      <a:r>
                        <a:rPr lang="zh-CN" sz="1800" kern="0">
                          <a:effectLst/>
                        </a:rPr>
                        <a:t>查阅更多该参数允许取值范围</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输入参数</a:t>
                      </a:r>
                      <a:r>
                        <a:rPr lang="en-US" sz="1800" kern="0">
                          <a:effectLst/>
                        </a:rPr>
                        <a:t> 2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800" kern="0">
                          <a:effectLst/>
                        </a:rPr>
                        <a:t>GPIO_PinSource</a:t>
                      </a:r>
                      <a:r>
                        <a:rPr lang="zh-CN" sz="1800" kern="0">
                          <a:effectLst/>
                        </a:rPr>
                        <a:t>：待设置的外部中断线路</a:t>
                      </a:r>
                      <a:r>
                        <a:rPr lang="en-US" sz="1800" kern="0">
                          <a:effectLst/>
                        </a:rPr>
                        <a:t/>
                      </a:r>
                      <a:br>
                        <a:rPr lang="en-US" sz="1800" kern="0">
                          <a:effectLst/>
                        </a:rPr>
                      </a:br>
                      <a:r>
                        <a:rPr lang="zh-CN" sz="1800" kern="0">
                          <a:effectLst/>
                        </a:rPr>
                        <a:t>该参数可以取</a:t>
                      </a:r>
                      <a:r>
                        <a:rPr lang="en-US" sz="1800" kern="0">
                          <a:effectLst/>
                        </a:rPr>
                        <a:t> GPIO_PinSourcex(x </a:t>
                      </a:r>
                      <a:r>
                        <a:rPr lang="zh-CN" sz="1800" kern="0">
                          <a:effectLst/>
                        </a:rPr>
                        <a:t>可以是</a:t>
                      </a:r>
                      <a:r>
                        <a:rPr lang="en-US" sz="1800" kern="0">
                          <a:effectLst/>
                        </a:rPr>
                        <a:t> 0-15)</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输出参数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无</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返回值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无</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先决条件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a:effectLst/>
                        </a:rPr>
                        <a:t>无</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zh-CN" sz="1800" kern="0">
                          <a:effectLst/>
                        </a:rPr>
                        <a:t>被调用函数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800" kern="0" dirty="0">
                          <a:effectLst/>
                        </a:rPr>
                        <a:t>无</a:t>
                      </a:r>
                      <a:endParaRPr lang="zh-CN" sz="18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4056804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2204" y="419243"/>
            <a:ext cx="8470251" cy="646331"/>
          </a:xfrm>
          <a:prstGeom prst="rect">
            <a:avLst/>
          </a:prstGeom>
          <a:noFill/>
        </p:spPr>
        <p:txBody>
          <a:bodyPr wrap="square">
            <a:spAutoFit/>
          </a:bodyPr>
          <a:lstStyle/>
          <a:p>
            <a:pPr>
              <a:defRPr/>
            </a:pPr>
            <a:r>
              <a:rPr lang="en-US" altLang="zh-CN" sz="3600" b="1" dirty="0" smtClean="0">
                <a:ln w="10541" cmpd="sng">
                  <a:solidFill>
                    <a:schemeClr val="accent1">
                      <a:shade val="88000"/>
                      <a:satMod val="110000"/>
                    </a:schemeClr>
                  </a:solidFill>
                  <a:prstDash val="solid"/>
                </a:ln>
                <a:solidFill>
                  <a:srgbClr val="66FF33"/>
                </a:solidFill>
                <a:latin typeface="Arial" charset="0"/>
              </a:rPr>
              <a:t> </a:t>
            </a:r>
            <a:r>
              <a:rPr lang="en-US" altLang="zh-CN" sz="3600" b="1" dirty="0">
                <a:ln w="10541" cmpd="sng">
                  <a:solidFill>
                    <a:schemeClr val="accent1">
                      <a:shade val="88000"/>
                      <a:satMod val="110000"/>
                    </a:schemeClr>
                  </a:solidFill>
                  <a:prstDash val="solid"/>
                </a:ln>
                <a:solidFill>
                  <a:srgbClr val="66FF33"/>
                </a:solidFill>
                <a:latin typeface="Arial" charset="0"/>
              </a:rPr>
              <a:t>8.5 EXTI</a:t>
            </a:r>
            <a:r>
              <a:rPr lang="zh-CN" altLang="en-US" sz="3600" b="1" dirty="0">
                <a:ln w="10541" cmpd="sng">
                  <a:solidFill>
                    <a:schemeClr val="accent1">
                      <a:shade val="88000"/>
                      <a:satMod val="110000"/>
                    </a:schemeClr>
                  </a:solidFill>
                  <a:prstDash val="solid"/>
                </a:ln>
                <a:solidFill>
                  <a:srgbClr val="66FF33"/>
                </a:solidFill>
                <a:latin typeface="Arial" charset="0"/>
              </a:rPr>
              <a:t>项目实例</a:t>
            </a:r>
          </a:p>
        </p:txBody>
      </p:sp>
      <p:sp>
        <p:nvSpPr>
          <p:cNvPr id="4" name="矩形 3"/>
          <p:cNvSpPr/>
          <p:nvPr/>
        </p:nvSpPr>
        <p:spPr>
          <a:xfrm>
            <a:off x="310889" y="995628"/>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8.5.1</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项目分析</a:t>
            </a:r>
          </a:p>
        </p:txBody>
      </p:sp>
      <p:sp>
        <p:nvSpPr>
          <p:cNvPr id="7" name="TextBox 6"/>
          <p:cNvSpPr txBox="1"/>
          <p:nvPr/>
        </p:nvSpPr>
        <p:spPr>
          <a:xfrm>
            <a:off x="4335553" y="1349830"/>
            <a:ext cx="2689356" cy="369332"/>
          </a:xfrm>
          <a:prstGeom prst="rect">
            <a:avLst/>
          </a:prstGeom>
          <a:noFill/>
          <a:ln>
            <a:solidFill>
              <a:schemeClr val="accent1"/>
            </a:solidFill>
          </a:ln>
        </p:spPr>
        <p:txBody>
          <a:bodyPr wrap="square" rtlCol="0">
            <a:spAutoFit/>
          </a:bodyPr>
          <a:lstStyle/>
          <a:p>
            <a:pPr algn="ctr"/>
            <a:r>
              <a:rPr lang="zh-CN" altLang="en-US" dirty="0" smtClean="0">
                <a:latin typeface="Times New Roman" pitchFamily="18" charset="0"/>
                <a:ea typeface="宋体" pitchFamily="2" charset="-122"/>
                <a:cs typeface="Times New Roman" pitchFamily="18" charset="0"/>
              </a:rPr>
              <a:t>建立中断向量表</a:t>
            </a:r>
            <a:endParaRPr lang="zh-CN" altLang="en-US" dirty="0">
              <a:latin typeface="Times New Roman" pitchFamily="18" charset="0"/>
              <a:ea typeface="宋体" pitchFamily="2" charset="-122"/>
              <a:cs typeface="Times New Roman" pitchFamily="18" charset="0"/>
            </a:endParaRPr>
          </a:p>
        </p:txBody>
      </p:sp>
      <p:cxnSp>
        <p:nvCxnSpPr>
          <p:cNvPr id="9" name="直接箭头连接符 8"/>
          <p:cNvCxnSpPr>
            <a:stCxn id="7" idx="2"/>
          </p:cNvCxnSpPr>
          <p:nvPr/>
        </p:nvCxnSpPr>
        <p:spPr bwMode="auto">
          <a:xfrm>
            <a:off x="5680231" y="1719162"/>
            <a:ext cx="0" cy="385410"/>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sp>
        <p:nvSpPr>
          <p:cNvPr id="10" name="TextBox 9"/>
          <p:cNvSpPr txBox="1"/>
          <p:nvPr/>
        </p:nvSpPr>
        <p:spPr>
          <a:xfrm>
            <a:off x="4350067" y="2119086"/>
            <a:ext cx="2689356" cy="369332"/>
          </a:xfrm>
          <a:prstGeom prst="rect">
            <a:avLst/>
          </a:prstGeom>
          <a:noFill/>
          <a:ln>
            <a:solidFill>
              <a:schemeClr val="accent1"/>
            </a:solidFill>
          </a:ln>
        </p:spPr>
        <p:txBody>
          <a:bodyPr wrap="square" rtlCol="0">
            <a:spAutoFit/>
          </a:bodyPr>
          <a:lstStyle/>
          <a:p>
            <a:pPr algn="ctr"/>
            <a:r>
              <a:rPr lang="zh-CN" altLang="en-US" dirty="0" smtClean="0">
                <a:latin typeface="Times New Roman" pitchFamily="18" charset="0"/>
                <a:ea typeface="宋体" pitchFamily="2" charset="-122"/>
                <a:cs typeface="Times New Roman" pitchFamily="18" charset="0"/>
              </a:rPr>
              <a:t>分配栈空间并初始化</a:t>
            </a:r>
            <a:endParaRPr lang="zh-CN" altLang="en-US" dirty="0">
              <a:latin typeface="Times New Roman" pitchFamily="18" charset="0"/>
              <a:ea typeface="宋体" pitchFamily="2" charset="-122"/>
              <a:cs typeface="Times New Roman" pitchFamily="18" charset="0"/>
            </a:endParaRPr>
          </a:p>
        </p:txBody>
      </p:sp>
      <p:cxnSp>
        <p:nvCxnSpPr>
          <p:cNvPr id="11" name="直接箭头连接符 10"/>
          <p:cNvCxnSpPr/>
          <p:nvPr/>
        </p:nvCxnSpPr>
        <p:spPr bwMode="auto">
          <a:xfrm>
            <a:off x="5672977" y="2495664"/>
            <a:ext cx="0" cy="385410"/>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sp>
        <p:nvSpPr>
          <p:cNvPr id="12" name="TextBox 11"/>
          <p:cNvSpPr txBox="1"/>
          <p:nvPr/>
        </p:nvSpPr>
        <p:spPr>
          <a:xfrm>
            <a:off x="4371841" y="2895588"/>
            <a:ext cx="2689356" cy="369332"/>
          </a:xfrm>
          <a:prstGeom prst="rect">
            <a:avLst/>
          </a:prstGeom>
          <a:noFill/>
          <a:ln>
            <a:solidFill>
              <a:schemeClr val="accent1"/>
            </a:solidFill>
          </a:ln>
        </p:spPr>
        <p:txBody>
          <a:bodyPr wrap="square" rtlCol="0">
            <a:spAutoFit/>
          </a:bodyPr>
          <a:lstStyle/>
          <a:p>
            <a:pPr algn="ctr"/>
            <a:r>
              <a:rPr lang="en-US" altLang="zh-CN" dirty="0" smtClean="0">
                <a:latin typeface="Times New Roman" pitchFamily="18" charset="0"/>
                <a:ea typeface="宋体" pitchFamily="2" charset="-122"/>
                <a:cs typeface="Times New Roman" pitchFamily="18" charset="0"/>
              </a:rPr>
              <a:t>GPIO</a:t>
            </a:r>
            <a:r>
              <a:rPr lang="zh-CN" altLang="en-US" dirty="0" smtClean="0">
                <a:latin typeface="Times New Roman" pitchFamily="18" charset="0"/>
                <a:ea typeface="宋体" pitchFamily="2" charset="-122"/>
                <a:cs typeface="Times New Roman" pitchFamily="18" charset="0"/>
              </a:rPr>
              <a:t>初始化</a:t>
            </a:r>
            <a:endParaRPr lang="zh-CN" altLang="en-US" dirty="0">
              <a:latin typeface="Times New Roman" pitchFamily="18" charset="0"/>
              <a:ea typeface="宋体" pitchFamily="2" charset="-122"/>
              <a:cs typeface="Times New Roman" pitchFamily="18" charset="0"/>
            </a:endParaRPr>
          </a:p>
        </p:txBody>
      </p:sp>
      <p:cxnSp>
        <p:nvCxnSpPr>
          <p:cNvPr id="13" name="直接箭头连接符 12"/>
          <p:cNvCxnSpPr/>
          <p:nvPr/>
        </p:nvCxnSpPr>
        <p:spPr bwMode="auto">
          <a:xfrm>
            <a:off x="5680237" y="3272166"/>
            <a:ext cx="0" cy="385410"/>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sp>
        <p:nvSpPr>
          <p:cNvPr id="14" name="TextBox 13"/>
          <p:cNvSpPr txBox="1"/>
          <p:nvPr/>
        </p:nvSpPr>
        <p:spPr>
          <a:xfrm>
            <a:off x="4350073" y="3657563"/>
            <a:ext cx="2689356" cy="369332"/>
          </a:xfrm>
          <a:prstGeom prst="rect">
            <a:avLst/>
          </a:prstGeom>
          <a:noFill/>
          <a:ln>
            <a:solidFill>
              <a:schemeClr val="accent1"/>
            </a:solidFill>
          </a:ln>
        </p:spPr>
        <p:txBody>
          <a:bodyPr wrap="square" rtlCol="0">
            <a:spAutoFit/>
          </a:bodyPr>
          <a:lstStyle/>
          <a:p>
            <a:pPr algn="ctr"/>
            <a:r>
              <a:rPr lang="en-US" altLang="zh-CN" dirty="0" smtClean="0">
                <a:latin typeface="Times New Roman" pitchFamily="18" charset="0"/>
                <a:ea typeface="宋体" pitchFamily="2" charset="-122"/>
                <a:cs typeface="Times New Roman" pitchFamily="18" charset="0"/>
              </a:rPr>
              <a:t>EXTI</a:t>
            </a:r>
            <a:r>
              <a:rPr lang="zh-CN" altLang="en-US" dirty="0" smtClean="0">
                <a:latin typeface="Times New Roman" pitchFamily="18" charset="0"/>
                <a:ea typeface="宋体" pitchFamily="2" charset="-122"/>
                <a:cs typeface="Times New Roman" pitchFamily="18" charset="0"/>
              </a:rPr>
              <a:t>中断线管脚映射</a:t>
            </a:r>
            <a:endParaRPr lang="zh-CN" altLang="en-US" dirty="0">
              <a:latin typeface="Times New Roman" pitchFamily="18" charset="0"/>
              <a:ea typeface="宋体" pitchFamily="2" charset="-122"/>
              <a:cs typeface="Times New Roman" pitchFamily="18" charset="0"/>
            </a:endParaRPr>
          </a:p>
        </p:txBody>
      </p:sp>
      <p:cxnSp>
        <p:nvCxnSpPr>
          <p:cNvPr id="17" name="直接箭头连接符 16"/>
          <p:cNvCxnSpPr/>
          <p:nvPr/>
        </p:nvCxnSpPr>
        <p:spPr bwMode="auto">
          <a:xfrm>
            <a:off x="5672977" y="4026895"/>
            <a:ext cx="0" cy="385410"/>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sp>
        <p:nvSpPr>
          <p:cNvPr id="18" name="TextBox 17"/>
          <p:cNvSpPr txBox="1"/>
          <p:nvPr/>
        </p:nvSpPr>
        <p:spPr>
          <a:xfrm>
            <a:off x="4371841" y="4434039"/>
            <a:ext cx="2689356" cy="369332"/>
          </a:xfrm>
          <a:prstGeom prst="rect">
            <a:avLst/>
          </a:prstGeom>
          <a:noFill/>
          <a:ln>
            <a:solidFill>
              <a:schemeClr val="accent1"/>
            </a:solidFill>
          </a:ln>
        </p:spPr>
        <p:txBody>
          <a:bodyPr wrap="square" rtlCol="0">
            <a:spAutoFit/>
          </a:bodyPr>
          <a:lstStyle/>
          <a:p>
            <a:pPr algn="ctr"/>
            <a:r>
              <a:rPr lang="en-US" altLang="zh-CN" dirty="0" smtClean="0">
                <a:latin typeface="Times New Roman" pitchFamily="18" charset="0"/>
                <a:ea typeface="宋体" pitchFamily="2" charset="-122"/>
                <a:cs typeface="Times New Roman" pitchFamily="18" charset="0"/>
              </a:rPr>
              <a:t>EXTI</a:t>
            </a:r>
            <a:r>
              <a:rPr lang="zh-CN" altLang="en-US" dirty="0" smtClean="0">
                <a:latin typeface="Times New Roman" pitchFamily="18" charset="0"/>
                <a:ea typeface="宋体" pitchFamily="2" charset="-122"/>
                <a:cs typeface="Times New Roman" pitchFamily="18" charset="0"/>
              </a:rPr>
              <a:t>中断初始化</a:t>
            </a:r>
            <a:endParaRPr lang="zh-CN" altLang="en-US" dirty="0">
              <a:latin typeface="Times New Roman" pitchFamily="18" charset="0"/>
              <a:ea typeface="宋体" pitchFamily="2" charset="-122"/>
              <a:cs typeface="Times New Roman" pitchFamily="18" charset="0"/>
            </a:endParaRPr>
          </a:p>
        </p:txBody>
      </p:sp>
      <p:cxnSp>
        <p:nvCxnSpPr>
          <p:cNvPr id="19" name="直接箭头连接符 18"/>
          <p:cNvCxnSpPr/>
          <p:nvPr/>
        </p:nvCxnSpPr>
        <p:spPr bwMode="auto">
          <a:xfrm>
            <a:off x="5663617" y="4803371"/>
            <a:ext cx="0" cy="385410"/>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sp>
        <p:nvSpPr>
          <p:cNvPr id="20" name="TextBox 19"/>
          <p:cNvSpPr txBox="1"/>
          <p:nvPr/>
        </p:nvSpPr>
        <p:spPr>
          <a:xfrm>
            <a:off x="4362481" y="5214651"/>
            <a:ext cx="2689356" cy="369332"/>
          </a:xfrm>
          <a:prstGeom prst="rect">
            <a:avLst/>
          </a:prstGeom>
          <a:noFill/>
          <a:ln>
            <a:solidFill>
              <a:schemeClr val="accent1"/>
            </a:solidFill>
          </a:ln>
        </p:spPr>
        <p:txBody>
          <a:bodyPr wrap="square" rtlCol="0">
            <a:spAutoFit/>
          </a:bodyPr>
          <a:lstStyle/>
          <a:p>
            <a:pPr algn="ctr"/>
            <a:r>
              <a:rPr lang="en-US" altLang="zh-CN" dirty="0" smtClean="0">
                <a:latin typeface="Times New Roman" pitchFamily="18" charset="0"/>
                <a:ea typeface="宋体" pitchFamily="2" charset="-122"/>
                <a:cs typeface="Times New Roman" pitchFamily="18" charset="0"/>
              </a:rPr>
              <a:t>NVIC</a:t>
            </a:r>
            <a:r>
              <a:rPr lang="zh-CN" altLang="en-US" dirty="0" smtClean="0">
                <a:latin typeface="Times New Roman" pitchFamily="18" charset="0"/>
                <a:ea typeface="宋体" pitchFamily="2" charset="-122"/>
                <a:cs typeface="Times New Roman" pitchFamily="18" charset="0"/>
              </a:rPr>
              <a:t>初始化，中断使能</a:t>
            </a:r>
            <a:endParaRPr lang="zh-CN" altLang="en-US" dirty="0">
              <a:latin typeface="Times New Roman" pitchFamily="18" charset="0"/>
              <a:ea typeface="宋体" pitchFamily="2" charset="-122"/>
              <a:cs typeface="Times New Roman" pitchFamily="18" charset="0"/>
            </a:endParaRPr>
          </a:p>
        </p:txBody>
      </p:sp>
      <p:sp>
        <p:nvSpPr>
          <p:cNvPr id="21" name="TextBox 20"/>
          <p:cNvSpPr txBox="1"/>
          <p:nvPr/>
        </p:nvSpPr>
        <p:spPr>
          <a:xfrm>
            <a:off x="4364581" y="5968607"/>
            <a:ext cx="2689356" cy="646331"/>
          </a:xfrm>
          <a:prstGeom prst="rect">
            <a:avLst/>
          </a:prstGeom>
          <a:noFill/>
          <a:ln>
            <a:solidFill>
              <a:schemeClr val="accent1"/>
            </a:solidFill>
          </a:ln>
        </p:spPr>
        <p:txBody>
          <a:bodyPr wrap="square" rtlCol="0">
            <a:spAutoFit/>
          </a:bodyPr>
          <a:lstStyle/>
          <a:p>
            <a:pPr algn="ctr"/>
            <a:r>
              <a:rPr lang="zh-CN" altLang="en-US" dirty="0" smtClean="0">
                <a:latin typeface="Times New Roman" pitchFamily="18" charset="0"/>
                <a:ea typeface="宋体" pitchFamily="2" charset="-122"/>
                <a:cs typeface="Times New Roman" pitchFamily="18" charset="0"/>
              </a:rPr>
              <a:t>编写对应的中断服务程序</a:t>
            </a:r>
            <a:endParaRPr lang="zh-CN" altLang="en-US" dirty="0">
              <a:latin typeface="Times New Roman" pitchFamily="18" charset="0"/>
              <a:ea typeface="宋体" pitchFamily="2" charset="-122"/>
              <a:cs typeface="Times New Roman" pitchFamily="18" charset="0"/>
            </a:endParaRPr>
          </a:p>
        </p:txBody>
      </p:sp>
      <p:cxnSp>
        <p:nvCxnSpPr>
          <p:cNvPr id="23" name="直接箭头连接符 22"/>
          <p:cNvCxnSpPr/>
          <p:nvPr/>
        </p:nvCxnSpPr>
        <p:spPr bwMode="auto">
          <a:xfrm>
            <a:off x="5672977" y="5583197"/>
            <a:ext cx="0" cy="385410"/>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sp>
        <p:nvSpPr>
          <p:cNvPr id="25" name="左大括号 24"/>
          <p:cNvSpPr/>
          <p:nvPr/>
        </p:nvSpPr>
        <p:spPr bwMode="auto">
          <a:xfrm>
            <a:off x="3871099" y="1445791"/>
            <a:ext cx="402187" cy="961179"/>
          </a:xfrm>
          <a:prstGeom prst="leftBrace">
            <a:avLst>
              <a:gd name="adj1" fmla="val 8333"/>
              <a:gd name="adj2" fmla="val 44714"/>
            </a:avLst>
          </a:prstGeom>
          <a:no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6" name="左大括号 25"/>
          <p:cNvSpPr/>
          <p:nvPr/>
        </p:nvSpPr>
        <p:spPr bwMode="auto">
          <a:xfrm>
            <a:off x="3822405" y="3119780"/>
            <a:ext cx="450881" cy="2279537"/>
          </a:xfrm>
          <a:prstGeom prst="leftBrace">
            <a:avLst>
              <a:gd name="adj1" fmla="val 8333"/>
              <a:gd name="adj2" fmla="val 44714"/>
            </a:avLst>
          </a:prstGeom>
          <a:no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7" name="TextBox 26"/>
          <p:cNvSpPr txBox="1"/>
          <p:nvPr/>
        </p:nvSpPr>
        <p:spPr>
          <a:xfrm>
            <a:off x="1117595" y="1547389"/>
            <a:ext cx="2685145" cy="646331"/>
          </a:xfrm>
          <a:prstGeom prst="rect">
            <a:avLst/>
          </a:prstGeom>
          <a:noFill/>
        </p:spPr>
        <p:txBody>
          <a:bodyPr wrap="square" rtlCol="0">
            <a:spAutoFit/>
          </a:bodyPr>
          <a:lstStyle/>
          <a:p>
            <a:pPr algn="ctr"/>
            <a:r>
              <a:rPr lang="zh-CN" altLang="en-US" dirty="0" smtClean="0">
                <a:latin typeface="Times New Roman" pitchFamily="18" charset="0"/>
                <a:ea typeface="宋体" pitchFamily="2" charset="-122"/>
                <a:cs typeface="Times New Roman" pitchFamily="18" charset="0"/>
              </a:rPr>
              <a:t>启动代码文件</a:t>
            </a:r>
            <a:r>
              <a:rPr lang="en-US" altLang="zh-CN" dirty="0" smtClean="0">
                <a:latin typeface="Times New Roman" pitchFamily="18" charset="0"/>
                <a:ea typeface="宋体" pitchFamily="2" charset="-122"/>
                <a:cs typeface="Times New Roman" pitchFamily="18" charset="0"/>
              </a:rPr>
              <a:t>startup_stm32f10x_yy.s</a:t>
            </a:r>
            <a:endParaRPr lang="zh-CN" altLang="en-US" dirty="0">
              <a:latin typeface="Times New Roman" pitchFamily="18" charset="0"/>
              <a:ea typeface="宋体" pitchFamily="2" charset="-122"/>
              <a:cs typeface="Times New Roman" pitchFamily="18" charset="0"/>
            </a:endParaRPr>
          </a:p>
        </p:txBody>
      </p:sp>
      <p:sp>
        <p:nvSpPr>
          <p:cNvPr id="28" name="TextBox 27"/>
          <p:cNvSpPr txBox="1"/>
          <p:nvPr/>
        </p:nvSpPr>
        <p:spPr>
          <a:xfrm>
            <a:off x="1117594" y="3838544"/>
            <a:ext cx="2685145" cy="646331"/>
          </a:xfrm>
          <a:prstGeom prst="rect">
            <a:avLst/>
          </a:prstGeom>
          <a:noFill/>
        </p:spPr>
        <p:txBody>
          <a:bodyPr wrap="square" rtlCol="0">
            <a:spAutoFit/>
          </a:bodyPr>
          <a:lstStyle/>
          <a:p>
            <a:pPr algn="ctr"/>
            <a:r>
              <a:rPr lang="zh-CN" altLang="en-US" dirty="0" smtClean="0">
                <a:latin typeface="Times New Roman" pitchFamily="18" charset="0"/>
                <a:ea typeface="宋体" pitchFamily="2" charset="-122"/>
                <a:cs typeface="Times New Roman" pitchFamily="18" charset="0"/>
              </a:rPr>
              <a:t>用户应用主程序文件</a:t>
            </a:r>
            <a:endParaRPr lang="en-US" altLang="zh-CN" dirty="0" smtClean="0">
              <a:latin typeface="Times New Roman" pitchFamily="18" charset="0"/>
              <a:ea typeface="宋体" pitchFamily="2" charset="-122"/>
              <a:cs typeface="Times New Roman" pitchFamily="18" charset="0"/>
            </a:endParaRPr>
          </a:p>
          <a:p>
            <a:pPr algn="ctr"/>
            <a:r>
              <a:rPr lang="en-US" altLang="zh-CN" dirty="0" err="1" smtClean="0">
                <a:latin typeface="Times New Roman" pitchFamily="18" charset="0"/>
                <a:ea typeface="宋体" pitchFamily="2" charset="-122"/>
                <a:cs typeface="Times New Roman" pitchFamily="18" charset="0"/>
              </a:rPr>
              <a:t>main.c</a:t>
            </a:r>
            <a:endParaRPr lang="en-US" altLang="zh-CN" dirty="0" smtClean="0">
              <a:latin typeface="Times New Roman" pitchFamily="18" charset="0"/>
              <a:ea typeface="宋体" pitchFamily="2" charset="-122"/>
              <a:cs typeface="Times New Roman" pitchFamily="18" charset="0"/>
            </a:endParaRPr>
          </a:p>
        </p:txBody>
      </p:sp>
      <p:sp>
        <p:nvSpPr>
          <p:cNvPr id="29" name="TextBox 28"/>
          <p:cNvSpPr txBox="1"/>
          <p:nvPr/>
        </p:nvSpPr>
        <p:spPr>
          <a:xfrm>
            <a:off x="1117593" y="5982638"/>
            <a:ext cx="2685145" cy="646331"/>
          </a:xfrm>
          <a:prstGeom prst="rect">
            <a:avLst/>
          </a:prstGeom>
          <a:noFill/>
        </p:spPr>
        <p:txBody>
          <a:bodyPr wrap="square" rtlCol="0">
            <a:spAutoFit/>
          </a:bodyPr>
          <a:lstStyle/>
          <a:p>
            <a:pPr algn="ctr"/>
            <a:r>
              <a:rPr lang="zh-CN" altLang="en-US" dirty="0" smtClean="0">
                <a:latin typeface="Times New Roman" pitchFamily="18" charset="0"/>
                <a:ea typeface="宋体" pitchFamily="2" charset="-122"/>
                <a:cs typeface="Times New Roman" pitchFamily="18" charset="0"/>
              </a:rPr>
              <a:t>中断服务程序文件</a:t>
            </a:r>
            <a:endParaRPr lang="en-US" altLang="zh-CN" dirty="0" smtClean="0">
              <a:latin typeface="Times New Roman" pitchFamily="18" charset="0"/>
              <a:ea typeface="宋体" pitchFamily="2" charset="-122"/>
              <a:cs typeface="Times New Roman" pitchFamily="18" charset="0"/>
            </a:endParaRPr>
          </a:p>
          <a:p>
            <a:pPr algn="ctr"/>
            <a:r>
              <a:rPr lang="en-US" altLang="zh-CN" dirty="0" smtClean="0">
                <a:latin typeface="Times New Roman" pitchFamily="18" charset="0"/>
                <a:ea typeface="宋体" pitchFamily="2" charset="-122"/>
                <a:cs typeface="Times New Roman" pitchFamily="18" charset="0"/>
              </a:rPr>
              <a:t>Stm32f10x_it.c</a:t>
            </a:r>
          </a:p>
        </p:txBody>
      </p:sp>
      <p:cxnSp>
        <p:nvCxnSpPr>
          <p:cNvPr id="31" name="直接箭头连接符 30"/>
          <p:cNvCxnSpPr/>
          <p:nvPr/>
        </p:nvCxnSpPr>
        <p:spPr bwMode="auto">
          <a:xfrm flipH="1">
            <a:off x="3454401" y="6277259"/>
            <a:ext cx="881152" cy="0"/>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sp>
        <p:nvSpPr>
          <p:cNvPr id="3" name="竖卷形 2"/>
          <p:cNvSpPr/>
          <p:nvPr/>
        </p:nvSpPr>
        <p:spPr bwMode="auto">
          <a:xfrm>
            <a:off x="7605486" y="1911867"/>
            <a:ext cx="1015997" cy="3672116"/>
          </a:xfrm>
          <a:prstGeom prst="verticalScroll">
            <a:avLst/>
          </a:prstGeom>
          <a:gradFill>
            <a:gsLst>
              <a:gs pos="0">
                <a:srgbClr val="FF3399"/>
              </a:gs>
              <a:gs pos="25000">
                <a:srgbClr val="FF6633"/>
              </a:gs>
              <a:gs pos="50000">
                <a:srgbClr val="FFFF00"/>
              </a:gs>
              <a:gs pos="75000">
                <a:srgbClr val="01A78F"/>
              </a:gs>
              <a:gs pos="100000">
                <a:srgbClr val="3366FF"/>
              </a:gs>
            </a:gsLst>
            <a:lin ang="5400000" scaled="0"/>
          </a:gra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en-US" altLang="zh-CN" sz="1600" b="0"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Arial" pitchFamily="34" charset="0"/>
              </a:rPr>
              <a:t>外</a:t>
            </a:r>
            <a:endParaRPr kumimoji="0" lang="en-US" altLang="zh-CN" sz="2400" b="0"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Arial" pitchFamily="34" charset="0"/>
              </a:rPr>
              <a:t>部</a:t>
            </a:r>
            <a:endParaRPr kumimoji="0" lang="en-US" altLang="zh-CN" sz="2400" b="0"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Arial" pitchFamily="34" charset="0"/>
              </a:rPr>
              <a:t>中</a:t>
            </a:r>
            <a:endParaRPr kumimoji="0" lang="en-US" altLang="zh-CN" sz="2400" b="0"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Arial" pitchFamily="34" charset="0"/>
              </a:rPr>
              <a:t>断</a:t>
            </a:r>
            <a:endParaRPr kumimoji="0" lang="en-US" altLang="zh-CN" sz="2400" b="0"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Arial" pitchFamily="34" charset="0"/>
              </a:rPr>
              <a:t>建</a:t>
            </a:r>
            <a:endParaRPr kumimoji="0" lang="en-US" altLang="zh-CN" sz="2400" b="0"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Arial" pitchFamily="34" charset="0"/>
              </a:rPr>
              <a:t>立</a:t>
            </a:r>
            <a:endParaRPr kumimoji="0" lang="en-US" altLang="zh-CN" sz="2400" b="0"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Arial" pitchFamily="34" charset="0"/>
              </a:rPr>
              <a:t>过</a:t>
            </a:r>
            <a:endParaRPr kumimoji="0" lang="en-US" altLang="zh-CN" sz="2400" b="0"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Arial" pitchFamily="34" charset="0"/>
              </a:rPr>
              <a:t>程</a:t>
            </a:r>
          </a:p>
        </p:txBody>
      </p:sp>
    </p:spTree>
    <p:extLst>
      <p:ext uri="{BB962C8B-B14F-4D97-AF65-F5344CB8AC3E}">
        <p14:creationId xmlns:p14="http://schemas.microsoft.com/office/powerpoint/2010/main" val="3350885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par>
                          <p:cTn id="30" fill="hold">
                            <p:stCondLst>
                              <p:cond delay="1000"/>
                            </p:stCondLst>
                            <p:childTnLst>
                              <p:par>
                                <p:cTn id="31" presetID="22" presetClass="entr" presetSubtype="4"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par>
                          <p:cTn id="34" fill="hold">
                            <p:stCondLst>
                              <p:cond delay="1500"/>
                            </p:stCondLst>
                            <p:childTnLst>
                              <p:par>
                                <p:cTn id="35" presetID="22" presetClass="entr" presetSubtype="4"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par>
                          <p:cTn id="42" fill="hold">
                            <p:stCondLst>
                              <p:cond delay="2500"/>
                            </p:stCondLst>
                            <p:childTnLst>
                              <p:par>
                                <p:cTn id="43" presetID="22" presetClass="entr" presetSubtype="4"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down)">
                                      <p:cBhvr>
                                        <p:cTn id="45" dur="500"/>
                                        <p:tgtEl>
                                          <p:spTgt spid="18"/>
                                        </p:tgtEl>
                                      </p:cBhvr>
                                    </p:animEffect>
                                  </p:childTnLst>
                                </p:cTn>
                              </p:par>
                            </p:childTnLst>
                          </p:cTn>
                        </p:par>
                        <p:par>
                          <p:cTn id="46" fill="hold">
                            <p:stCondLst>
                              <p:cond delay="3000"/>
                            </p:stCondLst>
                            <p:childTnLst>
                              <p:par>
                                <p:cTn id="47" presetID="22" presetClass="entr" presetSubtype="4" fill="hold"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down)">
                                      <p:cBhvr>
                                        <p:cTn id="49" dur="500"/>
                                        <p:tgtEl>
                                          <p:spTgt spid="19"/>
                                        </p:tgtEl>
                                      </p:cBhvr>
                                    </p:animEffect>
                                  </p:childTnLst>
                                </p:cTn>
                              </p:par>
                            </p:childTnLst>
                          </p:cTn>
                        </p:par>
                        <p:par>
                          <p:cTn id="50" fill="hold">
                            <p:stCondLst>
                              <p:cond delay="350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down)">
                                      <p:cBhvr>
                                        <p:cTn id="58" dur="500"/>
                                        <p:tgtEl>
                                          <p:spTgt spid="2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down)">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21" presetClass="entr" presetSubtype="1"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heel(1)">
                                      <p:cBhvr>
                                        <p:cTn id="66" dur="2000"/>
                                        <p:tgtEl>
                                          <p:spTgt spid="25"/>
                                        </p:tgtEl>
                                      </p:cBhvr>
                                    </p:animEffect>
                                  </p:childTnLst>
                                </p:cTn>
                              </p:par>
                              <p:par>
                                <p:cTn id="67" presetID="21" presetClass="entr" presetSubtype="1"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heel(1)">
                                      <p:cBhvr>
                                        <p:cTn id="69" dur="20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21" presetClass="entr" presetSubtype="1" fill="hold" grpId="0" nodeType="click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wheel(1)">
                                      <p:cBhvr>
                                        <p:cTn id="74" dur="2000"/>
                                        <p:tgtEl>
                                          <p:spTgt spid="26"/>
                                        </p:tgtEl>
                                      </p:cBhvr>
                                    </p:animEffect>
                                  </p:childTnLst>
                                </p:cTn>
                              </p:par>
                              <p:par>
                                <p:cTn id="75" presetID="21" presetClass="entr" presetSubtype="1"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heel(1)">
                                      <p:cBhvr>
                                        <p:cTn id="77" dur="20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heel(1)">
                                      <p:cBhvr>
                                        <p:cTn id="82" dur="2000"/>
                                        <p:tgtEl>
                                          <p:spTgt spid="31"/>
                                        </p:tgtEl>
                                      </p:cBhvr>
                                    </p:animEffect>
                                  </p:childTnLst>
                                </p:cTn>
                              </p:par>
                              <p:par>
                                <p:cTn id="83" presetID="21" presetClass="entr" presetSubtype="1"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heel(1)">
                                      <p:cBhvr>
                                        <p:cTn id="85"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4" grpId="0" animBg="1"/>
      <p:bldP spid="18" grpId="0" animBg="1"/>
      <p:bldP spid="20" grpId="0" animBg="1"/>
      <p:bldP spid="21" grpId="0" animBg="1"/>
      <p:bldP spid="25" grpId="0" animBg="1"/>
      <p:bldP spid="26" grpId="0" animBg="1"/>
      <p:bldP spid="27" grpId="0"/>
      <p:bldP spid="28" grpId="0"/>
      <p:bldP spid="29" grpId="0"/>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4774" y="450287"/>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8.5.2 </a:t>
            </a:r>
            <a:r>
              <a:rPr lang="zh-CN" altLang="en-US"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项目</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实施</a:t>
            </a:r>
          </a:p>
        </p:txBody>
      </p:sp>
      <p:sp>
        <p:nvSpPr>
          <p:cNvPr id="3" name="矩形 2"/>
          <p:cNvSpPr/>
          <p:nvPr/>
        </p:nvSpPr>
        <p:spPr>
          <a:xfrm>
            <a:off x="341085" y="1031865"/>
            <a:ext cx="8527144" cy="943528"/>
          </a:xfrm>
          <a:prstGeom prst="rect">
            <a:avLst/>
          </a:prstGeom>
        </p:spPr>
        <p:txBody>
          <a:bodyPr wrap="square">
            <a:spAutoFit/>
          </a:bodyPr>
          <a:lstStyle/>
          <a:p>
            <a:pPr>
              <a:lnSpc>
                <a:spcPct val="150000"/>
              </a:lnSpc>
            </a:pPr>
            <a:r>
              <a:rPr lang="zh-CN" altLang="en-US" sz="2000" dirty="0">
                <a:latin typeface="宋体" pitchFamily="2" charset="-122"/>
                <a:ea typeface="宋体" pitchFamily="2" charset="-122"/>
              </a:rPr>
              <a:t>第一步：复制上一章创建工程模板文件夹到桌面，并将文件夹改名为“</a:t>
            </a:r>
            <a:r>
              <a:rPr lang="en-US" altLang="zh-CN" sz="2000" dirty="0">
                <a:latin typeface="宋体" pitchFamily="2" charset="-122"/>
                <a:ea typeface="宋体" pitchFamily="2" charset="-122"/>
              </a:rPr>
              <a:t>6 EXTI”, </a:t>
            </a:r>
            <a:r>
              <a:rPr lang="zh-CN" altLang="en-US" sz="2000" dirty="0">
                <a:latin typeface="宋体" pitchFamily="2" charset="-122"/>
                <a:ea typeface="宋体" pitchFamily="2" charset="-122"/>
              </a:rPr>
              <a:t>将原工程模板编译一下，直到没有错误和警告为止。</a:t>
            </a:r>
          </a:p>
        </p:txBody>
      </p:sp>
      <p:sp>
        <p:nvSpPr>
          <p:cNvPr id="4" name="矩形 3"/>
          <p:cNvSpPr/>
          <p:nvPr/>
        </p:nvSpPr>
        <p:spPr>
          <a:xfrm>
            <a:off x="370115" y="2218011"/>
            <a:ext cx="8178800" cy="1477328"/>
          </a:xfrm>
          <a:prstGeom prst="rect">
            <a:avLst/>
          </a:prstGeom>
        </p:spPr>
        <p:txBody>
          <a:bodyPr wrap="square">
            <a:spAutoFit/>
          </a:bodyPr>
          <a:lstStyle/>
          <a:p>
            <a:pPr>
              <a:lnSpc>
                <a:spcPct val="150000"/>
              </a:lnSpc>
            </a:pPr>
            <a:r>
              <a:rPr lang="zh-CN" altLang="en-US" sz="2000" dirty="0">
                <a:latin typeface="Times New Roman" pitchFamily="18" charset="0"/>
                <a:ea typeface="宋体" pitchFamily="2" charset="-122"/>
                <a:cs typeface="Times New Roman" pitchFamily="18" charset="0"/>
              </a:rPr>
              <a:t>第二步：为工程模板的“</a:t>
            </a:r>
            <a:r>
              <a:rPr lang="en-US" altLang="zh-CN" sz="2000" dirty="0" err="1">
                <a:latin typeface="Times New Roman" pitchFamily="18" charset="0"/>
                <a:ea typeface="宋体" pitchFamily="2" charset="-122"/>
                <a:cs typeface="Times New Roman" pitchFamily="18" charset="0"/>
              </a:rPr>
              <a:t>ST_Driver</a:t>
            </a:r>
            <a:r>
              <a:rPr lang="en-US" altLang="zh-CN" sz="2000" dirty="0">
                <a:latin typeface="Times New Roman" pitchFamily="18" charset="0"/>
                <a:ea typeface="宋体" pitchFamily="2" charset="-122"/>
                <a:cs typeface="Times New Roman" pitchFamily="18" charset="0"/>
              </a:rPr>
              <a:t>”</a:t>
            </a:r>
            <a:r>
              <a:rPr lang="zh-CN" altLang="en-US" sz="2000" dirty="0">
                <a:latin typeface="Times New Roman" pitchFamily="18" charset="0"/>
                <a:ea typeface="宋体" pitchFamily="2" charset="-122"/>
                <a:cs typeface="Times New Roman" pitchFamily="18" charset="0"/>
              </a:rPr>
              <a:t>项目组添加两个外部中断需要用的源文件，分别为“</a:t>
            </a:r>
            <a:r>
              <a:rPr lang="en-US" altLang="zh-CN" sz="2000" dirty="0">
                <a:latin typeface="Times New Roman" pitchFamily="18" charset="0"/>
                <a:ea typeface="宋体" pitchFamily="2" charset="-122"/>
                <a:cs typeface="Times New Roman" pitchFamily="18" charset="0"/>
              </a:rPr>
              <a:t>stm32f10x_exti.c”</a:t>
            </a:r>
            <a:r>
              <a:rPr lang="zh-CN" altLang="en-US" sz="2000" dirty="0">
                <a:latin typeface="Times New Roman" pitchFamily="18" charset="0"/>
                <a:ea typeface="宋体" pitchFamily="2" charset="-122"/>
                <a:cs typeface="Times New Roman" pitchFamily="18" charset="0"/>
              </a:rPr>
              <a:t>文件和“</a:t>
            </a:r>
            <a:r>
              <a:rPr lang="en-US" altLang="zh-CN" sz="2000" dirty="0" err="1">
                <a:latin typeface="Times New Roman" pitchFamily="18" charset="0"/>
                <a:ea typeface="宋体" pitchFamily="2" charset="-122"/>
                <a:cs typeface="Times New Roman" pitchFamily="18" charset="0"/>
              </a:rPr>
              <a:t>misc.c</a:t>
            </a:r>
            <a:r>
              <a:rPr lang="en-US" altLang="zh-CN" sz="2000" dirty="0">
                <a:latin typeface="Times New Roman" pitchFamily="18" charset="0"/>
                <a:ea typeface="宋体" pitchFamily="2" charset="-122"/>
                <a:cs typeface="Times New Roman" pitchFamily="18" charset="0"/>
              </a:rPr>
              <a:t>”</a:t>
            </a:r>
            <a:r>
              <a:rPr lang="zh-CN" altLang="en-US" sz="2000" dirty="0">
                <a:latin typeface="Times New Roman" pitchFamily="18" charset="0"/>
                <a:ea typeface="宋体" pitchFamily="2" charset="-122"/>
                <a:cs typeface="Times New Roman" pitchFamily="18" charset="0"/>
              </a:rPr>
              <a:t>，这两个均位于“</a:t>
            </a:r>
            <a:r>
              <a:rPr lang="en-US" altLang="zh-CN" sz="2000" dirty="0">
                <a:latin typeface="Times New Roman" pitchFamily="18" charset="0"/>
                <a:ea typeface="宋体" pitchFamily="2" charset="-122"/>
                <a:cs typeface="Times New Roman" pitchFamily="18" charset="0"/>
              </a:rPr>
              <a:t>..\Libraries \STM32F10x_StdPeriph_Driver\</a:t>
            </a:r>
            <a:r>
              <a:rPr lang="en-US" altLang="zh-CN" sz="2000" dirty="0" err="1">
                <a:latin typeface="Times New Roman" pitchFamily="18" charset="0"/>
                <a:ea typeface="宋体" pitchFamily="2" charset="-122"/>
                <a:cs typeface="Times New Roman" pitchFamily="18" charset="0"/>
              </a:rPr>
              <a:t>src</a:t>
            </a:r>
            <a:r>
              <a:rPr lang="en-US" altLang="zh-CN" sz="2000" dirty="0">
                <a:latin typeface="Times New Roman" pitchFamily="18" charset="0"/>
                <a:ea typeface="宋体" pitchFamily="2" charset="-122"/>
                <a:cs typeface="Times New Roman" pitchFamily="18" charset="0"/>
              </a:rPr>
              <a:t>”</a:t>
            </a:r>
            <a:r>
              <a:rPr lang="zh-CN" altLang="en-US" sz="2000" dirty="0">
                <a:latin typeface="Times New Roman" pitchFamily="18" charset="0"/>
                <a:ea typeface="宋体" pitchFamily="2" charset="-122"/>
                <a:cs typeface="Times New Roman" pitchFamily="18" charset="0"/>
              </a:rPr>
              <a:t>目录下。</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2344" y="3637283"/>
            <a:ext cx="4475715" cy="3070477"/>
          </a:xfrm>
          <a:prstGeom prst="rect">
            <a:avLst/>
          </a:prstGeom>
          <a:noFill/>
          <a:ln>
            <a:noFill/>
          </a:ln>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3505" y="1518603"/>
            <a:ext cx="6000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62293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heel(1)">
                                      <p:cBhvr>
                                        <p:cTn id="7" dur="20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606" y="506327"/>
            <a:ext cx="5669005" cy="646331"/>
          </a:xfrm>
          <a:prstGeom prst="rect">
            <a:avLst/>
          </a:prstGeom>
          <a:noFill/>
        </p:spPr>
        <p:txBody>
          <a:bodyPr>
            <a:spAutoFit/>
          </a:bodyPr>
          <a:lstStyle/>
          <a:p>
            <a:pPr>
              <a:defRPr/>
            </a:pPr>
            <a:r>
              <a:rPr lang="en-US" altLang="zh-CN" sz="3600" b="1" dirty="0">
                <a:ln w="10541" cmpd="sng">
                  <a:solidFill>
                    <a:schemeClr val="accent1">
                      <a:shade val="88000"/>
                      <a:satMod val="110000"/>
                    </a:schemeClr>
                  </a:solidFill>
                  <a:prstDash val="solid"/>
                </a:ln>
                <a:solidFill>
                  <a:srgbClr val="66FF33"/>
                </a:solidFill>
                <a:latin typeface="Arial" charset="0"/>
              </a:rPr>
              <a:t> </a:t>
            </a:r>
            <a:r>
              <a:rPr lang="en-US" altLang="zh-CN" sz="3600" b="1" dirty="0" smtClean="0">
                <a:ln w="10541" cmpd="sng">
                  <a:solidFill>
                    <a:schemeClr val="accent1">
                      <a:shade val="88000"/>
                      <a:satMod val="110000"/>
                    </a:schemeClr>
                  </a:solidFill>
                  <a:prstDash val="solid"/>
                </a:ln>
                <a:solidFill>
                  <a:srgbClr val="66FF33"/>
                </a:solidFill>
                <a:latin typeface="Arial" charset="0"/>
              </a:rPr>
              <a:t>8.1</a:t>
            </a:r>
            <a:r>
              <a:rPr lang="zh-CN" altLang="en-US" sz="3600" b="1" dirty="0">
                <a:ln w="10541" cmpd="sng">
                  <a:solidFill>
                    <a:schemeClr val="accent1">
                      <a:shade val="88000"/>
                      <a:satMod val="110000"/>
                    </a:schemeClr>
                  </a:solidFill>
                  <a:prstDash val="solid"/>
                </a:ln>
                <a:solidFill>
                  <a:srgbClr val="66FF33"/>
                </a:solidFill>
                <a:latin typeface="Arial" charset="0"/>
              </a:rPr>
              <a:t>中断的基本概念</a:t>
            </a:r>
          </a:p>
        </p:txBody>
      </p:sp>
      <p:sp>
        <p:nvSpPr>
          <p:cNvPr id="4" name="矩形 3"/>
          <p:cNvSpPr/>
          <p:nvPr/>
        </p:nvSpPr>
        <p:spPr>
          <a:xfrm>
            <a:off x="223802" y="1217513"/>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8.1.1</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什么叫中断</a:t>
            </a:r>
          </a:p>
        </p:txBody>
      </p:sp>
      <p:sp>
        <p:nvSpPr>
          <p:cNvPr id="2" name="矩形 1"/>
          <p:cNvSpPr/>
          <p:nvPr/>
        </p:nvSpPr>
        <p:spPr>
          <a:xfrm>
            <a:off x="377373" y="1944911"/>
            <a:ext cx="8287658" cy="3739485"/>
          </a:xfrm>
          <a:prstGeom prst="rect">
            <a:avLst/>
          </a:prstGeom>
        </p:spPr>
        <p:txBody>
          <a:bodyPr wrap="square">
            <a:spAutoFit/>
          </a:bodyPr>
          <a:lstStyle/>
          <a:p>
            <a:pPr>
              <a:lnSpc>
                <a:spcPct val="150000"/>
              </a:lnSpc>
            </a:pPr>
            <a:r>
              <a:rPr lang="zh-CN" altLang="en-US" sz="2400" b="1" dirty="0" smtClean="0">
                <a:solidFill>
                  <a:srgbClr val="33CC33"/>
                </a:solidFill>
                <a:latin typeface="宋体" pitchFamily="2" charset="-122"/>
                <a:ea typeface="宋体" pitchFamily="2" charset="-122"/>
              </a:rPr>
              <a:t>生活实例：</a:t>
            </a:r>
            <a:endParaRPr lang="en-US" altLang="zh-CN" sz="2400" b="1" dirty="0" smtClean="0">
              <a:solidFill>
                <a:srgbClr val="33CC33"/>
              </a:solidFill>
              <a:latin typeface="宋体" pitchFamily="2" charset="-122"/>
              <a:ea typeface="宋体" pitchFamily="2" charset="-122"/>
            </a:endParaRPr>
          </a:p>
          <a:p>
            <a:pPr indent="457200">
              <a:lnSpc>
                <a:spcPct val="150000"/>
              </a:lnSpc>
            </a:pPr>
            <a:r>
              <a:rPr lang="zh-CN" altLang="en-US" sz="2200" dirty="0" smtClean="0">
                <a:latin typeface="宋体" pitchFamily="2" charset="-122"/>
                <a:ea typeface="宋体" pitchFamily="2" charset="-122"/>
              </a:rPr>
              <a:t>假如</a:t>
            </a:r>
            <a:r>
              <a:rPr lang="zh-CN" altLang="en-US" sz="2200" dirty="0">
                <a:latin typeface="宋体" pitchFamily="2" charset="-122"/>
                <a:ea typeface="宋体" pitchFamily="2" charset="-122"/>
              </a:rPr>
              <a:t>你有朋友下午要来拜访，可又不知道他具体什么时候到。为了提高效率，你就边看书边等。在看书过程中，门铃响了</a:t>
            </a:r>
            <a:r>
              <a:rPr lang="zh-CN" altLang="en-US" sz="2200" dirty="0" smtClean="0">
                <a:latin typeface="宋体" pitchFamily="2" charset="-122"/>
                <a:ea typeface="宋体" pitchFamily="2" charset="-122"/>
              </a:rPr>
              <a:t>。</a:t>
            </a:r>
            <a:endParaRPr lang="en-US" altLang="zh-CN" sz="2200" dirty="0">
              <a:latin typeface="宋体" pitchFamily="2" charset="-122"/>
              <a:ea typeface="宋体" pitchFamily="2" charset="-122"/>
            </a:endParaRPr>
          </a:p>
          <a:p>
            <a:pPr>
              <a:lnSpc>
                <a:spcPct val="150000"/>
              </a:lnSpc>
            </a:pPr>
            <a:r>
              <a:rPr lang="zh-CN" altLang="en-US" sz="2400" b="1" dirty="0" smtClean="0">
                <a:solidFill>
                  <a:srgbClr val="33CC33"/>
                </a:solidFill>
                <a:latin typeface="宋体" pitchFamily="2" charset="-122"/>
                <a:ea typeface="宋体" pitchFamily="2" charset="-122"/>
              </a:rPr>
              <a:t>中断定义：</a:t>
            </a:r>
            <a:endParaRPr lang="en-US" altLang="zh-CN" sz="2400" b="1" dirty="0" smtClean="0">
              <a:solidFill>
                <a:srgbClr val="33CC33"/>
              </a:solidFill>
              <a:latin typeface="宋体" pitchFamily="2" charset="-122"/>
              <a:ea typeface="宋体" pitchFamily="2" charset="-122"/>
            </a:endParaRPr>
          </a:p>
          <a:p>
            <a:pPr indent="457200">
              <a:lnSpc>
                <a:spcPct val="150000"/>
              </a:lnSpc>
            </a:pPr>
            <a:r>
              <a:rPr lang="en-US" altLang="zh-CN" sz="2200" dirty="0" smtClean="0">
                <a:latin typeface="宋体" pitchFamily="2" charset="-122"/>
                <a:ea typeface="宋体" pitchFamily="2" charset="-122"/>
              </a:rPr>
              <a:t>CPU</a:t>
            </a:r>
            <a:r>
              <a:rPr lang="zh-CN" altLang="en-US" sz="2200" dirty="0">
                <a:latin typeface="宋体" pitchFamily="2" charset="-122"/>
                <a:ea typeface="宋体" pitchFamily="2" charset="-122"/>
              </a:rPr>
              <a:t>暂时中止其正在执行的程序，转去执行请求中断的那个外设或事件的服务程序，等处理完毕后再返回执行原来中止的程序，叫做中断。</a:t>
            </a:r>
          </a:p>
        </p:txBody>
      </p:sp>
    </p:spTree>
    <p:extLst>
      <p:ext uri="{BB962C8B-B14F-4D97-AF65-F5344CB8AC3E}">
        <p14:creationId xmlns:p14="http://schemas.microsoft.com/office/powerpoint/2010/main" val="28674898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3999" y="521065"/>
            <a:ext cx="8541657" cy="957250"/>
          </a:xfrm>
          <a:prstGeom prst="rect">
            <a:avLst/>
          </a:prstGeom>
        </p:spPr>
        <p:txBody>
          <a:bodyPr wrap="square">
            <a:spAutoFit/>
          </a:bodyPr>
          <a:lstStyle/>
          <a:p>
            <a:pPr>
              <a:lnSpc>
                <a:spcPct val="150000"/>
              </a:lnSpc>
            </a:pPr>
            <a:r>
              <a:rPr lang="zh-CN" altLang="en-US" sz="2000" dirty="0">
                <a:latin typeface="Times New Roman" pitchFamily="18" charset="0"/>
                <a:ea typeface="宋体" pitchFamily="2" charset="-122"/>
                <a:cs typeface="Times New Roman" pitchFamily="18" charset="0"/>
              </a:rPr>
              <a:t>第三步：点击“</a:t>
            </a:r>
            <a:r>
              <a:rPr lang="en-US" altLang="zh-CN" sz="2000" dirty="0">
                <a:latin typeface="Times New Roman" pitchFamily="18" charset="0"/>
                <a:ea typeface="宋体" pitchFamily="2" charset="-122"/>
                <a:cs typeface="Times New Roman" pitchFamily="18" charset="0"/>
              </a:rPr>
              <a:t>File/New”</a:t>
            </a:r>
            <a:r>
              <a:rPr lang="zh-CN" altLang="en-US" sz="2000" dirty="0">
                <a:latin typeface="Times New Roman" pitchFamily="18" charset="0"/>
                <a:ea typeface="宋体" pitchFamily="2" charset="-122"/>
                <a:cs typeface="Times New Roman" pitchFamily="18" charset="0"/>
              </a:rPr>
              <a:t>新建两个文件，将其改名为</a:t>
            </a:r>
            <a:r>
              <a:rPr lang="en-US" altLang="zh-CN" sz="2000" dirty="0">
                <a:latin typeface="Times New Roman" pitchFamily="18" charset="0"/>
                <a:ea typeface="宋体" pitchFamily="2" charset="-122"/>
                <a:cs typeface="Times New Roman" pitchFamily="18" charset="0"/>
              </a:rPr>
              <a:t>EXTI.C</a:t>
            </a:r>
            <a:r>
              <a:rPr lang="zh-CN" altLang="en-US" sz="2000" dirty="0">
                <a:latin typeface="Times New Roman" pitchFamily="18" charset="0"/>
                <a:ea typeface="宋体" pitchFamily="2" charset="-122"/>
                <a:cs typeface="Times New Roman" pitchFamily="18" charset="0"/>
              </a:rPr>
              <a:t>和</a:t>
            </a:r>
            <a:r>
              <a:rPr lang="en-US" altLang="zh-CN" sz="2000" dirty="0">
                <a:latin typeface="Times New Roman" pitchFamily="18" charset="0"/>
                <a:ea typeface="宋体" pitchFamily="2" charset="-122"/>
                <a:cs typeface="Times New Roman" pitchFamily="18" charset="0"/>
              </a:rPr>
              <a:t>EXTI.H</a:t>
            </a:r>
            <a:r>
              <a:rPr lang="zh-CN" altLang="en-US" sz="2000" dirty="0">
                <a:latin typeface="Times New Roman" pitchFamily="18" charset="0"/>
                <a:ea typeface="宋体" pitchFamily="2" charset="-122"/>
                <a:cs typeface="Times New Roman" pitchFamily="18" charset="0"/>
              </a:rPr>
              <a:t>并保存到工程模板下的</a:t>
            </a:r>
            <a:r>
              <a:rPr lang="en-US" altLang="zh-CN" sz="2000" dirty="0">
                <a:latin typeface="Times New Roman" pitchFamily="18" charset="0"/>
                <a:ea typeface="宋体" pitchFamily="2" charset="-122"/>
                <a:cs typeface="Times New Roman" pitchFamily="18" charset="0"/>
              </a:rPr>
              <a:t>APP</a:t>
            </a:r>
            <a:r>
              <a:rPr lang="zh-CN" altLang="en-US" sz="2000" dirty="0">
                <a:latin typeface="Times New Roman" pitchFamily="18" charset="0"/>
                <a:ea typeface="宋体" pitchFamily="2" charset="-122"/>
                <a:cs typeface="Times New Roman" pitchFamily="18" charset="0"/>
              </a:rPr>
              <a:t>文件夹中。并将</a:t>
            </a:r>
            <a:r>
              <a:rPr lang="en-US" altLang="zh-CN" sz="2000" dirty="0">
                <a:latin typeface="Times New Roman" pitchFamily="18" charset="0"/>
                <a:ea typeface="宋体" pitchFamily="2" charset="-122"/>
                <a:cs typeface="Times New Roman" pitchFamily="18" charset="0"/>
              </a:rPr>
              <a:t>EXTI.C</a:t>
            </a:r>
            <a:r>
              <a:rPr lang="zh-CN" altLang="en-US" sz="2000" dirty="0">
                <a:latin typeface="Times New Roman" pitchFamily="18" charset="0"/>
                <a:ea typeface="宋体" pitchFamily="2" charset="-122"/>
                <a:cs typeface="Times New Roman" pitchFamily="18" charset="0"/>
              </a:rPr>
              <a:t>文件添加到</a:t>
            </a:r>
            <a:r>
              <a:rPr lang="en-US" altLang="zh-CN" sz="2000" dirty="0">
                <a:latin typeface="Times New Roman" pitchFamily="18" charset="0"/>
                <a:ea typeface="宋体" pitchFamily="2" charset="-122"/>
                <a:cs typeface="Times New Roman" pitchFamily="18" charset="0"/>
              </a:rPr>
              <a:t>APP</a:t>
            </a:r>
            <a:r>
              <a:rPr lang="zh-CN" altLang="en-US" sz="2000" dirty="0">
                <a:latin typeface="Times New Roman" pitchFamily="18" charset="0"/>
                <a:ea typeface="宋体" pitchFamily="2" charset="-122"/>
                <a:cs typeface="Times New Roman" pitchFamily="18" charset="0"/>
              </a:rPr>
              <a:t>项目组下。</a:t>
            </a:r>
          </a:p>
        </p:txBody>
      </p:sp>
      <p:sp>
        <p:nvSpPr>
          <p:cNvPr id="4" name="矩形 3"/>
          <p:cNvSpPr/>
          <p:nvPr/>
        </p:nvSpPr>
        <p:spPr>
          <a:xfrm>
            <a:off x="370114" y="2508283"/>
            <a:ext cx="8294915" cy="1938992"/>
          </a:xfrm>
          <a:prstGeom prst="rect">
            <a:avLst/>
          </a:prstGeom>
        </p:spPr>
        <p:txBody>
          <a:bodyPr wrap="square">
            <a:spAutoFit/>
          </a:bodyPr>
          <a:lstStyle/>
          <a:p>
            <a:pPr>
              <a:lnSpc>
                <a:spcPct val="150000"/>
              </a:lnSpc>
            </a:pPr>
            <a:r>
              <a:rPr lang="zh-CN" altLang="en-US" sz="2000" dirty="0">
                <a:latin typeface="Times New Roman" pitchFamily="18" charset="0"/>
                <a:ea typeface="宋体" pitchFamily="2" charset="-122"/>
                <a:cs typeface="Times New Roman" pitchFamily="18" charset="0"/>
              </a:rPr>
              <a:t>第四步：在</a:t>
            </a:r>
            <a:r>
              <a:rPr lang="en-US" altLang="zh-CN" sz="2000" dirty="0">
                <a:latin typeface="Times New Roman" pitchFamily="18" charset="0"/>
                <a:ea typeface="宋体" pitchFamily="2" charset="-122"/>
                <a:cs typeface="Times New Roman" pitchFamily="18" charset="0"/>
              </a:rPr>
              <a:t>EXTI.C</a:t>
            </a:r>
            <a:r>
              <a:rPr lang="zh-CN" altLang="en-US" sz="2000" dirty="0">
                <a:latin typeface="Times New Roman" pitchFamily="18" charset="0"/>
                <a:ea typeface="宋体" pitchFamily="2" charset="-122"/>
                <a:cs typeface="Times New Roman" pitchFamily="18" charset="0"/>
              </a:rPr>
              <a:t>文件中输入如下源程序，在程序中首先包含</a:t>
            </a:r>
            <a:r>
              <a:rPr lang="en-US" altLang="zh-CN" sz="2000" dirty="0">
                <a:latin typeface="Times New Roman" pitchFamily="18" charset="0"/>
                <a:ea typeface="宋体" pitchFamily="2" charset="-122"/>
                <a:cs typeface="Times New Roman" pitchFamily="18" charset="0"/>
              </a:rPr>
              <a:t>EXTI.H</a:t>
            </a:r>
            <a:r>
              <a:rPr lang="zh-CN" altLang="en-US" sz="2000" dirty="0">
                <a:latin typeface="Times New Roman" pitchFamily="18" charset="0"/>
                <a:ea typeface="宋体" pitchFamily="2" charset="-122"/>
                <a:cs typeface="Times New Roman" pitchFamily="18" charset="0"/>
              </a:rPr>
              <a:t>头文件，然后创建</a:t>
            </a:r>
            <a:r>
              <a:rPr lang="en-US" altLang="zh-CN" sz="2000" dirty="0" err="1">
                <a:latin typeface="Times New Roman" pitchFamily="18" charset="0"/>
                <a:ea typeface="宋体" pitchFamily="2" charset="-122"/>
                <a:cs typeface="Times New Roman" pitchFamily="18" charset="0"/>
              </a:rPr>
              <a:t>EXTIInti</a:t>
            </a:r>
            <a:r>
              <a:rPr lang="en-US" altLang="zh-CN" sz="2000" dirty="0">
                <a:latin typeface="Times New Roman" pitchFamily="18" charset="0"/>
                <a:ea typeface="宋体" pitchFamily="2" charset="-122"/>
                <a:cs typeface="Times New Roman" pitchFamily="18" charset="0"/>
              </a:rPr>
              <a:t>()</a:t>
            </a:r>
            <a:r>
              <a:rPr lang="zh-CN" altLang="en-US" sz="2000" dirty="0">
                <a:latin typeface="Times New Roman" pitchFamily="18" charset="0"/>
                <a:ea typeface="宋体" pitchFamily="2" charset="-122"/>
                <a:cs typeface="Times New Roman" pitchFamily="18" charset="0"/>
              </a:rPr>
              <a:t>中断初始化程序，其中包括打开</a:t>
            </a:r>
            <a:r>
              <a:rPr lang="en-US" altLang="zh-CN" sz="2000" dirty="0">
                <a:latin typeface="Times New Roman" pitchFamily="18" charset="0"/>
                <a:ea typeface="宋体" pitchFamily="2" charset="-122"/>
                <a:cs typeface="Times New Roman" pitchFamily="18" charset="0"/>
              </a:rPr>
              <a:t>GPIOE</a:t>
            </a:r>
            <a:r>
              <a:rPr lang="zh-CN" altLang="en-US" sz="2000" dirty="0">
                <a:latin typeface="Times New Roman" pitchFamily="18" charset="0"/>
                <a:ea typeface="宋体" pitchFamily="2" charset="-122"/>
                <a:cs typeface="Times New Roman" pitchFamily="18" charset="0"/>
              </a:rPr>
              <a:t>及</a:t>
            </a:r>
            <a:r>
              <a:rPr lang="en-US" altLang="zh-CN" sz="2000" dirty="0">
                <a:latin typeface="Times New Roman" pitchFamily="18" charset="0"/>
                <a:ea typeface="宋体" pitchFamily="2" charset="-122"/>
                <a:cs typeface="Times New Roman" pitchFamily="18" charset="0"/>
              </a:rPr>
              <a:t>AFIO</a:t>
            </a:r>
            <a:r>
              <a:rPr lang="zh-CN" altLang="en-US" sz="2000" dirty="0">
                <a:latin typeface="Times New Roman" pitchFamily="18" charset="0"/>
                <a:ea typeface="宋体" pitchFamily="2" charset="-122"/>
                <a:cs typeface="Times New Roman" pitchFamily="18" charset="0"/>
              </a:rPr>
              <a:t>时钟，</a:t>
            </a:r>
            <a:r>
              <a:rPr lang="en-US" altLang="zh-CN" sz="2000" dirty="0">
                <a:latin typeface="Times New Roman" pitchFamily="18" charset="0"/>
                <a:ea typeface="宋体" pitchFamily="2" charset="-122"/>
                <a:cs typeface="Times New Roman" pitchFamily="18" charset="0"/>
              </a:rPr>
              <a:t>GPIO</a:t>
            </a:r>
            <a:r>
              <a:rPr lang="zh-CN" altLang="en-US" sz="2000" dirty="0">
                <a:latin typeface="Times New Roman" pitchFamily="18" charset="0"/>
                <a:ea typeface="宋体" pitchFamily="2" charset="-122"/>
                <a:cs typeface="Times New Roman" pitchFamily="18" charset="0"/>
              </a:rPr>
              <a:t>管脚初始化，给外部管脚映射中断线，外部中断初始化，优先级分组，</a:t>
            </a:r>
            <a:r>
              <a:rPr lang="en-US" altLang="zh-CN" sz="2000" dirty="0">
                <a:latin typeface="Times New Roman" pitchFamily="18" charset="0"/>
                <a:ea typeface="宋体" pitchFamily="2" charset="-122"/>
                <a:cs typeface="Times New Roman" pitchFamily="18" charset="0"/>
              </a:rPr>
              <a:t>NVIC</a:t>
            </a:r>
            <a:r>
              <a:rPr lang="zh-CN" altLang="en-US" sz="2000" dirty="0">
                <a:latin typeface="Times New Roman" pitchFamily="18" charset="0"/>
                <a:ea typeface="宋体" pitchFamily="2" charset="-122"/>
                <a:cs typeface="Times New Roman" pitchFamily="18" charset="0"/>
              </a:rPr>
              <a:t>初始化等程序。</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059" y="1634899"/>
            <a:ext cx="13144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696" y="1634899"/>
            <a:ext cx="35909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 5"/>
          <p:cNvSpPr/>
          <p:nvPr/>
        </p:nvSpPr>
        <p:spPr bwMode="auto">
          <a:xfrm>
            <a:off x="1071668" y="1607596"/>
            <a:ext cx="1451429" cy="742950"/>
          </a:xfrm>
          <a:prstGeom prst="roundRect">
            <a:avLst/>
          </a:prstGeom>
          <a:noFill/>
          <a:ln w="25400" cap="flat" cmpd="sng" algn="ctr">
            <a:solidFill>
              <a:srgbClr val="FF0000"/>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7" name="圆角矩形 6"/>
          <p:cNvSpPr/>
          <p:nvPr/>
        </p:nvSpPr>
        <p:spPr bwMode="auto">
          <a:xfrm>
            <a:off x="3225668" y="1593082"/>
            <a:ext cx="690789" cy="742950"/>
          </a:xfrm>
          <a:prstGeom prst="roundRect">
            <a:avLst/>
          </a:prstGeom>
          <a:noFill/>
          <a:ln w="25400" cap="flat" cmpd="sng" algn="ctr">
            <a:solidFill>
              <a:srgbClr val="C00000"/>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8" name="右箭头 7"/>
          <p:cNvSpPr/>
          <p:nvPr/>
        </p:nvSpPr>
        <p:spPr bwMode="auto">
          <a:xfrm>
            <a:off x="2509713" y="1826670"/>
            <a:ext cx="759498" cy="242749"/>
          </a:xfrm>
          <a:prstGeom prst="rightArrow">
            <a:avLst/>
          </a:prstGeom>
          <a:solidFill>
            <a:srgbClr val="FFC000"/>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6132" y="3946753"/>
            <a:ext cx="4709524" cy="2747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8405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1000"/>
                                        <p:tgtEl>
                                          <p:spTgt spid="2050"/>
                                        </p:tgtEl>
                                      </p:cBhvr>
                                    </p:animEffect>
                                  </p:childTnLst>
                                </p:cTn>
                              </p:par>
                            </p:childTnLst>
                          </p:cTn>
                        </p:par>
                        <p:par>
                          <p:cTn id="8" fill="hold">
                            <p:stCondLst>
                              <p:cond delay="1000"/>
                            </p:stCondLst>
                            <p:childTnLst>
                              <p:par>
                                <p:cTn id="9" presetID="22" presetClass="entr" presetSubtype="4" fill="hold" nodeType="afterEffect">
                                  <p:stCondLst>
                                    <p:cond delay="40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ircle(in)">
                                      <p:cBhvr>
                                        <p:cTn id="21" dur="2000"/>
                                        <p:tgtEl>
                                          <p:spTgt spid="7"/>
                                        </p:tgtEl>
                                      </p:cBhvr>
                                    </p:animEffect>
                                  </p:childTnLst>
                                </p:cTn>
                              </p:par>
                            </p:childTnLst>
                          </p:cTn>
                        </p:par>
                        <p:par>
                          <p:cTn id="22" fill="hold">
                            <p:stCondLst>
                              <p:cond delay="2000"/>
                            </p:stCondLst>
                            <p:childTnLst>
                              <p:par>
                                <p:cTn id="23" presetID="6" presetClass="entr" presetSubtype="16"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2051"/>
                                        </p:tgtEl>
                                        <p:attrNameLst>
                                          <p:attrName>style.visibility</p:attrName>
                                        </p:attrNameLst>
                                      </p:cBhvr>
                                      <p:to>
                                        <p:strVal val="visible"/>
                                      </p:to>
                                    </p:set>
                                    <p:animEffect transition="in" filter="circle(in)">
                                      <p:cBhvr>
                                        <p:cTn id="35"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916" y="492036"/>
            <a:ext cx="8919028" cy="1015663"/>
          </a:xfrm>
          <a:prstGeom prst="rect">
            <a:avLst/>
          </a:prstGeom>
        </p:spPr>
        <p:txBody>
          <a:bodyPr wrap="square">
            <a:spAutoFit/>
          </a:bodyPr>
          <a:lstStyle/>
          <a:p>
            <a:pPr>
              <a:lnSpc>
                <a:spcPct val="150000"/>
              </a:lnSpc>
            </a:pPr>
            <a:r>
              <a:rPr lang="zh-CN" altLang="en-US" sz="2000" dirty="0">
                <a:latin typeface="Times New Roman" pitchFamily="18" charset="0"/>
                <a:ea typeface="宋体" pitchFamily="2" charset="-122"/>
                <a:cs typeface="Times New Roman" pitchFamily="18" charset="0"/>
              </a:rPr>
              <a:t>第五步：在</a:t>
            </a:r>
            <a:r>
              <a:rPr lang="en-US" altLang="zh-CN" sz="2000" dirty="0">
                <a:latin typeface="Times New Roman" pitchFamily="18" charset="0"/>
                <a:ea typeface="宋体" pitchFamily="2" charset="-122"/>
                <a:cs typeface="Times New Roman" pitchFamily="18" charset="0"/>
              </a:rPr>
              <a:t>EXTI.H</a:t>
            </a:r>
            <a:r>
              <a:rPr lang="zh-CN" altLang="en-US" sz="2000" dirty="0">
                <a:latin typeface="Times New Roman" pitchFamily="18" charset="0"/>
                <a:ea typeface="宋体" pitchFamily="2" charset="-122"/>
                <a:cs typeface="Times New Roman" pitchFamily="18" charset="0"/>
              </a:rPr>
              <a:t>文件中输入如下源程序，其中条件编译格式不变，只要更改一下预定义变量名称即可，需要将我们刚定义函数的声明加到头文件当中。</a:t>
            </a:r>
          </a:p>
        </p:txBody>
      </p:sp>
      <p:sp>
        <p:nvSpPr>
          <p:cNvPr id="3" name="矩形 2"/>
          <p:cNvSpPr/>
          <p:nvPr/>
        </p:nvSpPr>
        <p:spPr>
          <a:xfrm>
            <a:off x="166916" y="3228928"/>
            <a:ext cx="8541657" cy="1418915"/>
          </a:xfrm>
          <a:prstGeom prst="rect">
            <a:avLst/>
          </a:prstGeom>
        </p:spPr>
        <p:txBody>
          <a:bodyPr wrap="square">
            <a:spAutoFit/>
          </a:bodyPr>
          <a:lstStyle/>
          <a:p>
            <a:pPr>
              <a:lnSpc>
                <a:spcPct val="150000"/>
              </a:lnSpc>
            </a:pPr>
            <a:r>
              <a:rPr lang="zh-CN" altLang="zh-CN" sz="2000" dirty="0">
                <a:latin typeface="Times New Roman" pitchFamily="18" charset="0"/>
                <a:ea typeface="宋体" pitchFamily="2" charset="-122"/>
                <a:cs typeface="Times New Roman" pitchFamily="18" charset="0"/>
              </a:rPr>
              <a:t>第六步：在</a:t>
            </a:r>
            <a:r>
              <a:rPr lang="en-US" altLang="zh-CN" sz="2000" dirty="0" err="1">
                <a:latin typeface="Times New Roman" pitchFamily="18" charset="0"/>
                <a:ea typeface="宋体" pitchFamily="2" charset="-122"/>
                <a:cs typeface="Times New Roman" pitchFamily="18" charset="0"/>
              </a:rPr>
              <a:t>public.h</a:t>
            </a:r>
            <a:r>
              <a:rPr lang="zh-CN" altLang="zh-CN" sz="2000" dirty="0">
                <a:latin typeface="Times New Roman" pitchFamily="18" charset="0"/>
                <a:ea typeface="宋体" pitchFamily="2" charset="-122"/>
                <a:cs typeface="Times New Roman" pitchFamily="18" charset="0"/>
              </a:rPr>
              <a:t>文件的中间部分添加“</a:t>
            </a:r>
            <a:r>
              <a:rPr lang="en-US" altLang="zh-CN" sz="2000" dirty="0">
                <a:latin typeface="Times New Roman" pitchFamily="18" charset="0"/>
                <a:ea typeface="宋体" pitchFamily="2" charset="-122"/>
                <a:cs typeface="Times New Roman" pitchFamily="18" charset="0"/>
              </a:rPr>
              <a:t>#include "EXTI.H"</a:t>
            </a:r>
            <a:r>
              <a:rPr lang="zh-CN" altLang="zh-CN" sz="2000" dirty="0">
                <a:latin typeface="Times New Roman" pitchFamily="18" charset="0"/>
                <a:ea typeface="宋体" pitchFamily="2" charset="-122"/>
                <a:cs typeface="Times New Roman" pitchFamily="18" charset="0"/>
              </a:rPr>
              <a:t>”语句，即包含</a:t>
            </a:r>
            <a:r>
              <a:rPr lang="en-US" altLang="zh-CN" sz="2000" dirty="0">
                <a:latin typeface="Times New Roman" pitchFamily="18" charset="0"/>
                <a:ea typeface="宋体" pitchFamily="2" charset="-122"/>
                <a:cs typeface="Times New Roman" pitchFamily="18" charset="0"/>
              </a:rPr>
              <a:t>EXTI.H</a:t>
            </a:r>
            <a:r>
              <a:rPr lang="zh-CN" altLang="zh-CN" sz="2000" dirty="0">
                <a:latin typeface="Times New Roman" pitchFamily="18" charset="0"/>
                <a:ea typeface="宋体" pitchFamily="2" charset="-122"/>
                <a:cs typeface="Times New Roman" pitchFamily="18" charset="0"/>
              </a:rPr>
              <a:t>头文件，任何时候程序中需要使用某一源文件中函数，必须先包含其头文件，否则编译是不能通过的。</a:t>
            </a:r>
            <a:endParaRPr lang="zh-CN" altLang="en-US" sz="2000" dirty="0">
              <a:latin typeface="Times New Roman" pitchFamily="18" charset="0"/>
              <a:ea typeface="宋体" pitchFamily="2" charset="-122"/>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080" y="1536727"/>
            <a:ext cx="4091429" cy="1622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8080" y="4662357"/>
            <a:ext cx="42767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947162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7543" y="440621"/>
            <a:ext cx="8294914" cy="1418915"/>
          </a:xfrm>
          <a:prstGeom prst="rect">
            <a:avLst/>
          </a:prstGeom>
        </p:spPr>
        <p:txBody>
          <a:bodyPr wrap="square">
            <a:spAutoFit/>
          </a:bodyPr>
          <a:lstStyle/>
          <a:p>
            <a:pPr>
              <a:lnSpc>
                <a:spcPct val="150000"/>
              </a:lnSpc>
            </a:pPr>
            <a:r>
              <a:rPr lang="zh-CN" altLang="en-US" sz="2000" dirty="0">
                <a:latin typeface="Times New Roman" pitchFamily="18" charset="0"/>
                <a:ea typeface="宋体" pitchFamily="2" charset="-122"/>
                <a:cs typeface="Times New Roman" pitchFamily="18" charset="0"/>
              </a:rPr>
              <a:t>第七步：在</a:t>
            </a:r>
            <a:r>
              <a:rPr lang="en-US" altLang="zh-CN" sz="2000" dirty="0" err="1">
                <a:latin typeface="Times New Roman" pitchFamily="18" charset="0"/>
                <a:ea typeface="宋体" pitchFamily="2" charset="-122"/>
                <a:cs typeface="Times New Roman" pitchFamily="18" charset="0"/>
              </a:rPr>
              <a:t>main.c</a:t>
            </a:r>
            <a:r>
              <a:rPr lang="zh-CN" altLang="en-US" sz="2000" dirty="0">
                <a:latin typeface="Times New Roman" pitchFamily="18" charset="0"/>
                <a:ea typeface="宋体" pitchFamily="2" charset="-122"/>
                <a:cs typeface="Times New Roman" pitchFamily="18" charset="0"/>
              </a:rPr>
              <a:t>文件中输入如下源程序，在</a:t>
            </a:r>
            <a:r>
              <a:rPr lang="en-US" altLang="zh-CN" sz="2000" dirty="0">
                <a:latin typeface="Times New Roman" pitchFamily="18" charset="0"/>
                <a:ea typeface="宋体" pitchFamily="2" charset="-122"/>
                <a:cs typeface="Times New Roman" pitchFamily="18" charset="0"/>
              </a:rPr>
              <a:t>main</a:t>
            </a:r>
            <a:r>
              <a:rPr lang="zh-CN" altLang="en-US" sz="2000" dirty="0">
                <a:latin typeface="Times New Roman" pitchFamily="18" charset="0"/>
                <a:ea typeface="宋体" pitchFamily="2" charset="-122"/>
                <a:cs typeface="Times New Roman" pitchFamily="18" charset="0"/>
              </a:rPr>
              <a:t>函数中，首先对时间变量赋初值，然后分别对数码管管脚和外部中断进行初始化，最后应用无限循环结构显示时间，并等待中断发生。</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637" y="1859536"/>
            <a:ext cx="5038725"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08843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629" y="4490390"/>
            <a:ext cx="8207828" cy="1880579"/>
          </a:xfrm>
          <a:prstGeom prst="rect">
            <a:avLst/>
          </a:prstGeom>
        </p:spPr>
        <p:txBody>
          <a:bodyPr wrap="square">
            <a:spAutoFit/>
          </a:bodyPr>
          <a:lstStyle/>
          <a:p>
            <a:pPr>
              <a:lnSpc>
                <a:spcPct val="150000"/>
              </a:lnSpc>
            </a:pPr>
            <a:r>
              <a:rPr lang="zh-CN" altLang="en-US" sz="2000" dirty="0">
                <a:latin typeface="Times New Roman" pitchFamily="18" charset="0"/>
                <a:ea typeface="宋体" pitchFamily="2" charset="-122"/>
                <a:cs typeface="Times New Roman" pitchFamily="18" charset="0"/>
              </a:rPr>
              <a:t>第九步：编译工程，如没有错误，则会在</a:t>
            </a:r>
            <a:r>
              <a:rPr lang="en-US" altLang="zh-CN" sz="2000" dirty="0">
                <a:latin typeface="Times New Roman" pitchFamily="18" charset="0"/>
                <a:ea typeface="宋体" pitchFamily="2" charset="-122"/>
                <a:cs typeface="Times New Roman" pitchFamily="18" charset="0"/>
              </a:rPr>
              <a:t>output</a:t>
            </a:r>
            <a:r>
              <a:rPr lang="zh-CN" altLang="en-US" sz="2000" dirty="0">
                <a:latin typeface="Times New Roman" pitchFamily="18" charset="0"/>
                <a:ea typeface="宋体" pitchFamily="2" charset="-122"/>
                <a:cs typeface="Times New Roman" pitchFamily="18" charset="0"/>
              </a:rPr>
              <a:t>文件夹中生成“工程模板</a:t>
            </a:r>
            <a:r>
              <a:rPr lang="en-US" altLang="zh-CN" sz="2000" dirty="0">
                <a:latin typeface="Times New Roman" pitchFamily="18" charset="0"/>
                <a:ea typeface="宋体" pitchFamily="2" charset="-122"/>
                <a:cs typeface="Times New Roman" pitchFamily="18" charset="0"/>
              </a:rPr>
              <a:t>.hex”</a:t>
            </a:r>
            <a:r>
              <a:rPr lang="zh-CN" altLang="en-US" sz="2000" dirty="0">
                <a:latin typeface="Times New Roman" pitchFamily="18" charset="0"/>
                <a:ea typeface="宋体" pitchFamily="2" charset="-122"/>
                <a:cs typeface="Times New Roman" pitchFamily="18" charset="0"/>
              </a:rPr>
              <a:t>文件，如有错误则修改源程序直至没有错误为止。</a:t>
            </a:r>
          </a:p>
          <a:p>
            <a:pPr>
              <a:lnSpc>
                <a:spcPct val="150000"/>
              </a:lnSpc>
            </a:pPr>
            <a:r>
              <a:rPr lang="zh-CN" altLang="en-US" sz="2000" dirty="0">
                <a:latin typeface="Times New Roman" pitchFamily="18" charset="0"/>
                <a:ea typeface="宋体" pitchFamily="2" charset="-122"/>
                <a:cs typeface="Times New Roman" pitchFamily="18" charset="0"/>
              </a:rPr>
              <a:t>第十步：将生成的目标文件通过</a:t>
            </a:r>
            <a:r>
              <a:rPr lang="en-US" altLang="zh-CN" sz="2000" dirty="0">
                <a:latin typeface="Times New Roman" pitchFamily="18" charset="0"/>
                <a:ea typeface="宋体" pitchFamily="2" charset="-122"/>
                <a:cs typeface="Times New Roman" pitchFamily="18" charset="0"/>
              </a:rPr>
              <a:t>ISP</a:t>
            </a:r>
            <a:r>
              <a:rPr lang="zh-CN" altLang="en-US" sz="2000" dirty="0">
                <a:latin typeface="Times New Roman" pitchFamily="18" charset="0"/>
                <a:ea typeface="宋体" pitchFamily="2" charset="-122"/>
                <a:cs typeface="Times New Roman" pitchFamily="18" charset="0"/>
              </a:rPr>
              <a:t>软件下载到开发板微控制器的</a:t>
            </a:r>
            <a:r>
              <a:rPr lang="en-US" altLang="zh-CN" sz="2000" dirty="0">
                <a:latin typeface="Times New Roman" pitchFamily="18" charset="0"/>
                <a:ea typeface="宋体" pitchFamily="2" charset="-122"/>
                <a:cs typeface="Times New Roman" pitchFamily="18" charset="0"/>
              </a:rPr>
              <a:t>FLASH</a:t>
            </a:r>
            <a:r>
              <a:rPr lang="zh-CN" altLang="en-US" sz="2000" dirty="0">
                <a:latin typeface="Times New Roman" pitchFamily="18" charset="0"/>
                <a:ea typeface="宋体" pitchFamily="2" charset="-122"/>
                <a:cs typeface="Times New Roman" pitchFamily="18" charset="0"/>
              </a:rPr>
              <a:t>存储器当中，复位运行，检查实验效果。</a:t>
            </a:r>
          </a:p>
        </p:txBody>
      </p:sp>
      <p:sp>
        <p:nvSpPr>
          <p:cNvPr id="3" name="矩形 2"/>
          <p:cNvSpPr/>
          <p:nvPr/>
        </p:nvSpPr>
        <p:spPr>
          <a:xfrm>
            <a:off x="253999" y="507732"/>
            <a:ext cx="8614229" cy="1418915"/>
          </a:xfrm>
          <a:prstGeom prst="rect">
            <a:avLst/>
          </a:prstGeom>
        </p:spPr>
        <p:txBody>
          <a:bodyPr wrap="square">
            <a:spAutoFit/>
          </a:bodyPr>
          <a:lstStyle/>
          <a:p>
            <a:pPr>
              <a:lnSpc>
                <a:spcPct val="150000"/>
              </a:lnSpc>
            </a:pPr>
            <a:r>
              <a:rPr lang="zh-CN" altLang="zh-CN" sz="2000" dirty="0">
                <a:latin typeface="Times New Roman" pitchFamily="18" charset="0"/>
                <a:ea typeface="宋体" pitchFamily="2" charset="-122"/>
                <a:cs typeface="Times New Roman" pitchFamily="18" charset="0"/>
              </a:rPr>
              <a:t>第八步：在</a:t>
            </a:r>
            <a:r>
              <a:rPr lang="en-US" altLang="zh-CN" sz="2000" dirty="0" err="1">
                <a:latin typeface="Times New Roman" pitchFamily="18" charset="0"/>
                <a:ea typeface="宋体" pitchFamily="2" charset="-122"/>
                <a:cs typeface="Times New Roman" pitchFamily="18" charset="0"/>
              </a:rPr>
              <a:t>Keil</a:t>
            </a:r>
            <a:r>
              <a:rPr lang="en-US" altLang="zh-CN" sz="2000" dirty="0">
                <a:latin typeface="Times New Roman" pitchFamily="18" charset="0"/>
                <a:ea typeface="宋体" pitchFamily="2" charset="-122"/>
                <a:cs typeface="Times New Roman" pitchFamily="18" charset="0"/>
              </a:rPr>
              <a:t>-MDK</a:t>
            </a:r>
            <a:r>
              <a:rPr lang="zh-CN" altLang="zh-CN" sz="2000" dirty="0">
                <a:latin typeface="Times New Roman" pitchFamily="18" charset="0"/>
                <a:ea typeface="宋体" pitchFamily="2" charset="-122"/>
                <a:cs typeface="Times New Roman" pitchFamily="18" charset="0"/>
              </a:rPr>
              <a:t>软件操作界面中打开“</a:t>
            </a:r>
            <a:r>
              <a:rPr lang="en-US" altLang="zh-CN" sz="2000" dirty="0">
                <a:latin typeface="Times New Roman" pitchFamily="18" charset="0"/>
                <a:ea typeface="宋体" pitchFamily="2" charset="-122"/>
                <a:cs typeface="Times New Roman" pitchFamily="18" charset="0"/>
              </a:rPr>
              <a:t>User</a:t>
            </a:r>
            <a:r>
              <a:rPr lang="zh-CN" altLang="zh-CN" sz="2000" dirty="0">
                <a:latin typeface="Times New Roman" pitchFamily="18" charset="0"/>
                <a:ea typeface="宋体" pitchFamily="2" charset="-122"/>
                <a:cs typeface="Times New Roman" pitchFamily="18" charset="0"/>
              </a:rPr>
              <a:t>”项目组下面的“</a:t>
            </a:r>
            <a:r>
              <a:rPr lang="en-US" altLang="zh-CN" sz="2000" dirty="0">
                <a:latin typeface="Times New Roman" pitchFamily="18" charset="0"/>
                <a:ea typeface="宋体" pitchFamily="2" charset="-122"/>
                <a:cs typeface="Times New Roman" pitchFamily="18" charset="0"/>
              </a:rPr>
              <a:t>stm32f10x_it.c</a:t>
            </a:r>
            <a:r>
              <a:rPr lang="zh-CN" altLang="zh-CN" sz="2000" dirty="0">
                <a:latin typeface="Times New Roman" pitchFamily="18" charset="0"/>
                <a:ea typeface="宋体" pitchFamily="2" charset="-122"/>
                <a:cs typeface="Times New Roman" pitchFamily="18" charset="0"/>
              </a:rPr>
              <a:t>”文件</a:t>
            </a:r>
            <a:r>
              <a:rPr lang="zh-CN" altLang="zh-CN" sz="2000" dirty="0" smtClean="0">
                <a:latin typeface="Times New Roman" pitchFamily="18" charset="0"/>
                <a:ea typeface="宋体" pitchFamily="2" charset="-122"/>
                <a:cs typeface="Times New Roman" pitchFamily="18" charset="0"/>
              </a:rPr>
              <a:t>，</a:t>
            </a:r>
            <a:r>
              <a:rPr lang="zh-CN" altLang="en-US" sz="2000" dirty="0">
                <a:latin typeface="Times New Roman" pitchFamily="18" charset="0"/>
                <a:ea typeface="宋体" pitchFamily="2" charset="-122"/>
                <a:cs typeface="Times New Roman" pitchFamily="18" charset="0"/>
              </a:rPr>
              <a:t>并在“</a:t>
            </a:r>
            <a:r>
              <a:rPr lang="en-US" altLang="zh-CN" sz="2000" dirty="0">
                <a:latin typeface="Times New Roman" pitchFamily="18" charset="0"/>
                <a:ea typeface="宋体" pitchFamily="2" charset="-122"/>
                <a:cs typeface="Times New Roman" pitchFamily="18" charset="0"/>
              </a:rPr>
              <a:t>stm32f10x_it.c”</a:t>
            </a:r>
            <a:r>
              <a:rPr lang="zh-CN" altLang="en-US" sz="2000" dirty="0">
                <a:latin typeface="Times New Roman" pitchFamily="18" charset="0"/>
                <a:ea typeface="宋体" pitchFamily="2" charset="-122"/>
                <a:cs typeface="Times New Roman" pitchFamily="18" charset="0"/>
              </a:rPr>
              <a:t>文件的最下面编写三个</a:t>
            </a:r>
            <a:r>
              <a:rPr lang="zh-CN" altLang="en-US" sz="2000" dirty="0" smtClean="0">
                <a:latin typeface="Times New Roman" pitchFamily="18" charset="0"/>
                <a:ea typeface="宋体" pitchFamily="2" charset="-122"/>
                <a:cs typeface="Times New Roman" pitchFamily="18" charset="0"/>
              </a:rPr>
              <a:t>中断服务程序。</a:t>
            </a:r>
            <a:endParaRPr lang="zh-CN" altLang="en-US" sz="2000" dirty="0">
              <a:latin typeface="Times New Roman" pitchFamily="18" charset="0"/>
              <a:ea typeface="宋体" pitchFamily="2" charset="-122"/>
              <a:cs typeface="Times New Roman" pitchFamily="18" charset="0"/>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728858" y="1549440"/>
            <a:ext cx="4136390" cy="2929890"/>
          </a:xfrm>
          <a:prstGeom prst="rect">
            <a:avLst/>
          </a:prstGeom>
          <a:noFill/>
          <a:ln>
            <a:noFill/>
          </a:ln>
        </p:spPr>
      </p:pic>
    </p:spTree>
    <p:extLst>
      <p:ext uri="{BB962C8B-B14F-4D97-AF65-F5344CB8AC3E}">
        <p14:creationId xmlns:p14="http://schemas.microsoft.com/office/powerpoint/2010/main" val="235102895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ChangeArrowheads="1"/>
          </p:cNvSpPr>
          <p:nvPr/>
        </p:nvSpPr>
        <p:spPr bwMode="auto">
          <a:xfrm>
            <a:off x="1771650" y="2442036"/>
            <a:ext cx="706755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zh-CN" altLang="zh-CN" sz="2800" b="0"/>
          </a:p>
        </p:txBody>
      </p:sp>
      <p:pic>
        <p:nvPicPr>
          <p:cNvPr id="74756" name="Picture 4" descr="17_29_86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48174"/>
            <a:ext cx="9144000" cy="4724400"/>
          </a:xfrm>
          <a:prstGeom prst="rect">
            <a:avLst/>
          </a:prstGeom>
          <a:noFill/>
          <a:extLst>
            <a:ext uri="{909E8E84-426E-40DD-AFC4-6F175D3DCCD1}">
              <a14:hiddenFill xmlns:a14="http://schemas.microsoft.com/office/drawing/2010/main">
                <a:solidFill>
                  <a:srgbClr val="FFFFFF"/>
                </a:solidFill>
              </a14:hiddenFill>
            </a:ext>
          </a:extLst>
        </p:spPr>
      </p:pic>
      <p:sp>
        <p:nvSpPr>
          <p:cNvPr id="74757" name="Text Box 5"/>
          <p:cNvSpPr txBox="1">
            <a:spLocks noChangeArrowheads="1"/>
          </p:cNvSpPr>
          <p:nvPr/>
        </p:nvSpPr>
        <p:spPr bwMode="auto">
          <a:xfrm>
            <a:off x="0" y="1035511"/>
            <a:ext cx="9144000"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zh-CN" sz="1200" b="0" dirty="0" smtClean="0">
              <a:solidFill>
                <a:srgbClr val="FFFF00"/>
              </a:solidFill>
            </a:endParaRPr>
          </a:p>
          <a:p>
            <a:pPr algn="ctr">
              <a:spcBef>
                <a:spcPct val="50000"/>
              </a:spcBef>
            </a:pPr>
            <a:endParaRPr lang="en-US" altLang="zh-CN" sz="1200" dirty="0">
              <a:solidFill>
                <a:srgbClr val="FFFF00"/>
              </a:solidFill>
            </a:endParaRPr>
          </a:p>
          <a:p>
            <a:pPr algn="ctr">
              <a:spcBef>
                <a:spcPct val="50000"/>
              </a:spcBef>
            </a:pPr>
            <a:endParaRPr lang="en-US" altLang="zh-CN" sz="1200" b="0" dirty="0" smtClean="0">
              <a:solidFill>
                <a:srgbClr val="FFFF00"/>
              </a:solidFill>
            </a:endParaRPr>
          </a:p>
          <a:p>
            <a:pPr algn="ctr">
              <a:spcBef>
                <a:spcPct val="50000"/>
              </a:spcBef>
            </a:pPr>
            <a:endParaRPr lang="en-US" altLang="zh-CN" sz="1200" dirty="0">
              <a:solidFill>
                <a:srgbClr val="FFFF00"/>
              </a:solidFill>
            </a:endParaRPr>
          </a:p>
          <a:p>
            <a:pPr algn="ctr">
              <a:spcBef>
                <a:spcPct val="50000"/>
              </a:spcBef>
            </a:pPr>
            <a:endParaRPr lang="zh-CN" altLang="en-US" sz="1200" b="0" dirty="0" smtClean="0">
              <a:solidFill>
                <a:srgbClr val="FFFF00"/>
              </a:solidFill>
            </a:endParaRPr>
          </a:p>
          <a:p>
            <a:pPr algn="ctr">
              <a:spcBef>
                <a:spcPct val="50000"/>
              </a:spcBef>
            </a:pPr>
            <a:endParaRPr lang="zh-CN" altLang="en-US" b="0" dirty="0">
              <a:solidFill>
                <a:srgbClr val="FFFF00"/>
              </a:solidFill>
            </a:endParaRPr>
          </a:p>
          <a:p>
            <a:pPr algn="ctr">
              <a:spcBef>
                <a:spcPct val="50000"/>
              </a:spcBef>
            </a:pPr>
            <a:endParaRPr lang="zh-CN" altLang="en-US" sz="5400" b="0" dirty="0">
              <a:solidFill>
                <a:srgbClr val="FFFF00"/>
              </a:solidFill>
            </a:endParaRPr>
          </a:p>
          <a:p>
            <a:pPr algn="ctr">
              <a:spcBef>
                <a:spcPct val="50000"/>
              </a:spcBef>
            </a:pPr>
            <a:r>
              <a:rPr lang="en-US" altLang="zh-CN" sz="5400" dirty="0" smtClean="0">
                <a:solidFill>
                  <a:srgbClr val="FFFF00"/>
                </a:solidFill>
                <a:latin typeface="Times New Roman" pitchFamily="18" charset="0"/>
                <a:cs typeface="Times New Roman" pitchFamily="18" charset="0"/>
              </a:rPr>
              <a:t>END</a:t>
            </a:r>
            <a:endParaRPr lang="zh-CN" altLang="en-US" sz="5400" b="0" dirty="0">
              <a:solidFill>
                <a:srgbClr val="FFFF00"/>
              </a:solidFill>
              <a:latin typeface="Times New Roman" pitchFamily="18" charset="0"/>
              <a:cs typeface="Times New Roman" pitchFamily="18" charset="0"/>
            </a:endParaRPr>
          </a:p>
        </p:txBody>
      </p:sp>
      <p:pic>
        <p:nvPicPr>
          <p:cNvPr id="74758" name="Picture 6" descr="WLE0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6363" y="5107449"/>
            <a:ext cx="1944687"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75228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288" y="491813"/>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8.1.2 </a:t>
            </a:r>
            <a:r>
              <a:rPr lang="zh-CN" altLang="en-US"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为什么</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要设置中断</a:t>
            </a:r>
          </a:p>
        </p:txBody>
      </p:sp>
      <p:sp>
        <p:nvSpPr>
          <p:cNvPr id="3" name="矩形 2"/>
          <p:cNvSpPr/>
          <p:nvPr/>
        </p:nvSpPr>
        <p:spPr>
          <a:xfrm>
            <a:off x="377709" y="1546163"/>
            <a:ext cx="8113148" cy="2677656"/>
          </a:xfrm>
          <a:prstGeom prst="rect">
            <a:avLst/>
          </a:prstGeom>
        </p:spPr>
        <p:txBody>
          <a:bodyPr wrap="square">
            <a:spAutoFit/>
          </a:bodyPr>
          <a:lstStyle/>
          <a:p>
            <a:pPr marL="342900" indent="-342900">
              <a:buFont typeface="Wingdings" pitchFamily="2" charset="2"/>
              <a:buChar char="u"/>
            </a:pPr>
            <a:r>
              <a:rPr lang="zh-CN" altLang="en-US" sz="2400" dirty="0" smtClean="0">
                <a:latin typeface="宋体" pitchFamily="2" charset="-122"/>
                <a:ea typeface="宋体" pitchFamily="2" charset="-122"/>
              </a:rPr>
              <a:t>提高</a:t>
            </a:r>
            <a:r>
              <a:rPr lang="en-US" altLang="zh-CN" sz="2400" dirty="0" smtClean="0">
                <a:latin typeface="宋体" pitchFamily="2" charset="-122"/>
                <a:ea typeface="宋体" pitchFamily="2" charset="-122"/>
              </a:rPr>
              <a:t>CPU</a:t>
            </a:r>
            <a:r>
              <a:rPr lang="zh-CN" altLang="en-US" sz="2400" dirty="0" smtClean="0">
                <a:latin typeface="宋体" pitchFamily="2" charset="-122"/>
                <a:ea typeface="宋体" pitchFamily="2" charset="-122"/>
              </a:rPr>
              <a:t>工作效率</a:t>
            </a:r>
            <a:endParaRPr lang="en-US" altLang="zh-CN" sz="2400" dirty="0" smtClean="0">
              <a:latin typeface="宋体" pitchFamily="2" charset="-122"/>
              <a:ea typeface="宋体" pitchFamily="2" charset="-122"/>
            </a:endParaRPr>
          </a:p>
          <a:p>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a:t>
            </a:r>
          </a:p>
          <a:p>
            <a:pPr marL="342900" indent="-342900">
              <a:buFont typeface="Wingdings" pitchFamily="2" charset="2"/>
              <a:buChar char="u"/>
            </a:pPr>
            <a:r>
              <a:rPr lang="zh-CN" altLang="en-US" sz="2400" dirty="0" smtClean="0">
                <a:latin typeface="宋体" pitchFamily="2" charset="-122"/>
                <a:ea typeface="宋体" pitchFamily="2" charset="-122"/>
              </a:rPr>
              <a:t>具有实时处理功能</a:t>
            </a:r>
            <a:endParaRPr lang="en-US" altLang="zh-CN" sz="2400" dirty="0" smtClean="0">
              <a:latin typeface="宋体" pitchFamily="2" charset="-122"/>
              <a:ea typeface="宋体" pitchFamily="2" charset="-122"/>
            </a:endParaRPr>
          </a:p>
          <a:p>
            <a:pPr marL="342900" indent="-342900">
              <a:buFont typeface="Wingdings" pitchFamily="2" charset="2"/>
              <a:buChar char="u"/>
            </a:pPr>
            <a:endParaRPr lang="en-US" altLang="zh-CN" sz="2400" dirty="0" smtClean="0">
              <a:latin typeface="宋体" pitchFamily="2" charset="-122"/>
              <a:ea typeface="宋体" pitchFamily="2" charset="-122"/>
            </a:endParaRPr>
          </a:p>
          <a:p>
            <a:pPr marL="342900" indent="-342900">
              <a:buFont typeface="Wingdings" pitchFamily="2" charset="2"/>
              <a:buChar char="u"/>
            </a:pPr>
            <a:r>
              <a:rPr lang="zh-CN" altLang="en-US" sz="2400" dirty="0" smtClean="0">
                <a:latin typeface="宋体" pitchFamily="2" charset="-122"/>
                <a:ea typeface="宋体" pitchFamily="2" charset="-122"/>
              </a:rPr>
              <a:t>具有故障处理功能</a:t>
            </a:r>
            <a:endParaRPr lang="en-US" altLang="zh-CN" sz="2400" dirty="0" smtClean="0">
              <a:latin typeface="宋体" pitchFamily="2" charset="-122"/>
              <a:ea typeface="宋体" pitchFamily="2" charset="-122"/>
            </a:endParaRPr>
          </a:p>
          <a:p>
            <a:pPr marL="342900" indent="-342900">
              <a:buFont typeface="Wingdings" pitchFamily="2" charset="2"/>
              <a:buChar char="u"/>
            </a:pPr>
            <a:endParaRPr lang="en-US" altLang="zh-CN" sz="2400" dirty="0" smtClean="0">
              <a:latin typeface="宋体" pitchFamily="2" charset="-122"/>
              <a:ea typeface="宋体" pitchFamily="2" charset="-122"/>
            </a:endParaRPr>
          </a:p>
          <a:p>
            <a:pPr marL="342900" indent="-342900">
              <a:buFont typeface="Wingdings" pitchFamily="2" charset="2"/>
              <a:buChar char="u"/>
            </a:pPr>
            <a:r>
              <a:rPr lang="zh-CN" altLang="en-US" sz="2400" dirty="0" smtClean="0">
                <a:latin typeface="宋体" pitchFamily="2" charset="-122"/>
                <a:ea typeface="宋体" pitchFamily="2" charset="-122"/>
              </a:rPr>
              <a:t>实现分时操作</a:t>
            </a:r>
            <a:endParaRPr lang="en-US" altLang="zh-CN" sz="2400" dirty="0" smtClean="0">
              <a:latin typeface="宋体" pitchFamily="2" charset="-122"/>
              <a:ea typeface="宋体" pitchFamily="2" charset="-122"/>
            </a:endParaRPr>
          </a:p>
        </p:txBody>
      </p:sp>
    </p:spTree>
    <p:extLst>
      <p:ext uri="{BB962C8B-B14F-4D97-AF65-F5344CB8AC3E}">
        <p14:creationId xmlns:p14="http://schemas.microsoft.com/office/powerpoint/2010/main" val="45495312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287" y="492595"/>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8.1.3 </a:t>
            </a:r>
            <a:r>
              <a:rPr lang="zh-CN" altLang="en-US"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中断</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源与中断屏蔽</a:t>
            </a:r>
          </a:p>
        </p:txBody>
      </p:sp>
      <p:sp>
        <p:nvSpPr>
          <p:cNvPr id="4" name="矩形 3"/>
          <p:cNvSpPr/>
          <p:nvPr/>
        </p:nvSpPr>
        <p:spPr>
          <a:xfrm>
            <a:off x="317358" y="1097005"/>
            <a:ext cx="1890261" cy="492443"/>
          </a:xfrm>
          <a:prstGeom prst="rect">
            <a:avLst/>
          </a:prstGeom>
        </p:spPr>
        <p:txBody>
          <a:bodyPr wrap="none">
            <a:spAutoFit/>
          </a:bodyPr>
          <a:lstStyle/>
          <a:p>
            <a:r>
              <a:rPr lang="en-US" altLang="zh-CN" sz="2600" dirty="0">
                <a:ln w="10541" cmpd="sng">
                  <a:solidFill>
                    <a:srgbClr val="7030A0"/>
                  </a:solidFill>
                  <a:prstDash val="solid"/>
                </a:ln>
                <a:solidFill>
                  <a:srgbClr val="C00000"/>
                </a:solidFill>
                <a:latin typeface="Arial" charset="0"/>
              </a:rPr>
              <a:t>1. </a:t>
            </a:r>
            <a:r>
              <a:rPr lang="zh-CN" altLang="en-US" sz="2600" dirty="0">
                <a:ln w="10541" cmpd="sng">
                  <a:solidFill>
                    <a:srgbClr val="7030A0"/>
                  </a:solidFill>
                  <a:prstDash val="solid"/>
                </a:ln>
                <a:solidFill>
                  <a:srgbClr val="C00000"/>
                </a:solidFill>
                <a:latin typeface="Arial" charset="0"/>
              </a:rPr>
              <a:t>中断源：</a:t>
            </a:r>
          </a:p>
        </p:txBody>
      </p:sp>
      <p:sp>
        <p:nvSpPr>
          <p:cNvPr id="5" name="矩形 4"/>
          <p:cNvSpPr/>
          <p:nvPr/>
        </p:nvSpPr>
        <p:spPr>
          <a:xfrm>
            <a:off x="317357" y="1648048"/>
            <a:ext cx="8666985" cy="3970318"/>
          </a:xfrm>
          <a:prstGeom prst="rect">
            <a:avLst/>
          </a:prstGeom>
        </p:spPr>
        <p:txBody>
          <a:bodyPr wrap="square">
            <a:spAutoFit/>
          </a:bodyPr>
          <a:lstStyle/>
          <a:p>
            <a:pPr>
              <a:lnSpc>
                <a:spcPct val="150000"/>
              </a:lnSpc>
            </a:pPr>
            <a:r>
              <a:rPr lang="zh-CN" altLang="en-US" sz="2400" b="1" dirty="0" smtClean="0">
                <a:latin typeface="宋体" pitchFamily="2" charset="-122"/>
                <a:ea typeface="宋体" pitchFamily="2" charset="-122"/>
              </a:rPr>
              <a:t>中断源：能</a:t>
            </a:r>
            <a:r>
              <a:rPr lang="zh-CN" altLang="en-US" sz="2400" b="1" dirty="0">
                <a:latin typeface="宋体" pitchFamily="2" charset="-122"/>
                <a:ea typeface="宋体" pitchFamily="2" charset="-122"/>
              </a:rPr>
              <a:t>引发中断的事件。通常，中断源都与外设有关</a:t>
            </a:r>
            <a:r>
              <a:rPr lang="zh-CN" altLang="en-US" sz="2400" b="1" dirty="0" smtClean="0">
                <a:latin typeface="宋体" pitchFamily="2" charset="-122"/>
                <a:ea typeface="宋体" pitchFamily="2" charset="-122"/>
              </a:rPr>
              <a:t>。</a:t>
            </a:r>
            <a:endParaRPr lang="zh-CN" altLang="en-US" sz="2400" b="1" dirty="0">
              <a:latin typeface="宋体" pitchFamily="2" charset="-122"/>
              <a:ea typeface="宋体" pitchFamily="2" charset="-122"/>
            </a:endParaRPr>
          </a:p>
          <a:p>
            <a:pPr marL="342900" indent="-342900">
              <a:lnSpc>
                <a:spcPct val="150000"/>
              </a:lnSpc>
              <a:buFont typeface="Wingdings" pitchFamily="2" charset="2"/>
              <a:buChar char="l"/>
            </a:pPr>
            <a:r>
              <a:rPr lang="zh-CN" altLang="en-US" sz="2000" dirty="0">
                <a:latin typeface="宋体" pitchFamily="2" charset="-122"/>
                <a:ea typeface="宋体" pitchFamily="2" charset="-122"/>
              </a:rPr>
              <a:t>在生活中，门铃的铃声是一个中断源，它由门铃这个外设发出。</a:t>
            </a:r>
          </a:p>
          <a:p>
            <a:pPr marL="342900" indent="-342900">
              <a:lnSpc>
                <a:spcPct val="150000"/>
              </a:lnSpc>
              <a:buFont typeface="Wingdings" pitchFamily="2" charset="2"/>
              <a:buChar char="l"/>
            </a:pPr>
            <a:r>
              <a:rPr lang="zh-CN" altLang="en-US" sz="2000" dirty="0">
                <a:latin typeface="宋体" pitchFamily="2" charset="-122"/>
                <a:ea typeface="宋体" pitchFamily="2" charset="-122"/>
              </a:rPr>
              <a:t>在嵌入式系统中，常见的中断源有按键按下和释放、定时器溢出、串口收到数据等，与此相关的外设有键盘、定时器和串口等</a:t>
            </a:r>
            <a:r>
              <a:rPr lang="zh-CN" alt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pPr>
              <a:lnSpc>
                <a:spcPct val="150000"/>
              </a:lnSpc>
            </a:pPr>
            <a:r>
              <a:rPr lang="zh-CN" altLang="en-US" sz="2400" b="1" dirty="0" smtClean="0">
                <a:latin typeface="宋体" pitchFamily="2" charset="-122"/>
                <a:ea typeface="宋体" pitchFamily="2" charset="-122"/>
              </a:rPr>
              <a:t>中断请求标志位：每个中断源都有它对应的中断标志位。</a:t>
            </a:r>
          </a:p>
          <a:p>
            <a:pPr marL="342900" indent="-342900">
              <a:lnSpc>
                <a:spcPct val="150000"/>
              </a:lnSpc>
              <a:buFont typeface="Wingdings" pitchFamily="2" charset="2"/>
              <a:buChar char="l"/>
            </a:pPr>
            <a:r>
              <a:rPr lang="zh-CN" altLang="en-US" sz="2000" dirty="0" smtClean="0">
                <a:latin typeface="宋体" pitchFamily="2" charset="-122"/>
                <a:ea typeface="宋体" pitchFamily="2" charset="-122"/>
              </a:rPr>
              <a:t>一旦</a:t>
            </a:r>
            <a:r>
              <a:rPr lang="zh-CN" altLang="en-US" sz="2000" dirty="0">
                <a:latin typeface="宋体" pitchFamily="2" charset="-122"/>
                <a:ea typeface="宋体" pitchFamily="2" charset="-122"/>
              </a:rPr>
              <a:t>该中断发生，它的中断标志位就会被置位。如果中断标志位被清除，那么它所对应的中断便不会再被响应。因此，一般在中断服务程序最后要将对应的中断标志位清零</a:t>
            </a:r>
            <a:r>
              <a:rPr lang="zh-CN" altLang="en-US" sz="2000" dirty="0" smtClean="0">
                <a:latin typeface="宋体" pitchFamily="2" charset="-122"/>
                <a:ea typeface="宋体" pitchFamily="2" charset="-122"/>
              </a:rPr>
              <a:t>。</a:t>
            </a:r>
            <a:endParaRPr lang="zh-CN" altLang="en-US" sz="2000" dirty="0">
              <a:latin typeface="宋体" pitchFamily="2" charset="-122"/>
              <a:ea typeface="宋体" pitchFamily="2" charset="-122"/>
            </a:endParaRPr>
          </a:p>
        </p:txBody>
      </p:sp>
    </p:spTree>
    <p:extLst>
      <p:ext uri="{BB962C8B-B14F-4D97-AF65-F5344CB8AC3E}">
        <p14:creationId xmlns:p14="http://schemas.microsoft.com/office/powerpoint/2010/main" val="53453132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357" y="429348"/>
            <a:ext cx="2130711" cy="492443"/>
          </a:xfrm>
          <a:prstGeom prst="rect">
            <a:avLst/>
          </a:prstGeom>
        </p:spPr>
        <p:txBody>
          <a:bodyPr wrap="none">
            <a:spAutoFit/>
          </a:bodyPr>
          <a:lstStyle/>
          <a:p>
            <a:r>
              <a:rPr lang="en-US" altLang="zh-CN" sz="2600" dirty="0" smtClean="0">
                <a:ln w="10541" cmpd="sng">
                  <a:solidFill>
                    <a:srgbClr val="7030A0"/>
                  </a:solidFill>
                  <a:prstDash val="solid"/>
                </a:ln>
                <a:solidFill>
                  <a:srgbClr val="C00000"/>
                </a:solidFill>
                <a:latin typeface="Arial" charset="0"/>
              </a:rPr>
              <a:t>2.</a:t>
            </a:r>
            <a:r>
              <a:rPr lang="zh-CN" altLang="en-US" sz="2600" dirty="0">
                <a:ln w="10541" cmpd="sng">
                  <a:solidFill>
                    <a:srgbClr val="7030A0"/>
                  </a:solidFill>
                  <a:prstDash val="solid"/>
                </a:ln>
                <a:solidFill>
                  <a:srgbClr val="C00000"/>
                </a:solidFill>
                <a:latin typeface="Arial" charset="0"/>
              </a:rPr>
              <a:t>中断屏蔽：</a:t>
            </a:r>
          </a:p>
        </p:txBody>
      </p:sp>
      <p:sp>
        <p:nvSpPr>
          <p:cNvPr id="3" name="矩形 2"/>
          <p:cNvSpPr/>
          <p:nvPr/>
        </p:nvSpPr>
        <p:spPr>
          <a:xfrm>
            <a:off x="399144" y="1192909"/>
            <a:ext cx="8222343" cy="3970318"/>
          </a:xfrm>
          <a:prstGeom prst="rect">
            <a:avLst/>
          </a:prstGeom>
        </p:spPr>
        <p:txBody>
          <a:bodyPr wrap="square">
            <a:spAutoFit/>
          </a:bodyPr>
          <a:lstStyle/>
          <a:p>
            <a:pPr>
              <a:lnSpc>
                <a:spcPct val="150000"/>
              </a:lnSpc>
            </a:pPr>
            <a:r>
              <a:rPr lang="zh-CN" altLang="en-US" sz="2400" b="1" dirty="0" smtClean="0">
                <a:latin typeface="宋体" pitchFamily="2" charset="-122"/>
                <a:ea typeface="宋体" pitchFamily="2" charset="-122"/>
              </a:rPr>
              <a:t>可以</a:t>
            </a:r>
            <a:r>
              <a:rPr lang="zh-CN" altLang="en-US" sz="2400" b="1" dirty="0">
                <a:latin typeface="宋体" pitchFamily="2" charset="-122"/>
                <a:ea typeface="宋体" pitchFamily="2" charset="-122"/>
              </a:rPr>
              <a:t>通过设置相应的中断屏蔽位，禁止</a:t>
            </a:r>
            <a:r>
              <a:rPr lang="en-US" altLang="zh-CN" sz="2400" b="1" dirty="0">
                <a:latin typeface="宋体" pitchFamily="2" charset="-122"/>
                <a:ea typeface="宋体" pitchFamily="2" charset="-122"/>
              </a:rPr>
              <a:t>CPU</a:t>
            </a:r>
            <a:r>
              <a:rPr lang="zh-CN" altLang="en-US" sz="2400" b="1" dirty="0">
                <a:latin typeface="宋体" pitchFamily="2" charset="-122"/>
                <a:ea typeface="宋体" pitchFamily="2" charset="-122"/>
              </a:rPr>
              <a:t>响应某个中断，从而实现中断屏蔽。</a:t>
            </a:r>
          </a:p>
          <a:p>
            <a:pPr marL="342900" indent="-342900">
              <a:lnSpc>
                <a:spcPct val="150000"/>
              </a:lnSpc>
              <a:buFont typeface="Wingdings" pitchFamily="2" charset="2"/>
              <a:buChar char="l"/>
            </a:pPr>
            <a:r>
              <a:rPr lang="zh-CN" altLang="en-US" sz="2400" dirty="0">
                <a:latin typeface="宋体" pitchFamily="2" charset="-122"/>
                <a:ea typeface="宋体" pitchFamily="2" charset="-122"/>
              </a:rPr>
              <a:t>可屏蔽中断</a:t>
            </a:r>
          </a:p>
          <a:p>
            <a:pPr>
              <a:lnSpc>
                <a:spcPct val="150000"/>
              </a:lnSpc>
            </a:pPr>
            <a:r>
              <a:rPr lang="zh-CN" altLang="en-US" sz="2400" dirty="0" smtClean="0">
                <a:latin typeface="宋体" pitchFamily="2" charset="-122"/>
                <a:ea typeface="宋体" pitchFamily="2" charset="-122"/>
              </a:rPr>
              <a:t>  </a:t>
            </a:r>
            <a:r>
              <a:rPr lang="zh-CN" altLang="en-US" sz="2400" dirty="0">
                <a:latin typeface="宋体" pitchFamily="2" charset="-122"/>
                <a:ea typeface="宋体" pitchFamily="2" charset="-122"/>
              </a:rPr>
              <a:t>在生活中，门铃的铃声是一个可屏蔽中断。</a:t>
            </a:r>
          </a:p>
          <a:p>
            <a:pPr marL="342900" indent="-342900">
              <a:lnSpc>
                <a:spcPct val="150000"/>
              </a:lnSpc>
              <a:buFont typeface="Wingdings" pitchFamily="2" charset="2"/>
              <a:buChar char="l"/>
            </a:pPr>
            <a:r>
              <a:rPr lang="zh-CN" altLang="en-US" sz="2400" dirty="0">
                <a:latin typeface="宋体" pitchFamily="2" charset="-122"/>
                <a:ea typeface="宋体" pitchFamily="2" charset="-122"/>
              </a:rPr>
              <a:t>不可屏蔽中断</a:t>
            </a:r>
          </a:p>
          <a:p>
            <a:pPr>
              <a:lnSpc>
                <a:spcPct val="150000"/>
              </a:lnSpc>
            </a:pPr>
            <a:r>
              <a:rPr lang="zh-CN" altLang="en-US" sz="2400" dirty="0">
                <a:latin typeface="宋体" pitchFamily="2" charset="-122"/>
                <a:ea typeface="宋体" pitchFamily="2" charset="-122"/>
              </a:rPr>
              <a:t>  在计算机系统中，电源故障、内存出错、总线出错等是不可屏蔽中断。</a:t>
            </a:r>
          </a:p>
        </p:txBody>
      </p:sp>
    </p:spTree>
    <p:extLst>
      <p:ext uri="{BB962C8B-B14F-4D97-AF65-F5344CB8AC3E}">
        <p14:creationId xmlns:p14="http://schemas.microsoft.com/office/powerpoint/2010/main" val="285659616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288" y="491813"/>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8.1.4 </a:t>
            </a:r>
            <a:r>
              <a:rPr lang="zh-CN" altLang="en-US"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中断处理</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过程</a:t>
            </a:r>
          </a:p>
        </p:txBody>
      </p:sp>
      <p:sp>
        <p:nvSpPr>
          <p:cNvPr id="5" name="矩形 4"/>
          <p:cNvSpPr/>
          <p:nvPr/>
        </p:nvSpPr>
        <p:spPr>
          <a:xfrm>
            <a:off x="2650408" y="1087049"/>
            <a:ext cx="6377476" cy="5493812"/>
          </a:xfrm>
          <a:prstGeom prst="rect">
            <a:avLst/>
          </a:prstGeom>
        </p:spPr>
        <p:txBody>
          <a:bodyPr wrap="square">
            <a:spAutoFit/>
          </a:bodyPr>
          <a:lstStyle/>
          <a:p>
            <a:pPr marL="285750" indent="-285750">
              <a:lnSpc>
                <a:spcPct val="150000"/>
              </a:lnSpc>
              <a:buFont typeface="Wingdings" pitchFamily="2" charset="2"/>
              <a:buChar char="l"/>
            </a:pPr>
            <a:r>
              <a:rPr lang="zh-CN" altLang="en-US" b="1" dirty="0">
                <a:latin typeface="宋体" pitchFamily="2" charset="-122"/>
                <a:ea typeface="宋体" pitchFamily="2" charset="-122"/>
              </a:rPr>
              <a:t>中断响应（硬件自动实现）</a:t>
            </a:r>
          </a:p>
          <a:p>
            <a:pPr marL="285750" indent="-285750">
              <a:lnSpc>
                <a:spcPct val="150000"/>
              </a:lnSpc>
              <a:buFont typeface="Wingdings" pitchFamily="2" charset="2"/>
              <a:buChar char="ü"/>
            </a:pPr>
            <a:r>
              <a:rPr lang="zh-CN" altLang="en-US" dirty="0" smtClean="0">
                <a:latin typeface="宋体" pitchFamily="2" charset="-122"/>
                <a:ea typeface="宋体" pitchFamily="2" charset="-122"/>
              </a:rPr>
              <a:t>   保护</a:t>
            </a:r>
            <a:r>
              <a:rPr lang="zh-CN" altLang="en-US" dirty="0">
                <a:latin typeface="宋体" pitchFamily="2" charset="-122"/>
                <a:ea typeface="宋体" pitchFamily="2" charset="-122"/>
              </a:rPr>
              <a:t>现场</a:t>
            </a:r>
          </a:p>
          <a:p>
            <a:pPr marL="285750" indent="-285750">
              <a:lnSpc>
                <a:spcPct val="150000"/>
              </a:lnSpc>
              <a:buFont typeface="Wingdings" pitchFamily="2" charset="2"/>
              <a:buChar char="ü"/>
            </a:pPr>
            <a:r>
              <a:rPr lang="zh-CN" altLang="en-US" dirty="0" smtClean="0">
                <a:latin typeface="宋体" pitchFamily="2" charset="-122"/>
                <a:ea typeface="宋体" pitchFamily="2" charset="-122"/>
              </a:rPr>
              <a:t>   找到</a:t>
            </a:r>
            <a:r>
              <a:rPr lang="zh-CN" altLang="en-US" dirty="0">
                <a:latin typeface="宋体" pitchFamily="2" charset="-122"/>
                <a:ea typeface="宋体" pitchFamily="2" charset="-122"/>
              </a:rPr>
              <a:t>该中断对应的中断服务程序的地址</a:t>
            </a:r>
            <a:r>
              <a:rPr lang="en-US" altLang="zh-CN" dirty="0">
                <a:latin typeface="宋体" pitchFamily="2" charset="-122"/>
                <a:ea typeface="宋体" pitchFamily="2" charset="-122"/>
              </a:rPr>
              <a:t>——</a:t>
            </a:r>
            <a:r>
              <a:rPr lang="zh-CN" altLang="en-US" dirty="0">
                <a:latin typeface="宋体" pitchFamily="2" charset="-122"/>
                <a:ea typeface="宋体" pitchFamily="2" charset="-122"/>
              </a:rPr>
              <a:t>中断向量表</a:t>
            </a:r>
          </a:p>
          <a:p>
            <a:pPr marL="285750" indent="-285750">
              <a:lnSpc>
                <a:spcPct val="150000"/>
              </a:lnSpc>
              <a:buFont typeface="Wingdings" pitchFamily="2" charset="2"/>
              <a:buChar char="l"/>
            </a:pPr>
            <a:r>
              <a:rPr lang="zh-CN" altLang="en-US" b="1" dirty="0">
                <a:latin typeface="宋体" pitchFamily="2" charset="-122"/>
                <a:ea typeface="宋体" pitchFamily="2" charset="-122"/>
              </a:rPr>
              <a:t>执行中断服务程序（用户编程）</a:t>
            </a:r>
          </a:p>
          <a:p>
            <a:pPr>
              <a:lnSpc>
                <a:spcPct val="150000"/>
              </a:lnSpc>
            </a:pPr>
            <a:r>
              <a:rPr lang="zh-CN" altLang="en-US" dirty="0">
                <a:latin typeface="宋体" pitchFamily="2" charset="-122"/>
                <a:ea typeface="宋体" pitchFamily="2" charset="-122"/>
              </a:rPr>
              <a:t>  </a:t>
            </a:r>
            <a:r>
              <a:rPr lang="zh-CN" altLang="en-US" dirty="0" smtClean="0">
                <a:latin typeface="宋体" pitchFamily="2" charset="-122"/>
                <a:ea typeface="宋体" pitchFamily="2" charset="-122"/>
              </a:rPr>
              <a:t> </a:t>
            </a:r>
            <a:r>
              <a:rPr lang="zh-CN" altLang="en-US" b="1" u="sng" dirty="0" smtClean="0">
                <a:latin typeface="宋体" pitchFamily="2" charset="-122"/>
                <a:ea typeface="宋体" pitchFamily="2" charset="-122"/>
              </a:rPr>
              <a:t>中断服务程序</a:t>
            </a:r>
            <a:r>
              <a:rPr lang="zh-CN" altLang="en-US" b="1" u="sng" dirty="0">
                <a:latin typeface="宋体" pitchFamily="2" charset="-122"/>
                <a:ea typeface="宋体" pitchFamily="2" charset="-122"/>
              </a:rPr>
              <a:t>通常是由用户使用</a:t>
            </a:r>
            <a:r>
              <a:rPr lang="en-US" altLang="zh-CN" b="1" u="sng" dirty="0">
                <a:latin typeface="宋体" pitchFamily="2" charset="-122"/>
                <a:ea typeface="宋体" pitchFamily="2" charset="-122"/>
              </a:rPr>
              <a:t>C</a:t>
            </a:r>
            <a:r>
              <a:rPr lang="zh-CN" altLang="en-US" b="1" u="sng" dirty="0">
                <a:latin typeface="宋体" pitchFamily="2" charset="-122"/>
                <a:ea typeface="宋体" pitchFamily="2" charset="-122"/>
              </a:rPr>
              <a:t>语言编写的特殊函数，用来实现对该中断真正的处理操作，具有以下特点</a:t>
            </a:r>
            <a:r>
              <a:rPr lang="zh-CN" altLang="en-US" b="1" dirty="0">
                <a:latin typeface="宋体" pitchFamily="2" charset="-122"/>
                <a:ea typeface="宋体" pitchFamily="2" charset="-122"/>
              </a:rPr>
              <a:t>：</a:t>
            </a:r>
          </a:p>
          <a:p>
            <a:pPr marL="285750" indent="-285750">
              <a:lnSpc>
                <a:spcPct val="150000"/>
              </a:lnSpc>
              <a:buFont typeface="Wingdings" pitchFamily="2" charset="2"/>
              <a:buChar char="ü"/>
            </a:pPr>
            <a:r>
              <a:rPr lang="zh-CN" altLang="en-US" dirty="0">
                <a:latin typeface="宋体" pitchFamily="2" charset="-122"/>
                <a:ea typeface="宋体" pitchFamily="2" charset="-122"/>
              </a:rPr>
              <a:t>中断服务程序既没有参数，也没有返回值，更不由用户调用，而是当某个事件产生一个中断时由硬件自动调用。</a:t>
            </a:r>
          </a:p>
          <a:p>
            <a:pPr marL="285750" indent="-285750">
              <a:lnSpc>
                <a:spcPct val="150000"/>
              </a:lnSpc>
              <a:buFont typeface="Wingdings" pitchFamily="2" charset="2"/>
              <a:buChar char="ü"/>
            </a:pPr>
            <a:r>
              <a:rPr lang="zh-CN" altLang="en-US" dirty="0">
                <a:latin typeface="宋体" pitchFamily="2" charset="-122"/>
                <a:ea typeface="宋体" pitchFamily="2" charset="-122"/>
              </a:rPr>
              <a:t>在中断服务程序中修改、在其他程序中访问的变量，在其定义和声明时要在前面加上</a:t>
            </a:r>
            <a:r>
              <a:rPr lang="en-US" altLang="zh-CN" dirty="0">
                <a:latin typeface="宋体" pitchFamily="2" charset="-122"/>
                <a:ea typeface="宋体" pitchFamily="2" charset="-122"/>
              </a:rPr>
              <a:t>volatile</a:t>
            </a:r>
            <a:r>
              <a:rPr lang="zh-CN" altLang="en-US" dirty="0">
                <a:latin typeface="宋体" pitchFamily="2" charset="-122"/>
                <a:ea typeface="宋体" pitchFamily="2" charset="-122"/>
              </a:rPr>
              <a:t>修饰词。</a:t>
            </a:r>
          </a:p>
          <a:p>
            <a:pPr marL="285750" indent="-285750">
              <a:lnSpc>
                <a:spcPct val="150000"/>
              </a:lnSpc>
              <a:buFont typeface="Wingdings" pitchFamily="2" charset="2"/>
              <a:buChar char="ü"/>
            </a:pPr>
            <a:r>
              <a:rPr lang="zh-CN" altLang="en-US" dirty="0">
                <a:latin typeface="宋体" pitchFamily="2" charset="-122"/>
                <a:ea typeface="宋体" pitchFamily="2" charset="-122"/>
              </a:rPr>
              <a:t>中断服务程序要求应当尽量的简短。</a:t>
            </a:r>
          </a:p>
          <a:p>
            <a:pPr marL="285750" indent="-285750">
              <a:lnSpc>
                <a:spcPct val="150000"/>
              </a:lnSpc>
              <a:buFont typeface="Wingdings" pitchFamily="2" charset="2"/>
              <a:buChar char="l"/>
            </a:pPr>
            <a:r>
              <a:rPr lang="zh-CN" altLang="en-US" b="1" dirty="0">
                <a:latin typeface="宋体" pitchFamily="2" charset="-122"/>
                <a:ea typeface="宋体" pitchFamily="2" charset="-122"/>
              </a:rPr>
              <a:t>中断返回（硬件自动实现）</a:t>
            </a:r>
          </a:p>
          <a:p>
            <a:pPr>
              <a:lnSpc>
                <a:spcPct val="150000"/>
              </a:lnSpc>
            </a:pPr>
            <a:r>
              <a:rPr lang="zh-CN" altLang="en-US" dirty="0" smtClean="0">
                <a:latin typeface="宋体" pitchFamily="2" charset="-122"/>
                <a:ea typeface="宋体" pitchFamily="2" charset="-122"/>
              </a:rPr>
              <a:t>   恢复现场</a:t>
            </a:r>
          </a:p>
        </p:txBody>
      </p:sp>
      <p:sp>
        <p:nvSpPr>
          <p:cNvPr id="6" name="TextBox 5"/>
          <p:cNvSpPr txBox="1"/>
          <p:nvPr/>
        </p:nvSpPr>
        <p:spPr>
          <a:xfrm>
            <a:off x="522517" y="1264483"/>
            <a:ext cx="1407885" cy="369332"/>
          </a:xfrm>
          <a:prstGeom prst="rect">
            <a:avLst/>
          </a:prstGeom>
          <a:noFill/>
        </p:spPr>
        <p:txBody>
          <a:bodyPr wrap="square" rtlCol="0">
            <a:spAutoFit/>
          </a:bodyPr>
          <a:lstStyle/>
          <a:p>
            <a:pPr algn="ctr"/>
            <a:r>
              <a:rPr lang="zh-CN" altLang="en-US" dirty="0" smtClean="0">
                <a:latin typeface="Times New Roman" pitchFamily="18" charset="0"/>
                <a:ea typeface="宋体" pitchFamily="2" charset="-122"/>
                <a:cs typeface="Times New Roman" pitchFamily="18" charset="0"/>
              </a:rPr>
              <a:t>主程序</a:t>
            </a:r>
            <a:endParaRPr lang="zh-CN" altLang="en-US" dirty="0">
              <a:latin typeface="Times New Roman" pitchFamily="18" charset="0"/>
              <a:ea typeface="宋体" pitchFamily="2" charset="-122"/>
              <a:cs typeface="Times New Roman" pitchFamily="18" charset="0"/>
            </a:endParaRPr>
          </a:p>
        </p:txBody>
      </p:sp>
      <p:cxnSp>
        <p:nvCxnSpPr>
          <p:cNvPr id="7" name="直接箭头连接符 6"/>
          <p:cNvCxnSpPr/>
          <p:nvPr/>
        </p:nvCxnSpPr>
        <p:spPr bwMode="auto">
          <a:xfrm flipH="1">
            <a:off x="1236758" y="1662843"/>
            <a:ext cx="0" cy="1259493"/>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sp>
        <p:nvSpPr>
          <p:cNvPr id="8" name="TextBox 7"/>
          <p:cNvSpPr txBox="1"/>
          <p:nvPr/>
        </p:nvSpPr>
        <p:spPr>
          <a:xfrm>
            <a:off x="43542" y="2365831"/>
            <a:ext cx="1168404" cy="369332"/>
          </a:xfrm>
          <a:prstGeom prst="rect">
            <a:avLst/>
          </a:prstGeom>
          <a:noFill/>
        </p:spPr>
        <p:txBody>
          <a:bodyPr wrap="square" rtlCol="0">
            <a:spAutoFit/>
          </a:bodyPr>
          <a:lstStyle/>
          <a:p>
            <a:r>
              <a:rPr lang="zh-CN" altLang="en-US" dirty="0" smtClean="0">
                <a:latin typeface="Times New Roman" pitchFamily="18" charset="0"/>
                <a:ea typeface="宋体" pitchFamily="2" charset="-122"/>
                <a:cs typeface="Times New Roman" pitchFamily="18" charset="0"/>
              </a:rPr>
              <a:t>中断请求</a:t>
            </a:r>
            <a:endParaRPr lang="zh-CN" altLang="en-US" dirty="0">
              <a:latin typeface="Times New Roman" pitchFamily="18" charset="0"/>
              <a:ea typeface="宋体" pitchFamily="2" charset="-122"/>
              <a:cs typeface="Times New Roman" pitchFamily="18" charset="0"/>
            </a:endParaRPr>
          </a:p>
        </p:txBody>
      </p:sp>
      <p:cxnSp>
        <p:nvCxnSpPr>
          <p:cNvPr id="10" name="直接箭头连接符 9"/>
          <p:cNvCxnSpPr/>
          <p:nvPr/>
        </p:nvCxnSpPr>
        <p:spPr bwMode="auto">
          <a:xfrm>
            <a:off x="43542" y="2735163"/>
            <a:ext cx="1168403" cy="0"/>
          </a:xfrm>
          <a:prstGeom prst="straightConnector1">
            <a:avLst/>
          </a:prstGeom>
          <a:solidFill>
            <a:schemeClr val="accent1"/>
          </a:solidFill>
          <a:ln w="9525" cap="flat" cmpd="sng" algn="ctr">
            <a:solidFill>
              <a:schemeClr val="tx1"/>
            </a:solidFill>
            <a:prstDash val="sysDash"/>
            <a:round/>
            <a:headEnd type="none" w="med" len="med"/>
            <a:tailEnd type="arrow"/>
          </a:ln>
          <a:effectLst>
            <a:outerShdw dist="17961" dir="2700000" algn="ctr" rotWithShape="0">
              <a:schemeClr val="tx1">
                <a:gamma/>
                <a:shade val="60000"/>
                <a:invGamma/>
              </a:schemeClr>
            </a:outerShdw>
          </a:effectLst>
        </p:spPr>
      </p:cxnSp>
      <p:sp>
        <p:nvSpPr>
          <p:cNvPr id="13" name="TextBox 12"/>
          <p:cNvSpPr txBox="1"/>
          <p:nvPr/>
        </p:nvSpPr>
        <p:spPr>
          <a:xfrm>
            <a:off x="798286" y="2723156"/>
            <a:ext cx="435426" cy="369332"/>
          </a:xfrm>
          <a:prstGeom prst="rect">
            <a:avLst/>
          </a:prstGeom>
          <a:noFill/>
        </p:spPr>
        <p:txBody>
          <a:bodyPr wrap="square" rtlCol="0">
            <a:spAutoFit/>
          </a:bodyPr>
          <a:lstStyle/>
          <a:p>
            <a:pPr algn="ctr"/>
            <a:r>
              <a:rPr lang="en-US" altLang="zh-CN" dirty="0" smtClean="0">
                <a:latin typeface="Times New Roman" pitchFamily="18" charset="0"/>
                <a:ea typeface="宋体" pitchFamily="2" charset="-122"/>
                <a:cs typeface="Times New Roman" pitchFamily="18" charset="0"/>
              </a:rPr>
              <a:t>k</a:t>
            </a:r>
            <a:endParaRPr lang="zh-CN" altLang="en-US" dirty="0">
              <a:latin typeface="Times New Roman" pitchFamily="18" charset="0"/>
              <a:ea typeface="宋体" pitchFamily="2" charset="-122"/>
              <a:cs typeface="Times New Roman" pitchFamily="18" charset="0"/>
            </a:endParaRPr>
          </a:p>
        </p:txBody>
      </p:sp>
      <p:cxnSp>
        <p:nvCxnSpPr>
          <p:cNvPr id="14" name="直接箭头连接符 13"/>
          <p:cNvCxnSpPr/>
          <p:nvPr/>
        </p:nvCxnSpPr>
        <p:spPr bwMode="auto">
          <a:xfrm flipH="1">
            <a:off x="1236758" y="3092488"/>
            <a:ext cx="0" cy="1259493"/>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sp>
        <p:nvSpPr>
          <p:cNvPr id="15" name="TextBox 14"/>
          <p:cNvSpPr txBox="1"/>
          <p:nvPr/>
        </p:nvSpPr>
        <p:spPr>
          <a:xfrm>
            <a:off x="624115" y="3122294"/>
            <a:ext cx="689427" cy="369332"/>
          </a:xfrm>
          <a:prstGeom prst="rect">
            <a:avLst/>
          </a:prstGeom>
          <a:noFill/>
        </p:spPr>
        <p:txBody>
          <a:bodyPr wrap="square" rtlCol="0">
            <a:spAutoFit/>
          </a:bodyPr>
          <a:lstStyle/>
          <a:p>
            <a:pPr algn="ctr"/>
            <a:r>
              <a:rPr lang="en-US" altLang="zh-CN" dirty="0" smtClean="0">
                <a:latin typeface="Times New Roman" pitchFamily="18" charset="0"/>
                <a:ea typeface="宋体" pitchFamily="2" charset="-122"/>
                <a:cs typeface="Times New Roman" pitchFamily="18" charset="0"/>
              </a:rPr>
              <a:t>K+1</a:t>
            </a:r>
            <a:endParaRPr lang="zh-CN" altLang="en-US" dirty="0">
              <a:latin typeface="Times New Roman" pitchFamily="18" charset="0"/>
              <a:ea typeface="宋体" pitchFamily="2" charset="-122"/>
              <a:cs typeface="Times New Roman" pitchFamily="18" charset="0"/>
            </a:endParaRPr>
          </a:p>
        </p:txBody>
      </p:sp>
      <p:cxnSp>
        <p:nvCxnSpPr>
          <p:cNvPr id="16" name="直接箭头连接符 15"/>
          <p:cNvCxnSpPr/>
          <p:nvPr/>
        </p:nvCxnSpPr>
        <p:spPr bwMode="auto">
          <a:xfrm flipV="1">
            <a:off x="1328055" y="2278075"/>
            <a:ext cx="1050423" cy="583896"/>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17" name="直接箭头连接符 16"/>
          <p:cNvCxnSpPr/>
          <p:nvPr/>
        </p:nvCxnSpPr>
        <p:spPr bwMode="auto">
          <a:xfrm>
            <a:off x="2363964" y="2315734"/>
            <a:ext cx="0" cy="1406500"/>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18" name="直接箭头连接符 17"/>
          <p:cNvCxnSpPr/>
          <p:nvPr/>
        </p:nvCxnSpPr>
        <p:spPr bwMode="auto">
          <a:xfrm flipH="1" flipV="1">
            <a:off x="1284514" y="3083313"/>
            <a:ext cx="1035908" cy="609893"/>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sp>
        <p:nvSpPr>
          <p:cNvPr id="30" name="TextBox 29"/>
          <p:cNvSpPr txBox="1"/>
          <p:nvPr/>
        </p:nvSpPr>
        <p:spPr>
          <a:xfrm>
            <a:off x="1374295" y="1894229"/>
            <a:ext cx="1407885" cy="369332"/>
          </a:xfrm>
          <a:prstGeom prst="rect">
            <a:avLst/>
          </a:prstGeom>
          <a:noFill/>
        </p:spPr>
        <p:txBody>
          <a:bodyPr wrap="square" rtlCol="0">
            <a:spAutoFit/>
          </a:bodyPr>
          <a:lstStyle/>
          <a:p>
            <a:pPr algn="ctr"/>
            <a:r>
              <a:rPr lang="zh-CN" altLang="en-US" dirty="0" smtClean="0">
                <a:latin typeface="Times New Roman" pitchFamily="18" charset="0"/>
                <a:ea typeface="宋体" pitchFamily="2" charset="-122"/>
                <a:cs typeface="Times New Roman" pitchFamily="18" charset="0"/>
              </a:rPr>
              <a:t>中断响应</a:t>
            </a:r>
            <a:endParaRPr lang="zh-CN" altLang="en-US" dirty="0">
              <a:latin typeface="Times New Roman" pitchFamily="18" charset="0"/>
              <a:ea typeface="宋体" pitchFamily="2" charset="-122"/>
              <a:cs typeface="Times New Roman" pitchFamily="18" charset="0"/>
            </a:endParaRPr>
          </a:p>
        </p:txBody>
      </p:sp>
      <p:sp>
        <p:nvSpPr>
          <p:cNvPr id="31" name="TextBox 30"/>
          <p:cNvSpPr txBox="1"/>
          <p:nvPr/>
        </p:nvSpPr>
        <p:spPr>
          <a:xfrm>
            <a:off x="1297164" y="3725586"/>
            <a:ext cx="1407885" cy="369332"/>
          </a:xfrm>
          <a:prstGeom prst="rect">
            <a:avLst/>
          </a:prstGeom>
          <a:noFill/>
        </p:spPr>
        <p:txBody>
          <a:bodyPr wrap="square" rtlCol="0">
            <a:spAutoFit/>
          </a:bodyPr>
          <a:lstStyle/>
          <a:p>
            <a:pPr algn="ctr"/>
            <a:r>
              <a:rPr lang="zh-CN" altLang="en-US" dirty="0" smtClean="0">
                <a:latin typeface="Times New Roman" pitchFamily="18" charset="0"/>
                <a:ea typeface="宋体" pitchFamily="2" charset="-122"/>
                <a:cs typeface="Times New Roman" pitchFamily="18" charset="0"/>
              </a:rPr>
              <a:t>中断返回</a:t>
            </a:r>
            <a:endParaRPr lang="zh-CN" altLang="en-US"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5345352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1000"/>
                                        <p:tgtEl>
                                          <p:spTgt spid="6"/>
                                        </p:tgtEl>
                                      </p:cBhvr>
                                    </p:animEffect>
                                  </p:childTnLst>
                                </p:cTn>
                              </p:par>
                            </p:childTnLst>
                          </p:cTn>
                        </p:par>
                        <p:par>
                          <p:cTn id="8" fill="hold">
                            <p:stCondLst>
                              <p:cond delay="1000"/>
                            </p:stCondLst>
                            <p:childTnLst>
                              <p:par>
                                <p:cTn id="9" presetID="6"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1000"/>
                                        <p:tgtEl>
                                          <p:spTgt spid="7"/>
                                        </p:tgtEl>
                                      </p:cBhvr>
                                    </p:animEffect>
                                  </p:childTnLst>
                                </p:cTn>
                              </p:par>
                            </p:childTnLst>
                          </p:cTn>
                        </p:par>
                        <p:par>
                          <p:cTn id="12" fill="hold">
                            <p:stCondLst>
                              <p:cond delay="2000"/>
                            </p:stCondLst>
                            <p:childTnLst>
                              <p:par>
                                <p:cTn id="13" presetID="42"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22" presetClass="entr" presetSubtype="4"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ircle(in)">
                                      <p:cBhvr>
                                        <p:cTn id="31" dur="1000"/>
                                        <p:tgtEl>
                                          <p:spTgt spid="16"/>
                                        </p:tgtEl>
                                      </p:cBhvr>
                                    </p:animEffect>
                                  </p:childTnLst>
                                </p:cTn>
                              </p:par>
                            </p:childTnLst>
                          </p:cTn>
                        </p:par>
                        <p:par>
                          <p:cTn id="32" fill="hold">
                            <p:stCondLst>
                              <p:cond delay="1000"/>
                            </p:stCondLst>
                            <p:childTnLst>
                              <p:par>
                                <p:cTn id="33" presetID="6" presetClass="entr" presetSubtype="16"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circle(in)">
                                      <p:cBhvr>
                                        <p:cTn id="35" dur="1000"/>
                                        <p:tgtEl>
                                          <p:spTgt spid="30"/>
                                        </p:tgtEl>
                                      </p:cBhvr>
                                    </p:animEffect>
                                  </p:childTnLst>
                                </p:cTn>
                              </p:par>
                            </p:childTnLst>
                          </p:cTn>
                        </p:par>
                        <p:par>
                          <p:cTn id="36" fill="hold">
                            <p:stCondLst>
                              <p:cond delay="2000"/>
                            </p:stCondLst>
                            <p:childTnLst>
                              <p:par>
                                <p:cTn id="37" presetID="6" presetClass="entr" presetSubtype="16"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circle(in)">
                                      <p:cBhvr>
                                        <p:cTn id="39" dur="1000"/>
                                        <p:tgtEl>
                                          <p:spTgt spid="17"/>
                                        </p:tgtEl>
                                      </p:cBhvr>
                                    </p:animEffect>
                                  </p:childTnLst>
                                </p:cTn>
                              </p:par>
                            </p:childTnLst>
                          </p:cTn>
                        </p:par>
                        <p:par>
                          <p:cTn id="40" fill="hold">
                            <p:stCondLst>
                              <p:cond delay="3000"/>
                            </p:stCondLst>
                            <p:childTnLst>
                              <p:par>
                                <p:cTn id="41" presetID="6" presetClass="entr" presetSubtype="16"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circle(in)">
                                      <p:cBhvr>
                                        <p:cTn id="43" dur="10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down)">
                                      <p:cBhvr>
                                        <p:cTn id="48" dur="500"/>
                                        <p:tgtEl>
                                          <p:spTgt spid="18"/>
                                        </p:tgtEl>
                                      </p:cBhvr>
                                    </p:animEffect>
                                  </p:childTnLst>
                                </p:cTn>
                              </p:par>
                            </p:childTnLst>
                          </p:cTn>
                        </p:par>
                        <p:par>
                          <p:cTn id="49" fill="hold">
                            <p:stCondLst>
                              <p:cond delay="500"/>
                            </p:stCondLst>
                            <p:childTnLst>
                              <p:par>
                                <p:cTn id="50" presetID="16" presetClass="entr" presetSubtype="21"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arn(inVertical)">
                                      <p:cBhvr>
                                        <p:cTn id="52" dur="500"/>
                                        <p:tgtEl>
                                          <p:spTgt spid="15"/>
                                        </p:tgtEl>
                                      </p:cBhvr>
                                    </p:animEffect>
                                  </p:childTnLst>
                                </p:cTn>
                              </p:par>
                              <p:par>
                                <p:cTn id="53" presetID="16" presetClass="entr" presetSubtype="21"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barn(inVertical)">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3" grpId="0"/>
      <p:bldP spid="15" grpId="0"/>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3802" y="462785"/>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8.1.5 </a:t>
            </a:r>
            <a:r>
              <a:rPr lang="zh-CN" altLang="en-US"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中断优先级</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与中断嵌套</a:t>
            </a:r>
          </a:p>
        </p:txBody>
      </p:sp>
      <p:sp>
        <p:nvSpPr>
          <p:cNvPr id="3" name="矩形 2"/>
          <p:cNvSpPr/>
          <p:nvPr/>
        </p:nvSpPr>
        <p:spPr>
          <a:xfrm>
            <a:off x="317358" y="1097005"/>
            <a:ext cx="2464136" cy="492443"/>
          </a:xfrm>
          <a:prstGeom prst="rect">
            <a:avLst/>
          </a:prstGeom>
        </p:spPr>
        <p:txBody>
          <a:bodyPr wrap="none">
            <a:spAutoFit/>
          </a:bodyPr>
          <a:lstStyle/>
          <a:p>
            <a:r>
              <a:rPr lang="en-US" altLang="zh-CN" sz="2600" dirty="0">
                <a:ln w="10541" cmpd="sng">
                  <a:solidFill>
                    <a:srgbClr val="7030A0"/>
                  </a:solidFill>
                  <a:prstDash val="solid"/>
                </a:ln>
                <a:solidFill>
                  <a:srgbClr val="C00000"/>
                </a:solidFill>
                <a:latin typeface="Arial" charset="0"/>
              </a:rPr>
              <a:t>1</a:t>
            </a:r>
            <a:r>
              <a:rPr lang="en-US" altLang="zh-CN" sz="2600" dirty="0" smtClean="0">
                <a:ln w="10541" cmpd="sng">
                  <a:solidFill>
                    <a:srgbClr val="7030A0"/>
                  </a:solidFill>
                  <a:prstDash val="solid"/>
                </a:ln>
                <a:solidFill>
                  <a:srgbClr val="C00000"/>
                </a:solidFill>
                <a:latin typeface="Arial" charset="0"/>
              </a:rPr>
              <a:t>.</a:t>
            </a:r>
            <a:r>
              <a:rPr lang="zh-CN" altLang="en-US" sz="2600" dirty="0">
                <a:ln w="10541" cmpd="sng">
                  <a:solidFill>
                    <a:srgbClr val="7030A0"/>
                  </a:solidFill>
                  <a:prstDash val="solid"/>
                </a:ln>
                <a:solidFill>
                  <a:srgbClr val="C00000"/>
                </a:solidFill>
                <a:latin typeface="Arial" charset="0"/>
              </a:rPr>
              <a:t>中断优先级：</a:t>
            </a:r>
          </a:p>
        </p:txBody>
      </p:sp>
      <p:sp>
        <p:nvSpPr>
          <p:cNvPr id="4" name="矩形 3"/>
          <p:cNvSpPr/>
          <p:nvPr/>
        </p:nvSpPr>
        <p:spPr>
          <a:xfrm>
            <a:off x="317357" y="1544458"/>
            <a:ext cx="8652472" cy="1405193"/>
          </a:xfrm>
          <a:prstGeom prst="rect">
            <a:avLst/>
          </a:prstGeom>
        </p:spPr>
        <p:txBody>
          <a:bodyPr wrap="square">
            <a:spAutoFit/>
          </a:bodyPr>
          <a:lstStyle/>
          <a:p>
            <a:pPr>
              <a:lnSpc>
                <a:spcPct val="150000"/>
              </a:lnSpc>
            </a:pPr>
            <a:r>
              <a:rPr lang="zh-CN" altLang="en-US" sz="2000" dirty="0">
                <a:latin typeface="宋体" pitchFamily="2" charset="-122"/>
                <a:ea typeface="宋体" pitchFamily="2" charset="-122"/>
              </a:rPr>
              <a:t>嵌入式系统中的中断往往不止一个，那么，对于多个同时发生的中断或者嵌套发生的中断，</a:t>
            </a:r>
            <a:r>
              <a:rPr lang="en-US" altLang="zh-CN" sz="2000" dirty="0">
                <a:latin typeface="宋体" pitchFamily="2" charset="-122"/>
                <a:ea typeface="宋体" pitchFamily="2" charset="-122"/>
              </a:rPr>
              <a:t>CPU</a:t>
            </a:r>
            <a:r>
              <a:rPr lang="zh-CN" altLang="en-US" sz="2000" dirty="0">
                <a:latin typeface="宋体" pitchFamily="2" charset="-122"/>
                <a:ea typeface="宋体" pitchFamily="2" charset="-122"/>
              </a:rPr>
              <a:t>又该如何处理？应该先响应哪一个中断？答案就是</a:t>
            </a:r>
            <a:r>
              <a:rPr lang="zh-CN" altLang="en-US" sz="2000" b="1" dirty="0">
                <a:latin typeface="宋体" pitchFamily="2" charset="-122"/>
                <a:ea typeface="宋体" pitchFamily="2" charset="-122"/>
              </a:rPr>
              <a:t>中断优先级</a:t>
            </a:r>
          </a:p>
        </p:txBody>
      </p:sp>
      <p:cxnSp>
        <p:nvCxnSpPr>
          <p:cNvPr id="6" name="直接箭头连接符 5"/>
          <p:cNvCxnSpPr/>
          <p:nvPr/>
        </p:nvCxnSpPr>
        <p:spPr bwMode="auto">
          <a:xfrm flipH="1">
            <a:off x="3958186" y="3341536"/>
            <a:ext cx="0" cy="1259493"/>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sp>
        <p:nvSpPr>
          <p:cNvPr id="8" name="TextBox 7"/>
          <p:cNvSpPr txBox="1"/>
          <p:nvPr/>
        </p:nvSpPr>
        <p:spPr>
          <a:xfrm>
            <a:off x="3265713" y="2630343"/>
            <a:ext cx="1421422"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dirty="0" smtClean="0"/>
              <a:t>看书</a:t>
            </a:r>
            <a:r>
              <a:rPr lang="en-US" altLang="zh-CN" dirty="0" smtClean="0"/>
              <a:t/>
            </a:r>
            <a:br>
              <a:rPr lang="en-US" altLang="zh-CN" dirty="0" smtClean="0"/>
            </a:br>
            <a:r>
              <a:rPr lang="zh-CN" altLang="en-US" dirty="0" smtClean="0"/>
              <a:t>（主程序</a:t>
            </a:r>
            <a:r>
              <a:rPr lang="zh-CN" altLang="en-US" dirty="0"/>
              <a:t>）</a:t>
            </a:r>
          </a:p>
        </p:txBody>
      </p:sp>
      <p:sp>
        <p:nvSpPr>
          <p:cNvPr id="11" name="圆角矩形标注 10"/>
          <p:cNvSpPr/>
          <p:nvPr/>
        </p:nvSpPr>
        <p:spPr bwMode="auto">
          <a:xfrm>
            <a:off x="1549426" y="3712025"/>
            <a:ext cx="1904977" cy="870858"/>
          </a:xfrm>
          <a:prstGeom prst="wedgeRoundRectCallout">
            <a:avLst>
              <a:gd name="adj1" fmla="val 72553"/>
              <a:gd name="adj2" fmla="val 47500"/>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rPr>
              <a:t>电话铃响</a:t>
            </a: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smtClean="0"/>
              <a:t>（中断请求</a:t>
            </a:r>
            <a:r>
              <a:rPr lang="en-US" altLang="zh-CN" dirty="0" smtClean="0"/>
              <a:t>1</a:t>
            </a:r>
            <a:r>
              <a:rPr lang="zh-CN" altLang="en-US" dirty="0" smtClean="0"/>
              <a:t>）</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3" name="圆角矩形标注 12"/>
          <p:cNvSpPr/>
          <p:nvPr/>
        </p:nvSpPr>
        <p:spPr bwMode="auto">
          <a:xfrm>
            <a:off x="1549426" y="4855027"/>
            <a:ext cx="1904977" cy="870858"/>
          </a:xfrm>
          <a:prstGeom prst="wedgeRoundRectCallout">
            <a:avLst>
              <a:gd name="adj1" fmla="val 74839"/>
              <a:gd name="adj2" fmla="val -57500"/>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rPr>
              <a:t>门铃响</a:t>
            </a: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smtClean="0"/>
              <a:t>（中断请求</a:t>
            </a:r>
            <a:r>
              <a:rPr lang="en-US" altLang="zh-CN" dirty="0" smtClean="0"/>
              <a:t>2</a:t>
            </a:r>
            <a:r>
              <a:rPr lang="zh-CN" altLang="en-US" dirty="0" smtClean="0"/>
              <a:t>）</a:t>
            </a:r>
            <a:endParaRPr kumimoji="0" lang="zh-CN" altLang="en-US" sz="1800" b="0" i="0" u="none" strike="noStrike" cap="none" normalizeH="0" baseline="0" dirty="0" smtClean="0">
              <a:ln>
                <a:noFill/>
              </a:ln>
              <a:solidFill>
                <a:schemeClr val="tx1"/>
              </a:solidFill>
              <a:effectLst/>
              <a:latin typeface="Arial" pitchFamily="34" charset="0"/>
            </a:endParaRPr>
          </a:p>
        </p:txBody>
      </p:sp>
      <p:grpSp>
        <p:nvGrpSpPr>
          <p:cNvPr id="16" name="组合 15"/>
          <p:cNvGrpSpPr/>
          <p:nvPr/>
        </p:nvGrpSpPr>
        <p:grpSpPr>
          <a:xfrm>
            <a:off x="3984852" y="5032206"/>
            <a:ext cx="10300" cy="1685666"/>
            <a:chOff x="3980638" y="4753429"/>
            <a:chExt cx="10300" cy="1685666"/>
          </a:xfrm>
        </p:grpSpPr>
        <p:cxnSp>
          <p:nvCxnSpPr>
            <p:cNvPr id="14" name="直接箭头连接符 13"/>
            <p:cNvCxnSpPr/>
            <p:nvPr/>
          </p:nvCxnSpPr>
          <p:spPr bwMode="auto">
            <a:xfrm flipH="1">
              <a:off x="3980638" y="4753429"/>
              <a:ext cx="0" cy="1259493"/>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15" name="直接连接符 14"/>
            <p:cNvCxnSpPr/>
            <p:nvPr/>
          </p:nvCxnSpPr>
          <p:spPr bwMode="auto">
            <a:xfrm>
              <a:off x="3990938" y="5760931"/>
              <a:ext cx="0" cy="678164"/>
            </a:xfrm>
            <a:prstGeom prst="line">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cxnSp>
      </p:grpSp>
      <p:cxnSp>
        <p:nvCxnSpPr>
          <p:cNvPr id="18" name="直接箭头连接符 17"/>
          <p:cNvCxnSpPr/>
          <p:nvPr/>
        </p:nvCxnSpPr>
        <p:spPr bwMode="auto">
          <a:xfrm flipV="1">
            <a:off x="3980638" y="3276674"/>
            <a:ext cx="1781533" cy="1342497"/>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20" name="直接箭头连接符 19"/>
          <p:cNvCxnSpPr/>
          <p:nvPr/>
        </p:nvCxnSpPr>
        <p:spPr bwMode="auto">
          <a:xfrm>
            <a:off x="5762171" y="3341536"/>
            <a:ext cx="0" cy="736977"/>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22" name="直接箭头连接符 21"/>
          <p:cNvCxnSpPr/>
          <p:nvPr/>
        </p:nvCxnSpPr>
        <p:spPr bwMode="auto">
          <a:xfrm flipH="1">
            <a:off x="3995152" y="4078513"/>
            <a:ext cx="1767020" cy="776514"/>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29" name="直接箭头连接符 28"/>
          <p:cNvCxnSpPr/>
          <p:nvPr/>
        </p:nvCxnSpPr>
        <p:spPr bwMode="auto">
          <a:xfrm>
            <a:off x="3995152" y="4855027"/>
            <a:ext cx="1767020" cy="0"/>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31" name="直接箭头连接符 30"/>
          <p:cNvCxnSpPr/>
          <p:nvPr/>
        </p:nvCxnSpPr>
        <p:spPr bwMode="auto">
          <a:xfrm flipH="1">
            <a:off x="5762171" y="4855027"/>
            <a:ext cx="1" cy="703944"/>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1025" name="直接箭头连接符 1024"/>
          <p:cNvCxnSpPr/>
          <p:nvPr/>
        </p:nvCxnSpPr>
        <p:spPr bwMode="auto">
          <a:xfrm flipH="1" flipV="1">
            <a:off x="3995152" y="5032206"/>
            <a:ext cx="1767019" cy="526765"/>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sp>
        <p:nvSpPr>
          <p:cNvPr id="36" name="TextBox 35"/>
          <p:cNvSpPr txBox="1"/>
          <p:nvPr/>
        </p:nvSpPr>
        <p:spPr>
          <a:xfrm>
            <a:off x="4927604" y="2611829"/>
            <a:ext cx="3606801"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dirty="0" smtClean="0"/>
              <a:t>开门迎客</a:t>
            </a:r>
            <a:r>
              <a:rPr lang="en-US" altLang="zh-CN" dirty="0" smtClean="0"/>
              <a:t/>
            </a:r>
            <a:br>
              <a:rPr lang="en-US" altLang="zh-CN" dirty="0" smtClean="0"/>
            </a:br>
            <a:r>
              <a:rPr lang="zh-CN" altLang="en-US" dirty="0" smtClean="0"/>
              <a:t>（门铃中断的中断服务程序）</a:t>
            </a:r>
            <a:endParaRPr lang="zh-CN" altLang="en-US" dirty="0"/>
          </a:p>
        </p:txBody>
      </p:sp>
      <p:sp>
        <p:nvSpPr>
          <p:cNvPr id="37" name="TextBox 36"/>
          <p:cNvSpPr txBox="1"/>
          <p:nvPr/>
        </p:nvSpPr>
        <p:spPr>
          <a:xfrm>
            <a:off x="4614565" y="5630854"/>
            <a:ext cx="3606801"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dirty="0" smtClean="0"/>
              <a:t>接听电话</a:t>
            </a:r>
            <a:r>
              <a:rPr lang="en-US" altLang="zh-CN" dirty="0" smtClean="0"/>
              <a:t/>
            </a:r>
            <a:br>
              <a:rPr lang="en-US" altLang="zh-CN" dirty="0" smtClean="0"/>
            </a:br>
            <a:r>
              <a:rPr lang="zh-CN" altLang="en-US" dirty="0" smtClean="0"/>
              <a:t>（电话铃中断的中断服务程序）</a:t>
            </a:r>
            <a:endParaRPr lang="zh-CN" altLang="en-US" dirty="0"/>
          </a:p>
        </p:txBody>
      </p:sp>
    </p:spTree>
    <p:extLst>
      <p:ext uri="{BB962C8B-B14F-4D97-AF65-F5344CB8AC3E}">
        <p14:creationId xmlns:p14="http://schemas.microsoft.com/office/powerpoint/2010/main" val="24331050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00"/>
                                        <p:tgtEl>
                                          <p:spTgt spid="20"/>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arn(inVertical)">
                                      <p:cBhvr>
                                        <p:cTn id="32" dur="500"/>
                                        <p:tgtEl>
                                          <p:spTgt spid="36"/>
                                        </p:tgtEl>
                                      </p:cBhvr>
                                    </p:animEffect>
                                  </p:childTnLst>
                                </p:cTn>
                              </p:par>
                            </p:childTnLst>
                          </p:cTn>
                        </p:par>
                        <p:par>
                          <p:cTn id="33" fill="hold">
                            <p:stCondLst>
                              <p:cond delay="1000"/>
                            </p:stCondLst>
                            <p:childTnLst>
                              <p:par>
                                <p:cTn id="34" presetID="42" presetClass="entr" presetSubtype="0"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1000"/>
                                        <p:tgtEl>
                                          <p:spTgt spid="22"/>
                                        </p:tgtEl>
                                      </p:cBhvr>
                                    </p:animEffect>
                                    <p:anim calcmode="lin" valueType="num">
                                      <p:cBhvr>
                                        <p:cTn id="37" dur="1000" fill="hold"/>
                                        <p:tgtEl>
                                          <p:spTgt spid="22"/>
                                        </p:tgtEl>
                                        <p:attrNameLst>
                                          <p:attrName>ppt_x</p:attrName>
                                        </p:attrNameLst>
                                      </p:cBhvr>
                                      <p:tavLst>
                                        <p:tav tm="0">
                                          <p:val>
                                            <p:strVal val="#ppt_x"/>
                                          </p:val>
                                        </p:tav>
                                        <p:tav tm="100000">
                                          <p:val>
                                            <p:strVal val="#ppt_x"/>
                                          </p:val>
                                        </p:tav>
                                      </p:tavLst>
                                    </p:anim>
                                    <p:anim calcmode="lin" valueType="num">
                                      <p:cBhvr>
                                        <p:cTn id="3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arn(inVertical)">
                                      <p:cBhvr>
                                        <p:cTn id="43" dur="500"/>
                                        <p:tgtEl>
                                          <p:spTgt spid="29"/>
                                        </p:tgtEl>
                                      </p:cBhvr>
                                    </p:animEffect>
                                  </p:childTnLst>
                                </p:cTn>
                              </p:par>
                            </p:childTnLst>
                          </p:cTn>
                        </p:par>
                        <p:par>
                          <p:cTn id="44" fill="hold">
                            <p:stCondLst>
                              <p:cond delay="500"/>
                            </p:stCondLst>
                            <p:childTnLst>
                              <p:par>
                                <p:cTn id="45" presetID="42" presetClass="entr" presetSubtype="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childTnLst>
                          </p:cTn>
                        </p:par>
                        <p:par>
                          <p:cTn id="50" fill="hold">
                            <p:stCondLst>
                              <p:cond delay="1500"/>
                            </p:stCondLst>
                            <p:childTnLst>
                              <p:par>
                                <p:cTn id="51" presetID="16" presetClass="entr" presetSubtype="21" fill="hold" nodeType="afterEffect">
                                  <p:stCondLst>
                                    <p:cond delay="0"/>
                                  </p:stCondLst>
                                  <p:childTnLst>
                                    <p:set>
                                      <p:cBhvr>
                                        <p:cTn id="52" dur="1" fill="hold">
                                          <p:stCondLst>
                                            <p:cond delay="0"/>
                                          </p:stCondLst>
                                        </p:cTn>
                                        <p:tgtEl>
                                          <p:spTgt spid="1025"/>
                                        </p:tgtEl>
                                        <p:attrNameLst>
                                          <p:attrName>style.visibility</p:attrName>
                                        </p:attrNameLst>
                                      </p:cBhvr>
                                      <p:to>
                                        <p:strVal val="visible"/>
                                      </p:to>
                                    </p:set>
                                    <p:animEffect transition="in" filter="barn(inVertical)">
                                      <p:cBhvr>
                                        <p:cTn id="53" dur="500"/>
                                        <p:tgtEl>
                                          <p:spTgt spid="1025"/>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barn(inVertical)">
                                      <p:cBhvr>
                                        <p:cTn id="56" dur="500"/>
                                        <p:tgtEl>
                                          <p:spTgt spid="37"/>
                                        </p:tgtEl>
                                      </p:cBhvr>
                                    </p:animEffect>
                                  </p:childTnLst>
                                </p:cTn>
                              </p:par>
                            </p:childTnLst>
                          </p:cTn>
                        </p:par>
                        <p:par>
                          <p:cTn id="57" fill="hold">
                            <p:stCondLst>
                              <p:cond delay="2000"/>
                            </p:stCondLst>
                            <p:childTnLst>
                              <p:par>
                                <p:cTn id="58" presetID="6" presetClass="entr" presetSubtype="16" fill="hold"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circle(in)">
                                      <p:cBhvr>
                                        <p:cTn id="60"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758" y="443862"/>
            <a:ext cx="2130711" cy="492443"/>
          </a:xfrm>
          <a:prstGeom prst="rect">
            <a:avLst/>
          </a:prstGeom>
        </p:spPr>
        <p:txBody>
          <a:bodyPr wrap="none">
            <a:spAutoFit/>
          </a:bodyPr>
          <a:lstStyle/>
          <a:p>
            <a:r>
              <a:rPr lang="en-US" altLang="zh-CN" sz="2600" dirty="0" smtClean="0">
                <a:ln w="10541" cmpd="sng">
                  <a:solidFill>
                    <a:srgbClr val="7030A0"/>
                  </a:solidFill>
                  <a:prstDash val="solid"/>
                </a:ln>
                <a:solidFill>
                  <a:srgbClr val="C00000"/>
                </a:solidFill>
                <a:latin typeface="Arial" charset="0"/>
              </a:rPr>
              <a:t>2.</a:t>
            </a:r>
            <a:r>
              <a:rPr lang="zh-CN" altLang="en-US" sz="2600" dirty="0">
                <a:ln w="10541" cmpd="sng">
                  <a:solidFill>
                    <a:srgbClr val="7030A0"/>
                  </a:solidFill>
                  <a:prstDash val="solid"/>
                </a:ln>
                <a:solidFill>
                  <a:srgbClr val="C00000"/>
                </a:solidFill>
                <a:latin typeface="Arial" charset="0"/>
              </a:rPr>
              <a:t>中断嵌套：</a:t>
            </a:r>
          </a:p>
        </p:txBody>
      </p:sp>
      <p:sp>
        <p:nvSpPr>
          <p:cNvPr id="3" name="矩形 2"/>
          <p:cNvSpPr/>
          <p:nvPr/>
        </p:nvSpPr>
        <p:spPr>
          <a:xfrm>
            <a:off x="215757" y="957240"/>
            <a:ext cx="8681499" cy="943528"/>
          </a:xfrm>
          <a:prstGeom prst="rect">
            <a:avLst/>
          </a:prstGeom>
        </p:spPr>
        <p:txBody>
          <a:bodyPr wrap="square">
            <a:spAutoFit/>
          </a:bodyPr>
          <a:lstStyle/>
          <a:p>
            <a:pPr>
              <a:lnSpc>
                <a:spcPct val="150000"/>
              </a:lnSpc>
            </a:pPr>
            <a:r>
              <a:rPr lang="zh-CN" altLang="en-US" sz="2000" dirty="0">
                <a:latin typeface="宋体" pitchFamily="2" charset="-122"/>
                <a:ea typeface="宋体" pitchFamily="2" charset="-122"/>
              </a:rPr>
              <a:t>在嵌入式系统中，中断嵌套是指当系统正在执行一个中断服务时，又有新的中断事件发生而产生了新的中断请求</a:t>
            </a:r>
          </a:p>
        </p:txBody>
      </p:sp>
      <p:cxnSp>
        <p:nvCxnSpPr>
          <p:cNvPr id="5" name="直接箭头连接符 4"/>
          <p:cNvCxnSpPr/>
          <p:nvPr/>
        </p:nvCxnSpPr>
        <p:spPr bwMode="auto">
          <a:xfrm flipH="1">
            <a:off x="2346641" y="3225796"/>
            <a:ext cx="0" cy="1396800"/>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sp>
        <p:nvSpPr>
          <p:cNvPr id="6" name="TextBox 5"/>
          <p:cNvSpPr txBox="1"/>
          <p:nvPr/>
        </p:nvSpPr>
        <p:spPr>
          <a:xfrm>
            <a:off x="1606902" y="2488305"/>
            <a:ext cx="1421422"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dirty="0" smtClean="0"/>
              <a:t>看书</a:t>
            </a:r>
            <a:r>
              <a:rPr lang="en-US" altLang="zh-CN" dirty="0" smtClean="0"/>
              <a:t/>
            </a:r>
            <a:br>
              <a:rPr lang="en-US" altLang="zh-CN" dirty="0" smtClean="0"/>
            </a:br>
            <a:r>
              <a:rPr lang="zh-CN" altLang="en-US" dirty="0" smtClean="0"/>
              <a:t>（主程序</a:t>
            </a:r>
            <a:r>
              <a:rPr lang="zh-CN" altLang="en-US" dirty="0"/>
              <a:t>）</a:t>
            </a:r>
          </a:p>
        </p:txBody>
      </p:sp>
      <p:sp>
        <p:nvSpPr>
          <p:cNvPr id="7" name="圆角矩形标注 6"/>
          <p:cNvSpPr/>
          <p:nvPr/>
        </p:nvSpPr>
        <p:spPr bwMode="auto">
          <a:xfrm>
            <a:off x="215757" y="3496630"/>
            <a:ext cx="1830757" cy="870858"/>
          </a:xfrm>
          <a:prstGeom prst="wedgeRoundRectCallout">
            <a:avLst>
              <a:gd name="adj1" fmla="val 60362"/>
              <a:gd name="adj2" fmla="val 64167"/>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rPr>
              <a:t>电话铃响</a:t>
            </a: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smtClean="0"/>
              <a:t>（中断请求</a:t>
            </a:r>
            <a:r>
              <a:rPr lang="en-US" altLang="zh-CN" dirty="0" smtClean="0"/>
              <a:t>1</a:t>
            </a:r>
            <a:r>
              <a:rPr lang="zh-CN" altLang="en-US" dirty="0" smtClean="0"/>
              <a:t>）</a:t>
            </a:r>
            <a:endParaRPr kumimoji="0" lang="zh-CN" altLang="en-US" sz="1800" b="0" i="0" u="none" strike="noStrike" cap="none" normalizeH="0" baseline="0" dirty="0" smtClean="0">
              <a:ln>
                <a:noFill/>
              </a:ln>
              <a:solidFill>
                <a:schemeClr val="tx1"/>
              </a:solidFill>
              <a:effectLst/>
              <a:latin typeface="Arial" pitchFamily="34" charset="0"/>
            </a:endParaRPr>
          </a:p>
        </p:txBody>
      </p:sp>
      <p:grpSp>
        <p:nvGrpSpPr>
          <p:cNvPr id="8" name="组合 7"/>
          <p:cNvGrpSpPr/>
          <p:nvPr/>
        </p:nvGrpSpPr>
        <p:grpSpPr>
          <a:xfrm>
            <a:off x="2340065" y="4891689"/>
            <a:ext cx="10300" cy="1685666"/>
            <a:chOff x="3980638" y="4753429"/>
            <a:chExt cx="10300" cy="1685666"/>
          </a:xfrm>
        </p:grpSpPr>
        <p:cxnSp>
          <p:nvCxnSpPr>
            <p:cNvPr id="9" name="直接箭头连接符 8"/>
            <p:cNvCxnSpPr/>
            <p:nvPr/>
          </p:nvCxnSpPr>
          <p:spPr bwMode="auto">
            <a:xfrm flipH="1">
              <a:off x="3980638" y="4753429"/>
              <a:ext cx="0" cy="1259493"/>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10" name="直接连接符 9"/>
            <p:cNvCxnSpPr/>
            <p:nvPr/>
          </p:nvCxnSpPr>
          <p:spPr bwMode="auto">
            <a:xfrm>
              <a:off x="3990938" y="5760931"/>
              <a:ext cx="0" cy="678164"/>
            </a:xfrm>
            <a:prstGeom prst="line">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cxnSp>
      </p:grpSp>
      <p:cxnSp>
        <p:nvCxnSpPr>
          <p:cNvPr id="11" name="直接箭头连接符 10"/>
          <p:cNvCxnSpPr/>
          <p:nvPr/>
        </p:nvCxnSpPr>
        <p:spPr bwMode="auto">
          <a:xfrm flipV="1">
            <a:off x="2349385" y="3124198"/>
            <a:ext cx="2064180" cy="1509488"/>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12" name="直接箭头连接符 11"/>
          <p:cNvCxnSpPr/>
          <p:nvPr/>
        </p:nvCxnSpPr>
        <p:spPr bwMode="auto">
          <a:xfrm>
            <a:off x="4422418" y="3205276"/>
            <a:ext cx="0" cy="1417320"/>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16" name="直接箭头连接符 15"/>
          <p:cNvCxnSpPr/>
          <p:nvPr/>
        </p:nvCxnSpPr>
        <p:spPr bwMode="auto">
          <a:xfrm>
            <a:off x="4433983" y="4778100"/>
            <a:ext cx="0" cy="720000"/>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17" name="直接箭头连接符 16"/>
          <p:cNvCxnSpPr/>
          <p:nvPr/>
        </p:nvCxnSpPr>
        <p:spPr bwMode="auto">
          <a:xfrm flipH="1" flipV="1">
            <a:off x="2332619" y="4866857"/>
            <a:ext cx="2075285" cy="625550"/>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19" name="直接箭头连接符 18"/>
          <p:cNvCxnSpPr/>
          <p:nvPr/>
        </p:nvCxnSpPr>
        <p:spPr bwMode="auto">
          <a:xfrm flipV="1">
            <a:off x="4504112" y="4066564"/>
            <a:ext cx="2361145" cy="530962"/>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21" name="直接箭头连接符 20"/>
          <p:cNvCxnSpPr/>
          <p:nvPr/>
        </p:nvCxnSpPr>
        <p:spPr bwMode="auto">
          <a:xfrm>
            <a:off x="6865257" y="4127902"/>
            <a:ext cx="0" cy="1011568"/>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23" name="直接箭头连接符 22"/>
          <p:cNvCxnSpPr/>
          <p:nvPr/>
        </p:nvCxnSpPr>
        <p:spPr bwMode="auto">
          <a:xfrm flipH="1" flipV="1">
            <a:off x="4434847" y="4810845"/>
            <a:ext cx="2430410" cy="336606"/>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sp>
        <p:nvSpPr>
          <p:cNvPr id="27" name="TextBox 26"/>
          <p:cNvSpPr txBox="1"/>
          <p:nvPr/>
        </p:nvSpPr>
        <p:spPr>
          <a:xfrm>
            <a:off x="3178276" y="2170019"/>
            <a:ext cx="2772582"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dirty="0"/>
              <a:t>接听电话</a:t>
            </a:r>
            <a:r>
              <a:rPr lang="en-US" altLang="zh-CN" dirty="0"/>
              <a:t/>
            </a:r>
            <a:br>
              <a:rPr lang="en-US" altLang="zh-CN" dirty="0"/>
            </a:br>
            <a:r>
              <a:rPr lang="zh-CN" altLang="en-US" dirty="0"/>
              <a:t>（电话铃中断的中断服务程序）</a:t>
            </a:r>
          </a:p>
        </p:txBody>
      </p:sp>
      <p:sp>
        <p:nvSpPr>
          <p:cNvPr id="29" name="TextBox 28"/>
          <p:cNvSpPr txBox="1"/>
          <p:nvPr/>
        </p:nvSpPr>
        <p:spPr>
          <a:xfrm>
            <a:off x="6538687" y="3063008"/>
            <a:ext cx="2431143"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dirty="0" smtClean="0"/>
              <a:t>开门迎客</a:t>
            </a:r>
            <a:r>
              <a:rPr lang="en-US" altLang="zh-CN" dirty="0" smtClean="0"/>
              <a:t/>
            </a:r>
            <a:br>
              <a:rPr lang="en-US" altLang="zh-CN" dirty="0" smtClean="0"/>
            </a:br>
            <a:r>
              <a:rPr lang="zh-CN" altLang="en-US" dirty="0" smtClean="0"/>
              <a:t>（门铃中断的中断服务程序）</a:t>
            </a:r>
            <a:endParaRPr lang="zh-CN" altLang="en-US" dirty="0"/>
          </a:p>
        </p:txBody>
      </p:sp>
      <p:sp>
        <p:nvSpPr>
          <p:cNvPr id="33" name="圆角矩形标注 32"/>
          <p:cNvSpPr/>
          <p:nvPr/>
        </p:nvSpPr>
        <p:spPr bwMode="auto">
          <a:xfrm>
            <a:off x="4518626" y="3257419"/>
            <a:ext cx="1904977" cy="870858"/>
          </a:xfrm>
          <a:prstGeom prst="wedgeRoundRectCallout">
            <a:avLst>
              <a:gd name="adj1" fmla="val -45543"/>
              <a:gd name="adj2" fmla="val 99167"/>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rPr>
              <a:t>门铃响</a:t>
            </a: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smtClean="0"/>
              <a:t>（中断请求</a:t>
            </a:r>
            <a:r>
              <a:rPr lang="en-US" altLang="zh-CN" dirty="0" smtClean="0"/>
              <a:t>2</a:t>
            </a:r>
            <a:r>
              <a:rPr lang="zh-CN" altLang="en-US" dirty="0" smtClean="0"/>
              <a:t>）</a:t>
            </a:r>
            <a:endParaRPr kumimoji="0" lang="zh-CN" altLang="en-US" sz="18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1169113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2500"/>
                            </p:stCondLst>
                            <p:childTnLst>
                              <p:par>
                                <p:cTn id="13" presetID="6"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arn(inVertical)">
                                      <p:cBhvr>
                                        <p:cTn id="23" dur="500"/>
                                        <p:tgtEl>
                                          <p:spTgt spid="27"/>
                                        </p:tgtEl>
                                      </p:cBhvr>
                                    </p:animEffect>
                                  </p:childTnLst>
                                </p:cTn>
                              </p:par>
                            </p:childTnLst>
                          </p:cTn>
                        </p:par>
                        <p:par>
                          <p:cTn id="24" fill="hold">
                            <p:stCondLst>
                              <p:cond delay="500"/>
                            </p:stCondLst>
                            <p:childTnLst>
                              <p:par>
                                <p:cTn id="25" presetID="22" presetClass="entr" presetSubtype="4"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barn(inVertical)">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barn(inVertical)">
                                      <p:cBhvr>
                                        <p:cTn id="38" dur="500"/>
                                        <p:tgtEl>
                                          <p:spTgt spid="29"/>
                                        </p:tgtEl>
                                      </p:cBhvr>
                                    </p:animEffect>
                                  </p:childTnLst>
                                </p:cTn>
                              </p:par>
                            </p:childTnLst>
                          </p:cTn>
                        </p:par>
                        <p:par>
                          <p:cTn id="39" fill="hold">
                            <p:stCondLst>
                              <p:cond delay="500"/>
                            </p:stCondLst>
                            <p:childTnLst>
                              <p:par>
                                <p:cTn id="40" presetID="22" presetClass="entr" presetSubtype="4"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500"/>
                                        <p:tgtEl>
                                          <p:spTgt spid="21"/>
                                        </p:tgtEl>
                                      </p:cBhvr>
                                    </p:animEffect>
                                  </p:childTnLst>
                                </p:cTn>
                              </p:par>
                            </p:childTnLst>
                          </p:cTn>
                        </p:par>
                        <p:par>
                          <p:cTn id="43" fill="hold">
                            <p:stCondLst>
                              <p:cond delay="1000"/>
                            </p:stCondLst>
                            <p:childTnLst>
                              <p:par>
                                <p:cTn id="44" presetID="16" presetClass="entr" presetSubtype="21"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arn(inVertical)">
                                      <p:cBhvr>
                                        <p:cTn id="46" dur="500"/>
                                        <p:tgtEl>
                                          <p:spTgt spid="23"/>
                                        </p:tgtEl>
                                      </p:cBhvr>
                                    </p:animEffect>
                                  </p:childTnLst>
                                </p:cTn>
                              </p:par>
                            </p:childTnLst>
                          </p:cTn>
                        </p:par>
                        <p:par>
                          <p:cTn id="47" fill="hold">
                            <p:stCondLst>
                              <p:cond delay="1500"/>
                            </p:stCondLst>
                            <p:childTnLst>
                              <p:par>
                                <p:cTn id="48" presetID="22" presetClass="entr" presetSubtype="4"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500"/>
                                        <p:tgtEl>
                                          <p:spTgt spid="16"/>
                                        </p:tgtEl>
                                      </p:cBhvr>
                                    </p:animEffect>
                                  </p:childTnLst>
                                </p:cTn>
                              </p:par>
                            </p:childTnLst>
                          </p:cTn>
                        </p:par>
                        <p:par>
                          <p:cTn id="51" fill="hold">
                            <p:stCondLst>
                              <p:cond delay="2000"/>
                            </p:stCondLst>
                            <p:childTnLst>
                              <p:par>
                                <p:cTn id="52" presetID="16" presetClass="entr" presetSubtype="21" fill="hold"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arn(inVertical)">
                                      <p:cBhvr>
                                        <p:cTn id="54" dur="500"/>
                                        <p:tgtEl>
                                          <p:spTgt spid="17"/>
                                        </p:tgtEl>
                                      </p:cBhvr>
                                    </p:animEffect>
                                  </p:childTnLst>
                                </p:cTn>
                              </p:par>
                            </p:childTnLst>
                          </p:cTn>
                        </p:par>
                        <p:par>
                          <p:cTn id="55" fill="hold">
                            <p:stCondLst>
                              <p:cond delay="2500"/>
                            </p:stCondLst>
                            <p:childTnLst>
                              <p:par>
                                <p:cTn id="56" presetID="6" presetClass="entr" presetSubtype="16" fill="hold"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circle(in)">
                                      <p:cBhvr>
                                        <p:cTn id="5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7" grpId="0" animBg="1"/>
      <p:bldP spid="29" grpId="0" animBg="1"/>
      <p:bldP spid="33" grpId="0" animBg="1"/>
    </p:bldLst>
  </p:timing>
</p:sld>
</file>

<file path=ppt/theme/theme1.xml><?xml version="1.0" encoding="utf-8"?>
<a:theme xmlns:a="http://schemas.openxmlformats.org/drawingml/2006/main" name="1_Custom Design">
  <a:themeElements>
    <a:clrScheme name="">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Master_PPT_Confidential">
  <a:themeElements>
    <a:clrScheme name="5_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fontScheme name="5_Master_PPT_Confidentia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5_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6_Master_PPT_Confidential">
  <a:themeElements>
    <a:clrScheme name="6_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fontScheme name="6_Master_PPT_Confidentia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6_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7_Master_PPT_Confidential">
  <a:themeElements>
    <a:clrScheme name="6_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fontScheme name="6_Master_PPT_Confidentia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6_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6187</TotalTime>
  <Pages>0</Pages>
  <Words>2887</Words>
  <Characters>0</Characters>
  <Application>Microsoft Office PowerPoint</Application>
  <DocSecurity>0</DocSecurity>
  <PresentationFormat>全屏显示(4:3)</PresentationFormat>
  <Lines>0</Lines>
  <Paragraphs>524</Paragraphs>
  <Slides>34</Slides>
  <Notes>3</Notes>
  <HiddenSlides>0</HiddenSlides>
  <MMClips>0</MMClips>
  <ScaleCrop>false</ScaleCrop>
  <HeadingPairs>
    <vt:vector size="4" baseType="variant">
      <vt:variant>
        <vt:lpstr>主题</vt:lpstr>
      </vt:variant>
      <vt:variant>
        <vt:i4>4</vt:i4>
      </vt:variant>
      <vt:variant>
        <vt:lpstr>幻灯片标题</vt:lpstr>
      </vt:variant>
      <vt:variant>
        <vt:i4>34</vt:i4>
      </vt:variant>
    </vt:vector>
  </HeadingPairs>
  <TitlesOfParts>
    <vt:vector size="38" baseType="lpstr">
      <vt:lpstr>1_Custom Design</vt:lpstr>
      <vt:lpstr>5_Master_PPT_Confidential</vt:lpstr>
      <vt:lpstr>6_Master_PPT_Confidential</vt:lpstr>
      <vt:lpstr>7_Master_PPT_Confidential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Prototyping Solutions</dc:title>
  <dc:creator>LENOVE</dc:creator>
  <cp:lastModifiedBy>china</cp:lastModifiedBy>
  <cp:revision>590</cp:revision>
  <dcterms:created xsi:type="dcterms:W3CDTF">2014-12-03T14:25:05Z</dcterms:created>
  <dcterms:modified xsi:type="dcterms:W3CDTF">2019-04-16T13:23:38Z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