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7" r:id="rId1"/>
    <p:sldMasterId id="2147483658" r:id="rId2"/>
    <p:sldMasterId id="2147483774" r:id="rId3"/>
    <p:sldMasterId id="2147483809" r:id="rId4"/>
  </p:sldMasterIdLst>
  <p:notesMasterIdLst>
    <p:notesMasterId r:id="rId60"/>
  </p:notesMasterIdLst>
  <p:sldIdLst>
    <p:sldId id="944" r:id="rId5"/>
    <p:sldId id="463" r:id="rId6"/>
    <p:sldId id="917" r:id="rId7"/>
    <p:sldId id="965" r:id="rId8"/>
    <p:sldId id="934" r:id="rId9"/>
    <p:sldId id="967" r:id="rId10"/>
    <p:sldId id="966" r:id="rId11"/>
    <p:sldId id="969" r:id="rId12"/>
    <p:sldId id="968" r:id="rId13"/>
    <p:sldId id="970" r:id="rId14"/>
    <p:sldId id="971" r:id="rId15"/>
    <p:sldId id="973" r:id="rId16"/>
    <p:sldId id="972" r:id="rId17"/>
    <p:sldId id="974" r:id="rId18"/>
    <p:sldId id="976" r:id="rId19"/>
    <p:sldId id="977" r:id="rId20"/>
    <p:sldId id="978" r:id="rId21"/>
    <p:sldId id="979" r:id="rId22"/>
    <p:sldId id="980" r:id="rId23"/>
    <p:sldId id="981" r:id="rId24"/>
    <p:sldId id="982" r:id="rId25"/>
    <p:sldId id="983" r:id="rId26"/>
    <p:sldId id="984" r:id="rId27"/>
    <p:sldId id="975" r:id="rId28"/>
    <p:sldId id="985" r:id="rId29"/>
    <p:sldId id="986" r:id="rId30"/>
    <p:sldId id="987" r:id="rId31"/>
    <p:sldId id="988" r:id="rId32"/>
    <p:sldId id="989" r:id="rId33"/>
    <p:sldId id="990" r:id="rId34"/>
    <p:sldId id="991" r:id="rId35"/>
    <p:sldId id="992" r:id="rId36"/>
    <p:sldId id="997" r:id="rId37"/>
    <p:sldId id="998" r:id="rId38"/>
    <p:sldId id="999" r:id="rId39"/>
    <p:sldId id="1000" r:id="rId40"/>
    <p:sldId id="1001" r:id="rId41"/>
    <p:sldId id="993" r:id="rId42"/>
    <p:sldId id="994" r:id="rId43"/>
    <p:sldId id="995" r:id="rId44"/>
    <p:sldId id="996" r:id="rId45"/>
    <p:sldId id="1002" r:id="rId46"/>
    <p:sldId id="1003" r:id="rId47"/>
    <p:sldId id="959" r:id="rId48"/>
    <p:sldId id="960" r:id="rId49"/>
    <p:sldId id="961" r:id="rId50"/>
    <p:sldId id="962" r:id="rId51"/>
    <p:sldId id="963" r:id="rId52"/>
    <p:sldId id="964" r:id="rId53"/>
    <p:sldId id="1004" r:id="rId54"/>
    <p:sldId id="1006" r:id="rId55"/>
    <p:sldId id="1007" r:id="rId56"/>
    <p:sldId id="1008" r:id="rId57"/>
    <p:sldId id="1009" r:id="rId58"/>
    <p:sldId id="893"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无标题节" id="{CAC71B72-C316-480A-A8ED-CB36A392F4A0}">
          <p14:sldIdLst>
            <p14:sldId id="944"/>
            <p14:sldId id="463"/>
            <p14:sldId id="917"/>
            <p14:sldId id="965"/>
            <p14:sldId id="934"/>
            <p14:sldId id="967"/>
            <p14:sldId id="966"/>
            <p14:sldId id="969"/>
            <p14:sldId id="968"/>
            <p14:sldId id="970"/>
            <p14:sldId id="971"/>
            <p14:sldId id="973"/>
            <p14:sldId id="972"/>
            <p14:sldId id="974"/>
            <p14:sldId id="976"/>
            <p14:sldId id="977"/>
            <p14:sldId id="978"/>
            <p14:sldId id="979"/>
            <p14:sldId id="980"/>
            <p14:sldId id="981"/>
            <p14:sldId id="982"/>
            <p14:sldId id="983"/>
            <p14:sldId id="984"/>
            <p14:sldId id="975"/>
            <p14:sldId id="985"/>
            <p14:sldId id="986"/>
            <p14:sldId id="987"/>
            <p14:sldId id="988"/>
            <p14:sldId id="989"/>
            <p14:sldId id="990"/>
            <p14:sldId id="991"/>
            <p14:sldId id="992"/>
            <p14:sldId id="997"/>
            <p14:sldId id="998"/>
            <p14:sldId id="999"/>
            <p14:sldId id="1000"/>
            <p14:sldId id="1001"/>
            <p14:sldId id="993"/>
            <p14:sldId id="994"/>
            <p14:sldId id="995"/>
            <p14:sldId id="996"/>
            <p14:sldId id="1002"/>
            <p14:sldId id="1003"/>
            <p14:sldId id="959"/>
            <p14:sldId id="960"/>
            <p14:sldId id="961"/>
            <p14:sldId id="962"/>
            <p14:sldId id="963"/>
            <p14:sldId id="964"/>
            <p14:sldId id="1004"/>
            <p14:sldId id="1006"/>
            <p14:sldId id="1007"/>
            <p14:sldId id="1008"/>
            <p14:sldId id="1009"/>
            <p14:sldId id="8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AB2598"/>
    <a:srgbClr val="FF3300"/>
    <a:srgbClr val="33CC33"/>
    <a:srgbClr val="BFFC96"/>
    <a:srgbClr val="660066"/>
    <a:srgbClr val="9999FF"/>
    <a:srgbClr val="66FF33"/>
    <a:srgbClr val="0E85CB"/>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62" autoAdjust="0"/>
    <p:restoredTop sz="93554" autoAdjust="0"/>
  </p:normalViewPr>
  <p:slideViewPr>
    <p:cSldViewPr snapToGrid="0">
      <p:cViewPr varScale="1">
        <p:scale>
          <a:sx n="66" d="100"/>
          <a:sy n="66" d="100"/>
        </p:scale>
        <p:origin x="-1272" y="-108"/>
      </p:cViewPr>
      <p:guideLst>
        <p:guide orient="horz" pos="2124"/>
        <p:guide pos="2905"/>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6E997-8C15-40BB-B966-4F2A69D03DA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4E4DA90-766F-42A0-8CFA-0432DF7640FA}">
      <dgm:prSet phldrT="[文本]" custT="1"/>
      <dgm:spPr/>
      <dgm:t>
        <a:bodyPr/>
        <a:lstStyle/>
        <a:p>
          <a:r>
            <a:rPr lang="en-US" altLang="zh-CN" sz="2400" dirty="0" smtClean="0"/>
            <a:t>1</a:t>
          </a:r>
          <a:endParaRPr lang="zh-CN" altLang="en-US" sz="2400" dirty="0"/>
        </a:p>
      </dgm:t>
    </dgm:pt>
    <dgm:pt modelId="{336ED6AC-B5EB-4BF7-8026-3D0A82AC8EFE}" type="parTrans" cxnId="{D5BA1DDA-813F-4299-B218-C3613890B8F6}">
      <dgm:prSet/>
      <dgm:spPr/>
      <dgm:t>
        <a:bodyPr/>
        <a:lstStyle/>
        <a:p>
          <a:endParaRPr lang="zh-CN" altLang="en-US"/>
        </a:p>
      </dgm:t>
    </dgm:pt>
    <dgm:pt modelId="{4EA7A2CA-26F9-439F-84B8-252039DBE6C4}" type="sibTrans" cxnId="{D5BA1DDA-813F-4299-B218-C3613890B8F6}">
      <dgm:prSet/>
      <dgm:spPr/>
      <dgm:t>
        <a:bodyPr/>
        <a:lstStyle/>
        <a:p>
          <a:endParaRPr lang="zh-CN" altLang="en-US"/>
        </a:p>
      </dgm:t>
    </dgm:pt>
    <dgm:pt modelId="{A7310667-474E-443B-8460-C56B558EC202}">
      <dgm:prSet phldrT="[文本]" custT="1"/>
      <dgm:spPr/>
      <dgm:t>
        <a:bodyPr/>
        <a:lstStyle/>
        <a:p>
          <a:r>
            <a:rPr lang="zh-CN" altLang="en-US" sz="2800" dirty="0" smtClean="0">
              <a:latin typeface="Times New Roman" pitchFamily="18" charset="0"/>
              <a:ea typeface="宋体"/>
              <a:cs typeface="Times New Roman" pitchFamily="18" charset="0"/>
            </a:rPr>
            <a:t>输入捕获模式</a:t>
          </a:r>
          <a:endParaRPr lang="zh-CN" altLang="en-US" sz="2800" dirty="0"/>
        </a:p>
      </dgm:t>
    </dgm:pt>
    <dgm:pt modelId="{804FCD40-4484-49BB-BBEF-523F730546F6}" type="parTrans" cxnId="{791E9611-C7E3-4693-8989-BDF9C660FEE3}">
      <dgm:prSet/>
      <dgm:spPr/>
      <dgm:t>
        <a:bodyPr/>
        <a:lstStyle/>
        <a:p>
          <a:endParaRPr lang="zh-CN" altLang="en-US"/>
        </a:p>
      </dgm:t>
    </dgm:pt>
    <dgm:pt modelId="{1B4B91D6-AE9F-41F1-A6BE-BAD915C17400}" type="sibTrans" cxnId="{791E9611-C7E3-4693-8989-BDF9C660FEE3}">
      <dgm:prSet/>
      <dgm:spPr/>
      <dgm:t>
        <a:bodyPr/>
        <a:lstStyle/>
        <a:p>
          <a:endParaRPr lang="zh-CN" altLang="en-US"/>
        </a:p>
      </dgm:t>
    </dgm:pt>
    <dgm:pt modelId="{A4C2F8F7-E9C3-4055-A40A-86C5279CE441}">
      <dgm:prSet phldrT="[文本]" custT="1"/>
      <dgm:spPr/>
      <dgm:t>
        <a:bodyPr/>
        <a:lstStyle/>
        <a:p>
          <a:r>
            <a:rPr lang="en-US" altLang="zh-CN" sz="2400" dirty="0" smtClean="0"/>
            <a:t>2</a:t>
          </a:r>
          <a:endParaRPr lang="zh-CN" altLang="en-US" sz="2400" dirty="0"/>
        </a:p>
      </dgm:t>
    </dgm:pt>
    <dgm:pt modelId="{A59B1673-708F-41CF-9979-ABA283FA3B8A}" type="parTrans" cxnId="{F8F4FB6B-91B1-4E30-ACC6-695E416181F0}">
      <dgm:prSet/>
      <dgm:spPr/>
      <dgm:t>
        <a:bodyPr/>
        <a:lstStyle/>
        <a:p>
          <a:endParaRPr lang="zh-CN" altLang="en-US"/>
        </a:p>
      </dgm:t>
    </dgm:pt>
    <dgm:pt modelId="{6C6D9A6F-B7FD-4F46-A6F9-5DBD8E08281B}" type="sibTrans" cxnId="{F8F4FB6B-91B1-4E30-ACC6-695E416181F0}">
      <dgm:prSet/>
      <dgm:spPr/>
      <dgm:t>
        <a:bodyPr/>
        <a:lstStyle/>
        <a:p>
          <a:endParaRPr lang="zh-CN" altLang="en-US"/>
        </a:p>
      </dgm:t>
    </dgm:pt>
    <dgm:pt modelId="{F43C959D-543A-4538-84BE-A8F07C1CA5D5}">
      <dgm:prSet phldrT="[文本]" custT="1"/>
      <dgm:spPr/>
      <dgm:t>
        <a:bodyPr/>
        <a:lstStyle/>
        <a:p>
          <a:r>
            <a:rPr lang="en-US" altLang="zh-CN" sz="2800" dirty="0" smtClean="0">
              <a:latin typeface="Times New Roman" pitchFamily="18" charset="0"/>
              <a:ea typeface="宋体"/>
              <a:cs typeface="Times New Roman" pitchFamily="18" charset="0"/>
            </a:rPr>
            <a:t>PWM</a:t>
          </a:r>
          <a:r>
            <a:rPr lang="zh-CN" altLang="zh-CN" sz="2800" dirty="0" smtClean="0">
              <a:latin typeface="Times New Roman" pitchFamily="18" charset="0"/>
              <a:ea typeface="宋体"/>
              <a:cs typeface="Times New Roman" pitchFamily="18" charset="0"/>
            </a:rPr>
            <a:t>输入模式</a:t>
          </a:r>
          <a:endParaRPr lang="zh-CN" altLang="en-US" sz="2800" dirty="0"/>
        </a:p>
      </dgm:t>
    </dgm:pt>
    <dgm:pt modelId="{3DC9CBE8-313A-4843-9B0E-B3CAF55CD0A3}" type="parTrans" cxnId="{CB57FDB9-42FA-41C8-96F7-6537CBEAAC28}">
      <dgm:prSet/>
      <dgm:spPr/>
      <dgm:t>
        <a:bodyPr/>
        <a:lstStyle/>
        <a:p>
          <a:endParaRPr lang="zh-CN" altLang="en-US"/>
        </a:p>
      </dgm:t>
    </dgm:pt>
    <dgm:pt modelId="{F825C289-EEC8-49CE-AAD8-7C273F2CAF18}" type="sibTrans" cxnId="{CB57FDB9-42FA-41C8-96F7-6537CBEAAC28}">
      <dgm:prSet/>
      <dgm:spPr/>
      <dgm:t>
        <a:bodyPr/>
        <a:lstStyle/>
        <a:p>
          <a:endParaRPr lang="zh-CN" altLang="en-US"/>
        </a:p>
      </dgm:t>
    </dgm:pt>
    <dgm:pt modelId="{8587BFB7-E854-4DA5-A566-AC31CE76BEB6}">
      <dgm:prSet phldrT="[文本]" custT="1"/>
      <dgm:spPr/>
      <dgm:t>
        <a:bodyPr/>
        <a:lstStyle/>
        <a:p>
          <a:r>
            <a:rPr lang="en-US" altLang="zh-CN" sz="2400" dirty="0" smtClean="0"/>
            <a:t>3</a:t>
          </a:r>
          <a:endParaRPr lang="zh-CN" altLang="en-US" sz="2400" dirty="0"/>
        </a:p>
      </dgm:t>
    </dgm:pt>
    <dgm:pt modelId="{6D9C0982-A655-41CD-9554-2039E1D00AE9}" type="parTrans" cxnId="{78B29A2D-2061-43B7-9659-21B93EA22D26}">
      <dgm:prSet/>
      <dgm:spPr/>
      <dgm:t>
        <a:bodyPr/>
        <a:lstStyle/>
        <a:p>
          <a:endParaRPr lang="zh-CN" altLang="en-US"/>
        </a:p>
      </dgm:t>
    </dgm:pt>
    <dgm:pt modelId="{B34377A5-F1FB-4474-8104-8812FAEB6179}" type="sibTrans" cxnId="{78B29A2D-2061-43B7-9659-21B93EA22D26}">
      <dgm:prSet/>
      <dgm:spPr/>
      <dgm:t>
        <a:bodyPr/>
        <a:lstStyle/>
        <a:p>
          <a:endParaRPr lang="zh-CN" altLang="en-US"/>
        </a:p>
      </dgm:t>
    </dgm:pt>
    <dgm:pt modelId="{B7750E23-1F60-458D-8E72-25C474D28A07}">
      <dgm:prSet phldrT="[文本]" custT="1"/>
      <dgm:spPr/>
      <dgm:t>
        <a:bodyPr/>
        <a:lstStyle/>
        <a:p>
          <a:r>
            <a:rPr lang="zh-CN" altLang="en-US" sz="2800" dirty="0" smtClean="0">
              <a:latin typeface="Times New Roman" pitchFamily="18" charset="0"/>
              <a:cs typeface="Times New Roman" pitchFamily="18" charset="0"/>
            </a:rPr>
            <a:t>强置输出模式</a:t>
          </a:r>
          <a:endParaRPr lang="zh-CN" altLang="en-US" sz="2800" dirty="0"/>
        </a:p>
      </dgm:t>
    </dgm:pt>
    <dgm:pt modelId="{9F6EA717-18D2-4D35-B945-FF6A395E8643}" type="parTrans" cxnId="{2FD2167D-E003-4040-9DE7-1345BEFF0A75}">
      <dgm:prSet/>
      <dgm:spPr/>
      <dgm:t>
        <a:bodyPr/>
        <a:lstStyle/>
        <a:p>
          <a:endParaRPr lang="zh-CN" altLang="en-US"/>
        </a:p>
      </dgm:t>
    </dgm:pt>
    <dgm:pt modelId="{827000E0-826C-404B-ACB0-BABF872EDE86}" type="sibTrans" cxnId="{2FD2167D-E003-4040-9DE7-1345BEFF0A75}">
      <dgm:prSet/>
      <dgm:spPr/>
      <dgm:t>
        <a:bodyPr/>
        <a:lstStyle/>
        <a:p>
          <a:endParaRPr lang="zh-CN" altLang="en-US"/>
        </a:p>
      </dgm:t>
    </dgm:pt>
    <dgm:pt modelId="{76F09842-DB1D-4064-BD65-CB2A9C56E75E}">
      <dgm:prSet phldrT="[文本]" custT="1"/>
      <dgm:spPr/>
      <dgm:t>
        <a:bodyPr/>
        <a:lstStyle/>
        <a:p>
          <a:r>
            <a:rPr lang="en-US" altLang="zh-CN" sz="2400" dirty="0" smtClean="0"/>
            <a:t>4</a:t>
          </a:r>
          <a:endParaRPr lang="zh-CN" altLang="en-US" sz="2400" dirty="0"/>
        </a:p>
      </dgm:t>
    </dgm:pt>
    <dgm:pt modelId="{2E127E83-7672-4961-B980-5553F7E7CFC1}" type="parTrans" cxnId="{BC20CE35-D08D-43FD-8219-5F124722E1C4}">
      <dgm:prSet/>
      <dgm:spPr/>
      <dgm:t>
        <a:bodyPr/>
        <a:lstStyle/>
        <a:p>
          <a:endParaRPr lang="zh-CN" altLang="en-US"/>
        </a:p>
      </dgm:t>
    </dgm:pt>
    <dgm:pt modelId="{DA5C2088-3BA5-457F-ADBC-B90CDB8F5E0A}" type="sibTrans" cxnId="{BC20CE35-D08D-43FD-8219-5F124722E1C4}">
      <dgm:prSet/>
      <dgm:spPr/>
      <dgm:t>
        <a:bodyPr/>
        <a:lstStyle/>
        <a:p>
          <a:endParaRPr lang="zh-CN" altLang="en-US"/>
        </a:p>
      </dgm:t>
    </dgm:pt>
    <dgm:pt modelId="{61350293-FFB6-44A4-8A3E-273503F4B7F6}">
      <dgm:prSet phldrT="[文本]" custT="1"/>
      <dgm:spPr/>
      <dgm:t>
        <a:bodyPr/>
        <a:lstStyle/>
        <a:p>
          <a:r>
            <a:rPr lang="en-US" altLang="zh-CN" sz="2400" dirty="0" smtClean="0"/>
            <a:t>5</a:t>
          </a:r>
          <a:endParaRPr lang="zh-CN" altLang="en-US" sz="2400" dirty="0"/>
        </a:p>
      </dgm:t>
    </dgm:pt>
    <dgm:pt modelId="{2A361D82-99A3-40E1-9748-BFD665B29798}" type="parTrans" cxnId="{E3837489-7BBA-4720-88BD-BAB24393EFF7}">
      <dgm:prSet/>
      <dgm:spPr/>
      <dgm:t>
        <a:bodyPr/>
        <a:lstStyle/>
        <a:p>
          <a:endParaRPr lang="zh-CN" altLang="en-US"/>
        </a:p>
      </dgm:t>
    </dgm:pt>
    <dgm:pt modelId="{E33438DC-A32B-4551-8165-EA187AFB3696}" type="sibTrans" cxnId="{E3837489-7BBA-4720-88BD-BAB24393EFF7}">
      <dgm:prSet/>
      <dgm:spPr/>
      <dgm:t>
        <a:bodyPr/>
        <a:lstStyle/>
        <a:p>
          <a:endParaRPr lang="zh-CN" altLang="en-US"/>
        </a:p>
      </dgm:t>
    </dgm:pt>
    <dgm:pt modelId="{BF19968A-F9A5-4DAF-92A9-0369C07EF87D}">
      <dgm:prSet custT="1"/>
      <dgm:spPr/>
      <dgm:t>
        <a:bodyPr/>
        <a:lstStyle/>
        <a:p>
          <a:r>
            <a:rPr lang="zh-CN" altLang="en-US" sz="2800" dirty="0" smtClean="0">
              <a:latin typeface="Times New Roman" pitchFamily="18" charset="0"/>
              <a:cs typeface="Times New Roman" pitchFamily="18" charset="0"/>
            </a:rPr>
            <a:t>输出比较模式</a:t>
          </a:r>
          <a:endParaRPr lang="zh-CN" altLang="en-US" sz="2800" dirty="0"/>
        </a:p>
      </dgm:t>
    </dgm:pt>
    <dgm:pt modelId="{3DF5DC00-C296-49A4-951E-B7DBB16D6570}" type="parTrans" cxnId="{2264A249-736F-4573-961B-D5D4A93EEFD5}">
      <dgm:prSet/>
      <dgm:spPr/>
      <dgm:t>
        <a:bodyPr/>
        <a:lstStyle/>
        <a:p>
          <a:endParaRPr lang="zh-CN" altLang="en-US"/>
        </a:p>
      </dgm:t>
    </dgm:pt>
    <dgm:pt modelId="{B676B182-42DD-41EF-99AC-95442A905A85}" type="sibTrans" cxnId="{2264A249-736F-4573-961B-D5D4A93EEFD5}">
      <dgm:prSet/>
      <dgm:spPr/>
      <dgm:t>
        <a:bodyPr/>
        <a:lstStyle/>
        <a:p>
          <a:endParaRPr lang="zh-CN" altLang="en-US"/>
        </a:p>
      </dgm:t>
    </dgm:pt>
    <dgm:pt modelId="{39181FCA-CCDE-4113-A80C-AB5E565C7D5A}">
      <dgm:prSet custT="1"/>
      <dgm:spPr/>
      <dgm:t>
        <a:bodyPr/>
        <a:lstStyle/>
        <a:p>
          <a:r>
            <a:rPr lang="en-US" altLang="zh-CN" sz="2800" dirty="0" smtClean="0">
              <a:latin typeface="Times New Roman" pitchFamily="18" charset="0"/>
              <a:cs typeface="Times New Roman" pitchFamily="18" charset="0"/>
            </a:rPr>
            <a:t>PWM </a:t>
          </a:r>
          <a:r>
            <a:rPr lang="zh-CN" altLang="zh-CN" sz="2800" dirty="0" smtClean="0">
              <a:latin typeface="Times New Roman" pitchFamily="18" charset="0"/>
              <a:cs typeface="Times New Roman" pitchFamily="18" charset="0"/>
            </a:rPr>
            <a:t>模式</a:t>
          </a:r>
          <a:endParaRPr lang="zh-CN" altLang="en-US" sz="2800" dirty="0"/>
        </a:p>
      </dgm:t>
    </dgm:pt>
    <dgm:pt modelId="{B8607E7E-043E-44F1-8A58-F0EB8BDB14F5}" type="parTrans" cxnId="{31D230D0-F437-4D29-A29A-B24B17E61258}">
      <dgm:prSet/>
      <dgm:spPr/>
      <dgm:t>
        <a:bodyPr/>
        <a:lstStyle/>
        <a:p>
          <a:endParaRPr lang="zh-CN" altLang="en-US"/>
        </a:p>
      </dgm:t>
    </dgm:pt>
    <dgm:pt modelId="{0148943B-BEB6-435C-902D-B82D220AADBC}" type="sibTrans" cxnId="{31D230D0-F437-4D29-A29A-B24B17E61258}">
      <dgm:prSet/>
      <dgm:spPr/>
      <dgm:t>
        <a:bodyPr/>
        <a:lstStyle/>
        <a:p>
          <a:endParaRPr lang="zh-CN" altLang="en-US"/>
        </a:p>
      </dgm:t>
    </dgm:pt>
    <dgm:pt modelId="{ED1F641D-1D41-4B23-8BE1-2EFD3BB7AC46}" type="pres">
      <dgm:prSet presAssocID="{FDE6E997-8C15-40BB-B966-4F2A69D03DAC}" presName="linearFlow" presStyleCnt="0">
        <dgm:presLayoutVars>
          <dgm:dir/>
          <dgm:animLvl val="lvl"/>
          <dgm:resizeHandles val="exact"/>
        </dgm:presLayoutVars>
      </dgm:prSet>
      <dgm:spPr/>
      <dgm:t>
        <a:bodyPr/>
        <a:lstStyle/>
        <a:p>
          <a:endParaRPr lang="zh-CN" altLang="en-US"/>
        </a:p>
      </dgm:t>
    </dgm:pt>
    <dgm:pt modelId="{FC2025AA-477A-44E1-B68F-FE05F8D56A40}" type="pres">
      <dgm:prSet presAssocID="{E4E4DA90-766F-42A0-8CFA-0432DF7640FA}" presName="composite" presStyleCnt="0"/>
      <dgm:spPr/>
    </dgm:pt>
    <dgm:pt modelId="{2F1F3EF4-AFB6-46C3-A9C7-0A7E69655766}" type="pres">
      <dgm:prSet presAssocID="{E4E4DA90-766F-42A0-8CFA-0432DF7640FA}" presName="parentText" presStyleLbl="alignNode1" presStyleIdx="0" presStyleCnt="5">
        <dgm:presLayoutVars>
          <dgm:chMax val="1"/>
          <dgm:bulletEnabled val="1"/>
        </dgm:presLayoutVars>
      </dgm:prSet>
      <dgm:spPr/>
      <dgm:t>
        <a:bodyPr/>
        <a:lstStyle/>
        <a:p>
          <a:endParaRPr lang="zh-CN" altLang="en-US"/>
        </a:p>
      </dgm:t>
    </dgm:pt>
    <dgm:pt modelId="{6675E477-1084-477E-8541-A9C9430FDF6A}" type="pres">
      <dgm:prSet presAssocID="{E4E4DA90-766F-42A0-8CFA-0432DF7640FA}" presName="descendantText" presStyleLbl="alignAcc1" presStyleIdx="0" presStyleCnt="5">
        <dgm:presLayoutVars>
          <dgm:bulletEnabled val="1"/>
        </dgm:presLayoutVars>
      </dgm:prSet>
      <dgm:spPr/>
      <dgm:t>
        <a:bodyPr/>
        <a:lstStyle/>
        <a:p>
          <a:endParaRPr lang="zh-CN" altLang="en-US"/>
        </a:p>
      </dgm:t>
    </dgm:pt>
    <dgm:pt modelId="{C9365493-81D4-42D4-A214-3AA3C32E11B7}" type="pres">
      <dgm:prSet presAssocID="{4EA7A2CA-26F9-439F-84B8-252039DBE6C4}" presName="sp" presStyleCnt="0"/>
      <dgm:spPr/>
    </dgm:pt>
    <dgm:pt modelId="{FC50A7EF-8FED-489E-8489-FE6BDD2C657F}" type="pres">
      <dgm:prSet presAssocID="{A4C2F8F7-E9C3-4055-A40A-86C5279CE441}" presName="composite" presStyleCnt="0"/>
      <dgm:spPr/>
    </dgm:pt>
    <dgm:pt modelId="{A479BA85-3CAC-4144-BE4A-3952EAAC5F12}" type="pres">
      <dgm:prSet presAssocID="{A4C2F8F7-E9C3-4055-A40A-86C5279CE441}" presName="parentText" presStyleLbl="alignNode1" presStyleIdx="1" presStyleCnt="5">
        <dgm:presLayoutVars>
          <dgm:chMax val="1"/>
          <dgm:bulletEnabled val="1"/>
        </dgm:presLayoutVars>
      </dgm:prSet>
      <dgm:spPr/>
      <dgm:t>
        <a:bodyPr/>
        <a:lstStyle/>
        <a:p>
          <a:endParaRPr lang="zh-CN" altLang="en-US"/>
        </a:p>
      </dgm:t>
    </dgm:pt>
    <dgm:pt modelId="{35F809C4-9FE0-4952-803A-DE4B5EB78633}" type="pres">
      <dgm:prSet presAssocID="{A4C2F8F7-E9C3-4055-A40A-86C5279CE441}" presName="descendantText" presStyleLbl="alignAcc1" presStyleIdx="1" presStyleCnt="5">
        <dgm:presLayoutVars>
          <dgm:bulletEnabled val="1"/>
        </dgm:presLayoutVars>
      </dgm:prSet>
      <dgm:spPr/>
      <dgm:t>
        <a:bodyPr/>
        <a:lstStyle/>
        <a:p>
          <a:endParaRPr lang="zh-CN" altLang="en-US"/>
        </a:p>
      </dgm:t>
    </dgm:pt>
    <dgm:pt modelId="{E01DCD50-C459-493C-8006-5B944C4CF4A1}" type="pres">
      <dgm:prSet presAssocID="{6C6D9A6F-B7FD-4F46-A6F9-5DBD8E08281B}" presName="sp" presStyleCnt="0"/>
      <dgm:spPr/>
    </dgm:pt>
    <dgm:pt modelId="{BC754C16-FF38-456F-8646-1958EF51A655}" type="pres">
      <dgm:prSet presAssocID="{8587BFB7-E854-4DA5-A566-AC31CE76BEB6}" presName="composite" presStyleCnt="0"/>
      <dgm:spPr/>
    </dgm:pt>
    <dgm:pt modelId="{EE45D1FD-9855-4946-BFB4-0C8B7C50A4AB}" type="pres">
      <dgm:prSet presAssocID="{8587BFB7-E854-4DA5-A566-AC31CE76BEB6}" presName="parentText" presStyleLbl="alignNode1" presStyleIdx="2" presStyleCnt="5">
        <dgm:presLayoutVars>
          <dgm:chMax val="1"/>
          <dgm:bulletEnabled val="1"/>
        </dgm:presLayoutVars>
      </dgm:prSet>
      <dgm:spPr/>
      <dgm:t>
        <a:bodyPr/>
        <a:lstStyle/>
        <a:p>
          <a:endParaRPr lang="zh-CN" altLang="en-US"/>
        </a:p>
      </dgm:t>
    </dgm:pt>
    <dgm:pt modelId="{6688AA72-1251-48F3-ADCA-CA6D626F3CBB}" type="pres">
      <dgm:prSet presAssocID="{8587BFB7-E854-4DA5-A566-AC31CE76BEB6}" presName="descendantText" presStyleLbl="alignAcc1" presStyleIdx="2" presStyleCnt="5">
        <dgm:presLayoutVars>
          <dgm:bulletEnabled val="1"/>
        </dgm:presLayoutVars>
      </dgm:prSet>
      <dgm:spPr/>
      <dgm:t>
        <a:bodyPr/>
        <a:lstStyle/>
        <a:p>
          <a:endParaRPr lang="zh-CN" altLang="en-US"/>
        </a:p>
      </dgm:t>
    </dgm:pt>
    <dgm:pt modelId="{55F0A2FB-2C0F-43C9-813C-76F87405F5BE}" type="pres">
      <dgm:prSet presAssocID="{B34377A5-F1FB-4474-8104-8812FAEB6179}" presName="sp" presStyleCnt="0"/>
      <dgm:spPr/>
    </dgm:pt>
    <dgm:pt modelId="{8F1500D0-5241-4DC3-AAE9-3DB1AC647491}" type="pres">
      <dgm:prSet presAssocID="{76F09842-DB1D-4064-BD65-CB2A9C56E75E}" presName="composite" presStyleCnt="0"/>
      <dgm:spPr/>
    </dgm:pt>
    <dgm:pt modelId="{15FBCE4A-3CF9-4AB5-BAA7-9BBF40922A0C}" type="pres">
      <dgm:prSet presAssocID="{76F09842-DB1D-4064-BD65-CB2A9C56E75E}" presName="parentText" presStyleLbl="alignNode1" presStyleIdx="3" presStyleCnt="5">
        <dgm:presLayoutVars>
          <dgm:chMax val="1"/>
          <dgm:bulletEnabled val="1"/>
        </dgm:presLayoutVars>
      </dgm:prSet>
      <dgm:spPr/>
      <dgm:t>
        <a:bodyPr/>
        <a:lstStyle/>
        <a:p>
          <a:endParaRPr lang="zh-CN" altLang="en-US"/>
        </a:p>
      </dgm:t>
    </dgm:pt>
    <dgm:pt modelId="{783D9425-B934-4FEB-B039-CAE41C8BEDE3}" type="pres">
      <dgm:prSet presAssocID="{76F09842-DB1D-4064-BD65-CB2A9C56E75E}" presName="descendantText" presStyleLbl="alignAcc1" presStyleIdx="3" presStyleCnt="5">
        <dgm:presLayoutVars>
          <dgm:bulletEnabled val="1"/>
        </dgm:presLayoutVars>
      </dgm:prSet>
      <dgm:spPr/>
      <dgm:t>
        <a:bodyPr/>
        <a:lstStyle/>
        <a:p>
          <a:endParaRPr lang="zh-CN" altLang="en-US"/>
        </a:p>
      </dgm:t>
    </dgm:pt>
    <dgm:pt modelId="{DD09B677-73BD-4732-AAD6-F58E8D638729}" type="pres">
      <dgm:prSet presAssocID="{DA5C2088-3BA5-457F-ADBC-B90CDB8F5E0A}" presName="sp" presStyleCnt="0"/>
      <dgm:spPr/>
    </dgm:pt>
    <dgm:pt modelId="{A7570DB8-181F-453A-9F6C-768C83183B1A}" type="pres">
      <dgm:prSet presAssocID="{61350293-FFB6-44A4-8A3E-273503F4B7F6}" presName="composite" presStyleCnt="0"/>
      <dgm:spPr/>
    </dgm:pt>
    <dgm:pt modelId="{922BD628-30D1-4091-950A-8A49FFDBC00A}" type="pres">
      <dgm:prSet presAssocID="{61350293-FFB6-44A4-8A3E-273503F4B7F6}" presName="parentText" presStyleLbl="alignNode1" presStyleIdx="4" presStyleCnt="5">
        <dgm:presLayoutVars>
          <dgm:chMax val="1"/>
          <dgm:bulletEnabled val="1"/>
        </dgm:presLayoutVars>
      </dgm:prSet>
      <dgm:spPr/>
      <dgm:t>
        <a:bodyPr/>
        <a:lstStyle/>
        <a:p>
          <a:endParaRPr lang="zh-CN" altLang="en-US"/>
        </a:p>
      </dgm:t>
    </dgm:pt>
    <dgm:pt modelId="{2D38F160-DE22-44E0-9061-470B7B80F7E5}" type="pres">
      <dgm:prSet presAssocID="{61350293-FFB6-44A4-8A3E-273503F4B7F6}" presName="descendantText" presStyleLbl="alignAcc1" presStyleIdx="4" presStyleCnt="5">
        <dgm:presLayoutVars>
          <dgm:bulletEnabled val="1"/>
        </dgm:presLayoutVars>
      </dgm:prSet>
      <dgm:spPr/>
      <dgm:t>
        <a:bodyPr/>
        <a:lstStyle/>
        <a:p>
          <a:endParaRPr lang="zh-CN" altLang="en-US"/>
        </a:p>
      </dgm:t>
    </dgm:pt>
  </dgm:ptLst>
  <dgm:cxnLst>
    <dgm:cxn modelId="{31D230D0-F437-4D29-A29A-B24B17E61258}" srcId="{61350293-FFB6-44A4-8A3E-273503F4B7F6}" destId="{39181FCA-CCDE-4113-A80C-AB5E565C7D5A}" srcOrd="0" destOrd="0" parTransId="{B8607E7E-043E-44F1-8A58-F0EB8BDB14F5}" sibTransId="{0148943B-BEB6-435C-902D-B82D220AADBC}"/>
    <dgm:cxn modelId="{78B29A2D-2061-43B7-9659-21B93EA22D26}" srcId="{FDE6E997-8C15-40BB-B966-4F2A69D03DAC}" destId="{8587BFB7-E854-4DA5-A566-AC31CE76BEB6}" srcOrd="2" destOrd="0" parTransId="{6D9C0982-A655-41CD-9554-2039E1D00AE9}" sibTransId="{B34377A5-F1FB-4474-8104-8812FAEB6179}"/>
    <dgm:cxn modelId="{2264A249-736F-4573-961B-D5D4A93EEFD5}" srcId="{76F09842-DB1D-4064-BD65-CB2A9C56E75E}" destId="{BF19968A-F9A5-4DAF-92A9-0369C07EF87D}" srcOrd="0" destOrd="0" parTransId="{3DF5DC00-C296-49A4-951E-B7DBB16D6570}" sibTransId="{B676B182-42DD-41EF-99AC-95442A905A85}"/>
    <dgm:cxn modelId="{7EB1D402-6F05-4374-869E-3E79B28B8F22}" type="presOf" srcId="{FDE6E997-8C15-40BB-B966-4F2A69D03DAC}" destId="{ED1F641D-1D41-4B23-8BE1-2EFD3BB7AC46}" srcOrd="0" destOrd="0" presId="urn:microsoft.com/office/officeart/2005/8/layout/chevron2"/>
    <dgm:cxn modelId="{C35096DE-09B9-4BD6-AF87-542010044CB0}" type="presOf" srcId="{F43C959D-543A-4538-84BE-A8F07C1CA5D5}" destId="{35F809C4-9FE0-4952-803A-DE4B5EB78633}" srcOrd="0" destOrd="0" presId="urn:microsoft.com/office/officeart/2005/8/layout/chevron2"/>
    <dgm:cxn modelId="{F8F4FB6B-91B1-4E30-ACC6-695E416181F0}" srcId="{FDE6E997-8C15-40BB-B966-4F2A69D03DAC}" destId="{A4C2F8F7-E9C3-4055-A40A-86C5279CE441}" srcOrd="1" destOrd="0" parTransId="{A59B1673-708F-41CF-9979-ABA283FA3B8A}" sibTransId="{6C6D9A6F-B7FD-4F46-A6F9-5DBD8E08281B}"/>
    <dgm:cxn modelId="{7F0031E4-0F54-421D-BA10-B65567CDCCEC}" type="presOf" srcId="{8587BFB7-E854-4DA5-A566-AC31CE76BEB6}" destId="{EE45D1FD-9855-4946-BFB4-0C8B7C50A4AB}" srcOrd="0" destOrd="0" presId="urn:microsoft.com/office/officeart/2005/8/layout/chevron2"/>
    <dgm:cxn modelId="{D5BA1DDA-813F-4299-B218-C3613890B8F6}" srcId="{FDE6E997-8C15-40BB-B966-4F2A69D03DAC}" destId="{E4E4DA90-766F-42A0-8CFA-0432DF7640FA}" srcOrd="0" destOrd="0" parTransId="{336ED6AC-B5EB-4BF7-8026-3D0A82AC8EFE}" sibTransId="{4EA7A2CA-26F9-439F-84B8-252039DBE6C4}"/>
    <dgm:cxn modelId="{83125D68-A112-4B30-8E30-493C9D207BF5}" type="presOf" srcId="{A4C2F8F7-E9C3-4055-A40A-86C5279CE441}" destId="{A479BA85-3CAC-4144-BE4A-3952EAAC5F12}" srcOrd="0" destOrd="0" presId="urn:microsoft.com/office/officeart/2005/8/layout/chevron2"/>
    <dgm:cxn modelId="{97D41F11-55E1-4750-BA73-C0F3D6145C33}" type="presOf" srcId="{39181FCA-CCDE-4113-A80C-AB5E565C7D5A}" destId="{2D38F160-DE22-44E0-9061-470B7B80F7E5}" srcOrd="0" destOrd="0" presId="urn:microsoft.com/office/officeart/2005/8/layout/chevron2"/>
    <dgm:cxn modelId="{A36B3970-4B4B-47BB-A396-CA8A3C20E61C}" type="presOf" srcId="{E4E4DA90-766F-42A0-8CFA-0432DF7640FA}" destId="{2F1F3EF4-AFB6-46C3-A9C7-0A7E69655766}" srcOrd="0" destOrd="0" presId="urn:microsoft.com/office/officeart/2005/8/layout/chevron2"/>
    <dgm:cxn modelId="{BC20CE35-D08D-43FD-8219-5F124722E1C4}" srcId="{FDE6E997-8C15-40BB-B966-4F2A69D03DAC}" destId="{76F09842-DB1D-4064-BD65-CB2A9C56E75E}" srcOrd="3" destOrd="0" parTransId="{2E127E83-7672-4961-B980-5553F7E7CFC1}" sibTransId="{DA5C2088-3BA5-457F-ADBC-B90CDB8F5E0A}"/>
    <dgm:cxn modelId="{2FD2167D-E003-4040-9DE7-1345BEFF0A75}" srcId="{8587BFB7-E854-4DA5-A566-AC31CE76BEB6}" destId="{B7750E23-1F60-458D-8E72-25C474D28A07}" srcOrd="0" destOrd="0" parTransId="{9F6EA717-18D2-4D35-B945-FF6A395E8643}" sibTransId="{827000E0-826C-404B-ACB0-BABF872EDE86}"/>
    <dgm:cxn modelId="{791E9611-C7E3-4693-8989-BDF9C660FEE3}" srcId="{E4E4DA90-766F-42A0-8CFA-0432DF7640FA}" destId="{A7310667-474E-443B-8460-C56B558EC202}" srcOrd="0" destOrd="0" parTransId="{804FCD40-4484-49BB-BBEF-523F730546F6}" sibTransId="{1B4B91D6-AE9F-41F1-A6BE-BAD915C17400}"/>
    <dgm:cxn modelId="{E3837489-7BBA-4720-88BD-BAB24393EFF7}" srcId="{FDE6E997-8C15-40BB-B966-4F2A69D03DAC}" destId="{61350293-FFB6-44A4-8A3E-273503F4B7F6}" srcOrd="4" destOrd="0" parTransId="{2A361D82-99A3-40E1-9748-BFD665B29798}" sibTransId="{E33438DC-A32B-4551-8165-EA187AFB3696}"/>
    <dgm:cxn modelId="{900BC242-9F91-48EC-AC0A-C9C5D4E27201}" type="presOf" srcId="{A7310667-474E-443B-8460-C56B558EC202}" destId="{6675E477-1084-477E-8541-A9C9430FDF6A}" srcOrd="0" destOrd="0" presId="urn:microsoft.com/office/officeart/2005/8/layout/chevron2"/>
    <dgm:cxn modelId="{CB57FDB9-42FA-41C8-96F7-6537CBEAAC28}" srcId="{A4C2F8F7-E9C3-4055-A40A-86C5279CE441}" destId="{F43C959D-543A-4538-84BE-A8F07C1CA5D5}" srcOrd="0" destOrd="0" parTransId="{3DC9CBE8-313A-4843-9B0E-B3CAF55CD0A3}" sibTransId="{F825C289-EEC8-49CE-AAD8-7C273F2CAF18}"/>
    <dgm:cxn modelId="{F9B94C42-11D0-482E-AB1D-87C8D8246006}" type="presOf" srcId="{BF19968A-F9A5-4DAF-92A9-0369C07EF87D}" destId="{783D9425-B934-4FEB-B039-CAE41C8BEDE3}" srcOrd="0" destOrd="0" presId="urn:microsoft.com/office/officeart/2005/8/layout/chevron2"/>
    <dgm:cxn modelId="{F1DD907C-FF8E-4C1D-91FC-00456CE1D680}" type="presOf" srcId="{B7750E23-1F60-458D-8E72-25C474D28A07}" destId="{6688AA72-1251-48F3-ADCA-CA6D626F3CBB}" srcOrd="0" destOrd="0" presId="urn:microsoft.com/office/officeart/2005/8/layout/chevron2"/>
    <dgm:cxn modelId="{C9939FDA-A069-4176-8DAF-1E201A5617E9}" type="presOf" srcId="{76F09842-DB1D-4064-BD65-CB2A9C56E75E}" destId="{15FBCE4A-3CF9-4AB5-BAA7-9BBF40922A0C}" srcOrd="0" destOrd="0" presId="urn:microsoft.com/office/officeart/2005/8/layout/chevron2"/>
    <dgm:cxn modelId="{CE0E8FF2-28AA-4C0C-B1B4-2EBBC832DC91}" type="presOf" srcId="{61350293-FFB6-44A4-8A3E-273503F4B7F6}" destId="{922BD628-30D1-4091-950A-8A49FFDBC00A}" srcOrd="0" destOrd="0" presId="urn:microsoft.com/office/officeart/2005/8/layout/chevron2"/>
    <dgm:cxn modelId="{F2D69446-5A94-4F15-AA22-5ECDA1BE14CA}" type="presParOf" srcId="{ED1F641D-1D41-4B23-8BE1-2EFD3BB7AC46}" destId="{FC2025AA-477A-44E1-B68F-FE05F8D56A40}" srcOrd="0" destOrd="0" presId="urn:microsoft.com/office/officeart/2005/8/layout/chevron2"/>
    <dgm:cxn modelId="{E4931FC5-65F1-4BC6-80E5-EE5875A4B3B6}" type="presParOf" srcId="{FC2025AA-477A-44E1-B68F-FE05F8D56A40}" destId="{2F1F3EF4-AFB6-46C3-A9C7-0A7E69655766}" srcOrd="0" destOrd="0" presId="urn:microsoft.com/office/officeart/2005/8/layout/chevron2"/>
    <dgm:cxn modelId="{948B9262-DC1A-4CB4-953B-B7DB7604CF7D}" type="presParOf" srcId="{FC2025AA-477A-44E1-B68F-FE05F8D56A40}" destId="{6675E477-1084-477E-8541-A9C9430FDF6A}" srcOrd="1" destOrd="0" presId="urn:microsoft.com/office/officeart/2005/8/layout/chevron2"/>
    <dgm:cxn modelId="{45D81D78-7DA2-421F-8FDD-09AEFFF72962}" type="presParOf" srcId="{ED1F641D-1D41-4B23-8BE1-2EFD3BB7AC46}" destId="{C9365493-81D4-42D4-A214-3AA3C32E11B7}" srcOrd="1" destOrd="0" presId="urn:microsoft.com/office/officeart/2005/8/layout/chevron2"/>
    <dgm:cxn modelId="{B61D5EE6-0888-4551-B913-F8DA0429BE5A}" type="presParOf" srcId="{ED1F641D-1D41-4B23-8BE1-2EFD3BB7AC46}" destId="{FC50A7EF-8FED-489E-8489-FE6BDD2C657F}" srcOrd="2" destOrd="0" presId="urn:microsoft.com/office/officeart/2005/8/layout/chevron2"/>
    <dgm:cxn modelId="{92B78360-EEFC-4CE7-9E74-4236F38E0C00}" type="presParOf" srcId="{FC50A7EF-8FED-489E-8489-FE6BDD2C657F}" destId="{A479BA85-3CAC-4144-BE4A-3952EAAC5F12}" srcOrd="0" destOrd="0" presId="urn:microsoft.com/office/officeart/2005/8/layout/chevron2"/>
    <dgm:cxn modelId="{E6243716-B1A9-4189-9746-FB54E6CCC83A}" type="presParOf" srcId="{FC50A7EF-8FED-489E-8489-FE6BDD2C657F}" destId="{35F809C4-9FE0-4952-803A-DE4B5EB78633}" srcOrd="1" destOrd="0" presId="urn:microsoft.com/office/officeart/2005/8/layout/chevron2"/>
    <dgm:cxn modelId="{996254FF-09D9-4FF2-BA35-DF341EAC43DC}" type="presParOf" srcId="{ED1F641D-1D41-4B23-8BE1-2EFD3BB7AC46}" destId="{E01DCD50-C459-493C-8006-5B944C4CF4A1}" srcOrd="3" destOrd="0" presId="urn:microsoft.com/office/officeart/2005/8/layout/chevron2"/>
    <dgm:cxn modelId="{93CCE368-10C5-4FAE-A283-7538C822F7D8}" type="presParOf" srcId="{ED1F641D-1D41-4B23-8BE1-2EFD3BB7AC46}" destId="{BC754C16-FF38-456F-8646-1958EF51A655}" srcOrd="4" destOrd="0" presId="urn:microsoft.com/office/officeart/2005/8/layout/chevron2"/>
    <dgm:cxn modelId="{E8F20A34-E7FA-449A-9A62-95CAEFCFDB0F}" type="presParOf" srcId="{BC754C16-FF38-456F-8646-1958EF51A655}" destId="{EE45D1FD-9855-4946-BFB4-0C8B7C50A4AB}" srcOrd="0" destOrd="0" presId="urn:microsoft.com/office/officeart/2005/8/layout/chevron2"/>
    <dgm:cxn modelId="{66041B64-505D-4322-A3F1-6533D3969F71}" type="presParOf" srcId="{BC754C16-FF38-456F-8646-1958EF51A655}" destId="{6688AA72-1251-48F3-ADCA-CA6D626F3CBB}" srcOrd="1" destOrd="0" presId="urn:microsoft.com/office/officeart/2005/8/layout/chevron2"/>
    <dgm:cxn modelId="{7AA59782-4FDC-4390-B9E1-F16A9CB1D6CB}" type="presParOf" srcId="{ED1F641D-1D41-4B23-8BE1-2EFD3BB7AC46}" destId="{55F0A2FB-2C0F-43C9-813C-76F87405F5BE}" srcOrd="5" destOrd="0" presId="urn:microsoft.com/office/officeart/2005/8/layout/chevron2"/>
    <dgm:cxn modelId="{6F1F75F8-AC62-4841-BFE4-75E5E42ED5C6}" type="presParOf" srcId="{ED1F641D-1D41-4B23-8BE1-2EFD3BB7AC46}" destId="{8F1500D0-5241-4DC3-AAE9-3DB1AC647491}" srcOrd="6" destOrd="0" presId="urn:microsoft.com/office/officeart/2005/8/layout/chevron2"/>
    <dgm:cxn modelId="{77ECA3CE-0384-4D3C-8828-E2E3B75A161A}" type="presParOf" srcId="{8F1500D0-5241-4DC3-AAE9-3DB1AC647491}" destId="{15FBCE4A-3CF9-4AB5-BAA7-9BBF40922A0C}" srcOrd="0" destOrd="0" presId="urn:microsoft.com/office/officeart/2005/8/layout/chevron2"/>
    <dgm:cxn modelId="{3A911364-3FFF-4338-A5F7-A8506B9C9F55}" type="presParOf" srcId="{8F1500D0-5241-4DC3-AAE9-3DB1AC647491}" destId="{783D9425-B934-4FEB-B039-CAE41C8BEDE3}" srcOrd="1" destOrd="0" presId="urn:microsoft.com/office/officeart/2005/8/layout/chevron2"/>
    <dgm:cxn modelId="{BE7E39C5-CB96-4041-A560-269EE8B2F3F3}" type="presParOf" srcId="{ED1F641D-1D41-4B23-8BE1-2EFD3BB7AC46}" destId="{DD09B677-73BD-4732-AAD6-F58E8D638729}" srcOrd="7" destOrd="0" presId="urn:microsoft.com/office/officeart/2005/8/layout/chevron2"/>
    <dgm:cxn modelId="{E5151C4B-6E52-4C5F-AEF4-C54979225DA5}" type="presParOf" srcId="{ED1F641D-1D41-4B23-8BE1-2EFD3BB7AC46}" destId="{A7570DB8-181F-453A-9F6C-768C83183B1A}" srcOrd="8" destOrd="0" presId="urn:microsoft.com/office/officeart/2005/8/layout/chevron2"/>
    <dgm:cxn modelId="{A25BBDC4-C9B9-4396-A867-2D063D3326A4}" type="presParOf" srcId="{A7570DB8-181F-453A-9F6C-768C83183B1A}" destId="{922BD628-30D1-4091-950A-8A49FFDBC00A}" srcOrd="0" destOrd="0" presId="urn:microsoft.com/office/officeart/2005/8/layout/chevron2"/>
    <dgm:cxn modelId="{570D48B8-F8C6-4DCB-BA39-7BECBB90030B}" type="presParOf" srcId="{A7570DB8-181F-453A-9F6C-768C83183B1A}" destId="{2D38F160-DE22-44E0-9061-470B7B80F7E5}"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ADCD5D5-2282-450A-82D2-28D3A3E93B1C}" type="doc">
      <dgm:prSet loTypeId="urn:microsoft.com/office/officeart/2008/layout/VerticalCurvedList" loCatId="list" qsTypeId="urn:microsoft.com/office/officeart/2005/8/quickstyle/3d4" qsCatId="3D" csTypeId="urn:microsoft.com/office/officeart/2005/8/colors/accent1_2" csCatId="accent1" phldr="1"/>
      <dgm:spPr/>
      <dgm:t>
        <a:bodyPr/>
        <a:lstStyle/>
        <a:p>
          <a:endParaRPr lang="zh-CN" altLang="en-US"/>
        </a:p>
      </dgm:t>
    </dgm:pt>
    <dgm:pt modelId="{B6EE3C0A-1D04-4D71-8318-CD8AB82182C4}">
      <dgm:prSet phldrT="[文本]" custT="1"/>
      <dgm:spPr/>
      <dgm:t>
        <a:bodyPr/>
        <a:lstStyle/>
        <a:p>
          <a:r>
            <a:rPr lang="zh-CN" altLang="en-US" sz="1600" dirty="0" smtClean="0">
              <a:latin typeface="Times New Roman" pitchFamily="18" charset="0"/>
              <a:ea typeface="宋体" pitchFamily="2" charset="-122"/>
              <a:cs typeface="Times New Roman" pitchFamily="18" charset="0"/>
            </a:rPr>
            <a:t> 打开定时器所挂接的时钟</a:t>
          </a:r>
          <a:endParaRPr lang="zh-CN" altLang="en-US" sz="1600" dirty="0">
            <a:latin typeface="Times New Roman" pitchFamily="18" charset="0"/>
            <a:ea typeface="宋体" pitchFamily="2" charset="-122"/>
            <a:cs typeface="Times New Roman" pitchFamily="18" charset="0"/>
          </a:endParaRPr>
        </a:p>
      </dgm:t>
    </dgm:pt>
    <dgm:pt modelId="{97C8D3CD-65E5-49D5-BCA6-D33070030F2D}" type="parTrans" cxnId="{1F4BED96-3959-4E49-9729-4134BEF2C99B}">
      <dgm:prSet/>
      <dgm:spPr/>
      <dgm:t>
        <a:bodyPr/>
        <a:lstStyle/>
        <a:p>
          <a:endParaRPr lang="zh-CN" altLang="en-US" sz="1600">
            <a:latin typeface="Times New Roman" pitchFamily="18" charset="0"/>
            <a:ea typeface="宋体" pitchFamily="2" charset="-122"/>
            <a:cs typeface="Times New Roman" pitchFamily="18" charset="0"/>
          </a:endParaRPr>
        </a:p>
      </dgm:t>
    </dgm:pt>
    <dgm:pt modelId="{FE7C9351-F0BB-4F0A-AADC-311FCC373AF8}" type="sibTrans" cxnId="{1F4BED96-3959-4E49-9729-4134BEF2C99B}">
      <dgm:prSet/>
      <dgm:spPr/>
      <dgm:t>
        <a:bodyPr/>
        <a:lstStyle/>
        <a:p>
          <a:endParaRPr lang="zh-CN" altLang="en-US" sz="1600">
            <a:latin typeface="Times New Roman" pitchFamily="18" charset="0"/>
            <a:ea typeface="宋体" pitchFamily="2" charset="-122"/>
            <a:cs typeface="Times New Roman" pitchFamily="18" charset="0"/>
          </a:endParaRPr>
        </a:p>
      </dgm:t>
    </dgm:pt>
    <dgm:pt modelId="{3A45B335-1F69-4F86-8A06-8DD41BD118DA}">
      <dgm:prSet phldrT="[文本]" custT="1"/>
      <dgm:spPr/>
      <dgm:t>
        <a:bodyPr/>
        <a:lstStyle/>
        <a:p>
          <a:r>
            <a:rPr lang="zh-CN" altLang="en-US" sz="1600" dirty="0" smtClean="0">
              <a:latin typeface="Times New Roman" pitchFamily="18" charset="0"/>
              <a:ea typeface="宋体" pitchFamily="2" charset="-122"/>
              <a:cs typeface="Times New Roman" pitchFamily="18" charset="0"/>
            </a:rPr>
            <a:t>利用</a:t>
          </a:r>
          <a:r>
            <a:rPr lang="en-US" altLang="en-US" sz="1600" dirty="0" err="1" smtClean="0">
              <a:latin typeface="Times New Roman" pitchFamily="18" charset="0"/>
              <a:ea typeface="宋体" pitchFamily="2" charset="-122"/>
              <a:cs typeface="Times New Roman" pitchFamily="18" charset="0"/>
            </a:rPr>
            <a:t>TIM_TimeBaseInit</a:t>
          </a:r>
          <a:r>
            <a:rPr lang="zh-CN" altLang="en-US" sz="1600" dirty="0" smtClean="0">
              <a:latin typeface="Times New Roman" pitchFamily="18" charset="0"/>
              <a:ea typeface="宋体" pitchFamily="2" charset="-122"/>
              <a:cs typeface="Times New Roman" pitchFamily="18" charset="0"/>
            </a:rPr>
            <a:t>函数对定时器进行初始化。</a:t>
          </a:r>
          <a:endParaRPr lang="zh-CN" altLang="en-US" sz="1600" dirty="0">
            <a:latin typeface="Times New Roman" pitchFamily="18" charset="0"/>
            <a:ea typeface="宋体" pitchFamily="2" charset="-122"/>
            <a:cs typeface="Times New Roman" pitchFamily="18" charset="0"/>
          </a:endParaRPr>
        </a:p>
      </dgm:t>
    </dgm:pt>
    <dgm:pt modelId="{8E188499-F3E1-4116-A737-3F482F4A6360}" type="parTrans" cxnId="{8AFFFAFB-839E-47A2-A598-92EF6DD09DDB}">
      <dgm:prSet/>
      <dgm:spPr/>
      <dgm:t>
        <a:bodyPr/>
        <a:lstStyle/>
        <a:p>
          <a:endParaRPr lang="zh-CN" altLang="en-US" sz="1600">
            <a:latin typeface="Times New Roman" pitchFamily="18" charset="0"/>
            <a:ea typeface="宋体" pitchFamily="2" charset="-122"/>
            <a:cs typeface="Times New Roman" pitchFamily="18" charset="0"/>
          </a:endParaRPr>
        </a:p>
      </dgm:t>
    </dgm:pt>
    <dgm:pt modelId="{EF301814-E570-4AC1-BF14-8089E45B5B3A}" type="sibTrans" cxnId="{8AFFFAFB-839E-47A2-A598-92EF6DD09DDB}">
      <dgm:prSet/>
      <dgm:spPr/>
      <dgm:t>
        <a:bodyPr/>
        <a:lstStyle/>
        <a:p>
          <a:endParaRPr lang="zh-CN" altLang="en-US" sz="1600">
            <a:latin typeface="Times New Roman" pitchFamily="18" charset="0"/>
            <a:ea typeface="宋体" pitchFamily="2" charset="-122"/>
            <a:cs typeface="Times New Roman" pitchFamily="18" charset="0"/>
          </a:endParaRPr>
        </a:p>
      </dgm:t>
    </dgm:pt>
    <dgm:pt modelId="{91057274-0857-47BF-9A5B-7156CCF754C9}">
      <dgm:prSet custT="1"/>
      <dgm:spPr/>
      <dgm:t>
        <a:bodyPr/>
        <a:lstStyle/>
        <a:p>
          <a:r>
            <a:rPr lang="zh-CN" altLang="en-US" sz="1600" dirty="0" smtClean="0">
              <a:latin typeface="Times New Roman" pitchFamily="18" charset="0"/>
              <a:ea typeface="宋体" pitchFamily="2" charset="-122"/>
              <a:cs typeface="Times New Roman" pitchFamily="18" charset="0"/>
            </a:rPr>
            <a:t>启动定时器</a:t>
          </a:r>
          <a:endParaRPr lang="zh-CN" altLang="en-US" sz="1600" dirty="0">
            <a:latin typeface="Times New Roman" pitchFamily="18" charset="0"/>
            <a:ea typeface="宋体" pitchFamily="2" charset="-122"/>
            <a:cs typeface="Times New Roman" pitchFamily="18" charset="0"/>
          </a:endParaRPr>
        </a:p>
      </dgm:t>
    </dgm:pt>
    <dgm:pt modelId="{0892BCD6-9F80-402A-A1CD-E53217CC778A}" type="parTrans" cxnId="{5ADFC2E3-70C6-4565-BA59-C6D0AF84403E}">
      <dgm:prSet/>
      <dgm:spPr/>
      <dgm:t>
        <a:bodyPr/>
        <a:lstStyle/>
        <a:p>
          <a:endParaRPr lang="zh-CN" altLang="en-US" sz="1600">
            <a:latin typeface="Times New Roman" pitchFamily="18" charset="0"/>
            <a:ea typeface="宋体" pitchFamily="2" charset="-122"/>
            <a:cs typeface="Times New Roman" pitchFamily="18" charset="0"/>
          </a:endParaRPr>
        </a:p>
      </dgm:t>
    </dgm:pt>
    <dgm:pt modelId="{3E247516-06C3-4F5B-9A08-B7880CD5DBC3}" type="sibTrans" cxnId="{5ADFC2E3-70C6-4565-BA59-C6D0AF84403E}">
      <dgm:prSet/>
      <dgm:spPr/>
      <dgm:t>
        <a:bodyPr/>
        <a:lstStyle/>
        <a:p>
          <a:endParaRPr lang="zh-CN" altLang="en-US" sz="1600">
            <a:latin typeface="Times New Roman" pitchFamily="18" charset="0"/>
            <a:ea typeface="宋体" pitchFamily="2" charset="-122"/>
            <a:cs typeface="Times New Roman" pitchFamily="18" charset="0"/>
          </a:endParaRPr>
        </a:p>
      </dgm:t>
    </dgm:pt>
    <dgm:pt modelId="{8F316495-D27B-4A66-A155-B77A58534A6B}">
      <dgm:prSet custT="1"/>
      <dgm:spPr/>
      <dgm:t>
        <a:bodyPr/>
        <a:lstStyle/>
        <a:p>
          <a:r>
            <a:rPr lang="zh-CN" altLang="en-US" sz="1600" dirty="0" smtClean="0">
              <a:latin typeface="Times New Roman" pitchFamily="18" charset="0"/>
              <a:ea typeface="宋体" pitchFamily="2" charset="-122"/>
              <a:cs typeface="Times New Roman" pitchFamily="18" charset="0"/>
            </a:rPr>
            <a:t>清除中断标志位</a:t>
          </a:r>
          <a:endParaRPr lang="zh-CN" altLang="en-US" sz="1600" dirty="0">
            <a:latin typeface="Times New Roman" pitchFamily="18" charset="0"/>
            <a:ea typeface="宋体" pitchFamily="2" charset="-122"/>
            <a:cs typeface="Times New Roman" pitchFamily="18" charset="0"/>
          </a:endParaRPr>
        </a:p>
      </dgm:t>
    </dgm:pt>
    <dgm:pt modelId="{F7F19BC6-7447-4B3D-8E80-6B85FDE23932}" type="parTrans" cxnId="{226F7182-6543-438D-9933-0116A752706F}">
      <dgm:prSet/>
      <dgm:spPr/>
      <dgm:t>
        <a:bodyPr/>
        <a:lstStyle/>
        <a:p>
          <a:endParaRPr lang="zh-CN" altLang="en-US" sz="1600">
            <a:latin typeface="Times New Roman" pitchFamily="18" charset="0"/>
            <a:ea typeface="宋体" pitchFamily="2" charset="-122"/>
            <a:cs typeface="Times New Roman" pitchFamily="18" charset="0"/>
          </a:endParaRPr>
        </a:p>
      </dgm:t>
    </dgm:pt>
    <dgm:pt modelId="{54C93B11-8900-4534-9452-7F2227F28E44}" type="sibTrans" cxnId="{226F7182-6543-438D-9933-0116A752706F}">
      <dgm:prSet/>
      <dgm:spPr/>
      <dgm:t>
        <a:bodyPr/>
        <a:lstStyle/>
        <a:p>
          <a:endParaRPr lang="zh-CN" altLang="en-US" sz="1600">
            <a:latin typeface="Times New Roman" pitchFamily="18" charset="0"/>
            <a:ea typeface="宋体" pitchFamily="2" charset="-122"/>
            <a:cs typeface="Times New Roman" pitchFamily="18" charset="0"/>
          </a:endParaRPr>
        </a:p>
      </dgm:t>
    </dgm:pt>
    <dgm:pt modelId="{026232A1-8821-4263-95E2-BFD794EC8038}">
      <dgm:prSet custT="1"/>
      <dgm:spPr/>
      <dgm:t>
        <a:bodyPr/>
        <a:lstStyle/>
        <a:p>
          <a:r>
            <a:rPr lang="zh-CN" altLang="en-US" sz="1600" dirty="0" smtClean="0">
              <a:latin typeface="Times New Roman" pitchFamily="18" charset="0"/>
              <a:ea typeface="宋体" pitchFamily="2" charset="-122"/>
              <a:cs typeface="Times New Roman" pitchFamily="18" charset="0"/>
            </a:rPr>
            <a:t>配置定时器中断</a:t>
          </a:r>
          <a:endParaRPr lang="zh-CN" altLang="en-US" sz="1600" dirty="0">
            <a:latin typeface="Times New Roman" pitchFamily="18" charset="0"/>
            <a:ea typeface="宋体" pitchFamily="2" charset="-122"/>
            <a:cs typeface="Times New Roman" pitchFamily="18" charset="0"/>
          </a:endParaRPr>
        </a:p>
      </dgm:t>
    </dgm:pt>
    <dgm:pt modelId="{69F18449-08C2-4E80-BF3A-CF2A25FE735C}" type="parTrans" cxnId="{AA9EBD17-641B-451C-A71D-A502B293BEA5}">
      <dgm:prSet/>
      <dgm:spPr/>
      <dgm:t>
        <a:bodyPr/>
        <a:lstStyle/>
        <a:p>
          <a:endParaRPr lang="zh-CN" altLang="en-US" sz="1600">
            <a:latin typeface="Times New Roman" pitchFamily="18" charset="0"/>
            <a:ea typeface="宋体" pitchFamily="2" charset="-122"/>
            <a:cs typeface="Times New Roman" pitchFamily="18" charset="0"/>
          </a:endParaRPr>
        </a:p>
      </dgm:t>
    </dgm:pt>
    <dgm:pt modelId="{4DE16D62-BC0D-4A03-BAA5-C3458BB079C4}" type="sibTrans" cxnId="{AA9EBD17-641B-451C-A71D-A502B293BEA5}">
      <dgm:prSet/>
      <dgm:spPr/>
      <dgm:t>
        <a:bodyPr/>
        <a:lstStyle/>
        <a:p>
          <a:endParaRPr lang="zh-CN" altLang="en-US" sz="1600">
            <a:latin typeface="Times New Roman" pitchFamily="18" charset="0"/>
            <a:ea typeface="宋体" pitchFamily="2" charset="-122"/>
            <a:cs typeface="Times New Roman" pitchFamily="18" charset="0"/>
          </a:endParaRPr>
        </a:p>
      </dgm:t>
    </dgm:pt>
    <dgm:pt modelId="{731B393F-774D-410C-AE94-52AA226B8A96}">
      <dgm:prSet custT="1"/>
      <dgm:spPr/>
      <dgm:t>
        <a:bodyPr/>
        <a:lstStyle/>
        <a:p>
          <a:r>
            <a:rPr lang="zh-CN" altLang="en-US" sz="1600" dirty="0" smtClean="0">
              <a:latin typeface="Times New Roman" pitchFamily="18" charset="0"/>
              <a:ea typeface="宋体" pitchFamily="2" charset="-122"/>
              <a:cs typeface="Times New Roman" pitchFamily="18" charset="0"/>
            </a:rPr>
            <a:t>设置中断优先级</a:t>
          </a:r>
          <a:endParaRPr lang="zh-CN" altLang="en-US" sz="1600" dirty="0">
            <a:latin typeface="Times New Roman" pitchFamily="18" charset="0"/>
            <a:ea typeface="宋体" pitchFamily="2" charset="-122"/>
            <a:cs typeface="Times New Roman" pitchFamily="18" charset="0"/>
          </a:endParaRPr>
        </a:p>
      </dgm:t>
    </dgm:pt>
    <dgm:pt modelId="{6604B9CE-544B-4E3B-AE9F-7523D4BE75B6}" type="parTrans" cxnId="{C83FAEC4-3CED-40EE-A980-633CDD31D803}">
      <dgm:prSet/>
      <dgm:spPr/>
      <dgm:t>
        <a:bodyPr/>
        <a:lstStyle/>
        <a:p>
          <a:endParaRPr lang="zh-CN" altLang="en-US" sz="1600">
            <a:latin typeface="Times New Roman" pitchFamily="18" charset="0"/>
            <a:ea typeface="宋体" pitchFamily="2" charset="-122"/>
            <a:cs typeface="Times New Roman" pitchFamily="18" charset="0"/>
          </a:endParaRPr>
        </a:p>
      </dgm:t>
    </dgm:pt>
    <dgm:pt modelId="{06442A92-A1CC-4897-9787-F048C117ABCB}" type="sibTrans" cxnId="{C83FAEC4-3CED-40EE-A980-633CDD31D803}">
      <dgm:prSet/>
      <dgm:spPr/>
      <dgm:t>
        <a:bodyPr/>
        <a:lstStyle/>
        <a:p>
          <a:endParaRPr lang="zh-CN" altLang="en-US" sz="1600">
            <a:latin typeface="Times New Roman" pitchFamily="18" charset="0"/>
            <a:ea typeface="宋体" pitchFamily="2" charset="-122"/>
            <a:cs typeface="Times New Roman" pitchFamily="18" charset="0"/>
          </a:endParaRPr>
        </a:p>
      </dgm:t>
    </dgm:pt>
    <dgm:pt modelId="{CE22F43F-7236-42D8-B292-7F4BB7E77557}" type="pres">
      <dgm:prSet presAssocID="{9ADCD5D5-2282-450A-82D2-28D3A3E93B1C}" presName="Name0" presStyleCnt="0">
        <dgm:presLayoutVars>
          <dgm:chMax val="7"/>
          <dgm:chPref val="7"/>
          <dgm:dir/>
        </dgm:presLayoutVars>
      </dgm:prSet>
      <dgm:spPr/>
      <dgm:t>
        <a:bodyPr/>
        <a:lstStyle/>
        <a:p>
          <a:endParaRPr lang="zh-CN" altLang="en-US"/>
        </a:p>
      </dgm:t>
    </dgm:pt>
    <dgm:pt modelId="{9A67C680-2B6B-4D5D-9E66-E8CBD5229BE6}" type="pres">
      <dgm:prSet presAssocID="{9ADCD5D5-2282-450A-82D2-28D3A3E93B1C}" presName="Name1" presStyleCnt="0"/>
      <dgm:spPr/>
    </dgm:pt>
    <dgm:pt modelId="{C76B9C76-188F-438B-8F8E-A36965514A8F}" type="pres">
      <dgm:prSet presAssocID="{9ADCD5D5-2282-450A-82D2-28D3A3E93B1C}" presName="cycle" presStyleCnt="0"/>
      <dgm:spPr/>
    </dgm:pt>
    <dgm:pt modelId="{F0BE2B0D-DBEA-4095-BE56-0D56981F3CCE}" type="pres">
      <dgm:prSet presAssocID="{9ADCD5D5-2282-450A-82D2-28D3A3E93B1C}" presName="srcNode" presStyleLbl="node1" presStyleIdx="0" presStyleCnt="6"/>
      <dgm:spPr/>
    </dgm:pt>
    <dgm:pt modelId="{44E7A64F-DFF8-4691-8767-2CA7012675C9}" type="pres">
      <dgm:prSet presAssocID="{9ADCD5D5-2282-450A-82D2-28D3A3E93B1C}" presName="conn" presStyleLbl="parChTrans1D2" presStyleIdx="0" presStyleCnt="1"/>
      <dgm:spPr/>
      <dgm:t>
        <a:bodyPr/>
        <a:lstStyle/>
        <a:p>
          <a:endParaRPr lang="zh-CN" altLang="en-US"/>
        </a:p>
      </dgm:t>
    </dgm:pt>
    <dgm:pt modelId="{F984DE95-E582-41B4-B72C-C5A20A60B244}" type="pres">
      <dgm:prSet presAssocID="{9ADCD5D5-2282-450A-82D2-28D3A3E93B1C}" presName="extraNode" presStyleLbl="node1" presStyleIdx="0" presStyleCnt="6"/>
      <dgm:spPr/>
    </dgm:pt>
    <dgm:pt modelId="{953BD0D5-435C-440D-B78B-57E9E8BD77C0}" type="pres">
      <dgm:prSet presAssocID="{9ADCD5D5-2282-450A-82D2-28D3A3E93B1C}" presName="dstNode" presStyleLbl="node1" presStyleIdx="0" presStyleCnt="6"/>
      <dgm:spPr/>
    </dgm:pt>
    <dgm:pt modelId="{18DABBC4-5E15-4086-9056-0F2D1CF132A4}" type="pres">
      <dgm:prSet presAssocID="{B6EE3C0A-1D04-4D71-8318-CD8AB82182C4}" presName="text_1" presStyleLbl="node1" presStyleIdx="0" presStyleCnt="6">
        <dgm:presLayoutVars>
          <dgm:bulletEnabled val="1"/>
        </dgm:presLayoutVars>
      </dgm:prSet>
      <dgm:spPr/>
      <dgm:t>
        <a:bodyPr/>
        <a:lstStyle/>
        <a:p>
          <a:endParaRPr lang="zh-CN" altLang="en-US"/>
        </a:p>
      </dgm:t>
    </dgm:pt>
    <dgm:pt modelId="{59B1C6DE-FE76-42CC-924D-A0E75CA6005E}" type="pres">
      <dgm:prSet presAssocID="{B6EE3C0A-1D04-4D71-8318-CD8AB82182C4}" presName="accent_1" presStyleCnt="0"/>
      <dgm:spPr/>
    </dgm:pt>
    <dgm:pt modelId="{C142FA02-6ED2-4C0F-932B-20A3AAEBAEB0}" type="pres">
      <dgm:prSet presAssocID="{B6EE3C0A-1D04-4D71-8318-CD8AB82182C4}" presName="accentRepeatNode" presStyleLbl="solidFgAcc1" presStyleIdx="0" presStyleCnt="6"/>
      <dgm:spPr/>
    </dgm:pt>
    <dgm:pt modelId="{8350FDB2-BE3C-44AA-8649-119EC9BE82C8}" type="pres">
      <dgm:prSet presAssocID="{3A45B335-1F69-4F86-8A06-8DD41BD118DA}" presName="text_2" presStyleLbl="node1" presStyleIdx="1" presStyleCnt="6">
        <dgm:presLayoutVars>
          <dgm:bulletEnabled val="1"/>
        </dgm:presLayoutVars>
      </dgm:prSet>
      <dgm:spPr/>
      <dgm:t>
        <a:bodyPr/>
        <a:lstStyle/>
        <a:p>
          <a:endParaRPr lang="zh-CN" altLang="en-US"/>
        </a:p>
      </dgm:t>
    </dgm:pt>
    <dgm:pt modelId="{CC4A14CF-F1FF-4336-AD96-F0FB4818A7C5}" type="pres">
      <dgm:prSet presAssocID="{3A45B335-1F69-4F86-8A06-8DD41BD118DA}" presName="accent_2" presStyleCnt="0"/>
      <dgm:spPr/>
    </dgm:pt>
    <dgm:pt modelId="{84FC55DA-10A2-4D1F-A1D4-8CB863639A10}" type="pres">
      <dgm:prSet presAssocID="{3A45B335-1F69-4F86-8A06-8DD41BD118DA}" presName="accentRepeatNode" presStyleLbl="solidFgAcc1" presStyleIdx="1" presStyleCnt="6"/>
      <dgm:spPr/>
    </dgm:pt>
    <dgm:pt modelId="{22A4E5CC-CD95-446F-8F4E-DCAE1DB42373}" type="pres">
      <dgm:prSet presAssocID="{91057274-0857-47BF-9A5B-7156CCF754C9}" presName="text_3" presStyleLbl="node1" presStyleIdx="2" presStyleCnt="6">
        <dgm:presLayoutVars>
          <dgm:bulletEnabled val="1"/>
        </dgm:presLayoutVars>
      </dgm:prSet>
      <dgm:spPr/>
      <dgm:t>
        <a:bodyPr/>
        <a:lstStyle/>
        <a:p>
          <a:endParaRPr lang="zh-CN" altLang="en-US"/>
        </a:p>
      </dgm:t>
    </dgm:pt>
    <dgm:pt modelId="{A772F8EF-617D-4BAC-B83A-7B37BE9E6178}" type="pres">
      <dgm:prSet presAssocID="{91057274-0857-47BF-9A5B-7156CCF754C9}" presName="accent_3" presStyleCnt="0"/>
      <dgm:spPr/>
    </dgm:pt>
    <dgm:pt modelId="{66A162F0-23FE-4E33-9DFE-4B783D78F55E}" type="pres">
      <dgm:prSet presAssocID="{91057274-0857-47BF-9A5B-7156CCF754C9}" presName="accentRepeatNode" presStyleLbl="solidFgAcc1" presStyleIdx="2" presStyleCnt="6"/>
      <dgm:spPr/>
    </dgm:pt>
    <dgm:pt modelId="{3EF76E7D-F517-4F03-83C1-4701ADEF2FBC}" type="pres">
      <dgm:prSet presAssocID="{8F316495-D27B-4A66-A155-B77A58534A6B}" presName="text_4" presStyleLbl="node1" presStyleIdx="3" presStyleCnt="6">
        <dgm:presLayoutVars>
          <dgm:bulletEnabled val="1"/>
        </dgm:presLayoutVars>
      </dgm:prSet>
      <dgm:spPr/>
      <dgm:t>
        <a:bodyPr/>
        <a:lstStyle/>
        <a:p>
          <a:endParaRPr lang="zh-CN" altLang="en-US"/>
        </a:p>
      </dgm:t>
    </dgm:pt>
    <dgm:pt modelId="{F0F2E0D7-4F13-48A9-85AC-B1C75ED14DD9}" type="pres">
      <dgm:prSet presAssocID="{8F316495-D27B-4A66-A155-B77A58534A6B}" presName="accent_4" presStyleCnt="0"/>
      <dgm:spPr/>
    </dgm:pt>
    <dgm:pt modelId="{37450374-5FC7-4C7A-A83F-F8DF919099AD}" type="pres">
      <dgm:prSet presAssocID="{8F316495-D27B-4A66-A155-B77A58534A6B}" presName="accentRepeatNode" presStyleLbl="solidFgAcc1" presStyleIdx="3" presStyleCnt="6"/>
      <dgm:spPr/>
    </dgm:pt>
    <dgm:pt modelId="{A87CD26F-7C5D-4C03-80D0-4698EC5442E0}" type="pres">
      <dgm:prSet presAssocID="{026232A1-8821-4263-95E2-BFD794EC8038}" presName="text_5" presStyleLbl="node1" presStyleIdx="4" presStyleCnt="6">
        <dgm:presLayoutVars>
          <dgm:bulletEnabled val="1"/>
        </dgm:presLayoutVars>
      </dgm:prSet>
      <dgm:spPr/>
      <dgm:t>
        <a:bodyPr/>
        <a:lstStyle/>
        <a:p>
          <a:endParaRPr lang="zh-CN" altLang="en-US"/>
        </a:p>
      </dgm:t>
    </dgm:pt>
    <dgm:pt modelId="{5AEC3D41-7A12-4CED-B6A1-3FD898CF9549}" type="pres">
      <dgm:prSet presAssocID="{026232A1-8821-4263-95E2-BFD794EC8038}" presName="accent_5" presStyleCnt="0"/>
      <dgm:spPr/>
    </dgm:pt>
    <dgm:pt modelId="{BB3E8024-A1D3-4754-B4AB-3518066AF9C1}" type="pres">
      <dgm:prSet presAssocID="{026232A1-8821-4263-95E2-BFD794EC8038}" presName="accentRepeatNode" presStyleLbl="solidFgAcc1" presStyleIdx="4" presStyleCnt="6"/>
      <dgm:spPr/>
    </dgm:pt>
    <dgm:pt modelId="{E2F1AAFA-FB24-465C-B643-07395610D4FA}" type="pres">
      <dgm:prSet presAssocID="{731B393F-774D-410C-AE94-52AA226B8A96}" presName="text_6" presStyleLbl="node1" presStyleIdx="5" presStyleCnt="6">
        <dgm:presLayoutVars>
          <dgm:bulletEnabled val="1"/>
        </dgm:presLayoutVars>
      </dgm:prSet>
      <dgm:spPr/>
      <dgm:t>
        <a:bodyPr/>
        <a:lstStyle/>
        <a:p>
          <a:endParaRPr lang="zh-CN" altLang="en-US"/>
        </a:p>
      </dgm:t>
    </dgm:pt>
    <dgm:pt modelId="{A5D4DA4E-6887-4DF1-83FD-C67EE526A3E3}" type="pres">
      <dgm:prSet presAssocID="{731B393F-774D-410C-AE94-52AA226B8A96}" presName="accent_6" presStyleCnt="0"/>
      <dgm:spPr/>
    </dgm:pt>
    <dgm:pt modelId="{4EB898F1-A9D5-4722-9801-B24850706450}" type="pres">
      <dgm:prSet presAssocID="{731B393F-774D-410C-AE94-52AA226B8A96}" presName="accentRepeatNode" presStyleLbl="solidFgAcc1" presStyleIdx="5" presStyleCnt="6"/>
      <dgm:spPr/>
    </dgm:pt>
  </dgm:ptLst>
  <dgm:cxnLst>
    <dgm:cxn modelId="{C83FAEC4-3CED-40EE-A980-633CDD31D803}" srcId="{9ADCD5D5-2282-450A-82D2-28D3A3E93B1C}" destId="{731B393F-774D-410C-AE94-52AA226B8A96}" srcOrd="5" destOrd="0" parTransId="{6604B9CE-544B-4E3B-AE9F-7523D4BE75B6}" sibTransId="{06442A92-A1CC-4897-9787-F048C117ABCB}"/>
    <dgm:cxn modelId="{0F9D1389-16AB-4801-9507-34F0B7EE01FB}" type="presOf" srcId="{8F316495-D27B-4A66-A155-B77A58534A6B}" destId="{3EF76E7D-F517-4F03-83C1-4701ADEF2FBC}" srcOrd="0" destOrd="0" presId="urn:microsoft.com/office/officeart/2008/layout/VerticalCurvedList"/>
    <dgm:cxn modelId="{3EE5DCF4-CD91-43E7-8CB5-AE5F87922EA4}" type="presOf" srcId="{91057274-0857-47BF-9A5B-7156CCF754C9}" destId="{22A4E5CC-CD95-446F-8F4E-DCAE1DB42373}" srcOrd="0" destOrd="0" presId="urn:microsoft.com/office/officeart/2008/layout/VerticalCurvedList"/>
    <dgm:cxn modelId="{8AFFFAFB-839E-47A2-A598-92EF6DD09DDB}" srcId="{9ADCD5D5-2282-450A-82D2-28D3A3E93B1C}" destId="{3A45B335-1F69-4F86-8A06-8DD41BD118DA}" srcOrd="1" destOrd="0" parTransId="{8E188499-F3E1-4116-A737-3F482F4A6360}" sibTransId="{EF301814-E570-4AC1-BF14-8089E45B5B3A}"/>
    <dgm:cxn modelId="{0510141B-4DCE-4D01-8C13-8879994D109A}" type="presOf" srcId="{026232A1-8821-4263-95E2-BFD794EC8038}" destId="{A87CD26F-7C5D-4C03-80D0-4698EC5442E0}" srcOrd="0" destOrd="0" presId="urn:microsoft.com/office/officeart/2008/layout/VerticalCurvedList"/>
    <dgm:cxn modelId="{5ADFC2E3-70C6-4565-BA59-C6D0AF84403E}" srcId="{9ADCD5D5-2282-450A-82D2-28D3A3E93B1C}" destId="{91057274-0857-47BF-9A5B-7156CCF754C9}" srcOrd="2" destOrd="0" parTransId="{0892BCD6-9F80-402A-A1CD-E53217CC778A}" sibTransId="{3E247516-06C3-4F5B-9A08-B7880CD5DBC3}"/>
    <dgm:cxn modelId="{E27926A6-6674-46DB-BE89-971D5D75714E}" type="presOf" srcId="{B6EE3C0A-1D04-4D71-8318-CD8AB82182C4}" destId="{18DABBC4-5E15-4086-9056-0F2D1CF132A4}" srcOrd="0" destOrd="0" presId="urn:microsoft.com/office/officeart/2008/layout/VerticalCurvedList"/>
    <dgm:cxn modelId="{2629A898-EB29-469D-9F08-701A8EB425B2}" type="presOf" srcId="{9ADCD5D5-2282-450A-82D2-28D3A3E93B1C}" destId="{CE22F43F-7236-42D8-B292-7F4BB7E77557}" srcOrd="0" destOrd="0" presId="urn:microsoft.com/office/officeart/2008/layout/VerticalCurvedList"/>
    <dgm:cxn modelId="{1F4BED96-3959-4E49-9729-4134BEF2C99B}" srcId="{9ADCD5D5-2282-450A-82D2-28D3A3E93B1C}" destId="{B6EE3C0A-1D04-4D71-8318-CD8AB82182C4}" srcOrd="0" destOrd="0" parTransId="{97C8D3CD-65E5-49D5-BCA6-D33070030F2D}" sibTransId="{FE7C9351-F0BB-4F0A-AADC-311FCC373AF8}"/>
    <dgm:cxn modelId="{60D40D6B-C5A3-4B9D-8CB2-4089B05B3370}" type="presOf" srcId="{3A45B335-1F69-4F86-8A06-8DD41BD118DA}" destId="{8350FDB2-BE3C-44AA-8649-119EC9BE82C8}" srcOrd="0" destOrd="0" presId="urn:microsoft.com/office/officeart/2008/layout/VerticalCurvedList"/>
    <dgm:cxn modelId="{226F7182-6543-438D-9933-0116A752706F}" srcId="{9ADCD5D5-2282-450A-82D2-28D3A3E93B1C}" destId="{8F316495-D27B-4A66-A155-B77A58534A6B}" srcOrd="3" destOrd="0" parTransId="{F7F19BC6-7447-4B3D-8E80-6B85FDE23932}" sibTransId="{54C93B11-8900-4534-9452-7F2227F28E44}"/>
    <dgm:cxn modelId="{AA9EBD17-641B-451C-A71D-A502B293BEA5}" srcId="{9ADCD5D5-2282-450A-82D2-28D3A3E93B1C}" destId="{026232A1-8821-4263-95E2-BFD794EC8038}" srcOrd="4" destOrd="0" parTransId="{69F18449-08C2-4E80-BF3A-CF2A25FE735C}" sibTransId="{4DE16D62-BC0D-4A03-BAA5-C3458BB079C4}"/>
    <dgm:cxn modelId="{31EA9EEE-676B-4026-8451-B4D46373BE7F}" type="presOf" srcId="{FE7C9351-F0BB-4F0A-AADC-311FCC373AF8}" destId="{44E7A64F-DFF8-4691-8767-2CA7012675C9}" srcOrd="0" destOrd="0" presId="urn:microsoft.com/office/officeart/2008/layout/VerticalCurvedList"/>
    <dgm:cxn modelId="{E7CB63F0-6B76-41AE-9240-3281B3826145}" type="presOf" srcId="{731B393F-774D-410C-AE94-52AA226B8A96}" destId="{E2F1AAFA-FB24-465C-B643-07395610D4FA}" srcOrd="0" destOrd="0" presId="urn:microsoft.com/office/officeart/2008/layout/VerticalCurvedList"/>
    <dgm:cxn modelId="{DFD28C51-B9F0-400E-A121-A3F71015DAD6}" type="presParOf" srcId="{CE22F43F-7236-42D8-B292-7F4BB7E77557}" destId="{9A67C680-2B6B-4D5D-9E66-E8CBD5229BE6}" srcOrd="0" destOrd="0" presId="urn:microsoft.com/office/officeart/2008/layout/VerticalCurvedList"/>
    <dgm:cxn modelId="{5182A5D0-5A0B-4EFA-8749-071697E757AC}" type="presParOf" srcId="{9A67C680-2B6B-4D5D-9E66-E8CBD5229BE6}" destId="{C76B9C76-188F-438B-8F8E-A36965514A8F}" srcOrd="0" destOrd="0" presId="urn:microsoft.com/office/officeart/2008/layout/VerticalCurvedList"/>
    <dgm:cxn modelId="{953FF0C2-9BF1-4B7C-8A64-BC8400FE0145}" type="presParOf" srcId="{C76B9C76-188F-438B-8F8E-A36965514A8F}" destId="{F0BE2B0D-DBEA-4095-BE56-0D56981F3CCE}" srcOrd="0" destOrd="0" presId="urn:microsoft.com/office/officeart/2008/layout/VerticalCurvedList"/>
    <dgm:cxn modelId="{2C8D4D25-5C8F-46E5-8910-5942DA4D9637}" type="presParOf" srcId="{C76B9C76-188F-438B-8F8E-A36965514A8F}" destId="{44E7A64F-DFF8-4691-8767-2CA7012675C9}" srcOrd="1" destOrd="0" presId="urn:microsoft.com/office/officeart/2008/layout/VerticalCurvedList"/>
    <dgm:cxn modelId="{61A6F74F-0FC1-45CA-B80F-B448AE1BE3DC}" type="presParOf" srcId="{C76B9C76-188F-438B-8F8E-A36965514A8F}" destId="{F984DE95-E582-41B4-B72C-C5A20A60B244}" srcOrd="2" destOrd="0" presId="urn:microsoft.com/office/officeart/2008/layout/VerticalCurvedList"/>
    <dgm:cxn modelId="{CF2F50EE-1F61-429E-B712-8AF424C5B35D}" type="presParOf" srcId="{C76B9C76-188F-438B-8F8E-A36965514A8F}" destId="{953BD0D5-435C-440D-B78B-57E9E8BD77C0}" srcOrd="3" destOrd="0" presId="urn:microsoft.com/office/officeart/2008/layout/VerticalCurvedList"/>
    <dgm:cxn modelId="{7F915443-1449-47A5-80A1-80D93EBA6B05}" type="presParOf" srcId="{9A67C680-2B6B-4D5D-9E66-E8CBD5229BE6}" destId="{18DABBC4-5E15-4086-9056-0F2D1CF132A4}" srcOrd="1" destOrd="0" presId="urn:microsoft.com/office/officeart/2008/layout/VerticalCurvedList"/>
    <dgm:cxn modelId="{433069FC-6822-4729-9E0B-10E7DD786D30}" type="presParOf" srcId="{9A67C680-2B6B-4D5D-9E66-E8CBD5229BE6}" destId="{59B1C6DE-FE76-42CC-924D-A0E75CA6005E}" srcOrd="2" destOrd="0" presId="urn:microsoft.com/office/officeart/2008/layout/VerticalCurvedList"/>
    <dgm:cxn modelId="{BCC1DCE7-4793-4F18-BEC6-85EB4A9F5B46}" type="presParOf" srcId="{59B1C6DE-FE76-42CC-924D-A0E75CA6005E}" destId="{C142FA02-6ED2-4C0F-932B-20A3AAEBAEB0}" srcOrd="0" destOrd="0" presId="urn:microsoft.com/office/officeart/2008/layout/VerticalCurvedList"/>
    <dgm:cxn modelId="{0E5B70EA-4BE8-46ED-85D1-14EF4B2C789B}" type="presParOf" srcId="{9A67C680-2B6B-4D5D-9E66-E8CBD5229BE6}" destId="{8350FDB2-BE3C-44AA-8649-119EC9BE82C8}" srcOrd="3" destOrd="0" presId="urn:microsoft.com/office/officeart/2008/layout/VerticalCurvedList"/>
    <dgm:cxn modelId="{AB4E4EA7-8DE8-401E-A681-D703E29E1076}" type="presParOf" srcId="{9A67C680-2B6B-4D5D-9E66-E8CBD5229BE6}" destId="{CC4A14CF-F1FF-4336-AD96-F0FB4818A7C5}" srcOrd="4" destOrd="0" presId="urn:microsoft.com/office/officeart/2008/layout/VerticalCurvedList"/>
    <dgm:cxn modelId="{21772957-8463-4AB3-827C-6B4798529E31}" type="presParOf" srcId="{CC4A14CF-F1FF-4336-AD96-F0FB4818A7C5}" destId="{84FC55DA-10A2-4D1F-A1D4-8CB863639A10}" srcOrd="0" destOrd="0" presId="urn:microsoft.com/office/officeart/2008/layout/VerticalCurvedList"/>
    <dgm:cxn modelId="{2A47CCDA-26E0-4D96-8A79-A3D7FC15A11B}" type="presParOf" srcId="{9A67C680-2B6B-4D5D-9E66-E8CBD5229BE6}" destId="{22A4E5CC-CD95-446F-8F4E-DCAE1DB42373}" srcOrd="5" destOrd="0" presId="urn:microsoft.com/office/officeart/2008/layout/VerticalCurvedList"/>
    <dgm:cxn modelId="{0320F823-CD21-4277-B202-E6436C94BED2}" type="presParOf" srcId="{9A67C680-2B6B-4D5D-9E66-E8CBD5229BE6}" destId="{A772F8EF-617D-4BAC-B83A-7B37BE9E6178}" srcOrd="6" destOrd="0" presId="urn:microsoft.com/office/officeart/2008/layout/VerticalCurvedList"/>
    <dgm:cxn modelId="{7ABF33DE-D24D-4764-9D43-46D558CD3900}" type="presParOf" srcId="{A772F8EF-617D-4BAC-B83A-7B37BE9E6178}" destId="{66A162F0-23FE-4E33-9DFE-4B783D78F55E}" srcOrd="0" destOrd="0" presId="urn:microsoft.com/office/officeart/2008/layout/VerticalCurvedList"/>
    <dgm:cxn modelId="{BEE08258-978C-42B0-9F75-04B0F196908B}" type="presParOf" srcId="{9A67C680-2B6B-4D5D-9E66-E8CBD5229BE6}" destId="{3EF76E7D-F517-4F03-83C1-4701ADEF2FBC}" srcOrd="7" destOrd="0" presId="urn:microsoft.com/office/officeart/2008/layout/VerticalCurvedList"/>
    <dgm:cxn modelId="{04C57E10-2A66-46CC-8727-4CFF9738FB2D}" type="presParOf" srcId="{9A67C680-2B6B-4D5D-9E66-E8CBD5229BE6}" destId="{F0F2E0D7-4F13-48A9-85AC-B1C75ED14DD9}" srcOrd="8" destOrd="0" presId="urn:microsoft.com/office/officeart/2008/layout/VerticalCurvedList"/>
    <dgm:cxn modelId="{2AD1BDA0-8F4B-45BD-B4BB-FFB23151A955}" type="presParOf" srcId="{F0F2E0D7-4F13-48A9-85AC-B1C75ED14DD9}" destId="{37450374-5FC7-4C7A-A83F-F8DF919099AD}" srcOrd="0" destOrd="0" presId="urn:microsoft.com/office/officeart/2008/layout/VerticalCurvedList"/>
    <dgm:cxn modelId="{0E439216-8BEF-4131-884A-A4C28C0C1A38}" type="presParOf" srcId="{9A67C680-2B6B-4D5D-9E66-E8CBD5229BE6}" destId="{A87CD26F-7C5D-4C03-80D0-4698EC5442E0}" srcOrd="9" destOrd="0" presId="urn:microsoft.com/office/officeart/2008/layout/VerticalCurvedList"/>
    <dgm:cxn modelId="{6637E468-3712-4CE7-A9CD-1C85F0CD9FB8}" type="presParOf" srcId="{9A67C680-2B6B-4D5D-9E66-E8CBD5229BE6}" destId="{5AEC3D41-7A12-4CED-B6A1-3FD898CF9549}" srcOrd="10" destOrd="0" presId="urn:microsoft.com/office/officeart/2008/layout/VerticalCurvedList"/>
    <dgm:cxn modelId="{689894FB-6BEA-474E-9C2F-665A1E1B606F}" type="presParOf" srcId="{5AEC3D41-7A12-4CED-B6A1-3FD898CF9549}" destId="{BB3E8024-A1D3-4754-B4AB-3518066AF9C1}" srcOrd="0" destOrd="0" presId="urn:microsoft.com/office/officeart/2008/layout/VerticalCurvedList"/>
    <dgm:cxn modelId="{8E2EEE4E-A5E9-44A7-A5C5-4AFE872243F1}" type="presParOf" srcId="{9A67C680-2B6B-4D5D-9E66-E8CBD5229BE6}" destId="{E2F1AAFA-FB24-465C-B643-07395610D4FA}" srcOrd="11" destOrd="0" presId="urn:microsoft.com/office/officeart/2008/layout/VerticalCurvedList"/>
    <dgm:cxn modelId="{67A08E57-5410-4D0F-80FA-EDB591CA145B}" type="presParOf" srcId="{9A67C680-2B6B-4D5D-9E66-E8CBD5229BE6}" destId="{A5D4DA4E-6887-4DF1-83FD-C67EE526A3E3}" srcOrd="12" destOrd="0" presId="urn:microsoft.com/office/officeart/2008/layout/VerticalCurvedList"/>
    <dgm:cxn modelId="{963D25F9-BB80-42A1-B9D6-387FAAB7F50B}" type="presParOf" srcId="{A5D4DA4E-6887-4DF1-83FD-C67EE526A3E3}" destId="{4EB898F1-A9D5-4722-9801-B2485070645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F1ABCB-7C7F-4AEE-A803-C2F42E5E40A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F19AD4AB-2838-4FEE-8B82-7B4E819CB8D3}">
      <dgm:prSet phldrT="[文本]" custT="1"/>
      <dgm:spPr/>
      <dgm:t>
        <a:bodyPr/>
        <a:lstStyle/>
        <a:p>
          <a:r>
            <a:rPr lang="en-US" altLang="zh-CN" sz="1800" dirty="0" smtClean="0">
              <a:latin typeface="Times New Roman" pitchFamily="18" charset="0"/>
              <a:ea typeface="宋体" pitchFamily="2" charset="-122"/>
              <a:cs typeface="Times New Roman" pitchFamily="18" charset="0"/>
            </a:rPr>
            <a:t>1</a:t>
          </a:r>
          <a:endParaRPr lang="zh-CN" altLang="en-US" sz="1800" dirty="0">
            <a:latin typeface="Times New Roman" pitchFamily="18" charset="0"/>
            <a:ea typeface="宋体" pitchFamily="2" charset="-122"/>
            <a:cs typeface="Times New Roman" pitchFamily="18" charset="0"/>
          </a:endParaRPr>
        </a:p>
      </dgm:t>
    </dgm:pt>
    <dgm:pt modelId="{2B06A40A-6A57-4289-AA30-0328A0E89CD9}" type="parTrans" cxnId="{6FF3B1F3-3D85-43AF-BABB-0E00A43023D2}">
      <dgm:prSet/>
      <dgm:spPr/>
      <dgm:t>
        <a:bodyPr/>
        <a:lstStyle/>
        <a:p>
          <a:endParaRPr lang="zh-CN" altLang="en-US" sz="1800">
            <a:latin typeface="Times New Roman" pitchFamily="18" charset="0"/>
            <a:ea typeface="宋体" pitchFamily="2" charset="-122"/>
            <a:cs typeface="Times New Roman" pitchFamily="18" charset="0"/>
          </a:endParaRPr>
        </a:p>
      </dgm:t>
    </dgm:pt>
    <dgm:pt modelId="{0FF81AE4-62F8-474C-9A9C-035D6B052AFA}" type="sibTrans" cxnId="{6FF3B1F3-3D85-43AF-BABB-0E00A43023D2}">
      <dgm:prSet/>
      <dgm:spPr/>
      <dgm:t>
        <a:bodyPr/>
        <a:lstStyle/>
        <a:p>
          <a:endParaRPr lang="zh-CN" altLang="en-US" sz="1800">
            <a:latin typeface="Times New Roman" pitchFamily="18" charset="0"/>
            <a:ea typeface="宋体" pitchFamily="2" charset="-122"/>
            <a:cs typeface="Times New Roman" pitchFamily="18" charset="0"/>
          </a:endParaRPr>
        </a:p>
      </dgm:t>
    </dgm:pt>
    <dgm:pt modelId="{DFEA5195-043A-49AE-AF8D-872556C463C8}">
      <dgm:prSet phldrT="[文本]" custT="1"/>
      <dgm:spPr/>
      <dgm:t>
        <a:bodyPr/>
        <a:lstStyle/>
        <a:p>
          <a:r>
            <a:rPr lang="zh-CN" altLang="en-US" sz="1800" dirty="0" smtClean="0">
              <a:latin typeface="Times New Roman" pitchFamily="18" charset="0"/>
              <a:ea typeface="宋体" pitchFamily="2" charset="-122"/>
              <a:cs typeface="Times New Roman" pitchFamily="18" charset="0"/>
            </a:rPr>
            <a:t>开启</a:t>
          </a:r>
          <a:r>
            <a:rPr lang="en-US" altLang="zh-CN" sz="1800" dirty="0" smtClean="0">
              <a:latin typeface="Times New Roman" pitchFamily="18" charset="0"/>
              <a:ea typeface="宋体" pitchFamily="2" charset="-122"/>
              <a:cs typeface="Times New Roman" pitchFamily="18" charset="0"/>
            </a:rPr>
            <a:t>TIM3</a:t>
          </a:r>
          <a:r>
            <a:rPr lang="zh-CN" altLang="en-US" sz="1800" dirty="0" smtClean="0">
              <a:latin typeface="Times New Roman" pitchFamily="18" charset="0"/>
              <a:ea typeface="宋体" pitchFamily="2" charset="-122"/>
              <a:cs typeface="Times New Roman" pitchFamily="18" charset="0"/>
            </a:rPr>
            <a:t>时钟以及复用功能时钟，配置</a:t>
          </a:r>
          <a:r>
            <a:rPr lang="en-US" altLang="zh-CN" sz="1800" dirty="0" smtClean="0">
              <a:latin typeface="Times New Roman" pitchFamily="18" charset="0"/>
              <a:ea typeface="宋体" pitchFamily="2" charset="-122"/>
              <a:cs typeface="Times New Roman" pitchFamily="18" charset="0"/>
            </a:rPr>
            <a:t>PC6</a:t>
          </a:r>
          <a:r>
            <a:rPr lang="zh-CN" altLang="en-US" sz="1800" dirty="0" smtClean="0">
              <a:latin typeface="Times New Roman" pitchFamily="18" charset="0"/>
              <a:ea typeface="宋体" pitchFamily="2" charset="-122"/>
              <a:cs typeface="Times New Roman" pitchFamily="18" charset="0"/>
            </a:rPr>
            <a:t>和</a:t>
          </a:r>
          <a:r>
            <a:rPr lang="en-US" altLang="zh-CN" sz="1800" dirty="0" smtClean="0">
              <a:latin typeface="Times New Roman" pitchFamily="18" charset="0"/>
              <a:ea typeface="宋体" pitchFamily="2" charset="-122"/>
              <a:cs typeface="Times New Roman" pitchFamily="18" charset="0"/>
            </a:rPr>
            <a:t>PC7</a:t>
          </a:r>
          <a:r>
            <a:rPr lang="zh-CN" altLang="en-US" sz="1800" dirty="0" smtClean="0">
              <a:latin typeface="Times New Roman" pitchFamily="18" charset="0"/>
              <a:ea typeface="宋体" pitchFamily="2" charset="-122"/>
              <a:cs typeface="Times New Roman" pitchFamily="18" charset="0"/>
            </a:rPr>
            <a:t>为复用输出。</a:t>
          </a:r>
          <a:endParaRPr lang="zh-CN" altLang="en-US" sz="1800" dirty="0">
            <a:latin typeface="Times New Roman" pitchFamily="18" charset="0"/>
            <a:ea typeface="宋体" pitchFamily="2" charset="-122"/>
            <a:cs typeface="Times New Roman" pitchFamily="18" charset="0"/>
          </a:endParaRPr>
        </a:p>
      </dgm:t>
    </dgm:pt>
    <dgm:pt modelId="{80798B83-580D-4993-BB86-4044B1111D7D}" type="parTrans" cxnId="{4353DB4C-491C-416C-A06D-B18CB07F7058}">
      <dgm:prSet/>
      <dgm:spPr/>
      <dgm:t>
        <a:bodyPr/>
        <a:lstStyle/>
        <a:p>
          <a:endParaRPr lang="zh-CN" altLang="en-US" sz="1800">
            <a:latin typeface="Times New Roman" pitchFamily="18" charset="0"/>
            <a:ea typeface="宋体" pitchFamily="2" charset="-122"/>
            <a:cs typeface="Times New Roman" pitchFamily="18" charset="0"/>
          </a:endParaRPr>
        </a:p>
      </dgm:t>
    </dgm:pt>
    <dgm:pt modelId="{A4B2D432-BC81-4909-87FA-50BB0BA1E4D2}" type="sibTrans" cxnId="{4353DB4C-491C-416C-A06D-B18CB07F7058}">
      <dgm:prSet/>
      <dgm:spPr/>
      <dgm:t>
        <a:bodyPr/>
        <a:lstStyle/>
        <a:p>
          <a:endParaRPr lang="zh-CN" altLang="en-US" sz="1800">
            <a:latin typeface="Times New Roman" pitchFamily="18" charset="0"/>
            <a:ea typeface="宋体" pitchFamily="2" charset="-122"/>
            <a:cs typeface="Times New Roman" pitchFamily="18" charset="0"/>
          </a:endParaRPr>
        </a:p>
      </dgm:t>
    </dgm:pt>
    <dgm:pt modelId="{A4D610FE-C2E6-404B-AA14-021B85AD8627}">
      <dgm:prSet phldrT="[文本]" custT="1"/>
      <dgm:spPr/>
      <dgm:t>
        <a:bodyPr/>
        <a:lstStyle/>
        <a:p>
          <a:r>
            <a:rPr lang="en-US" altLang="zh-CN" sz="1800" dirty="0" smtClean="0">
              <a:latin typeface="Times New Roman" pitchFamily="18" charset="0"/>
              <a:ea typeface="宋体" pitchFamily="2" charset="-122"/>
              <a:cs typeface="Times New Roman" pitchFamily="18" charset="0"/>
            </a:rPr>
            <a:t>2</a:t>
          </a:r>
          <a:endParaRPr lang="zh-CN" altLang="en-US" sz="1800" dirty="0">
            <a:latin typeface="Times New Roman" pitchFamily="18" charset="0"/>
            <a:ea typeface="宋体" pitchFamily="2" charset="-122"/>
            <a:cs typeface="Times New Roman" pitchFamily="18" charset="0"/>
          </a:endParaRPr>
        </a:p>
      </dgm:t>
    </dgm:pt>
    <dgm:pt modelId="{A074ED41-6C71-4B21-BEA4-5AC112329732}" type="parTrans" cxnId="{32263232-9BBD-4C7F-8DA4-88523531E13D}">
      <dgm:prSet/>
      <dgm:spPr/>
      <dgm:t>
        <a:bodyPr/>
        <a:lstStyle/>
        <a:p>
          <a:endParaRPr lang="zh-CN" altLang="en-US" sz="1800">
            <a:latin typeface="Times New Roman" pitchFamily="18" charset="0"/>
            <a:ea typeface="宋体" pitchFamily="2" charset="-122"/>
            <a:cs typeface="Times New Roman" pitchFamily="18" charset="0"/>
          </a:endParaRPr>
        </a:p>
      </dgm:t>
    </dgm:pt>
    <dgm:pt modelId="{1B267A82-F3CB-4301-AA52-AE1AEDF0FF81}" type="sibTrans" cxnId="{32263232-9BBD-4C7F-8DA4-88523531E13D}">
      <dgm:prSet/>
      <dgm:spPr/>
      <dgm:t>
        <a:bodyPr/>
        <a:lstStyle/>
        <a:p>
          <a:endParaRPr lang="zh-CN" altLang="en-US" sz="1800">
            <a:latin typeface="Times New Roman" pitchFamily="18" charset="0"/>
            <a:ea typeface="宋体" pitchFamily="2" charset="-122"/>
            <a:cs typeface="Times New Roman" pitchFamily="18" charset="0"/>
          </a:endParaRPr>
        </a:p>
      </dgm:t>
    </dgm:pt>
    <dgm:pt modelId="{39A17A2F-9339-4431-BDE3-CA2FD685FBA5}">
      <dgm:prSet phldrT="[文本]" custT="1"/>
      <dgm:spPr/>
      <dgm:t>
        <a:bodyPr/>
        <a:lstStyle/>
        <a:p>
          <a:r>
            <a:rPr lang="zh-CN" altLang="en-US" sz="1800" dirty="0" smtClean="0">
              <a:latin typeface="Times New Roman" pitchFamily="18" charset="0"/>
              <a:ea typeface="宋体" pitchFamily="2" charset="-122"/>
              <a:cs typeface="Times New Roman" pitchFamily="18" charset="0"/>
            </a:rPr>
            <a:t>设置</a:t>
          </a:r>
          <a:r>
            <a:rPr lang="en-US" altLang="zh-CN" sz="1800" dirty="0" smtClean="0">
              <a:latin typeface="Times New Roman" pitchFamily="18" charset="0"/>
              <a:ea typeface="宋体" pitchFamily="2" charset="-122"/>
              <a:cs typeface="Times New Roman" pitchFamily="18" charset="0"/>
            </a:rPr>
            <a:t>TIM3_CH1</a:t>
          </a:r>
          <a:r>
            <a:rPr lang="zh-CN" altLang="en-US" sz="1800" dirty="0" smtClean="0">
              <a:latin typeface="Times New Roman" pitchFamily="18" charset="0"/>
              <a:ea typeface="宋体" pitchFamily="2" charset="-122"/>
              <a:cs typeface="Times New Roman" pitchFamily="18" charset="0"/>
            </a:rPr>
            <a:t>和</a:t>
          </a:r>
          <a:r>
            <a:rPr lang="en-US" altLang="zh-CN" sz="1800" dirty="0" smtClean="0">
              <a:latin typeface="Times New Roman" pitchFamily="18" charset="0"/>
              <a:ea typeface="宋体" pitchFamily="2" charset="-122"/>
              <a:cs typeface="Times New Roman" pitchFamily="18" charset="0"/>
            </a:rPr>
            <a:t>TIM3_CH2</a:t>
          </a:r>
          <a:r>
            <a:rPr lang="zh-CN" altLang="en-US" sz="1800" dirty="0" smtClean="0">
              <a:latin typeface="Times New Roman" pitchFamily="18" charset="0"/>
              <a:ea typeface="宋体" pitchFamily="2" charset="-122"/>
              <a:cs typeface="Times New Roman" pitchFamily="18" charset="0"/>
            </a:rPr>
            <a:t>重映射到</a:t>
          </a:r>
          <a:r>
            <a:rPr lang="en-US" altLang="zh-CN" sz="1800" dirty="0" smtClean="0">
              <a:latin typeface="Times New Roman" pitchFamily="18" charset="0"/>
              <a:ea typeface="宋体" pitchFamily="2" charset="-122"/>
              <a:cs typeface="Times New Roman" pitchFamily="18" charset="0"/>
            </a:rPr>
            <a:t>PC6</a:t>
          </a:r>
          <a:r>
            <a:rPr lang="zh-CN" altLang="en-US" sz="1800" dirty="0" smtClean="0">
              <a:latin typeface="Times New Roman" pitchFamily="18" charset="0"/>
              <a:ea typeface="宋体" pitchFamily="2" charset="-122"/>
              <a:cs typeface="Times New Roman" pitchFamily="18" charset="0"/>
            </a:rPr>
            <a:t>和</a:t>
          </a:r>
          <a:r>
            <a:rPr lang="en-US" altLang="zh-CN" sz="1800" dirty="0" smtClean="0">
              <a:latin typeface="Times New Roman" pitchFamily="18" charset="0"/>
              <a:ea typeface="宋体" pitchFamily="2" charset="-122"/>
              <a:cs typeface="Times New Roman" pitchFamily="18" charset="0"/>
            </a:rPr>
            <a:t>PC7</a:t>
          </a:r>
          <a:r>
            <a:rPr lang="zh-CN" altLang="en-US" sz="1800" dirty="0" smtClean="0">
              <a:latin typeface="Times New Roman" pitchFamily="18" charset="0"/>
              <a:ea typeface="宋体" pitchFamily="2" charset="-122"/>
              <a:cs typeface="Times New Roman" pitchFamily="18" charset="0"/>
            </a:rPr>
            <a:t>上。</a:t>
          </a:r>
          <a:endParaRPr lang="zh-CN" altLang="en-US" sz="1800" dirty="0">
            <a:latin typeface="Times New Roman" pitchFamily="18" charset="0"/>
            <a:ea typeface="宋体" pitchFamily="2" charset="-122"/>
            <a:cs typeface="Times New Roman" pitchFamily="18" charset="0"/>
          </a:endParaRPr>
        </a:p>
      </dgm:t>
    </dgm:pt>
    <dgm:pt modelId="{0FED08C3-16BC-47A0-B314-610B99F5ED81}" type="parTrans" cxnId="{C9CBB0F8-1F8C-4781-A513-DCCE4C0D9CB8}">
      <dgm:prSet/>
      <dgm:spPr/>
      <dgm:t>
        <a:bodyPr/>
        <a:lstStyle/>
        <a:p>
          <a:endParaRPr lang="zh-CN" altLang="en-US" sz="1800">
            <a:latin typeface="Times New Roman" pitchFamily="18" charset="0"/>
            <a:ea typeface="宋体" pitchFamily="2" charset="-122"/>
            <a:cs typeface="Times New Roman" pitchFamily="18" charset="0"/>
          </a:endParaRPr>
        </a:p>
      </dgm:t>
    </dgm:pt>
    <dgm:pt modelId="{CA81AF2C-95A5-40CF-A336-15FDE69A43A6}" type="sibTrans" cxnId="{C9CBB0F8-1F8C-4781-A513-DCCE4C0D9CB8}">
      <dgm:prSet/>
      <dgm:spPr/>
      <dgm:t>
        <a:bodyPr/>
        <a:lstStyle/>
        <a:p>
          <a:endParaRPr lang="zh-CN" altLang="en-US" sz="1800">
            <a:latin typeface="Times New Roman" pitchFamily="18" charset="0"/>
            <a:ea typeface="宋体" pitchFamily="2" charset="-122"/>
            <a:cs typeface="Times New Roman" pitchFamily="18" charset="0"/>
          </a:endParaRPr>
        </a:p>
      </dgm:t>
    </dgm:pt>
    <dgm:pt modelId="{80FE1A94-9E0E-4FBA-8CCC-1BA81EDFEE07}">
      <dgm:prSet phldrT="[文本]" custT="1"/>
      <dgm:spPr/>
      <dgm:t>
        <a:bodyPr/>
        <a:lstStyle/>
        <a:p>
          <a:r>
            <a:rPr lang="en-US" altLang="zh-CN" sz="1800" dirty="0" smtClean="0">
              <a:latin typeface="Times New Roman" pitchFamily="18" charset="0"/>
              <a:ea typeface="宋体" pitchFamily="2" charset="-122"/>
              <a:cs typeface="Times New Roman" pitchFamily="18" charset="0"/>
            </a:rPr>
            <a:t>3</a:t>
          </a:r>
          <a:endParaRPr lang="zh-CN" altLang="en-US" sz="1800" dirty="0">
            <a:latin typeface="Times New Roman" pitchFamily="18" charset="0"/>
            <a:ea typeface="宋体" pitchFamily="2" charset="-122"/>
            <a:cs typeface="Times New Roman" pitchFamily="18" charset="0"/>
          </a:endParaRPr>
        </a:p>
      </dgm:t>
    </dgm:pt>
    <dgm:pt modelId="{AF8FF6BA-766B-41E7-907A-624C66FA60EC}" type="parTrans" cxnId="{50D79D30-E835-4B76-966C-96197E66CACD}">
      <dgm:prSet/>
      <dgm:spPr/>
      <dgm:t>
        <a:bodyPr/>
        <a:lstStyle/>
        <a:p>
          <a:endParaRPr lang="zh-CN" altLang="en-US" sz="1800">
            <a:latin typeface="Times New Roman" pitchFamily="18" charset="0"/>
            <a:ea typeface="宋体" pitchFamily="2" charset="-122"/>
            <a:cs typeface="Times New Roman" pitchFamily="18" charset="0"/>
          </a:endParaRPr>
        </a:p>
      </dgm:t>
    </dgm:pt>
    <dgm:pt modelId="{88ADF201-DE48-4912-9078-5A78DFDF1D30}" type="sibTrans" cxnId="{50D79D30-E835-4B76-966C-96197E66CACD}">
      <dgm:prSet/>
      <dgm:spPr/>
      <dgm:t>
        <a:bodyPr/>
        <a:lstStyle/>
        <a:p>
          <a:endParaRPr lang="zh-CN" altLang="en-US" sz="1800">
            <a:latin typeface="Times New Roman" pitchFamily="18" charset="0"/>
            <a:ea typeface="宋体" pitchFamily="2" charset="-122"/>
            <a:cs typeface="Times New Roman" pitchFamily="18" charset="0"/>
          </a:endParaRPr>
        </a:p>
      </dgm:t>
    </dgm:pt>
    <dgm:pt modelId="{DBE804A2-A838-413D-A246-53A398264DCE}">
      <dgm:prSet phldrT="[文本]" custT="1"/>
      <dgm:spPr/>
      <dgm:t>
        <a:bodyPr/>
        <a:lstStyle/>
        <a:p>
          <a:r>
            <a:rPr lang="zh-CN" altLang="en-US" sz="1800" dirty="0" smtClean="0">
              <a:latin typeface="Times New Roman" pitchFamily="18" charset="0"/>
              <a:ea typeface="宋体" pitchFamily="2" charset="-122"/>
              <a:cs typeface="Times New Roman" pitchFamily="18" charset="0"/>
            </a:rPr>
            <a:t>初始化 </a:t>
          </a:r>
          <a:r>
            <a:rPr lang="en-US" altLang="zh-CN" sz="1800" dirty="0" smtClean="0">
              <a:latin typeface="Times New Roman" pitchFamily="18" charset="0"/>
              <a:ea typeface="宋体" pitchFamily="2" charset="-122"/>
              <a:cs typeface="Times New Roman" pitchFamily="18" charset="0"/>
            </a:rPr>
            <a:t>TIM3</a:t>
          </a:r>
          <a:r>
            <a:rPr lang="zh-CN" altLang="en-US" sz="1800" dirty="0" smtClean="0">
              <a:latin typeface="Times New Roman" pitchFamily="18" charset="0"/>
              <a:ea typeface="宋体" pitchFamily="2" charset="-122"/>
              <a:cs typeface="Times New Roman" pitchFamily="18" charset="0"/>
            </a:rPr>
            <a:t>，设置 </a:t>
          </a:r>
          <a:r>
            <a:rPr lang="en-US" altLang="zh-CN" sz="1800" dirty="0" smtClean="0">
              <a:latin typeface="Times New Roman" pitchFamily="18" charset="0"/>
              <a:ea typeface="宋体" pitchFamily="2" charset="-122"/>
              <a:cs typeface="Times New Roman" pitchFamily="18" charset="0"/>
            </a:rPr>
            <a:t>TIM3 </a:t>
          </a:r>
          <a:r>
            <a:rPr lang="zh-CN" altLang="en-US" sz="1800" dirty="0" smtClean="0">
              <a:latin typeface="Times New Roman" pitchFamily="18" charset="0"/>
              <a:ea typeface="宋体" pitchFamily="2" charset="-122"/>
              <a:cs typeface="Times New Roman" pitchFamily="18" charset="0"/>
            </a:rPr>
            <a:t>的 </a:t>
          </a:r>
          <a:r>
            <a:rPr lang="en-US" altLang="zh-CN" sz="1800" dirty="0" smtClean="0">
              <a:latin typeface="Times New Roman" pitchFamily="18" charset="0"/>
              <a:ea typeface="宋体" pitchFamily="2" charset="-122"/>
              <a:cs typeface="Times New Roman" pitchFamily="18" charset="0"/>
            </a:rPr>
            <a:t>ARR </a:t>
          </a:r>
          <a:r>
            <a:rPr lang="zh-CN" altLang="en-US" sz="1800" dirty="0" smtClean="0">
              <a:latin typeface="Times New Roman" pitchFamily="18" charset="0"/>
              <a:ea typeface="宋体" pitchFamily="2" charset="-122"/>
              <a:cs typeface="Times New Roman" pitchFamily="18" charset="0"/>
            </a:rPr>
            <a:t>和 </a:t>
          </a:r>
          <a:r>
            <a:rPr lang="en-US" altLang="zh-CN" sz="1800" dirty="0" smtClean="0">
              <a:latin typeface="Times New Roman" pitchFamily="18" charset="0"/>
              <a:ea typeface="宋体" pitchFamily="2" charset="-122"/>
              <a:cs typeface="Times New Roman" pitchFamily="18" charset="0"/>
            </a:rPr>
            <a:t>PSC</a:t>
          </a:r>
          <a:r>
            <a:rPr lang="zh-CN" altLang="en-US" sz="1800" dirty="0" smtClean="0">
              <a:latin typeface="Times New Roman" pitchFamily="18" charset="0"/>
              <a:ea typeface="宋体" pitchFamily="2" charset="-122"/>
              <a:cs typeface="Times New Roman" pitchFamily="18" charset="0"/>
            </a:rPr>
            <a:t>。</a:t>
          </a:r>
          <a:endParaRPr lang="zh-CN" altLang="en-US" sz="1800" dirty="0">
            <a:latin typeface="Times New Roman" pitchFamily="18" charset="0"/>
            <a:ea typeface="宋体" pitchFamily="2" charset="-122"/>
            <a:cs typeface="Times New Roman" pitchFamily="18" charset="0"/>
          </a:endParaRPr>
        </a:p>
      </dgm:t>
    </dgm:pt>
    <dgm:pt modelId="{824C0FC4-F6C8-40A2-BC6D-57F932968B5D}" type="parTrans" cxnId="{2215FC47-F7C3-4664-9E69-455517D4D10F}">
      <dgm:prSet/>
      <dgm:spPr/>
      <dgm:t>
        <a:bodyPr/>
        <a:lstStyle/>
        <a:p>
          <a:endParaRPr lang="zh-CN" altLang="en-US" sz="1800">
            <a:latin typeface="Times New Roman" pitchFamily="18" charset="0"/>
            <a:ea typeface="宋体" pitchFamily="2" charset="-122"/>
            <a:cs typeface="Times New Roman" pitchFamily="18" charset="0"/>
          </a:endParaRPr>
        </a:p>
      </dgm:t>
    </dgm:pt>
    <dgm:pt modelId="{BB84C98F-F560-4F80-9483-18772F56AF21}" type="sibTrans" cxnId="{2215FC47-F7C3-4664-9E69-455517D4D10F}">
      <dgm:prSet/>
      <dgm:spPr/>
      <dgm:t>
        <a:bodyPr/>
        <a:lstStyle/>
        <a:p>
          <a:endParaRPr lang="zh-CN" altLang="en-US" sz="1800">
            <a:latin typeface="Times New Roman" pitchFamily="18" charset="0"/>
            <a:ea typeface="宋体" pitchFamily="2" charset="-122"/>
            <a:cs typeface="Times New Roman" pitchFamily="18" charset="0"/>
          </a:endParaRPr>
        </a:p>
      </dgm:t>
    </dgm:pt>
    <dgm:pt modelId="{D295879E-6220-4D1D-8DC4-40CF70FFB1A5}">
      <dgm:prSet phldrT="[文本]" custT="1"/>
      <dgm:spPr/>
      <dgm:t>
        <a:bodyPr/>
        <a:lstStyle/>
        <a:p>
          <a:r>
            <a:rPr lang="en-US" altLang="zh-CN" sz="1800" dirty="0" smtClean="0">
              <a:latin typeface="Times New Roman" pitchFamily="18" charset="0"/>
              <a:ea typeface="宋体" pitchFamily="2" charset="-122"/>
              <a:cs typeface="Times New Roman" pitchFamily="18" charset="0"/>
            </a:rPr>
            <a:t>4</a:t>
          </a:r>
          <a:endParaRPr lang="zh-CN" altLang="en-US" sz="1800" dirty="0">
            <a:latin typeface="Times New Roman" pitchFamily="18" charset="0"/>
            <a:ea typeface="宋体" pitchFamily="2" charset="-122"/>
            <a:cs typeface="Times New Roman" pitchFamily="18" charset="0"/>
          </a:endParaRPr>
        </a:p>
      </dgm:t>
    </dgm:pt>
    <dgm:pt modelId="{5781A0EA-3BC6-432A-A8D9-48790502B1B3}" type="parTrans" cxnId="{18BC530D-1508-4896-AFF5-8F788B3AA2F9}">
      <dgm:prSet/>
      <dgm:spPr/>
      <dgm:t>
        <a:bodyPr/>
        <a:lstStyle/>
        <a:p>
          <a:endParaRPr lang="zh-CN" altLang="en-US" sz="1800">
            <a:latin typeface="Times New Roman" pitchFamily="18" charset="0"/>
            <a:ea typeface="宋体" pitchFamily="2" charset="-122"/>
            <a:cs typeface="Times New Roman" pitchFamily="18" charset="0"/>
          </a:endParaRPr>
        </a:p>
      </dgm:t>
    </dgm:pt>
    <dgm:pt modelId="{A8E4C059-7F31-4B3F-9E2B-344B09831752}" type="sibTrans" cxnId="{18BC530D-1508-4896-AFF5-8F788B3AA2F9}">
      <dgm:prSet/>
      <dgm:spPr/>
      <dgm:t>
        <a:bodyPr/>
        <a:lstStyle/>
        <a:p>
          <a:endParaRPr lang="zh-CN" altLang="en-US" sz="1800">
            <a:latin typeface="Times New Roman" pitchFamily="18" charset="0"/>
            <a:ea typeface="宋体" pitchFamily="2" charset="-122"/>
            <a:cs typeface="Times New Roman" pitchFamily="18" charset="0"/>
          </a:endParaRPr>
        </a:p>
      </dgm:t>
    </dgm:pt>
    <dgm:pt modelId="{B4162F55-7AFE-4368-8223-EEFC81180378}">
      <dgm:prSet custT="1"/>
      <dgm:spPr/>
      <dgm:t>
        <a:bodyPr/>
        <a:lstStyle/>
        <a:p>
          <a:r>
            <a:rPr lang="zh-CN" altLang="en-US" sz="1800" dirty="0" smtClean="0">
              <a:latin typeface="Times New Roman" pitchFamily="18" charset="0"/>
              <a:ea typeface="宋体" pitchFamily="2" charset="-122"/>
              <a:cs typeface="Times New Roman" pitchFamily="18" charset="0"/>
            </a:rPr>
            <a:t>设置</a:t>
          </a:r>
          <a:r>
            <a:rPr lang="en-US" altLang="zh-CN" sz="1800" dirty="0" smtClean="0">
              <a:latin typeface="Times New Roman" pitchFamily="18" charset="0"/>
              <a:ea typeface="宋体" pitchFamily="2" charset="-122"/>
              <a:cs typeface="Times New Roman" pitchFamily="18" charset="0"/>
            </a:rPr>
            <a:t>TIM3_CH1</a:t>
          </a:r>
          <a:r>
            <a:rPr lang="zh-CN" altLang="en-US" sz="1800" dirty="0" smtClean="0">
              <a:latin typeface="Times New Roman" pitchFamily="18" charset="0"/>
              <a:ea typeface="宋体" pitchFamily="2" charset="-122"/>
              <a:cs typeface="Times New Roman" pitchFamily="18" charset="0"/>
            </a:rPr>
            <a:t>和</a:t>
          </a:r>
          <a:r>
            <a:rPr lang="en-US" altLang="zh-CN" sz="1800" dirty="0" smtClean="0">
              <a:latin typeface="Times New Roman" pitchFamily="18" charset="0"/>
              <a:ea typeface="宋体" pitchFamily="2" charset="-122"/>
              <a:cs typeface="Times New Roman" pitchFamily="18" charset="0"/>
            </a:rPr>
            <a:t>TIM3_CH2</a:t>
          </a:r>
          <a:r>
            <a:rPr lang="zh-CN" altLang="en-US" sz="1800" dirty="0" smtClean="0">
              <a:latin typeface="Times New Roman" pitchFamily="18" charset="0"/>
              <a:ea typeface="宋体" pitchFamily="2" charset="-122"/>
              <a:cs typeface="Times New Roman" pitchFamily="18" charset="0"/>
            </a:rPr>
            <a:t>的</a:t>
          </a:r>
          <a:r>
            <a:rPr lang="en-US" altLang="zh-CN" sz="1800" dirty="0" smtClean="0">
              <a:latin typeface="Times New Roman" pitchFamily="18" charset="0"/>
              <a:ea typeface="宋体" pitchFamily="2" charset="-122"/>
              <a:cs typeface="Times New Roman" pitchFamily="18" charset="0"/>
            </a:rPr>
            <a:t>PWM</a:t>
          </a:r>
          <a:r>
            <a:rPr lang="zh-CN" altLang="en-US" sz="1800" dirty="0" smtClean="0">
              <a:latin typeface="Times New Roman" pitchFamily="18" charset="0"/>
              <a:ea typeface="宋体" pitchFamily="2" charset="-122"/>
              <a:cs typeface="Times New Roman" pitchFamily="18" charset="0"/>
            </a:rPr>
            <a:t>模式，使能</a:t>
          </a:r>
          <a:r>
            <a:rPr lang="en-US" altLang="zh-CN" sz="1800" dirty="0" smtClean="0">
              <a:latin typeface="Times New Roman" pitchFamily="18" charset="0"/>
              <a:ea typeface="宋体" pitchFamily="2" charset="-122"/>
              <a:cs typeface="Times New Roman" pitchFamily="18" charset="0"/>
            </a:rPr>
            <a:t>TIM3</a:t>
          </a:r>
          <a:r>
            <a:rPr lang="zh-CN" altLang="en-US" sz="1800" dirty="0" smtClean="0">
              <a:latin typeface="Times New Roman" pitchFamily="18" charset="0"/>
              <a:ea typeface="宋体" pitchFamily="2" charset="-122"/>
              <a:cs typeface="Times New Roman" pitchFamily="18" charset="0"/>
            </a:rPr>
            <a:t>的</a:t>
          </a:r>
          <a:r>
            <a:rPr lang="en-US" altLang="zh-CN" sz="1800" dirty="0" smtClean="0">
              <a:latin typeface="Times New Roman" pitchFamily="18" charset="0"/>
              <a:ea typeface="宋体" pitchFamily="2" charset="-122"/>
              <a:cs typeface="Times New Roman" pitchFamily="18" charset="0"/>
            </a:rPr>
            <a:t>CH1</a:t>
          </a:r>
          <a:r>
            <a:rPr lang="zh-CN" altLang="en-US" sz="1800" dirty="0" smtClean="0">
              <a:latin typeface="Times New Roman" pitchFamily="18" charset="0"/>
              <a:ea typeface="宋体" pitchFamily="2" charset="-122"/>
              <a:cs typeface="Times New Roman" pitchFamily="18" charset="0"/>
            </a:rPr>
            <a:t>和</a:t>
          </a:r>
          <a:r>
            <a:rPr lang="en-US" altLang="zh-CN" sz="1800" dirty="0" smtClean="0">
              <a:latin typeface="Times New Roman" pitchFamily="18" charset="0"/>
              <a:ea typeface="宋体" pitchFamily="2" charset="-122"/>
              <a:cs typeface="Times New Roman" pitchFamily="18" charset="0"/>
            </a:rPr>
            <a:t>CH2</a:t>
          </a:r>
          <a:r>
            <a:rPr lang="zh-CN" altLang="en-US" sz="1800" dirty="0" smtClean="0">
              <a:latin typeface="Times New Roman" pitchFamily="18" charset="0"/>
              <a:ea typeface="宋体" pitchFamily="2" charset="-122"/>
              <a:cs typeface="Times New Roman" pitchFamily="18" charset="0"/>
            </a:rPr>
            <a:t>输出</a:t>
          </a:r>
          <a:endParaRPr lang="zh-CN" altLang="en-US" sz="1800" dirty="0">
            <a:latin typeface="Times New Roman" pitchFamily="18" charset="0"/>
            <a:ea typeface="宋体" pitchFamily="2" charset="-122"/>
            <a:cs typeface="Times New Roman" pitchFamily="18" charset="0"/>
          </a:endParaRPr>
        </a:p>
      </dgm:t>
    </dgm:pt>
    <dgm:pt modelId="{6A448916-4E78-4E9A-9367-3CAF701D2164}" type="parTrans" cxnId="{11BC9482-1113-4169-9593-12B842721AE8}">
      <dgm:prSet/>
      <dgm:spPr/>
      <dgm:t>
        <a:bodyPr/>
        <a:lstStyle/>
        <a:p>
          <a:endParaRPr lang="zh-CN" altLang="en-US" sz="1800">
            <a:latin typeface="Times New Roman" pitchFamily="18" charset="0"/>
            <a:ea typeface="宋体" pitchFamily="2" charset="-122"/>
            <a:cs typeface="Times New Roman" pitchFamily="18" charset="0"/>
          </a:endParaRPr>
        </a:p>
      </dgm:t>
    </dgm:pt>
    <dgm:pt modelId="{280047A9-5464-4F20-BB3F-F0895DAB2DA2}" type="sibTrans" cxnId="{11BC9482-1113-4169-9593-12B842721AE8}">
      <dgm:prSet/>
      <dgm:spPr/>
      <dgm:t>
        <a:bodyPr/>
        <a:lstStyle/>
        <a:p>
          <a:endParaRPr lang="zh-CN" altLang="en-US" sz="1800">
            <a:latin typeface="Times New Roman" pitchFamily="18" charset="0"/>
            <a:ea typeface="宋体" pitchFamily="2" charset="-122"/>
            <a:cs typeface="Times New Roman" pitchFamily="18" charset="0"/>
          </a:endParaRPr>
        </a:p>
      </dgm:t>
    </dgm:pt>
    <dgm:pt modelId="{47BC363C-1CF5-45B4-A4E9-28D0DF951BAD}">
      <dgm:prSet custT="1"/>
      <dgm:spPr/>
      <dgm:t>
        <a:bodyPr/>
        <a:lstStyle/>
        <a:p>
          <a:r>
            <a:rPr lang="en-US" altLang="zh-CN" sz="1800" dirty="0" smtClean="0">
              <a:latin typeface="Times New Roman" pitchFamily="18" charset="0"/>
              <a:ea typeface="宋体" pitchFamily="2" charset="-122"/>
              <a:cs typeface="Times New Roman" pitchFamily="18" charset="0"/>
            </a:rPr>
            <a:t>5</a:t>
          </a:r>
          <a:endParaRPr lang="zh-CN" altLang="en-US" sz="1800" dirty="0">
            <a:latin typeface="Times New Roman" pitchFamily="18" charset="0"/>
            <a:ea typeface="宋体" pitchFamily="2" charset="-122"/>
            <a:cs typeface="Times New Roman" pitchFamily="18" charset="0"/>
          </a:endParaRPr>
        </a:p>
      </dgm:t>
    </dgm:pt>
    <dgm:pt modelId="{C058B618-E2BF-4C9C-AB46-5F46B1358441}" type="parTrans" cxnId="{633A084B-5701-4231-B07B-C2B19B0394D7}">
      <dgm:prSet/>
      <dgm:spPr/>
      <dgm:t>
        <a:bodyPr/>
        <a:lstStyle/>
        <a:p>
          <a:endParaRPr lang="zh-CN" altLang="en-US" sz="1800">
            <a:latin typeface="Times New Roman" pitchFamily="18" charset="0"/>
            <a:ea typeface="宋体" pitchFamily="2" charset="-122"/>
            <a:cs typeface="Times New Roman" pitchFamily="18" charset="0"/>
          </a:endParaRPr>
        </a:p>
      </dgm:t>
    </dgm:pt>
    <dgm:pt modelId="{2FBCC164-95D8-4B84-B974-992A171A0200}" type="sibTrans" cxnId="{633A084B-5701-4231-B07B-C2B19B0394D7}">
      <dgm:prSet/>
      <dgm:spPr/>
      <dgm:t>
        <a:bodyPr/>
        <a:lstStyle/>
        <a:p>
          <a:endParaRPr lang="zh-CN" altLang="en-US" sz="1800">
            <a:latin typeface="Times New Roman" pitchFamily="18" charset="0"/>
            <a:ea typeface="宋体" pitchFamily="2" charset="-122"/>
            <a:cs typeface="Times New Roman" pitchFamily="18" charset="0"/>
          </a:endParaRPr>
        </a:p>
      </dgm:t>
    </dgm:pt>
    <dgm:pt modelId="{63B0BB7D-FC64-44BA-AC80-8930C0A10D93}">
      <dgm:prSet custT="1"/>
      <dgm:spPr/>
      <dgm:t>
        <a:bodyPr/>
        <a:lstStyle/>
        <a:p>
          <a:r>
            <a:rPr lang="zh-CN" altLang="en-US" sz="1800" dirty="0" smtClean="0">
              <a:latin typeface="Times New Roman" pitchFamily="18" charset="0"/>
              <a:ea typeface="宋体" pitchFamily="2" charset="-122"/>
              <a:cs typeface="Times New Roman" pitchFamily="18" charset="0"/>
            </a:rPr>
            <a:t>使能 </a:t>
          </a:r>
          <a:r>
            <a:rPr lang="en-US" altLang="zh-CN" sz="1800" dirty="0" smtClean="0">
              <a:latin typeface="Times New Roman" pitchFamily="18" charset="0"/>
              <a:ea typeface="宋体" pitchFamily="2" charset="-122"/>
              <a:cs typeface="Times New Roman" pitchFamily="18" charset="0"/>
            </a:rPr>
            <a:t>TIM3</a:t>
          </a:r>
          <a:endParaRPr lang="zh-CN" altLang="en-US" sz="1800" dirty="0">
            <a:latin typeface="Times New Roman" pitchFamily="18" charset="0"/>
            <a:ea typeface="宋体" pitchFamily="2" charset="-122"/>
            <a:cs typeface="Times New Roman" pitchFamily="18" charset="0"/>
          </a:endParaRPr>
        </a:p>
      </dgm:t>
    </dgm:pt>
    <dgm:pt modelId="{DCA95C62-A153-4E14-A517-485A8D35F568}" type="parTrans" cxnId="{5891E3A7-B9EA-4CD1-9CEF-21D5EA4CC196}">
      <dgm:prSet/>
      <dgm:spPr/>
      <dgm:t>
        <a:bodyPr/>
        <a:lstStyle/>
        <a:p>
          <a:endParaRPr lang="zh-CN" altLang="en-US" sz="1800">
            <a:latin typeface="Times New Roman" pitchFamily="18" charset="0"/>
            <a:ea typeface="宋体" pitchFamily="2" charset="-122"/>
            <a:cs typeface="Times New Roman" pitchFamily="18" charset="0"/>
          </a:endParaRPr>
        </a:p>
      </dgm:t>
    </dgm:pt>
    <dgm:pt modelId="{59F51F3C-DEC5-4D69-A381-17415405C573}" type="sibTrans" cxnId="{5891E3A7-B9EA-4CD1-9CEF-21D5EA4CC196}">
      <dgm:prSet/>
      <dgm:spPr/>
      <dgm:t>
        <a:bodyPr/>
        <a:lstStyle/>
        <a:p>
          <a:endParaRPr lang="zh-CN" altLang="en-US" sz="1800">
            <a:latin typeface="Times New Roman" pitchFamily="18" charset="0"/>
            <a:ea typeface="宋体" pitchFamily="2" charset="-122"/>
            <a:cs typeface="Times New Roman" pitchFamily="18" charset="0"/>
          </a:endParaRPr>
        </a:p>
      </dgm:t>
    </dgm:pt>
    <dgm:pt modelId="{7A0809C7-909E-42F6-87FC-C99669AD9B63}">
      <dgm:prSet custT="1"/>
      <dgm:spPr/>
      <dgm:t>
        <a:bodyPr/>
        <a:lstStyle/>
        <a:p>
          <a:r>
            <a:rPr lang="en-US" altLang="zh-CN" sz="1800" dirty="0" smtClean="0">
              <a:latin typeface="Times New Roman" pitchFamily="18" charset="0"/>
              <a:ea typeface="宋体" pitchFamily="2" charset="-122"/>
              <a:cs typeface="Times New Roman" pitchFamily="18" charset="0"/>
            </a:rPr>
            <a:t>6</a:t>
          </a:r>
          <a:endParaRPr lang="zh-CN" altLang="en-US" sz="1800" dirty="0">
            <a:latin typeface="Times New Roman" pitchFamily="18" charset="0"/>
            <a:ea typeface="宋体" pitchFamily="2" charset="-122"/>
            <a:cs typeface="Times New Roman" pitchFamily="18" charset="0"/>
          </a:endParaRPr>
        </a:p>
      </dgm:t>
    </dgm:pt>
    <dgm:pt modelId="{3B7F595C-00BC-40DA-BB7C-EF9672CD2132}" type="parTrans" cxnId="{92C7EC20-3765-4186-A6D2-C614B686F7F3}">
      <dgm:prSet/>
      <dgm:spPr/>
      <dgm:t>
        <a:bodyPr/>
        <a:lstStyle/>
        <a:p>
          <a:endParaRPr lang="zh-CN" altLang="en-US" sz="1800">
            <a:latin typeface="Times New Roman" pitchFamily="18" charset="0"/>
            <a:ea typeface="宋体" pitchFamily="2" charset="-122"/>
            <a:cs typeface="Times New Roman" pitchFamily="18" charset="0"/>
          </a:endParaRPr>
        </a:p>
      </dgm:t>
    </dgm:pt>
    <dgm:pt modelId="{17F758F7-A84D-4064-99EB-4D4089FDE8B3}" type="sibTrans" cxnId="{92C7EC20-3765-4186-A6D2-C614B686F7F3}">
      <dgm:prSet/>
      <dgm:spPr/>
      <dgm:t>
        <a:bodyPr/>
        <a:lstStyle/>
        <a:p>
          <a:endParaRPr lang="zh-CN" altLang="en-US" sz="1800">
            <a:latin typeface="Times New Roman" pitchFamily="18" charset="0"/>
            <a:ea typeface="宋体" pitchFamily="2" charset="-122"/>
            <a:cs typeface="Times New Roman" pitchFamily="18" charset="0"/>
          </a:endParaRPr>
        </a:p>
      </dgm:t>
    </dgm:pt>
    <dgm:pt modelId="{223B2B7A-4FD0-4FCA-AE14-4F0274BE0F0A}">
      <dgm:prSet custT="1"/>
      <dgm:spPr/>
      <dgm:t>
        <a:bodyPr/>
        <a:lstStyle/>
        <a:p>
          <a:r>
            <a:rPr lang="zh-CN" altLang="en-US" sz="1800" smtClean="0">
              <a:latin typeface="Times New Roman" pitchFamily="18" charset="0"/>
              <a:ea typeface="宋体" pitchFamily="2" charset="-122"/>
              <a:cs typeface="Times New Roman" pitchFamily="18" charset="0"/>
            </a:rPr>
            <a:t>修改</a:t>
          </a:r>
          <a:r>
            <a:rPr lang="en-US" altLang="zh-CN" sz="1800" smtClean="0">
              <a:latin typeface="Times New Roman" pitchFamily="18" charset="0"/>
              <a:ea typeface="宋体" pitchFamily="2" charset="-122"/>
              <a:cs typeface="Times New Roman" pitchFamily="18" charset="0"/>
            </a:rPr>
            <a:t>TIM3_CCR1</a:t>
          </a:r>
          <a:r>
            <a:rPr lang="zh-CN" altLang="en-US" sz="1800" smtClean="0">
              <a:latin typeface="Times New Roman" pitchFamily="18" charset="0"/>
              <a:ea typeface="宋体" pitchFamily="2" charset="-122"/>
              <a:cs typeface="Times New Roman" pitchFamily="18" charset="0"/>
            </a:rPr>
            <a:t>和</a:t>
          </a:r>
          <a:r>
            <a:rPr lang="en-US" altLang="zh-CN" sz="1800" smtClean="0">
              <a:latin typeface="Times New Roman" pitchFamily="18" charset="0"/>
              <a:ea typeface="宋体" pitchFamily="2" charset="-122"/>
              <a:cs typeface="Times New Roman" pitchFamily="18" charset="0"/>
            </a:rPr>
            <a:t>TIM3_CCR2</a:t>
          </a:r>
          <a:r>
            <a:rPr lang="zh-CN" altLang="en-US" sz="1800" smtClean="0">
              <a:latin typeface="Times New Roman" pitchFamily="18" charset="0"/>
              <a:ea typeface="宋体" pitchFamily="2" charset="-122"/>
              <a:cs typeface="Times New Roman" pitchFamily="18" charset="0"/>
            </a:rPr>
            <a:t>来控制占空比</a:t>
          </a:r>
          <a:endParaRPr lang="zh-CN" altLang="en-US" sz="1800">
            <a:latin typeface="Times New Roman" pitchFamily="18" charset="0"/>
            <a:ea typeface="宋体" pitchFamily="2" charset="-122"/>
            <a:cs typeface="Times New Roman" pitchFamily="18" charset="0"/>
          </a:endParaRPr>
        </a:p>
      </dgm:t>
    </dgm:pt>
    <dgm:pt modelId="{D0634CC2-187D-44B3-A804-33D50F61E25C}" type="parTrans" cxnId="{060C9BA6-A214-44D1-967E-FE3F8BF15BDD}">
      <dgm:prSet/>
      <dgm:spPr/>
      <dgm:t>
        <a:bodyPr/>
        <a:lstStyle/>
        <a:p>
          <a:endParaRPr lang="zh-CN" altLang="en-US" sz="1800">
            <a:latin typeface="Times New Roman" pitchFamily="18" charset="0"/>
            <a:ea typeface="宋体" pitchFamily="2" charset="-122"/>
            <a:cs typeface="Times New Roman" pitchFamily="18" charset="0"/>
          </a:endParaRPr>
        </a:p>
      </dgm:t>
    </dgm:pt>
    <dgm:pt modelId="{0C3D32B9-9479-4437-832A-CB6CBDC24780}" type="sibTrans" cxnId="{060C9BA6-A214-44D1-967E-FE3F8BF15BDD}">
      <dgm:prSet/>
      <dgm:spPr/>
      <dgm:t>
        <a:bodyPr/>
        <a:lstStyle/>
        <a:p>
          <a:endParaRPr lang="zh-CN" altLang="en-US" sz="1800">
            <a:latin typeface="Times New Roman" pitchFamily="18" charset="0"/>
            <a:ea typeface="宋体" pitchFamily="2" charset="-122"/>
            <a:cs typeface="Times New Roman" pitchFamily="18" charset="0"/>
          </a:endParaRPr>
        </a:p>
      </dgm:t>
    </dgm:pt>
    <dgm:pt modelId="{E1AAFABE-3419-463F-80D4-C0F978B09D4F}" type="pres">
      <dgm:prSet presAssocID="{F5F1ABCB-7C7F-4AEE-A803-C2F42E5E40AD}" presName="linearFlow" presStyleCnt="0">
        <dgm:presLayoutVars>
          <dgm:dir/>
          <dgm:animLvl val="lvl"/>
          <dgm:resizeHandles val="exact"/>
        </dgm:presLayoutVars>
      </dgm:prSet>
      <dgm:spPr/>
      <dgm:t>
        <a:bodyPr/>
        <a:lstStyle/>
        <a:p>
          <a:endParaRPr lang="zh-CN" altLang="en-US"/>
        </a:p>
      </dgm:t>
    </dgm:pt>
    <dgm:pt modelId="{95CFF845-EA53-43FF-A628-370DB978FBCA}" type="pres">
      <dgm:prSet presAssocID="{F19AD4AB-2838-4FEE-8B82-7B4E819CB8D3}" presName="composite" presStyleCnt="0"/>
      <dgm:spPr/>
    </dgm:pt>
    <dgm:pt modelId="{B78BBDCF-E1C4-4617-8578-0BE752D670DB}" type="pres">
      <dgm:prSet presAssocID="{F19AD4AB-2838-4FEE-8B82-7B4E819CB8D3}" presName="parentText" presStyleLbl="alignNode1" presStyleIdx="0" presStyleCnt="6">
        <dgm:presLayoutVars>
          <dgm:chMax val="1"/>
          <dgm:bulletEnabled val="1"/>
        </dgm:presLayoutVars>
      </dgm:prSet>
      <dgm:spPr/>
      <dgm:t>
        <a:bodyPr/>
        <a:lstStyle/>
        <a:p>
          <a:endParaRPr lang="zh-CN" altLang="en-US"/>
        </a:p>
      </dgm:t>
    </dgm:pt>
    <dgm:pt modelId="{0E9105C9-D7C4-4530-8D27-3361986A98E0}" type="pres">
      <dgm:prSet presAssocID="{F19AD4AB-2838-4FEE-8B82-7B4E819CB8D3}" presName="descendantText" presStyleLbl="alignAcc1" presStyleIdx="0" presStyleCnt="6">
        <dgm:presLayoutVars>
          <dgm:bulletEnabled val="1"/>
        </dgm:presLayoutVars>
      </dgm:prSet>
      <dgm:spPr/>
      <dgm:t>
        <a:bodyPr/>
        <a:lstStyle/>
        <a:p>
          <a:endParaRPr lang="zh-CN" altLang="en-US"/>
        </a:p>
      </dgm:t>
    </dgm:pt>
    <dgm:pt modelId="{8F2A039D-8F12-4C17-8E50-6C694CF473A6}" type="pres">
      <dgm:prSet presAssocID="{0FF81AE4-62F8-474C-9A9C-035D6B052AFA}" presName="sp" presStyleCnt="0"/>
      <dgm:spPr/>
    </dgm:pt>
    <dgm:pt modelId="{4238D0FB-588D-46AE-B8BF-F3F033E78343}" type="pres">
      <dgm:prSet presAssocID="{A4D610FE-C2E6-404B-AA14-021B85AD8627}" presName="composite" presStyleCnt="0"/>
      <dgm:spPr/>
    </dgm:pt>
    <dgm:pt modelId="{24E875E7-3374-48CC-ADF3-9F4EA63210C7}" type="pres">
      <dgm:prSet presAssocID="{A4D610FE-C2E6-404B-AA14-021B85AD8627}" presName="parentText" presStyleLbl="alignNode1" presStyleIdx="1" presStyleCnt="6">
        <dgm:presLayoutVars>
          <dgm:chMax val="1"/>
          <dgm:bulletEnabled val="1"/>
        </dgm:presLayoutVars>
      </dgm:prSet>
      <dgm:spPr/>
      <dgm:t>
        <a:bodyPr/>
        <a:lstStyle/>
        <a:p>
          <a:endParaRPr lang="zh-CN" altLang="en-US"/>
        </a:p>
      </dgm:t>
    </dgm:pt>
    <dgm:pt modelId="{B4DBC73F-42A9-4CCE-B6FE-1111575C0CE1}" type="pres">
      <dgm:prSet presAssocID="{A4D610FE-C2E6-404B-AA14-021B85AD8627}" presName="descendantText" presStyleLbl="alignAcc1" presStyleIdx="1" presStyleCnt="6">
        <dgm:presLayoutVars>
          <dgm:bulletEnabled val="1"/>
        </dgm:presLayoutVars>
      </dgm:prSet>
      <dgm:spPr/>
      <dgm:t>
        <a:bodyPr/>
        <a:lstStyle/>
        <a:p>
          <a:endParaRPr lang="zh-CN" altLang="en-US"/>
        </a:p>
      </dgm:t>
    </dgm:pt>
    <dgm:pt modelId="{F8A8CC7F-7680-4645-BB1B-EED23281946E}" type="pres">
      <dgm:prSet presAssocID="{1B267A82-F3CB-4301-AA52-AE1AEDF0FF81}" presName="sp" presStyleCnt="0"/>
      <dgm:spPr/>
    </dgm:pt>
    <dgm:pt modelId="{3B9E3829-149A-4F9F-B0B8-4FDE1E89C2F5}" type="pres">
      <dgm:prSet presAssocID="{80FE1A94-9E0E-4FBA-8CCC-1BA81EDFEE07}" presName="composite" presStyleCnt="0"/>
      <dgm:spPr/>
    </dgm:pt>
    <dgm:pt modelId="{C64E90C1-5A2D-4DED-BC92-0998D0F90E52}" type="pres">
      <dgm:prSet presAssocID="{80FE1A94-9E0E-4FBA-8CCC-1BA81EDFEE07}" presName="parentText" presStyleLbl="alignNode1" presStyleIdx="2" presStyleCnt="6">
        <dgm:presLayoutVars>
          <dgm:chMax val="1"/>
          <dgm:bulletEnabled val="1"/>
        </dgm:presLayoutVars>
      </dgm:prSet>
      <dgm:spPr/>
      <dgm:t>
        <a:bodyPr/>
        <a:lstStyle/>
        <a:p>
          <a:endParaRPr lang="zh-CN" altLang="en-US"/>
        </a:p>
      </dgm:t>
    </dgm:pt>
    <dgm:pt modelId="{E05218FF-7D86-4CF0-88D9-BD1B32CC87A5}" type="pres">
      <dgm:prSet presAssocID="{80FE1A94-9E0E-4FBA-8CCC-1BA81EDFEE07}" presName="descendantText" presStyleLbl="alignAcc1" presStyleIdx="2" presStyleCnt="6">
        <dgm:presLayoutVars>
          <dgm:bulletEnabled val="1"/>
        </dgm:presLayoutVars>
      </dgm:prSet>
      <dgm:spPr/>
      <dgm:t>
        <a:bodyPr/>
        <a:lstStyle/>
        <a:p>
          <a:endParaRPr lang="zh-CN" altLang="en-US"/>
        </a:p>
      </dgm:t>
    </dgm:pt>
    <dgm:pt modelId="{D57FAF0A-4DBC-4A23-A413-8C7228CCC196}" type="pres">
      <dgm:prSet presAssocID="{88ADF201-DE48-4912-9078-5A78DFDF1D30}" presName="sp" presStyleCnt="0"/>
      <dgm:spPr/>
    </dgm:pt>
    <dgm:pt modelId="{FE3618ED-B273-4F8A-B881-9ABE191DFBEE}" type="pres">
      <dgm:prSet presAssocID="{D295879E-6220-4D1D-8DC4-40CF70FFB1A5}" presName="composite" presStyleCnt="0"/>
      <dgm:spPr/>
    </dgm:pt>
    <dgm:pt modelId="{A5C51CFB-4F53-4C9E-A694-FBEFFF6C7999}" type="pres">
      <dgm:prSet presAssocID="{D295879E-6220-4D1D-8DC4-40CF70FFB1A5}" presName="parentText" presStyleLbl="alignNode1" presStyleIdx="3" presStyleCnt="6">
        <dgm:presLayoutVars>
          <dgm:chMax val="1"/>
          <dgm:bulletEnabled val="1"/>
        </dgm:presLayoutVars>
      </dgm:prSet>
      <dgm:spPr/>
      <dgm:t>
        <a:bodyPr/>
        <a:lstStyle/>
        <a:p>
          <a:endParaRPr lang="zh-CN" altLang="en-US"/>
        </a:p>
      </dgm:t>
    </dgm:pt>
    <dgm:pt modelId="{70832483-3269-424F-B632-283F00850588}" type="pres">
      <dgm:prSet presAssocID="{D295879E-6220-4D1D-8DC4-40CF70FFB1A5}" presName="descendantText" presStyleLbl="alignAcc1" presStyleIdx="3" presStyleCnt="6">
        <dgm:presLayoutVars>
          <dgm:bulletEnabled val="1"/>
        </dgm:presLayoutVars>
      </dgm:prSet>
      <dgm:spPr/>
      <dgm:t>
        <a:bodyPr/>
        <a:lstStyle/>
        <a:p>
          <a:endParaRPr lang="zh-CN" altLang="en-US"/>
        </a:p>
      </dgm:t>
    </dgm:pt>
    <dgm:pt modelId="{9931766A-2592-4FD5-A4B9-C12D579DCD63}" type="pres">
      <dgm:prSet presAssocID="{A8E4C059-7F31-4B3F-9E2B-344B09831752}" presName="sp" presStyleCnt="0"/>
      <dgm:spPr/>
    </dgm:pt>
    <dgm:pt modelId="{C8B3C065-7CE2-402B-A0BA-F8240AFB8769}" type="pres">
      <dgm:prSet presAssocID="{47BC363C-1CF5-45B4-A4E9-28D0DF951BAD}" presName="composite" presStyleCnt="0"/>
      <dgm:spPr/>
    </dgm:pt>
    <dgm:pt modelId="{3F5A0D6E-8F32-4AE0-AB7E-7B73C219A7B3}" type="pres">
      <dgm:prSet presAssocID="{47BC363C-1CF5-45B4-A4E9-28D0DF951BAD}" presName="parentText" presStyleLbl="alignNode1" presStyleIdx="4" presStyleCnt="6">
        <dgm:presLayoutVars>
          <dgm:chMax val="1"/>
          <dgm:bulletEnabled val="1"/>
        </dgm:presLayoutVars>
      </dgm:prSet>
      <dgm:spPr/>
      <dgm:t>
        <a:bodyPr/>
        <a:lstStyle/>
        <a:p>
          <a:endParaRPr lang="zh-CN" altLang="en-US"/>
        </a:p>
      </dgm:t>
    </dgm:pt>
    <dgm:pt modelId="{1142C58F-41F2-4EBC-8FE5-6395556A06C8}" type="pres">
      <dgm:prSet presAssocID="{47BC363C-1CF5-45B4-A4E9-28D0DF951BAD}" presName="descendantText" presStyleLbl="alignAcc1" presStyleIdx="4" presStyleCnt="6">
        <dgm:presLayoutVars>
          <dgm:bulletEnabled val="1"/>
        </dgm:presLayoutVars>
      </dgm:prSet>
      <dgm:spPr/>
      <dgm:t>
        <a:bodyPr/>
        <a:lstStyle/>
        <a:p>
          <a:endParaRPr lang="zh-CN" altLang="en-US"/>
        </a:p>
      </dgm:t>
    </dgm:pt>
    <dgm:pt modelId="{43DC2399-7494-4413-9F08-AB8A34793AAC}" type="pres">
      <dgm:prSet presAssocID="{2FBCC164-95D8-4B84-B974-992A171A0200}" presName="sp" presStyleCnt="0"/>
      <dgm:spPr/>
    </dgm:pt>
    <dgm:pt modelId="{B040833A-8ED8-4A66-8B79-97BF4F9E9014}" type="pres">
      <dgm:prSet presAssocID="{7A0809C7-909E-42F6-87FC-C99669AD9B63}" presName="composite" presStyleCnt="0"/>
      <dgm:spPr/>
    </dgm:pt>
    <dgm:pt modelId="{0BB5376A-6C92-4E28-B493-8759C4CDC601}" type="pres">
      <dgm:prSet presAssocID="{7A0809C7-909E-42F6-87FC-C99669AD9B63}" presName="parentText" presStyleLbl="alignNode1" presStyleIdx="5" presStyleCnt="6">
        <dgm:presLayoutVars>
          <dgm:chMax val="1"/>
          <dgm:bulletEnabled val="1"/>
        </dgm:presLayoutVars>
      </dgm:prSet>
      <dgm:spPr/>
      <dgm:t>
        <a:bodyPr/>
        <a:lstStyle/>
        <a:p>
          <a:endParaRPr lang="zh-CN" altLang="en-US"/>
        </a:p>
      </dgm:t>
    </dgm:pt>
    <dgm:pt modelId="{FDAAE9F1-ED22-43A0-8593-7C74C4690561}" type="pres">
      <dgm:prSet presAssocID="{7A0809C7-909E-42F6-87FC-C99669AD9B63}" presName="descendantText" presStyleLbl="alignAcc1" presStyleIdx="5" presStyleCnt="6">
        <dgm:presLayoutVars>
          <dgm:bulletEnabled val="1"/>
        </dgm:presLayoutVars>
      </dgm:prSet>
      <dgm:spPr/>
      <dgm:t>
        <a:bodyPr/>
        <a:lstStyle/>
        <a:p>
          <a:endParaRPr lang="zh-CN" altLang="en-US"/>
        </a:p>
      </dgm:t>
    </dgm:pt>
  </dgm:ptLst>
  <dgm:cxnLst>
    <dgm:cxn modelId="{18BC530D-1508-4896-AFF5-8F788B3AA2F9}" srcId="{F5F1ABCB-7C7F-4AEE-A803-C2F42E5E40AD}" destId="{D295879E-6220-4D1D-8DC4-40CF70FFB1A5}" srcOrd="3" destOrd="0" parTransId="{5781A0EA-3BC6-432A-A8D9-48790502B1B3}" sibTransId="{A8E4C059-7F31-4B3F-9E2B-344B09831752}"/>
    <dgm:cxn modelId="{3DB8F5D7-8FFC-4247-A323-1A37622EAC80}" type="presOf" srcId="{A4D610FE-C2E6-404B-AA14-021B85AD8627}" destId="{24E875E7-3374-48CC-ADF3-9F4EA63210C7}" srcOrd="0" destOrd="0" presId="urn:microsoft.com/office/officeart/2005/8/layout/chevron2"/>
    <dgm:cxn modelId="{92C7EC20-3765-4186-A6D2-C614B686F7F3}" srcId="{F5F1ABCB-7C7F-4AEE-A803-C2F42E5E40AD}" destId="{7A0809C7-909E-42F6-87FC-C99669AD9B63}" srcOrd="5" destOrd="0" parTransId="{3B7F595C-00BC-40DA-BB7C-EF9672CD2132}" sibTransId="{17F758F7-A84D-4064-99EB-4D4089FDE8B3}"/>
    <dgm:cxn modelId="{50D79D30-E835-4B76-966C-96197E66CACD}" srcId="{F5F1ABCB-7C7F-4AEE-A803-C2F42E5E40AD}" destId="{80FE1A94-9E0E-4FBA-8CCC-1BA81EDFEE07}" srcOrd="2" destOrd="0" parTransId="{AF8FF6BA-766B-41E7-907A-624C66FA60EC}" sibTransId="{88ADF201-DE48-4912-9078-5A78DFDF1D30}"/>
    <dgm:cxn modelId="{24A851BC-175A-43AA-A9DE-8806DFD42C3F}" type="presOf" srcId="{223B2B7A-4FD0-4FCA-AE14-4F0274BE0F0A}" destId="{FDAAE9F1-ED22-43A0-8593-7C74C4690561}" srcOrd="0" destOrd="0" presId="urn:microsoft.com/office/officeart/2005/8/layout/chevron2"/>
    <dgm:cxn modelId="{633A084B-5701-4231-B07B-C2B19B0394D7}" srcId="{F5F1ABCB-7C7F-4AEE-A803-C2F42E5E40AD}" destId="{47BC363C-1CF5-45B4-A4E9-28D0DF951BAD}" srcOrd="4" destOrd="0" parTransId="{C058B618-E2BF-4C9C-AB46-5F46B1358441}" sibTransId="{2FBCC164-95D8-4B84-B974-992A171A0200}"/>
    <dgm:cxn modelId="{C5FA8F99-D438-4AB0-8112-6D15811BE982}" type="presOf" srcId="{47BC363C-1CF5-45B4-A4E9-28D0DF951BAD}" destId="{3F5A0D6E-8F32-4AE0-AB7E-7B73C219A7B3}" srcOrd="0" destOrd="0" presId="urn:microsoft.com/office/officeart/2005/8/layout/chevron2"/>
    <dgm:cxn modelId="{2215FC47-F7C3-4664-9E69-455517D4D10F}" srcId="{80FE1A94-9E0E-4FBA-8CCC-1BA81EDFEE07}" destId="{DBE804A2-A838-413D-A246-53A398264DCE}" srcOrd="0" destOrd="0" parTransId="{824C0FC4-F6C8-40A2-BC6D-57F932968B5D}" sibTransId="{BB84C98F-F560-4F80-9483-18772F56AF21}"/>
    <dgm:cxn modelId="{11BC9482-1113-4169-9593-12B842721AE8}" srcId="{D295879E-6220-4D1D-8DC4-40CF70FFB1A5}" destId="{B4162F55-7AFE-4368-8223-EEFC81180378}" srcOrd="0" destOrd="0" parTransId="{6A448916-4E78-4E9A-9367-3CAF701D2164}" sibTransId="{280047A9-5464-4F20-BB3F-F0895DAB2DA2}"/>
    <dgm:cxn modelId="{1BE250A5-B066-427D-A65E-73D12BFA3A4B}" type="presOf" srcId="{80FE1A94-9E0E-4FBA-8CCC-1BA81EDFEE07}" destId="{C64E90C1-5A2D-4DED-BC92-0998D0F90E52}" srcOrd="0" destOrd="0" presId="urn:microsoft.com/office/officeart/2005/8/layout/chevron2"/>
    <dgm:cxn modelId="{32263232-9BBD-4C7F-8DA4-88523531E13D}" srcId="{F5F1ABCB-7C7F-4AEE-A803-C2F42E5E40AD}" destId="{A4D610FE-C2E6-404B-AA14-021B85AD8627}" srcOrd="1" destOrd="0" parTransId="{A074ED41-6C71-4B21-BEA4-5AC112329732}" sibTransId="{1B267A82-F3CB-4301-AA52-AE1AEDF0FF81}"/>
    <dgm:cxn modelId="{CB223432-B015-48FA-8C98-BBEAD0A721CE}" type="presOf" srcId="{F19AD4AB-2838-4FEE-8B82-7B4E819CB8D3}" destId="{B78BBDCF-E1C4-4617-8578-0BE752D670DB}" srcOrd="0" destOrd="0" presId="urn:microsoft.com/office/officeart/2005/8/layout/chevron2"/>
    <dgm:cxn modelId="{21E5F992-B741-44B0-A868-020123B6B5C6}" type="presOf" srcId="{DBE804A2-A838-413D-A246-53A398264DCE}" destId="{E05218FF-7D86-4CF0-88D9-BD1B32CC87A5}" srcOrd="0" destOrd="0" presId="urn:microsoft.com/office/officeart/2005/8/layout/chevron2"/>
    <dgm:cxn modelId="{15978491-C01E-45BB-BE22-ECA9F9E47338}" type="presOf" srcId="{DFEA5195-043A-49AE-AF8D-872556C463C8}" destId="{0E9105C9-D7C4-4530-8D27-3361986A98E0}" srcOrd="0" destOrd="0" presId="urn:microsoft.com/office/officeart/2005/8/layout/chevron2"/>
    <dgm:cxn modelId="{6FF3B1F3-3D85-43AF-BABB-0E00A43023D2}" srcId="{F5F1ABCB-7C7F-4AEE-A803-C2F42E5E40AD}" destId="{F19AD4AB-2838-4FEE-8B82-7B4E819CB8D3}" srcOrd="0" destOrd="0" parTransId="{2B06A40A-6A57-4289-AA30-0328A0E89CD9}" sibTransId="{0FF81AE4-62F8-474C-9A9C-035D6B052AFA}"/>
    <dgm:cxn modelId="{CB343F1B-F6D2-4856-8E66-76C4E81D3446}" type="presOf" srcId="{B4162F55-7AFE-4368-8223-EEFC81180378}" destId="{70832483-3269-424F-B632-283F00850588}" srcOrd="0" destOrd="0" presId="urn:microsoft.com/office/officeart/2005/8/layout/chevron2"/>
    <dgm:cxn modelId="{060C9BA6-A214-44D1-967E-FE3F8BF15BDD}" srcId="{7A0809C7-909E-42F6-87FC-C99669AD9B63}" destId="{223B2B7A-4FD0-4FCA-AE14-4F0274BE0F0A}" srcOrd="0" destOrd="0" parTransId="{D0634CC2-187D-44B3-A804-33D50F61E25C}" sibTransId="{0C3D32B9-9479-4437-832A-CB6CBDC24780}"/>
    <dgm:cxn modelId="{A64BE81A-2CEE-4624-8273-9506BF7FA238}" type="presOf" srcId="{39A17A2F-9339-4431-BDE3-CA2FD685FBA5}" destId="{B4DBC73F-42A9-4CCE-B6FE-1111575C0CE1}" srcOrd="0" destOrd="0" presId="urn:microsoft.com/office/officeart/2005/8/layout/chevron2"/>
    <dgm:cxn modelId="{CAA94036-6BDD-45F1-BB59-00655633F879}" type="presOf" srcId="{7A0809C7-909E-42F6-87FC-C99669AD9B63}" destId="{0BB5376A-6C92-4E28-B493-8759C4CDC601}" srcOrd="0" destOrd="0" presId="urn:microsoft.com/office/officeart/2005/8/layout/chevron2"/>
    <dgm:cxn modelId="{357399D0-D258-4088-BDBA-A038C88FD3C6}" type="presOf" srcId="{F5F1ABCB-7C7F-4AEE-A803-C2F42E5E40AD}" destId="{E1AAFABE-3419-463F-80D4-C0F978B09D4F}" srcOrd="0" destOrd="0" presId="urn:microsoft.com/office/officeart/2005/8/layout/chevron2"/>
    <dgm:cxn modelId="{5891E3A7-B9EA-4CD1-9CEF-21D5EA4CC196}" srcId="{47BC363C-1CF5-45B4-A4E9-28D0DF951BAD}" destId="{63B0BB7D-FC64-44BA-AC80-8930C0A10D93}" srcOrd="0" destOrd="0" parTransId="{DCA95C62-A153-4E14-A517-485A8D35F568}" sibTransId="{59F51F3C-DEC5-4D69-A381-17415405C573}"/>
    <dgm:cxn modelId="{C9CBB0F8-1F8C-4781-A513-DCCE4C0D9CB8}" srcId="{A4D610FE-C2E6-404B-AA14-021B85AD8627}" destId="{39A17A2F-9339-4431-BDE3-CA2FD685FBA5}" srcOrd="0" destOrd="0" parTransId="{0FED08C3-16BC-47A0-B314-610B99F5ED81}" sibTransId="{CA81AF2C-95A5-40CF-A336-15FDE69A43A6}"/>
    <dgm:cxn modelId="{24C84938-27D3-4900-8F60-AB8AFCAE92A0}" type="presOf" srcId="{D295879E-6220-4D1D-8DC4-40CF70FFB1A5}" destId="{A5C51CFB-4F53-4C9E-A694-FBEFFF6C7999}" srcOrd="0" destOrd="0" presId="urn:microsoft.com/office/officeart/2005/8/layout/chevron2"/>
    <dgm:cxn modelId="{1DF4C1D3-BBAB-45A4-BAEC-AFDC5D610D63}" type="presOf" srcId="{63B0BB7D-FC64-44BA-AC80-8930C0A10D93}" destId="{1142C58F-41F2-4EBC-8FE5-6395556A06C8}" srcOrd="0" destOrd="0" presId="urn:microsoft.com/office/officeart/2005/8/layout/chevron2"/>
    <dgm:cxn modelId="{4353DB4C-491C-416C-A06D-B18CB07F7058}" srcId="{F19AD4AB-2838-4FEE-8B82-7B4E819CB8D3}" destId="{DFEA5195-043A-49AE-AF8D-872556C463C8}" srcOrd="0" destOrd="0" parTransId="{80798B83-580D-4993-BB86-4044B1111D7D}" sibTransId="{A4B2D432-BC81-4909-87FA-50BB0BA1E4D2}"/>
    <dgm:cxn modelId="{19C2167F-53C9-4845-900E-33E7D8A38962}" type="presParOf" srcId="{E1AAFABE-3419-463F-80D4-C0F978B09D4F}" destId="{95CFF845-EA53-43FF-A628-370DB978FBCA}" srcOrd="0" destOrd="0" presId="urn:microsoft.com/office/officeart/2005/8/layout/chevron2"/>
    <dgm:cxn modelId="{F0E97891-CFBC-4A51-88A4-6B95B2C07200}" type="presParOf" srcId="{95CFF845-EA53-43FF-A628-370DB978FBCA}" destId="{B78BBDCF-E1C4-4617-8578-0BE752D670DB}" srcOrd="0" destOrd="0" presId="urn:microsoft.com/office/officeart/2005/8/layout/chevron2"/>
    <dgm:cxn modelId="{98CB8534-BF15-4103-9CE3-774BE7DF4BDC}" type="presParOf" srcId="{95CFF845-EA53-43FF-A628-370DB978FBCA}" destId="{0E9105C9-D7C4-4530-8D27-3361986A98E0}" srcOrd="1" destOrd="0" presId="urn:microsoft.com/office/officeart/2005/8/layout/chevron2"/>
    <dgm:cxn modelId="{01DDEC3C-0988-46B2-87CE-9721596DDCCE}" type="presParOf" srcId="{E1AAFABE-3419-463F-80D4-C0F978B09D4F}" destId="{8F2A039D-8F12-4C17-8E50-6C694CF473A6}" srcOrd="1" destOrd="0" presId="urn:microsoft.com/office/officeart/2005/8/layout/chevron2"/>
    <dgm:cxn modelId="{6DE5E5E7-EF0A-401E-B264-601536C153E6}" type="presParOf" srcId="{E1AAFABE-3419-463F-80D4-C0F978B09D4F}" destId="{4238D0FB-588D-46AE-B8BF-F3F033E78343}" srcOrd="2" destOrd="0" presId="urn:microsoft.com/office/officeart/2005/8/layout/chevron2"/>
    <dgm:cxn modelId="{ACD3B97D-5E42-44C8-9603-2378B4E2E85F}" type="presParOf" srcId="{4238D0FB-588D-46AE-B8BF-F3F033E78343}" destId="{24E875E7-3374-48CC-ADF3-9F4EA63210C7}" srcOrd="0" destOrd="0" presId="urn:microsoft.com/office/officeart/2005/8/layout/chevron2"/>
    <dgm:cxn modelId="{BC0DB1CA-7DD0-45FC-9EF5-3C6E42743F82}" type="presParOf" srcId="{4238D0FB-588D-46AE-B8BF-F3F033E78343}" destId="{B4DBC73F-42A9-4CCE-B6FE-1111575C0CE1}" srcOrd="1" destOrd="0" presId="urn:microsoft.com/office/officeart/2005/8/layout/chevron2"/>
    <dgm:cxn modelId="{CF19F1F7-60C8-44D6-9548-125E9B128087}" type="presParOf" srcId="{E1AAFABE-3419-463F-80D4-C0F978B09D4F}" destId="{F8A8CC7F-7680-4645-BB1B-EED23281946E}" srcOrd="3" destOrd="0" presId="urn:microsoft.com/office/officeart/2005/8/layout/chevron2"/>
    <dgm:cxn modelId="{B16021EC-B84E-426B-88BD-0EF4EFF9748B}" type="presParOf" srcId="{E1AAFABE-3419-463F-80D4-C0F978B09D4F}" destId="{3B9E3829-149A-4F9F-B0B8-4FDE1E89C2F5}" srcOrd="4" destOrd="0" presId="urn:microsoft.com/office/officeart/2005/8/layout/chevron2"/>
    <dgm:cxn modelId="{E5E4D19C-B63A-4473-89FA-EECCB6683028}" type="presParOf" srcId="{3B9E3829-149A-4F9F-B0B8-4FDE1E89C2F5}" destId="{C64E90C1-5A2D-4DED-BC92-0998D0F90E52}" srcOrd="0" destOrd="0" presId="urn:microsoft.com/office/officeart/2005/8/layout/chevron2"/>
    <dgm:cxn modelId="{2C7D52B6-6AEA-4F8B-B767-F2A442B2333A}" type="presParOf" srcId="{3B9E3829-149A-4F9F-B0B8-4FDE1E89C2F5}" destId="{E05218FF-7D86-4CF0-88D9-BD1B32CC87A5}" srcOrd="1" destOrd="0" presId="urn:microsoft.com/office/officeart/2005/8/layout/chevron2"/>
    <dgm:cxn modelId="{D723267F-D849-4631-B21E-142E398310C1}" type="presParOf" srcId="{E1AAFABE-3419-463F-80D4-C0F978B09D4F}" destId="{D57FAF0A-4DBC-4A23-A413-8C7228CCC196}" srcOrd="5" destOrd="0" presId="urn:microsoft.com/office/officeart/2005/8/layout/chevron2"/>
    <dgm:cxn modelId="{F24C876E-ACB4-4275-9106-09EB6C3484DE}" type="presParOf" srcId="{E1AAFABE-3419-463F-80D4-C0F978B09D4F}" destId="{FE3618ED-B273-4F8A-B881-9ABE191DFBEE}" srcOrd="6" destOrd="0" presId="urn:microsoft.com/office/officeart/2005/8/layout/chevron2"/>
    <dgm:cxn modelId="{845A23B0-C972-4B05-9D5F-84C38EB84567}" type="presParOf" srcId="{FE3618ED-B273-4F8A-B881-9ABE191DFBEE}" destId="{A5C51CFB-4F53-4C9E-A694-FBEFFF6C7999}" srcOrd="0" destOrd="0" presId="urn:microsoft.com/office/officeart/2005/8/layout/chevron2"/>
    <dgm:cxn modelId="{FD3C62BE-79E6-4C6A-B2C1-FEC7B6AFD059}" type="presParOf" srcId="{FE3618ED-B273-4F8A-B881-9ABE191DFBEE}" destId="{70832483-3269-424F-B632-283F00850588}" srcOrd="1" destOrd="0" presId="urn:microsoft.com/office/officeart/2005/8/layout/chevron2"/>
    <dgm:cxn modelId="{B1FB44AE-7040-4874-8BC3-230279BA7F81}" type="presParOf" srcId="{E1AAFABE-3419-463F-80D4-C0F978B09D4F}" destId="{9931766A-2592-4FD5-A4B9-C12D579DCD63}" srcOrd="7" destOrd="0" presId="urn:microsoft.com/office/officeart/2005/8/layout/chevron2"/>
    <dgm:cxn modelId="{EE5194E9-5877-4FA2-99BF-4E6A7D65694D}" type="presParOf" srcId="{E1AAFABE-3419-463F-80D4-C0F978B09D4F}" destId="{C8B3C065-7CE2-402B-A0BA-F8240AFB8769}" srcOrd="8" destOrd="0" presId="urn:microsoft.com/office/officeart/2005/8/layout/chevron2"/>
    <dgm:cxn modelId="{52DDF728-26F8-430D-9A35-3795B01B416D}" type="presParOf" srcId="{C8B3C065-7CE2-402B-A0BA-F8240AFB8769}" destId="{3F5A0D6E-8F32-4AE0-AB7E-7B73C219A7B3}" srcOrd="0" destOrd="0" presId="urn:microsoft.com/office/officeart/2005/8/layout/chevron2"/>
    <dgm:cxn modelId="{B1DF4E0D-810C-491D-90E4-1964C7814158}" type="presParOf" srcId="{C8B3C065-7CE2-402B-A0BA-F8240AFB8769}" destId="{1142C58F-41F2-4EBC-8FE5-6395556A06C8}" srcOrd="1" destOrd="0" presId="urn:microsoft.com/office/officeart/2005/8/layout/chevron2"/>
    <dgm:cxn modelId="{6EF54430-D7BE-4260-9962-E89CD3958AB3}" type="presParOf" srcId="{E1AAFABE-3419-463F-80D4-C0F978B09D4F}" destId="{43DC2399-7494-4413-9F08-AB8A34793AAC}" srcOrd="9" destOrd="0" presId="urn:microsoft.com/office/officeart/2005/8/layout/chevron2"/>
    <dgm:cxn modelId="{C7FD23B4-CEDC-4961-88E0-28E66CE6A99C}" type="presParOf" srcId="{E1AAFABE-3419-463F-80D4-C0F978B09D4F}" destId="{B040833A-8ED8-4A66-8B79-97BF4F9E9014}" srcOrd="10" destOrd="0" presId="urn:microsoft.com/office/officeart/2005/8/layout/chevron2"/>
    <dgm:cxn modelId="{4F78FFA3-9BDE-478A-B947-6D36B9FAD403}" type="presParOf" srcId="{B040833A-8ED8-4A66-8B79-97BF4F9E9014}" destId="{0BB5376A-6C92-4E28-B493-8759C4CDC601}" srcOrd="0" destOrd="0" presId="urn:microsoft.com/office/officeart/2005/8/layout/chevron2"/>
    <dgm:cxn modelId="{9C91F8CC-4F41-481F-9F57-2610656EFC05}" type="presParOf" srcId="{B040833A-8ED8-4A66-8B79-97BF4F9E9014}" destId="{FDAAE9F1-ED22-43A0-8593-7C74C469056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F3EF4-AFB6-46C3-A9C7-0A7E69655766}">
      <dsp:nvSpPr>
        <dsp:cNvPr id="0" name=""/>
        <dsp:cNvSpPr/>
      </dsp:nvSpPr>
      <dsp:spPr>
        <a:xfrm rot="5400000">
          <a:off x="-136044" y="139728"/>
          <a:ext cx="906964" cy="6348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1</a:t>
          </a:r>
          <a:endParaRPr lang="zh-CN" altLang="en-US" sz="2400" kern="1200" dirty="0"/>
        </a:p>
      </dsp:txBody>
      <dsp:txXfrm rot="-5400000">
        <a:off x="1" y="321122"/>
        <a:ext cx="634875" cy="272089"/>
      </dsp:txXfrm>
    </dsp:sp>
    <dsp:sp modelId="{6675E477-1084-477E-8541-A9C9430FDF6A}">
      <dsp:nvSpPr>
        <dsp:cNvPr id="0" name=""/>
        <dsp:cNvSpPr/>
      </dsp:nvSpPr>
      <dsp:spPr>
        <a:xfrm rot="5400000">
          <a:off x="3070519" y="-2431960"/>
          <a:ext cx="589837" cy="54611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smtClean="0">
              <a:latin typeface="Times New Roman" pitchFamily="18" charset="0"/>
              <a:ea typeface="宋体"/>
              <a:cs typeface="Times New Roman" pitchFamily="18" charset="0"/>
            </a:rPr>
            <a:t>输入捕获模式</a:t>
          </a:r>
          <a:endParaRPr lang="zh-CN" altLang="en-US" sz="2800" kern="1200" dirty="0"/>
        </a:p>
      </dsp:txBody>
      <dsp:txXfrm rot="-5400000">
        <a:off x="634876" y="32476"/>
        <a:ext cx="5432331" cy="532251"/>
      </dsp:txXfrm>
    </dsp:sp>
    <dsp:sp modelId="{A479BA85-3CAC-4144-BE4A-3952EAAC5F12}">
      <dsp:nvSpPr>
        <dsp:cNvPr id="0" name=""/>
        <dsp:cNvSpPr/>
      </dsp:nvSpPr>
      <dsp:spPr>
        <a:xfrm rot="5400000">
          <a:off x="-136044" y="927145"/>
          <a:ext cx="906964" cy="6348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2</a:t>
          </a:r>
          <a:endParaRPr lang="zh-CN" altLang="en-US" sz="2400" kern="1200" dirty="0"/>
        </a:p>
      </dsp:txBody>
      <dsp:txXfrm rot="-5400000">
        <a:off x="1" y="1108539"/>
        <a:ext cx="634875" cy="272089"/>
      </dsp:txXfrm>
    </dsp:sp>
    <dsp:sp modelId="{35F809C4-9FE0-4952-803A-DE4B5EB78633}">
      <dsp:nvSpPr>
        <dsp:cNvPr id="0" name=""/>
        <dsp:cNvSpPr/>
      </dsp:nvSpPr>
      <dsp:spPr>
        <a:xfrm rot="5400000">
          <a:off x="3070674" y="-1644698"/>
          <a:ext cx="589527" cy="54611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altLang="zh-CN" sz="2800" kern="1200" dirty="0" smtClean="0">
              <a:latin typeface="Times New Roman" pitchFamily="18" charset="0"/>
              <a:ea typeface="宋体"/>
              <a:cs typeface="Times New Roman" pitchFamily="18" charset="0"/>
            </a:rPr>
            <a:t>PWM</a:t>
          </a:r>
          <a:r>
            <a:rPr lang="zh-CN" altLang="zh-CN" sz="2800" kern="1200" dirty="0" smtClean="0">
              <a:latin typeface="Times New Roman" pitchFamily="18" charset="0"/>
              <a:ea typeface="宋体"/>
              <a:cs typeface="Times New Roman" pitchFamily="18" charset="0"/>
            </a:rPr>
            <a:t>输入模式</a:t>
          </a:r>
          <a:endParaRPr lang="zh-CN" altLang="en-US" sz="2800" kern="1200" dirty="0"/>
        </a:p>
      </dsp:txBody>
      <dsp:txXfrm rot="-5400000">
        <a:off x="634876" y="819878"/>
        <a:ext cx="5432346" cy="531971"/>
      </dsp:txXfrm>
    </dsp:sp>
    <dsp:sp modelId="{EE45D1FD-9855-4946-BFB4-0C8B7C50A4AB}">
      <dsp:nvSpPr>
        <dsp:cNvPr id="0" name=""/>
        <dsp:cNvSpPr/>
      </dsp:nvSpPr>
      <dsp:spPr>
        <a:xfrm rot="5400000">
          <a:off x="-136044" y="1714562"/>
          <a:ext cx="906964" cy="6348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3</a:t>
          </a:r>
          <a:endParaRPr lang="zh-CN" altLang="en-US" sz="2400" kern="1200" dirty="0"/>
        </a:p>
      </dsp:txBody>
      <dsp:txXfrm rot="-5400000">
        <a:off x="1" y="1895956"/>
        <a:ext cx="634875" cy="272089"/>
      </dsp:txXfrm>
    </dsp:sp>
    <dsp:sp modelId="{6688AA72-1251-48F3-ADCA-CA6D626F3CBB}">
      <dsp:nvSpPr>
        <dsp:cNvPr id="0" name=""/>
        <dsp:cNvSpPr/>
      </dsp:nvSpPr>
      <dsp:spPr>
        <a:xfrm rot="5400000">
          <a:off x="3070674" y="-857281"/>
          <a:ext cx="589527" cy="54611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smtClean="0">
              <a:latin typeface="Times New Roman" pitchFamily="18" charset="0"/>
              <a:cs typeface="Times New Roman" pitchFamily="18" charset="0"/>
            </a:rPr>
            <a:t>强置输出模式</a:t>
          </a:r>
          <a:endParaRPr lang="zh-CN" altLang="en-US" sz="2800" kern="1200" dirty="0"/>
        </a:p>
      </dsp:txBody>
      <dsp:txXfrm rot="-5400000">
        <a:off x="634876" y="1607295"/>
        <a:ext cx="5432346" cy="531971"/>
      </dsp:txXfrm>
    </dsp:sp>
    <dsp:sp modelId="{15FBCE4A-3CF9-4AB5-BAA7-9BBF40922A0C}">
      <dsp:nvSpPr>
        <dsp:cNvPr id="0" name=""/>
        <dsp:cNvSpPr/>
      </dsp:nvSpPr>
      <dsp:spPr>
        <a:xfrm rot="5400000">
          <a:off x="-136044" y="2501979"/>
          <a:ext cx="906964" cy="6348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4</a:t>
          </a:r>
          <a:endParaRPr lang="zh-CN" altLang="en-US" sz="2400" kern="1200" dirty="0"/>
        </a:p>
      </dsp:txBody>
      <dsp:txXfrm rot="-5400000">
        <a:off x="1" y="2683373"/>
        <a:ext cx="634875" cy="272089"/>
      </dsp:txXfrm>
    </dsp:sp>
    <dsp:sp modelId="{783D9425-B934-4FEB-B039-CAE41C8BEDE3}">
      <dsp:nvSpPr>
        <dsp:cNvPr id="0" name=""/>
        <dsp:cNvSpPr/>
      </dsp:nvSpPr>
      <dsp:spPr>
        <a:xfrm rot="5400000">
          <a:off x="3070674" y="-69864"/>
          <a:ext cx="589527" cy="54611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smtClean="0">
              <a:latin typeface="Times New Roman" pitchFamily="18" charset="0"/>
              <a:cs typeface="Times New Roman" pitchFamily="18" charset="0"/>
            </a:rPr>
            <a:t>输出比较模式</a:t>
          </a:r>
          <a:endParaRPr lang="zh-CN" altLang="en-US" sz="2800" kern="1200" dirty="0"/>
        </a:p>
      </dsp:txBody>
      <dsp:txXfrm rot="-5400000">
        <a:off x="634876" y="2394712"/>
        <a:ext cx="5432346" cy="531971"/>
      </dsp:txXfrm>
    </dsp:sp>
    <dsp:sp modelId="{922BD628-30D1-4091-950A-8A49FFDBC00A}">
      <dsp:nvSpPr>
        <dsp:cNvPr id="0" name=""/>
        <dsp:cNvSpPr/>
      </dsp:nvSpPr>
      <dsp:spPr>
        <a:xfrm rot="5400000">
          <a:off x="-136044" y="3289396"/>
          <a:ext cx="906964" cy="63487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5</a:t>
          </a:r>
          <a:endParaRPr lang="zh-CN" altLang="en-US" sz="2400" kern="1200" dirty="0"/>
        </a:p>
      </dsp:txBody>
      <dsp:txXfrm rot="-5400000">
        <a:off x="1" y="3470790"/>
        <a:ext cx="634875" cy="272089"/>
      </dsp:txXfrm>
    </dsp:sp>
    <dsp:sp modelId="{2D38F160-DE22-44E0-9061-470B7B80F7E5}">
      <dsp:nvSpPr>
        <dsp:cNvPr id="0" name=""/>
        <dsp:cNvSpPr/>
      </dsp:nvSpPr>
      <dsp:spPr>
        <a:xfrm rot="5400000">
          <a:off x="3070674" y="717552"/>
          <a:ext cx="589527" cy="546112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altLang="zh-CN" sz="2800" kern="1200" dirty="0" smtClean="0">
              <a:latin typeface="Times New Roman" pitchFamily="18" charset="0"/>
              <a:cs typeface="Times New Roman" pitchFamily="18" charset="0"/>
            </a:rPr>
            <a:t>PWM </a:t>
          </a:r>
          <a:r>
            <a:rPr lang="zh-CN" altLang="zh-CN" sz="2800" kern="1200" dirty="0" smtClean="0">
              <a:latin typeface="Times New Roman" pitchFamily="18" charset="0"/>
              <a:cs typeface="Times New Roman" pitchFamily="18" charset="0"/>
            </a:rPr>
            <a:t>模式</a:t>
          </a:r>
          <a:endParaRPr lang="zh-CN" altLang="en-US" sz="2800" kern="1200" dirty="0"/>
        </a:p>
      </dsp:txBody>
      <dsp:txXfrm rot="-5400000">
        <a:off x="634876" y="3182128"/>
        <a:ext cx="5432346" cy="531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7A64F-DFF8-4691-8767-2CA7012675C9}">
      <dsp:nvSpPr>
        <dsp:cNvPr id="0" name=""/>
        <dsp:cNvSpPr/>
      </dsp:nvSpPr>
      <dsp:spPr>
        <a:xfrm>
          <a:off x="-4447208" y="-682040"/>
          <a:ext cx="5298039" cy="5298039"/>
        </a:xfrm>
        <a:prstGeom prst="blockArc">
          <a:avLst>
            <a:gd name="adj1" fmla="val 18900000"/>
            <a:gd name="adj2" fmla="val 2700000"/>
            <a:gd name="adj3" fmla="val 408"/>
          </a:avLst>
        </a:pr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8DABBC4-5E15-4086-9056-0F2D1CF132A4}">
      <dsp:nvSpPr>
        <dsp:cNvPr id="0" name=""/>
        <dsp:cNvSpPr/>
      </dsp:nvSpPr>
      <dsp:spPr>
        <a:xfrm>
          <a:off x="317839" y="207162"/>
          <a:ext cx="6563844" cy="414167"/>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28745"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Times New Roman" pitchFamily="18" charset="0"/>
              <a:ea typeface="宋体" pitchFamily="2" charset="-122"/>
              <a:cs typeface="Times New Roman" pitchFamily="18" charset="0"/>
            </a:rPr>
            <a:t> 打开定时器所挂接的时钟</a:t>
          </a:r>
          <a:endParaRPr lang="zh-CN" altLang="en-US" sz="1600" kern="1200" dirty="0">
            <a:latin typeface="Times New Roman" pitchFamily="18" charset="0"/>
            <a:ea typeface="宋体" pitchFamily="2" charset="-122"/>
            <a:cs typeface="Times New Roman" pitchFamily="18" charset="0"/>
          </a:endParaRPr>
        </a:p>
      </dsp:txBody>
      <dsp:txXfrm>
        <a:off x="317839" y="207162"/>
        <a:ext cx="6563844" cy="414167"/>
      </dsp:txXfrm>
    </dsp:sp>
    <dsp:sp modelId="{C142FA02-6ED2-4C0F-932B-20A3AAEBAEB0}">
      <dsp:nvSpPr>
        <dsp:cNvPr id="0" name=""/>
        <dsp:cNvSpPr/>
      </dsp:nvSpPr>
      <dsp:spPr>
        <a:xfrm>
          <a:off x="58985" y="155391"/>
          <a:ext cx="517708" cy="51770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350FDB2-BE3C-44AA-8649-119EC9BE82C8}">
      <dsp:nvSpPr>
        <dsp:cNvPr id="0" name=""/>
        <dsp:cNvSpPr/>
      </dsp:nvSpPr>
      <dsp:spPr>
        <a:xfrm>
          <a:off x="658520" y="828334"/>
          <a:ext cx="6223163" cy="414167"/>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28745"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Times New Roman" pitchFamily="18" charset="0"/>
              <a:ea typeface="宋体" pitchFamily="2" charset="-122"/>
              <a:cs typeface="Times New Roman" pitchFamily="18" charset="0"/>
            </a:rPr>
            <a:t>利用</a:t>
          </a:r>
          <a:r>
            <a:rPr lang="en-US" altLang="en-US" sz="1600" kern="1200" dirty="0" err="1" smtClean="0">
              <a:latin typeface="Times New Roman" pitchFamily="18" charset="0"/>
              <a:ea typeface="宋体" pitchFamily="2" charset="-122"/>
              <a:cs typeface="Times New Roman" pitchFamily="18" charset="0"/>
            </a:rPr>
            <a:t>TIM_TimeBaseInit</a:t>
          </a:r>
          <a:r>
            <a:rPr lang="zh-CN" altLang="en-US" sz="1600" kern="1200" dirty="0" smtClean="0">
              <a:latin typeface="Times New Roman" pitchFamily="18" charset="0"/>
              <a:ea typeface="宋体" pitchFamily="2" charset="-122"/>
              <a:cs typeface="Times New Roman" pitchFamily="18" charset="0"/>
            </a:rPr>
            <a:t>函数对定时器进行初始化。</a:t>
          </a:r>
          <a:endParaRPr lang="zh-CN" altLang="en-US" sz="1600" kern="1200" dirty="0">
            <a:latin typeface="Times New Roman" pitchFamily="18" charset="0"/>
            <a:ea typeface="宋体" pitchFamily="2" charset="-122"/>
            <a:cs typeface="Times New Roman" pitchFamily="18" charset="0"/>
          </a:endParaRPr>
        </a:p>
      </dsp:txBody>
      <dsp:txXfrm>
        <a:off x="658520" y="828334"/>
        <a:ext cx="6223163" cy="414167"/>
      </dsp:txXfrm>
    </dsp:sp>
    <dsp:sp modelId="{84FC55DA-10A2-4D1F-A1D4-8CB863639A10}">
      <dsp:nvSpPr>
        <dsp:cNvPr id="0" name=""/>
        <dsp:cNvSpPr/>
      </dsp:nvSpPr>
      <dsp:spPr>
        <a:xfrm>
          <a:off x="399665" y="776563"/>
          <a:ext cx="517708" cy="51770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22A4E5CC-CD95-446F-8F4E-DCAE1DB42373}">
      <dsp:nvSpPr>
        <dsp:cNvPr id="0" name=""/>
        <dsp:cNvSpPr/>
      </dsp:nvSpPr>
      <dsp:spPr>
        <a:xfrm>
          <a:off x="814305" y="1449506"/>
          <a:ext cx="6067379" cy="414167"/>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28745"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Times New Roman" pitchFamily="18" charset="0"/>
              <a:ea typeface="宋体" pitchFamily="2" charset="-122"/>
              <a:cs typeface="Times New Roman" pitchFamily="18" charset="0"/>
            </a:rPr>
            <a:t>启动定时器</a:t>
          </a:r>
          <a:endParaRPr lang="zh-CN" altLang="en-US" sz="1600" kern="1200" dirty="0">
            <a:latin typeface="Times New Roman" pitchFamily="18" charset="0"/>
            <a:ea typeface="宋体" pitchFamily="2" charset="-122"/>
            <a:cs typeface="Times New Roman" pitchFamily="18" charset="0"/>
          </a:endParaRPr>
        </a:p>
      </dsp:txBody>
      <dsp:txXfrm>
        <a:off x="814305" y="1449506"/>
        <a:ext cx="6067379" cy="414167"/>
      </dsp:txXfrm>
    </dsp:sp>
    <dsp:sp modelId="{66A162F0-23FE-4E33-9DFE-4B783D78F55E}">
      <dsp:nvSpPr>
        <dsp:cNvPr id="0" name=""/>
        <dsp:cNvSpPr/>
      </dsp:nvSpPr>
      <dsp:spPr>
        <a:xfrm>
          <a:off x="555450" y="1397735"/>
          <a:ext cx="517708" cy="51770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3EF76E7D-F517-4F03-83C1-4701ADEF2FBC}">
      <dsp:nvSpPr>
        <dsp:cNvPr id="0" name=""/>
        <dsp:cNvSpPr/>
      </dsp:nvSpPr>
      <dsp:spPr>
        <a:xfrm>
          <a:off x="814305" y="2070284"/>
          <a:ext cx="6067379" cy="414167"/>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28745"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Times New Roman" pitchFamily="18" charset="0"/>
              <a:ea typeface="宋体" pitchFamily="2" charset="-122"/>
              <a:cs typeface="Times New Roman" pitchFamily="18" charset="0"/>
            </a:rPr>
            <a:t>清除中断标志位</a:t>
          </a:r>
          <a:endParaRPr lang="zh-CN" altLang="en-US" sz="1600" kern="1200" dirty="0">
            <a:latin typeface="Times New Roman" pitchFamily="18" charset="0"/>
            <a:ea typeface="宋体" pitchFamily="2" charset="-122"/>
            <a:cs typeface="Times New Roman" pitchFamily="18" charset="0"/>
          </a:endParaRPr>
        </a:p>
      </dsp:txBody>
      <dsp:txXfrm>
        <a:off x="814305" y="2070284"/>
        <a:ext cx="6067379" cy="414167"/>
      </dsp:txXfrm>
    </dsp:sp>
    <dsp:sp modelId="{37450374-5FC7-4C7A-A83F-F8DF919099AD}">
      <dsp:nvSpPr>
        <dsp:cNvPr id="0" name=""/>
        <dsp:cNvSpPr/>
      </dsp:nvSpPr>
      <dsp:spPr>
        <a:xfrm>
          <a:off x="555450" y="2018513"/>
          <a:ext cx="517708" cy="51770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87CD26F-7C5D-4C03-80D0-4698EC5442E0}">
      <dsp:nvSpPr>
        <dsp:cNvPr id="0" name=""/>
        <dsp:cNvSpPr/>
      </dsp:nvSpPr>
      <dsp:spPr>
        <a:xfrm>
          <a:off x="658520" y="2691456"/>
          <a:ext cx="6223163" cy="414167"/>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28745"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Times New Roman" pitchFamily="18" charset="0"/>
              <a:ea typeface="宋体" pitchFamily="2" charset="-122"/>
              <a:cs typeface="Times New Roman" pitchFamily="18" charset="0"/>
            </a:rPr>
            <a:t>配置定时器中断</a:t>
          </a:r>
          <a:endParaRPr lang="zh-CN" altLang="en-US" sz="1600" kern="1200" dirty="0">
            <a:latin typeface="Times New Roman" pitchFamily="18" charset="0"/>
            <a:ea typeface="宋体" pitchFamily="2" charset="-122"/>
            <a:cs typeface="Times New Roman" pitchFamily="18" charset="0"/>
          </a:endParaRPr>
        </a:p>
      </dsp:txBody>
      <dsp:txXfrm>
        <a:off x="658520" y="2691456"/>
        <a:ext cx="6223163" cy="414167"/>
      </dsp:txXfrm>
    </dsp:sp>
    <dsp:sp modelId="{BB3E8024-A1D3-4754-B4AB-3518066AF9C1}">
      <dsp:nvSpPr>
        <dsp:cNvPr id="0" name=""/>
        <dsp:cNvSpPr/>
      </dsp:nvSpPr>
      <dsp:spPr>
        <a:xfrm>
          <a:off x="399665" y="2639685"/>
          <a:ext cx="517708" cy="51770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2F1AAFA-FB24-465C-B643-07395610D4FA}">
      <dsp:nvSpPr>
        <dsp:cNvPr id="0" name=""/>
        <dsp:cNvSpPr/>
      </dsp:nvSpPr>
      <dsp:spPr>
        <a:xfrm>
          <a:off x="317839" y="3312628"/>
          <a:ext cx="6563844" cy="414167"/>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28745"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Times New Roman" pitchFamily="18" charset="0"/>
              <a:ea typeface="宋体" pitchFamily="2" charset="-122"/>
              <a:cs typeface="Times New Roman" pitchFamily="18" charset="0"/>
            </a:rPr>
            <a:t>设置中断优先级</a:t>
          </a:r>
          <a:endParaRPr lang="zh-CN" altLang="en-US" sz="1600" kern="1200" dirty="0">
            <a:latin typeface="Times New Roman" pitchFamily="18" charset="0"/>
            <a:ea typeface="宋体" pitchFamily="2" charset="-122"/>
            <a:cs typeface="Times New Roman" pitchFamily="18" charset="0"/>
          </a:endParaRPr>
        </a:p>
      </dsp:txBody>
      <dsp:txXfrm>
        <a:off x="317839" y="3312628"/>
        <a:ext cx="6563844" cy="414167"/>
      </dsp:txXfrm>
    </dsp:sp>
    <dsp:sp modelId="{4EB898F1-A9D5-4722-9801-B24850706450}">
      <dsp:nvSpPr>
        <dsp:cNvPr id="0" name=""/>
        <dsp:cNvSpPr/>
      </dsp:nvSpPr>
      <dsp:spPr>
        <a:xfrm>
          <a:off x="58985" y="3260857"/>
          <a:ext cx="517708" cy="51770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BBDCF-E1C4-4617-8578-0BE752D670DB}">
      <dsp:nvSpPr>
        <dsp:cNvPr id="0" name=""/>
        <dsp:cNvSpPr/>
      </dsp:nvSpPr>
      <dsp:spPr>
        <a:xfrm rot="5400000">
          <a:off x="-136454" y="139647"/>
          <a:ext cx="909693" cy="63678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Times New Roman" pitchFamily="18" charset="0"/>
              <a:ea typeface="宋体" pitchFamily="2" charset="-122"/>
              <a:cs typeface="Times New Roman" pitchFamily="18" charset="0"/>
            </a:rPr>
            <a:t>1</a:t>
          </a:r>
          <a:endParaRPr lang="zh-CN" altLang="en-US" sz="1800" kern="1200" dirty="0">
            <a:latin typeface="Times New Roman" pitchFamily="18" charset="0"/>
            <a:ea typeface="宋体" pitchFamily="2" charset="-122"/>
            <a:cs typeface="Times New Roman" pitchFamily="18" charset="0"/>
          </a:endParaRPr>
        </a:p>
      </dsp:txBody>
      <dsp:txXfrm rot="-5400000">
        <a:off x="1" y="321586"/>
        <a:ext cx="636785" cy="272908"/>
      </dsp:txXfrm>
    </dsp:sp>
    <dsp:sp modelId="{0E9105C9-D7C4-4530-8D27-3361986A98E0}">
      <dsp:nvSpPr>
        <dsp:cNvPr id="0" name=""/>
        <dsp:cNvSpPr/>
      </dsp:nvSpPr>
      <dsp:spPr>
        <a:xfrm rot="5400000">
          <a:off x="4202855" y="-3562876"/>
          <a:ext cx="591300" cy="77234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Times New Roman" pitchFamily="18" charset="0"/>
              <a:ea typeface="宋体" pitchFamily="2" charset="-122"/>
              <a:cs typeface="Times New Roman" pitchFamily="18" charset="0"/>
            </a:rPr>
            <a:t>开启</a:t>
          </a:r>
          <a:r>
            <a:rPr lang="en-US" altLang="zh-CN" sz="1800" kern="1200" dirty="0" smtClean="0">
              <a:latin typeface="Times New Roman" pitchFamily="18" charset="0"/>
              <a:ea typeface="宋体" pitchFamily="2" charset="-122"/>
              <a:cs typeface="Times New Roman" pitchFamily="18" charset="0"/>
            </a:rPr>
            <a:t>TIM3</a:t>
          </a:r>
          <a:r>
            <a:rPr lang="zh-CN" altLang="en-US" sz="1800" kern="1200" dirty="0" smtClean="0">
              <a:latin typeface="Times New Roman" pitchFamily="18" charset="0"/>
              <a:ea typeface="宋体" pitchFamily="2" charset="-122"/>
              <a:cs typeface="Times New Roman" pitchFamily="18" charset="0"/>
            </a:rPr>
            <a:t>时钟以及复用功能时钟，配置</a:t>
          </a:r>
          <a:r>
            <a:rPr lang="en-US" altLang="zh-CN" sz="1800" kern="1200" dirty="0" smtClean="0">
              <a:latin typeface="Times New Roman" pitchFamily="18" charset="0"/>
              <a:ea typeface="宋体" pitchFamily="2" charset="-122"/>
              <a:cs typeface="Times New Roman" pitchFamily="18" charset="0"/>
            </a:rPr>
            <a:t>PC6</a:t>
          </a:r>
          <a:r>
            <a:rPr lang="zh-CN" altLang="en-US" sz="1800" kern="1200" dirty="0" smtClean="0">
              <a:latin typeface="Times New Roman" pitchFamily="18" charset="0"/>
              <a:ea typeface="宋体" pitchFamily="2" charset="-122"/>
              <a:cs typeface="Times New Roman" pitchFamily="18" charset="0"/>
            </a:rPr>
            <a:t>和</a:t>
          </a:r>
          <a:r>
            <a:rPr lang="en-US" altLang="zh-CN" sz="1800" kern="1200" dirty="0" smtClean="0">
              <a:latin typeface="Times New Roman" pitchFamily="18" charset="0"/>
              <a:ea typeface="宋体" pitchFamily="2" charset="-122"/>
              <a:cs typeface="Times New Roman" pitchFamily="18" charset="0"/>
            </a:rPr>
            <a:t>PC7</a:t>
          </a:r>
          <a:r>
            <a:rPr lang="zh-CN" altLang="en-US" sz="1800" kern="1200" dirty="0" smtClean="0">
              <a:latin typeface="Times New Roman" pitchFamily="18" charset="0"/>
              <a:ea typeface="宋体" pitchFamily="2" charset="-122"/>
              <a:cs typeface="Times New Roman" pitchFamily="18" charset="0"/>
            </a:rPr>
            <a:t>为复用输出。</a:t>
          </a:r>
          <a:endParaRPr lang="zh-CN" altLang="en-US" sz="1800" kern="1200" dirty="0">
            <a:latin typeface="Times New Roman" pitchFamily="18" charset="0"/>
            <a:ea typeface="宋体" pitchFamily="2" charset="-122"/>
            <a:cs typeface="Times New Roman" pitchFamily="18" charset="0"/>
          </a:endParaRPr>
        </a:p>
      </dsp:txBody>
      <dsp:txXfrm rot="-5400000">
        <a:off x="636785" y="32059"/>
        <a:ext cx="7694576" cy="533570"/>
      </dsp:txXfrm>
    </dsp:sp>
    <dsp:sp modelId="{24E875E7-3374-48CC-ADF3-9F4EA63210C7}">
      <dsp:nvSpPr>
        <dsp:cNvPr id="0" name=""/>
        <dsp:cNvSpPr/>
      </dsp:nvSpPr>
      <dsp:spPr>
        <a:xfrm rot="5400000">
          <a:off x="-136454" y="951385"/>
          <a:ext cx="909693" cy="63678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Times New Roman" pitchFamily="18" charset="0"/>
              <a:ea typeface="宋体" pitchFamily="2" charset="-122"/>
              <a:cs typeface="Times New Roman" pitchFamily="18" charset="0"/>
            </a:rPr>
            <a:t>2</a:t>
          </a:r>
          <a:endParaRPr lang="zh-CN" altLang="en-US" sz="1800" kern="1200" dirty="0">
            <a:latin typeface="Times New Roman" pitchFamily="18" charset="0"/>
            <a:ea typeface="宋体" pitchFamily="2" charset="-122"/>
            <a:cs typeface="Times New Roman" pitchFamily="18" charset="0"/>
          </a:endParaRPr>
        </a:p>
      </dsp:txBody>
      <dsp:txXfrm rot="-5400000">
        <a:off x="1" y="1133324"/>
        <a:ext cx="636785" cy="272908"/>
      </dsp:txXfrm>
    </dsp:sp>
    <dsp:sp modelId="{B4DBC73F-42A9-4CCE-B6FE-1111575C0CE1}">
      <dsp:nvSpPr>
        <dsp:cNvPr id="0" name=""/>
        <dsp:cNvSpPr/>
      </dsp:nvSpPr>
      <dsp:spPr>
        <a:xfrm rot="5400000">
          <a:off x="4202855" y="-2751138"/>
          <a:ext cx="591300" cy="77234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Times New Roman" pitchFamily="18" charset="0"/>
              <a:ea typeface="宋体" pitchFamily="2" charset="-122"/>
              <a:cs typeface="Times New Roman" pitchFamily="18" charset="0"/>
            </a:rPr>
            <a:t>设置</a:t>
          </a:r>
          <a:r>
            <a:rPr lang="en-US" altLang="zh-CN" sz="1800" kern="1200" dirty="0" smtClean="0">
              <a:latin typeface="Times New Roman" pitchFamily="18" charset="0"/>
              <a:ea typeface="宋体" pitchFamily="2" charset="-122"/>
              <a:cs typeface="Times New Roman" pitchFamily="18" charset="0"/>
            </a:rPr>
            <a:t>TIM3_CH1</a:t>
          </a:r>
          <a:r>
            <a:rPr lang="zh-CN" altLang="en-US" sz="1800" kern="1200" dirty="0" smtClean="0">
              <a:latin typeface="Times New Roman" pitchFamily="18" charset="0"/>
              <a:ea typeface="宋体" pitchFamily="2" charset="-122"/>
              <a:cs typeface="Times New Roman" pitchFamily="18" charset="0"/>
            </a:rPr>
            <a:t>和</a:t>
          </a:r>
          <a:r>
            <a:rPr lang="en-US" altLang="zh-CN" sz="1800" kern="1200" dirty="0" smtClean="0">
              <a:latin typeface="Times New Roman" pitchFamily="18" charset="0"/>
              <a:ea typeface="宋体" pitchFamily="2" charset="-122"/>
              <a:cs typeface="Times New Roman" pitchFamily="18" charset="0"/>
            </a:rPr>
            <a:t>TIM3_CH2</a:t>
          </a:r>
          <a:r>
            <a:rPr lang="zh-CN" altLang="en-US" sz="1800" kern="1200" dirty="0" smtClean="0">
              <a:latin typeface="Times New Roman" pitchFamily="18" charset="0"/>
              <a:ea typeface="宋体" pitchFamily="2" charset="-122"/>
              <a:cs typeface="Times New Roman" pitchFamily="18" charset="0"/>
            </a:rPr>
            <a:t>重映射到</a:t>
          </a:r>
          <a:r>
            <a:rPr lang="en-US" altLang="zh-CN" sz="1800" kern="1200" dirty="0" smtClean="0">
              <a:latin typeface="Times New Roman" pitchFamily="18" charset="0"/>
              <a:ea typeface="宋体" pitchFamily="2" charset="-122"/>
              <a:cs typeface="Times New Roman" pitchFamily="18" charset="0"/>
            </a:rPr>
            <a:t>PC6</a:t>
          </a:r>
          <a:r>
            <a:rPr lang="zh-CN" altLang="en-US" sz="1800" kern="1200" dirty="0" smtClean="0">
              <a:latin typeface="Times New Roman" pitchFamily="18" charset="0"/>
              <a:ea typeface="宋体" pitchFamily="2" charset="-122"/>
              <a:cs typeface="Times New Roman" pitchFamily="18" charset="0"/>
            </a:rPr>
            <a:t>和</a:t>
          </a:r>
          <a:r>
            <a:rPr lang="en-US" altLang="zh-CN" sz="1800" kern="1200" dirty="0" smtClean="0">
              <a:latin typeface="Times New Roman" pitchFamily="18" charset="0"/>
              <a:ea typeface="宋体" pitchFamily="2" charset="-122"/>
              <a:cs typeface="Times New Roman" pitchFamily="18" charset="0"/>
            </a:rPr>
            <a:t>PC7</a:t>
          </a:r>
          <a:r>
            <a:rPr lang="zh-CN" altLang="en-US" sz="1800" kern="1200" dirty="0" smtClean="0">
              <a:latin typeface="Times New Roman" pitchFamily="18" charset="0"/>
              <a:ea typeface="宋体" pitchFamily="2" charset="-122"/>
              <a:cs typeface="Times New Roman" pitchFamily="18" charset="0"/>
            </a:rPr>
            <a:t>上。</a:t>
          </a:r>
          <a:endParaRPr lang="zh-CN" altLang="en-US" sz="1800" kern="1200" dirty="0">
            <a:latin typeface="Times New Roman" pitchFamily="18" charset="0"/>
            <a:ea typeface="宋体" pitchFamily="2" charset="-122"/>
            <a:cs typeface="Times New Roman" pitchFamily="18" charset="0"/>
          </a:endParaRPr>
        </a:p>
      </dsp:txBody>
      <dsp:txXfrm rot="-5400000">
        <a:off x="636785" y="843797"/>
        <a:ext cx="7694576" cy="533570"/>
      </dsp:txXfrm>
    </dsp:sp>
    <dsp:sp modelId="{C64E90C1-5A2D-4DED-BC92-0998D0F90E52}">
      <dsp:nvSpPr>
        <dsp:cNvPr id="0" name=""/>
        <dsp:cNvSpPr/>
      </dsp:nvSpPr>
      <dsp:spPr>
        <a:xfrm rot="5400000">
          <a:off x="-136454" y="1763124"/>
          <a:ext cx="909693" cy="63678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Times New Roman" pitchFamily="18" charset="0"/>
              <a:ea typeface="宋体" pitchFamily="2" charset="-122"/>
              <a:cs typeface="Times New Roman" pitchFamily="18" charset="0"/>
            </a:rPr>
            <a:t>3</a:t>
          </a:r>
          <a:endParaRPr lang="zh-CN" altLang="en-US" sz="1800" kern="1200" dirty="0">
            <a:latin typeface="Times New Roman" pitchFamily="18" charset="0"/>
            <a:ea typeface="宋体" pitchFamily="2" charset="-122"/>
            <a:cs typeface="Times New Roman" pitchFamily="18" charset="0"/>
          </a:endParaRPr>
        </a:p>
      </dsp:txBody>
      <dsp:txXfrm rot="-5400000">
        <a:off x="1" y="1945063"/>
        <a:ext cx="636785" cy="272908"/>
      </dsp:txXfrm>
    </dsp:sp>
    <dsp:sp modelId="{E05218FF-7D86-4CF0-88D9-BD1B32CC87A5}">
      <dsp:nvSpPr>
        <dsp:cNvPr id="0" name=""/>
        <dsp:cNvSpPr/>
      </dsp:nvSpPr>
      <dsp:spPr>
        <a:xfrm rot="5400000">
          <a:off x="4202855" y="-1939400"/>
          <a:ext cx="591300" cy="77234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Times New Roman" pitchFamily="18" charset="0"/>
              <a:ea typeface="宋体" pitchFamily="2" charset="-122"/>
              <a:cs typeface="Times New Roman" pitchFamily="18" charset="0"/>
            </a:rPr>
            <a:t>初始化 </a:t>
          </a:r>
          <a:r>
            <a:rPr lang="en-US" altLang="zh-CN" sz="1800" kern="1200" dirty="0" smtClean="0">
              <a:latin typeface="Times New Roman" pitchFamily="18" charset="0"/>
              <a:ea typeface="宋体" pitchFamily="2" charset="-122"/>
              <a:cs typeface="Times New Roman" pitchFamily="18" charset="0"/>
            </a:rPr>
            <a:t>TIM3</a:t>
          </a:r>
          <a:r>
            <a:rPr lang="zh-CN" altLang="en-US" sz="1800" kern="1200" dirty="0" smtClean="0">
              <a:latin typeface="Times New Roman" pitchFamily="18" charset="0"/>
              <a:ea typeface="宋体" pitchFamily="2" charset="-122"/>
              <a:cs typeface="Times New Roman" pitchFamily="18" charset="0"/>
            </a:rPr>
            <a:t>，设置 </a:t>
          </a:r>
          <a:r>
            <a:rPr lang="en-US" altLang="zh-CN" sz="1800" kern="1200" dirty="0" smtClean="0">
              <a:latin typeface="Times New Roman" pitchFamily="18" charset="0"/>
              <a:ea typeface="宋体" pitchFamily="2" charset="-122"/>
              <a:cs typeface="Times New Roman" pitchFamily="18" charset="0"/>
            </a:rPr>
            <a:t>TIM3 </a:t>
          </a:r>
          <a:r>
            <a:rPr lang="zh-CN" altLang="en-US" sz="1800" kern="1200" dirty="0" smtClean="0">
              <a:latin typeface="Times New Roman" pitchFamily="18" charset="0"/>
              <a:ea typeface="宋体" pitchFamily="2" charset="-122"/>
              <a:cs typeface="Times New Roman" pitchFamily="18" charset="0"/>
            </a:rPr>
            <a:t>的 </a:t>
          </a:r>
          <a:r>
            <a:rPr lang="en-US" altLang="zh-CN" sz="1800" kern="1200" dirty="0" smtClean="0">
              <a:latin typeface="Times New Roman" pitchFamily="18" charset="0"/>
              <a:ea typeface="宋体" pitchFamily="2" charset="-122"/>
              <a:cs typeface="Times New Roman" pitchFamily="18" charset="0"/>
            </a:rPr>
            <a:t>ARR </a:t>
          </a:r>
          <a:r>
            <a:rPr lang="zh-CN" altLang="en-US" sz="1800" kern="1200" dirty="0" smtClean="0">
              <a:latin typeface="Times New Roman" pitchFamily="18" charset="0"/>
              <a:ea typeface="宋体" pitchFamily="2" charset="-122"/>
              <a:cs typeface="Times New Roman" pitchFamily="18" charset="0"/>
            </a:rPr>
            <a:t>和 </a:t>
          </a:r>
          <a:r>
            <a:rPr lang="en-US" altLang="zh-CN" sz="1800" kern="1200" dirty="0" smtClean="0">
              <a:latin typeface="Times New Roman" pitchFamily="18" charset="0"/>
              <a:ea typeface="宋体" pitchFamily="2" charset="-122"/>
              <a:cs typeface="Times New Roman" pitchFamily="18" charset="0"/>
            </a:rPr>
            <a:t>PSC</a:t>
          </a:r>
          <a:r>
            <a:rPr lang="zh-CN" altLang="en-US" sz="1800" kern="1200" dirty="0" smtClean="0">
              <a:latin typeface="Times New Roman" pitchFamily="18" charset="0"/>
              <a:ea typeface="宋体" pitchFamily="2" charset="-122"/>
              <a:cs typeface="Times New Roman" pitchFamily="18" charset="0"/>
            </a:rPr>
            <a:t>。</a:t>
          </a:r>
          <a:endParaRPr lang="zh-CN" altLang="en-US" sz="1800" kern="1200" dirty="0">
            <a:latin typeface="Times New Roman" pitchFamily="18" charset="0"/>
            <a:ea typeface="宋体" pitchFamily="2" charset="-122"/>
            <a:cs typeface="Times New Roman" pitchFamily="18" charset="0"/>
          </a:endParaRPr>
        </a:p>
      </dsp:txBody>
      <dsp:txXfrm rot="-5400000">
        <a:off x="636785" y="1655535"/>
        <a:ext cx="7694576" cy="533570"/>
      </dsp:txXfrm>
    </dsp:sp>
    <dsp:sp modelId="{A5C51CFB-4F53-4C9E-A694-FBEFFF6C7999}">
      <dsp:nvSpPr>
        <dsp:cNvPr id="0" name=""/>
        <dsp:cNvSpPr/>
      </dsp:nvSpPr>
      <dsp:spPr>
        <a:xfrm rot="5400000">
          <a:off x="-136454" y="2574862"/>
          <a:ext cx="909693" cy="63678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Times New Roman" pitchFamily="18" charset="0"/>
              <a:ea typeface="宋体" pitchFamily="2" charset="-122"/>
              <a:cs typeface="Times New Roman" pitchFamily="18" charset="0"/>
            </a:rPr>
            <a:t>4</a:t>
          </a:r>
          <a:endParaRPr lang="zh-CN" altLang="en-US" sz="1800" kern="1200" dirty="0">
            <a:latin typeface="Times New Roman" pitchFamily="18" charset="0"/>
            <a:ea typeface="宋体" pitchFamily="2" charset="-122"/>
            <a:cs typeface="Times New Roman" pitchFamily="18" charset="0"/>
          </a:endParaRPr>
        </a:p>
      </dsp:txBody>
      <dsp:txXfrm rot="-5400000">
        <a:off x="1" y="2756801"/>
        <a:ext cx="636785" cy="272908"/>
      </dsp:txXfrm>
    </dsp:sp>
    <dsp:sp modelId="{70832483-3269-424F-B632-283F00850588}">
      <dsp:nvSpPr>
        <dsp:cNvPr id="0" name=""/>
        <dsp:cNvSpPr/>
      </dsp:nvSpPr>
      <dsp:spPr>
        <a:xfrm rot="5400000">
          <a:off x="4202855" y="-1127662"/>
          <a:ext cx="591300" cy="77234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Times New Roman" pitchFamily="18" charset="0"/>
              <a:ea typeface="宋体" pitchFamily="2" charset="-122"/>
              <a:cs typeface="Times New Roman" pitchFamily="18" charset="0"/>
            </a:rPr>
            <a:t>设置</a:t>
          </a:r>
          <a:r>
            <a:rPr lang="en-US" altLang="zh-CN" sz="1800" kern="1200" dirty="0" smtClean="0">
              <a:latin typeface="Times New Roman" pitchFamily="18" charset="0"/>
              <a:ea typeface="宋体" pitchFamily="2" charset="-122"/>
              <a:cs typeface="Times New Roman" pitchFamily="18" charset="0"/>
            </a:rPr>
            <a:t>TIM3_CH1</a:t>
          </a:r>
          <a:r>
            <a:rPr lang="zh-CN" altLang="en-US" sz="1800" kern="1200" dirty="0" smtClean="0">
              <a:latin typeface="Times New Roman" pitchFamily="18" charset="0"/>
              <a:ea typeface="宋体" pitchFamily="2" charset="-122"/>
              <a:cs typeface="Times New Roman" pitchFamily="18" charset="0"/>
            </a:rPr>
            <a:t>和</a:t>
          </a:r>
          <a:r>
            <a:rPr lang="en-US" altLang="zh-CN" sz="1800" kern="1200" dirty="0" smtClean="0">
              <a:latin typeface="Times New Roman" pitchFamily="18" charset="0"/>
              <a:ea typeface="宋体" pitchFamily="2" charset="-122"/>
              <a:cs typeface="Times New Roman" pitchFamily="18" charset="0"/>
            </a:rPr>
            <a:t>TIM3_CH2</a:t>
          </a:r>
          <a:r>
            <a:rPr lang="zh-CN" altLang="en-US" sz="1800" kern="1200" dirty="0" smtClean="0">
              <a:latin typeface="Times New Roman" pitchFamily="18" charset="0"/>
              <a:ea typeface="宋体" pitchFamily="2" charset="-122"/>
              <a:cs typeface="Times New Roman" pitchFamily="18" charset="0"/>
            </a:rPr>
            <a:t>的</a:t>
          </a:r>
          <a:r>
            <a:rPr lang="en-US" altLang="zh-CN" sz="1800" kern="1200" dirty="0" smtClean="0">
              <a:latin typeface="Times New Roman" pitchFamily="18" charset="0"/>
              <a:ea typeface="宋体" pitchFamily="2" charset="-122"/>
              <a:cs typeface="Times New Roman" pitchFamily="18" charset="0"/>
            </a:rPr>
            <a:t>PWM</a:t>
          </a:r>
          <a:r>
            <a:rPr lang="zh-CN" altLang="en-US" sz="1800" kern="1200" dirty="0" smtClean="0">
              <a:latin typeface="Times New Roman" pitchFamily="18" charset="0"/>
              <a:ea typeface="宋体" pitchFamily="2" charset="-122"/>
              <a:cs typeface="Times New Roman" pitchFamily="18" charset="0"/>
            </a:rPr>
            <a:t>模式，使能</a:t>
          </a:r>
          <a:r>
            <a:rPr lang="en-US" altLang="zh-CN" sz="1800" kern="1200" dirty="0" smtClean="0">
              <a:latin typeface="Times New Roman" pitchFamily="18" charset="0"/>
              <a:ea typeface="宋体" pitchFamily="2" charset="-122"/>
              <a:cs typeface="Times New Roman" pitchFamily="18" charset="0"/>
            </a:rPr>
            <a:t>TIM3</a:t>
          </a:r>
          <a:r>
            <a:rPr lang="zh-CN" altLang="en-US" sz="1800" kern="1200" dirty="0" smtClean="0">
              <a:latin typeface="Times New Roman" pitchFamily="18" charset="0"/>
              <a:ea typeface="宋体" pitchFamily="2" charset="-122"/>
              <a:cs typeface="Times New Roman" pitchFamily="18" charset="0"/>
            </a:rPr>
            <a:t>的</a:t>
          </a:r>
          <a:r>
            <a:rPr lang="en-US" altLang="zh-CN" sz="1800" kern="1200" dirty="0" smtClean="0">
              <a:latin typeface="Times New Roman" pitchFamily="18" charset="0"/>
              <a:ea typeface="宋体" pitchFamily="2" charset="-122"/>
              <a:cs typeface="Times New Roman" pitchFamily="18" charset="0"/>
            </a:rPr>
            <a:t>CH1</a:t>
          </a:r>
          <a:r>
            <a:rPr lang="zh-CN" altLang="en-US" sz="1800" kern="1200" dirty="0" smtClean="0">
              <a:latin typeface="Times New Roman" pitchFamily="18" charset="0"/>
              <a:ea typeface="宋体" pitchFamily="2" charset="-122"/>
              <a:cs typeface="Times New Roman" pitchFamily="18" charset="0"/>
            </a:rPr>
            <a:t>和</a:t>
          </a:r>
          <a:r>
            <a:rPr lang="en-US" altLang="zh-CN" sz="1800" kern="1200" dirty="0" smtClean="0">
              <a:latin typeface="Times New Roman" pitchFamily="18" charset="0"/>
              <a:ea typeface="宋体" pitchFamily="2" charset="-122"/>
              <a:cs typeface="Times New Roman" pitchFamily="18" charset="0"/>
            </a:rPr>
            <a:t>CH2</a:t>
          </a:r>
          <a:r>
            <a:rPr lang="zh-CN" altLang="en-US" sz="1800" kern="1200" dirty="0" smtClean="0">
              <a:latin typeface="Times New Roman" pitchFamily="18" charset="0"/>
              <a:ea typeface="宋体" pitchFamily="2" charset="-122"/>
              <a:cs typeface="Times New Roman" pitchFamily="18" charset="0"/>
            </a:rPr>
            <a:t>输出</a:t>
          </a:r>
          <a:endParaRPr lang="zh-CN" altLang="en-US" sz="1800" kern="1200" dirty="0">
            <a:latin typeface="Times New Roman" pitchFamily="18" charset="0"/>
            <a:ea typeface="宋体" pitchFamily="2" charset="-122"/>
            <a:cs typeface="Times New Roman" pitchFamily="18" charset="0"/>
          </a:endParaRPr>
        </a:p>
      </dsp:txBody>
      <dsp:txXfrm rot="-5400000">
        <a:off x="636785" y="2467273"/>
        <a:ext cx="7694576" cy="533570"/>
      </dsp:txXfrm>
    </dsp:sp>
    <dsp:sp modelId="{3F5A0D6E-8F32-4AE0-AB7E-7B73C219A7B3}">
      <dsp:nvSpPr>
        <dsp:cNvPr id="0" name=""/>
        <dsp:cNvSpPr/>
      </dsp:nvSpPr>
      <dsp:spPr>
        <a:xfrm rot="5400000">
          <a:off x="-136454" y="3386600"/>
          <a:ext cx="909693" cy="63678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Times New Roman" pitchFamily="18" charset="0"/>
              <a:ea typeface="宋体" pitchFamily="2" charset="-122"/>
              <a:cs typeface="Times New Roman" pitchFamily="18" charset="0"/>
            </a:rPr>
            <a:t>5</a:t>
          </a:r>
          <a:endParaRPr lang="zh-CN" altLang="en-US" sz="1800" kern="1200" dirty="0">
            <a:latin typeface="Times New Roman" pitchFamily="18" charset="0"/>
            <a:ea typeface="宋体" pitchFamily="2" charset="-122"/>
            <a:cs typeface="Times New Roman" pitchFamily="18" charset="0"/>
          </a:endParaRPr>
        </a:p>
      </dsp:txBody>
      <dsp:txXfrm rot="-5400000">
        <a:off x="1" y="3568539"/>
        <a:ext cx="636785" cy="272908"/>
      </dsp:txXfrm>
    </dsp:sp>
    <dsp:sp modelId="{1142C58F-41F2-4EBC-8FE5-6395556A06C8}">
      <dsp:nvSpPr>
        <dsp:cNvPr id="0" name=""/>
        <dsp:cNvSpPr/>
      </dsp:nvSpPr>
      <dsp:spPr>
        <a:xfrm rot="5400000">
          <a:off x="4202855" y="-315923"/>
          <a:ext cx="591300" cy="77234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Times New Roman" pitchFamily="18" charset="0"/>
              <a:ea typeface="宋体" pitchFamily="2" charset="-122"/>
              <a:cs typeface="Times New Roman" pitchFamily="18" charset="0"/>
            </a:rPr>
            <a:t>使能 </a:t>
          </a:r>
          <a:r>
            <a:rPr lang="en-US" altLang="zh-CN" sz="1800" kern="1200" dirty="0" smtClean="0">
              <a:latin typeface="Times New Roman" pitchFamily="18" charset="0"/>
              <a:ea typeface="宋体" pitchFamily="2" charset="-122"/>
              <a:cs typeface="Times New Roman" pitchFamily="18" charset="0"/>
            </a:rPr>
            <a:t>TIM3</a:t>
          </a:r>
          <a:endParaRPr lang="zh-CN" altLang="en-US" sz="1800" kern="1200" dirty="0">
            <a:latin typeface="Times New Roman" pitchFamily="18" charset="0"/>
            <a:ea typeface="宋体" pitchFamily="2" charset="-122"/>
            <a:cs typeface="Times New Roman" pitchFamily="18" charset="0"/>
          </a:endParaRPr>
        </a:p>
      </dsp:txBody>
      <dsp:txXfrm rot="-5400000">
        <a:off x="636785" y="3279012"/>
        <a:ext cx="7694576" cy="533570"/>
      </dsp:txXfrm>
    </dsp:sp>
    <dsp:sp modelId="{0BB5376A-6C92-4E28-B493-8759C4CDC601}">
      <dsp:nvSpPr>
        <dsp:cNvPr id="0" name=""/>
        <dsp:cNvSpPr/>
      </dsp:nvSpPr>
      <dsp:spPr>
        <a:xfrm rot="5400000">
          <a:off x="-136454" y="4198338"/>
          <a:ext cx="909693" cy="63678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Times New Roman" pitchFamily="18" charset="0"/>
              <a:ea typeface="宋体" pitchFamily="2" charset="-122"/>
              <a:cs typeface="Times New Roman" pitchFamily="18" charset="0"/>
            </a:rPr>
            <a:t>6</a:t>
          </a:r>
          <a:endParaRPr lang="zh-CN" altLang="en-US" sz="1800" kern="1200" dirty="0">
            <a:latin typeface="Times New Roman" pitchFamily="18" charset="0"/>
            <a:ea typeface="宋体" pitchFamily="2" charset="-122"/>
            <a:cs typeface="Times New Roman" pitchFamily="18" charset="0"/>
          </a:endParaRPr>
        </a:p>
      </dsp:txBody>
      <dsp:txXfrm rot="-5400000">
        <a:off x="1" y="4380277"/>
        <a:ext cx="636785" cy="272908"/>
      </dsp:txXfrm>
    </dsp:sp>
    <dsp:sp modelId="{FDAAE9F1-ED22-43A0-8593-7C74C4690561}">
      <dsp:nvSpPr>
        <dsp:cNvPr id="0" name=""/>
        <dsp:cNvSpPr/>
      </dsp:nvSpPr>
      <dsp:spPr>
        <a:xfrm rot="5400000">
          <a:off x="4202855" y="495814"/>
          <a:ext cx="591300" cy="77234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smtClean="0">
              <a:latin typeface="Times New Roman" pitchFamily="18" charset="0"/>
              <a:ea typeface="宋体" pitchFamily="2" charset="-122"/>
              <a:cs typeface="Times New Roman" pitchFamily="18" charset="0"/>
            </a:rPr>
            <a:t>修改</a:t>
          </a:r>
          <a:r>
            <a:rPr lang="en-US" altLang="zh-CN" sz="1800" kern="1200" smtClean="0">
              <a:latin typeface="Times New Roman" pitchFamily="18" charset="0"/>
              <a:ea typeface="宋体" pitchFamily="2" charset="-122"/>
              <a:cs typeface="Times New Roman" pitchFamily="18" charset="0"/>
            </a:rPr>
            <a:t>TIM3_CCR1</a:t>
          </a:r>
          <a:r>
            <a:rPr lang="zh-CN" altLang="en-US" sz="1800" kern="1200" smtClean="0">
              <a:latin typeface="Times New Roman" pitchFamily="18" charset="0"/>
              <a:ea typeface="宋体" pitchFamily="2" charset="-122"/>
              <a:cs typeface="Times New Roman" pitchFamily="18" charset="0"/>
            </a:rPr>
            <a:t>和</a:t>
          </a:r>
          <a:r>
            <a:rPr lang="en-US" altLang="zh-CN" sz="1800" kern="1200" smtClean="0">
              <a:latin typeface="Times New Roman" pitchFamily="18" charset="0"/>
              <a:ea typeface="宋体" pitchFamily="2" charset="-122"/>
              <a:cs typeface="Times New Roman" pitchFamily="18" charset="0"/>
            </a:rPr>
            <a:t>TIM3_CCR2</a:t>
          </a:r>
          <a:r>
            <a:rPr lang="zh-CN" altLang="en-US" sz="1800" kern="1200" smtClean="0">
              <a:latin typeface="Times New Roman" pitchFamily="18" charset="0"/>
              <a:ea typeface="宋体" pitchFamily="2" charset="-122"/>
              <a:cs typeface="Times New Roman" pitchFamily="18" charset="0"/>
            </a:rPr>
            <a:t>来控制占空比</a:t>
          </a:r>
          <a:endParaRPr lang="zh-CN" altLang="en-US" sz="1800" kern="1200">
            <a:latin typeface="Times New Roman" pitchFamily="18" charset="0"/>
            <a:ea typeface="宋体" pitchFamily="2" charset="-122"/>
            <a:cs typeface="Times New Roman" pitchFamily="18" charset="0"/>
          </a:endParaRPr>
        </a:p>
      </dsp:txBody>
      <dsp:txXfrm rot="-5400000">
        <a:off x="636785" y="4090750"/>
        <a:ext cx="7694576" cy="53357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0213" cy="4540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l" defTabSz="966788" eaLnBrk="1" hangingPunct="1">
              <a:buFont typeface="Arial" panose="020B0604020202020204" pitchFamily="34" charset="0"/>
              <a:buNone/>
              <a:defRPr sz="1300">
                <a:latin typeface="Arial" panose="020B0604020202020204" pitchFamily="34" charset="0"/>
              </a:defRPr>
            </a:lvl1pPr>
          </a:lstStyle>
          <a:p>
            <a:pPr>
              <a:defRPr/>
            </a:pPr>
            <a:r>
              <a:rPr lang="zh-CN" altLang="en-US"/>
              <a:t>Freescale Semiconductor</a:t>
            </a:r>
          </a:p>
        </p:txBody>
      </p:sp>
      <p:sp>
        <p:nvSpPr>
          <p:cNvPr id="4099" name="Rectangle 3"/>
          <p:cNvSpPr>
            <a:spLocks noGrp="1" noChangeArrowheads="1"/>
          </p:cNvSpPr>
          <p:nvPr>
            <p:ph type="dt" idx="1"/>
          </p:nvPr>
        </p:nvSpPr>
        <p:spPr bwMode="auto">
          <a:xfrm>
            <a:off x="3883025" y="0"/>
            <a:ext cx="2973388" cy="4540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atin typeface="Arial" panose="020B0604020202020204" pitchFamily="34" charset="0"/>
              </a:defRPr>
            </a:lvl1pPr>
          </a:lstStyle>
          <a:p>
            <a:pPr>
              <a:defRPr/>
            </a:pPr>
            <a:fld id="{59C2FF07-A29B-46C5-9B19-885BFDBE15D2}" type="datetime9">
              <a:rPr lang="zh-CN" altLang="en-US"/>
              <a:pPr>
                <a:defRPr/>
              </a:pPr>
              <a:t>2019年4月24日星期三3时56分57秒</a:t>
            </a:fld>
            <a:endParaRPr lang="en-US">
              <a:ea typeface="宋体" pitchFamily="2" charset="-122"/>
            </a:endParaRPr>
          </a:p>
        </p:txBody>
      </p:sp>
      <p:sp>
        <p:nvSpPr>
          <p:cNvPr id="36868" name="Rectangle 4"/>
          <p:cNvSpPr>
            <a:spLocks noGrp="1" noRot="1" noChangeAspect="1" noChangeArrowheads="1"/>
          </p:cNvSpPr>
          <p:nvPr>
            <p:ph type="sldImg" idx="2"/>
          </p:nvPr>
        </p:nvSpPr>
        <p:spPr bwMode="auto">
          <a:xfrm>
            <a:off x="1177925" y="684213"/>
            <a:ext cx="45005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rrowheads="1"/>
          </p:cNvSpPr>
          <p:nvPr>
            <p:ph type="body" sz="quarter" idx="3"/>
          </p:nvPr>
        </p:nvSpPr>
        <p:spPr bwMode="auto">
          <a:xfrm>
            <a:off x="684213" y="4341813"/>
            <a:ext cx="5487987" cy="4116387"/>
          </a:xfrm>
          <a:prstGeom prst="rect">
            <a:avLst/>
          </a:prstGeom>
          <a:noFill/>
          <a:ln w="9525">
            <a:noFill/>
            <a:miter lim="800000"/>
            <a:headEnd/>
            <a:tailEnd/>
          </a:ln>
        </p:spPr>
        <p:txBody>
          <a:bodyPr vert="horz" wrap="square" lIns="96661" tIns="48331" rIns="96661" bIns="48331"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3625"/>
            <a:ext cx="2970213" cy="458788"/>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l" defTabSz="966788" eaLnBrk="1" hangingPunct="1">
              <a:buFont typeface="Arial" panose="020B0604020202020204" pitchFamily="34" charset="0"/>
              <a:buNone/>
              <a:defRPr sz="1300">
                <a:latin typeface="Arial" panose="020B0604020202020204" pitchFamily="34" charset="0"/>
              </a:defRPr>
            </a:lvl1pPr>
          </a:lstStyle>
          <a:p>
            <a:pPr>
              <a:defRPr/>
            </a:pPr>
            <a:r>
              <a:rPr lang="zh-CN" altLang="en-US"/>
              <a:t>© Freescale Semiconductor 2005</a:t>
            </a:r>
            <a:endParaRPr lang="en-US">
              <a:ea typeface="宋体" pitchFamily="2" charset="-122"/>
            </a:endParaRPr>
          </a:p>
        </p:txBody>
      </p:sp>
      <p:sp>
        <p:nvSpPr>
          <p:cNvPr id="4103" name="Rectangle 7"/>
          <p:cNvSpPr>
            <a:spLocks noGrp="1" noChangeArrowheads="1"/>
          </p:cNvSpPr>
          <p:nvPr>
            <p:ph type="sldNum" sz="quarter" idx="5"/>
          </p:nvPr>
        </p:nvSpPr>
        <p:spPr bwMode="auto">
          <a:xfrm>
            <a:off x="3883025" y="8683625"/>
            <a:ext cx="2973388" cy="458788"/>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buFont typeface="Arial" charset="0"/>
              <a:buNone/>
              <a:defRPr sz="1300" smtClean="0">
                <a:latin typeface="Arial" charset="0"/>
              </a:defRPr>
            </a:lvl1pPr>
          </a:lstStyle>
          <a:p>
            <a:pPr>
              <a:defRPr/>
            </a:pPr>
            <a:fld id="{A7703C07-FDDA-44F0-92EA-E0EB8664958E}" type="slidenum">
              <a:rPr lang="zh-CN" altLang="en-US"/>
              <a:pPr>
                <a:defRPr/>
              </a:pPr>
              <a:t>‹#›</a:t>
            </a:fld>
            <a:endParaRPr lang="en-US" altLang="zh-CN"/>
          </a:p>
        </p:txBody>
      </p:sp>
    </p:spTree>
    <p:extLst>
      <p:ext uri="{BB962C8B-B14F-4D97-AF65-F5344CB8AC3E}">
        <p14:creationId xmlns:p14="http://schemas.microsoft.com/office/powerpoint/2010/main" val="3132084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4213"/>
            <a:ext cx="4570413"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7703C07-FDDA-44F0-92EA-E0EB8664958E}" type="slidenum">
              <a:rPr lang="zh-CN" altLang="en-US" smtClean="0"/>
              <a:pPr>
                <a:defRPr/>
              </a:pPr>
              <a:t>3</a:t>
            </a:fld>
            <a:endParaRPr lang="en-US" altLang="zh-CN"/>
          </a:p>
        </p:txBody>
      </p:sp>
    </p:spTree>
    <p:extLst>
      <p:ext uri="{BB962C8B-B14F-4D97-AF65-F5344CB8AC3E}">
        <p14:creationId xmlns:p14="http://schemas.microsoft.com/office/powerpoint/2010/main" val="185354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4213"/>
            <a:ext cx="4570413"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7703C07-FDDA-44F0-92EA-E0EB8664958E}" type="slidenum">
              <a:rPr lang="zh-CN" altLang="en-US" smtClean="0"/>
              <a:pPr>
                <a:defRPr/>
              </a:pPr>
              <a:t>36</a:t>
            </a:fld>
            <a:endParaRPr lang="en-US" altLang="zh-CN"/>
          </a:p>
        </p:txBody>
      </p:sp>
    </p:spTree>
    <p:extLst>
      <p:ext uri="{BB962C8B-B14F-4D97-AF65-F5344CB8AC3E}">
        <p14:creationId xmlns:p14="http://schemas.microsoft.com/office/powerpoint/2010/main" val="403031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4213"/>
            <a:ext cx="4570413"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7703C07-FDDA-44F0-92EA-E0EB8664958E}" type="slidenum">
              <a:rPr lang="zh-CN" altLang="en-US" smtClean="0"/>
              <a:pPr>
                <a:defRPr/>
              </a:pPr>
              <a:t>44</a:t>
            </a:fld>
            <a:endParaRPr lang="en-US" altLang="zh-CN"/>
          </a:p>
        </p:txBody>
      </p:sp>
    </p:spTree>
    <p:extLst>
      <p:ext uri="{BB962C8B-B14F-4D97-AF65-F5344CB8AC3E}">
        <p14:creationId xmlns:p14="http://schemas.microsoft.com/office/powerpoint/2010/main" val="1830217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0410621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196499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17661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fld id="{8926D7FA-F346-43FA-BF8F-4F163E809ADA}" type="slidenum">
              <a:rPr lang="zh-CN" altLang="en-US"/>
              <a:pPr>
                <a:defRPr/>
              </a:pPr>
              <a:t>‹#›</a:t>
            </a:fld>
            <a:endParaRPr lang="en-US" altLang="zh-CN"/>
          </a:p>
        </p:txBody>
      </p:sp>
    </p:spTree>
    <p:extLst>
      <p:ext uri="{BB962C8B-B14F-4D97-AF65-F5344CB8AC3E}">
        <p14:creationId xmlns:p14="http://schemas.microsoft.com/office/powerpoint/2010/main" val="254754242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fld id="{8A85368D-D741-4344-BC18-79AB6A870406}" type="slidenum">
              <a:rPr lang="zh-CN" altLang="en-US"/>
              <a:pPr>
                <a:defRPr/>
              </a:pPr>
              <a:t>‹#›</a:t>
            </a:fld>
            <a:endParaRPr lang="en-US" altLang="zh-CN"/>
          </a:p>
        </p:txBody>
      </p:sp>
    </p:spTree>
    <p:extLst>
      <p:ext uri="{BB962C8B-B14F-4D97-AF65-F5344CB8AC3E}">
        <p14:creationId xmlns:p14="http://schemas.microsoft.com/office/powerpoint/2010/main" val="16497486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50A5610E-6CB6-4094-8542-3EB3433B6244}" type="slidenum">
              <a:rPr lang="zh-CN" altLang="en-US"/>
              <a:pPr>
                <a:defRPr/>
              </a:pPr>
              <a:t>‹#›</a:t>
            </a:fld>
            <a:endParaRPr lang="en-US" altLang="zh-CN"/>
          </a:p>
        </p:txBody>
      </p:sp>
    </p:spTree>
    <p:extLst>
      <p:ext uri="{BB962C8B-B14F-4D97-AF65-F5344CB8AC3E}">
        <p14:creationId xmlns:p14="http://schemas.microsoft.com/office/powerpoint/2010/main" val="10358109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3350"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ln/>
        </p:spPr>
        <p:txBody>
          <a:bodyPr/>
          <a:lstStyle>
            <a:lvl1pPr>
              <a:defRPr/>
            </a:lvl1pPr>
          </a:lstStyle>
          <a:p>
            <a:pPr>
              <a:defRPr/>
            </a:pPr>
            <a:fld id="{169BE199-B694-451A-85A9-4F277DEAAE41}" type="slidenum">
              <a:rPr lang="zh-CN" altLang="en-US"/>
              <a:pPr>
                <a:defRPr/>
              </a:pPr>
              <a:t>‹#›</a:t>
            </a:fld>
            <a:endParaRPr lang="en-US" altLang="zh-CN"/>
          </a:p>
        </p:txBody>
      </p:sp>
    </p:spTree>
    <p:extLst>
      <p:ext uri="{BB962C8B-B14F-4D97-AF65-F5344CB8AC3E}">
        <p14:creationId xmlns:p14="http://schemas.microsoft.com/office/powerpoint/2010/main" val="10138551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sldNum" sz="quarter" idx="10"/>
          </p:nvPr>
        </p:nvSpPr>
        <p:spPr>
          <a:ln/>
        </p:spPr>
        <p:txBody>
          <a:bodyPr/>
          <a:lstStyle>
            <a:lvl1pPr>
              <a:defRPr/>
            </a:lvl1pPr>
          </a:lstStyle>
          <a:p>
            <a:pPr>
              <a:defRPr/>
            </a:pPr>
            <a:fld id="{0D357072-2B65-4749-A4BB-E46D86072252}" type="slidenum">
              <a:rPr lang="zh-CN" altLang="en-US"/>
              <a:pPr>
                <a:defRPr/>
              </a:pPr>
              <a:t>‹#›</a:t>
            </a:fld>
            <a:endParaRPr lang="en-US" altLang="zh-CN"/>
          </a:p>
        </p:txBody>
      </p:sp>
    </p:spTree>
    <p:extLst>
      <p:ext uri="{BB962C8B-B14F-4D97-AF65-F5344CB8AC3E}">
        <p14:creationId xmlns:p14="http://schemas.microsoft.com/office/powerpoint/2010/main" val="406496771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a:ln/>
        </p:spPr>
        <p:txBody>
          <a:bodyPr/>
          <a:lstStyle>
            <a:lvl1pPr>
              <a:defRPr/>
            </a:lvl1pPr>
          </a:lstStyle>
          <a:p>
            <a:pPr>
              <a:defRPr/>
            </a:pPr>
            <a:fld id="{4A5B7703-4C46-4384-A289-2B28940A8A3A}" type="slidenum">
              <a:rPr lang="zh-CN" altLang="en-US"/>
              <a:pPr>
                <a:defRPr/>
              </a:pPr>
              <a:t>‹#›</a:t>
            </a:fld>
            <a:endParaRPr lang="en-US" altLang="zh-CN"/>
          </a:p>
        </p:txBody>
      </p:sp>
    </p:spTree>
    <p:extLst>
      <p:ext uri="{BB962C8B-B14F-4D97-AF65-F5344CB8AC3E}">
        <p14:creationId xmlns:p14="http://schemas.microsoft.com/office/powerpoint/2010/main" val="5211778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589F351D-B694-4CD8-B9ED-C374D2CE61E7}" type="slidenum">
              <a:rPr lang="zh-CN" altLang="en-US"/>
              <a:pPr>
                <a:defRPr/>
              </a:pPr>
              <a:t>‹#›</a:t>
            </a:fld>
            <a:endParaRPr lang="en-US" altLang="zh-CN"/>
          </a:p>
        </p:txBody>
      </p:sp>
    </p:spTree>
    <p:extLst>
      <p:ext uri="{BB962C8B-B14F-4D97-AF65-F5344CB8AC3E}">
        <p14:creationId xmlns:p14="http://schemas.microsoft.com/office/powerpoint/2010/main" val="13051104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88B00E06-ED7E-46DE-BD5E-664AA8281583}" type="slidenum">
              <a:rPr lang="zh-CN" altLang="en-US"/>
              <a:pPr>
                <a:defRPr/>
              </a:pPr>
              <a:t>‹#›</a:t>
            </a:fld>
            <a:endParaRPr lang="en-US" altLang="zh-CN"/>
          </a:p>
        </p:txBody>
      </p:sp>
    </p:spTree>
    <p:extLst>
      <p:ext uri="{BB962C8B-B14F-4D97-AF65-F5344CB8AC3E}">
        <p14:creationId xmlns:p14="http://schemas.microsoft.com/office/powerpoint/2010/main" val="15809364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006328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6125A84E-A449-461D-804A-F4FD0C92684C}" type="slidenum">
              <a:rPr lang="zh-CN" altLang="en-US"/>
              <a:pPr>
                <a:defRPr/>
              </a:pPr>
              <a:t>‹#›</a:t>
            </a:fld>
            <a:endParaRPr lang="en-US" altLang="zh-CN"/>
          </a:p>
        </p:txBody>
      </p:sp>
    </p:spTree>
    <p:extLst>
      <p:ext uri="{BB962C8B-B14F-4D97-AF65-F5344CB8AC3E}">
        <p14:creationId xmlns:p14="http://schemas.microsoft.com/office/powerpoint/2010/main" val="306265406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fld id="{436EF5DA-BB33-41C5-B00A-8825D8C2B2BB}" type="slidenum">
              <a:rPr lang="zh-CN" altLang="en-US"/>
              <a:pPr>
                <a:defRPr/>
              </a:pPr>
              <a:t>‹#›</a:t>
            </a:fld>
            <a:endParaRPr lang="en-US" altLang="zh-CN"/>
          </a:p>
        </p:txBody>
      </p:sp>
    </p:spTree>
    <p:extLst>
      <p:ext uri="{BB962C8B-B14F-4D97-AF65-F5344CB8AC3E}">
        <p14:creationId xmlns:p14="http://schemas.microsoft.com/office/powerpoint/2010/main" val="17317648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412750"/>
            <a:ext cx="2252662" cy="5429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3350" y="412750"/>
            <a:ext cx="6605588" cy="5429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fld id="{FAF3047E-D8A8-4A19-A25B-D047B1D7D77D}" type="slidenum">
              <a:rPr lang="zh-CN" altLang="en-US"/>
              <a:pPr>
                <a:defRPr/>
              </a:pPr>
              <a:t>‹#›</a:t>
            </a:fld>
            <a:endParaRPr lang="en-US" altLang="zh-CN"/>
          </a:p>
        </p:txBody>
      </p:sp>
    </p:spTree>
    <p:extLst>
      <p:ext uri="{BB962C8B-B14F-4D97-AF65-F5344CB8AC3E}">
        <p14:creationId xmlns:p14="http://schemas.microsoft.com/office/powerpoint/2010/main" val="290772160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61938" y="412750"/>
            <a:ext cx="8882062" cy="6540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33350" y="1403350"/>
            <a:ext cx="8883650" cy="4438650"/>
          </a:xfrm>
        </p:spPr>
        <p:txBody>
          <a:bodyPr/>
          <a:lstStyle/>
          <a:p>
            <a:pPr lvl="0"/>
            <a:endParaRPr lang="zh-CN" altLang="en-US" noProof="0" smtClean="0"/>
          </a:p>
        </p:txBody>
      </p:sp>
      <p:sp>
        <p:nvSpPr>
          <p:cNvPr id="4" name="Rectangle 10"/>
          <p:cNvSpPr>
            <a:spLocks noGrp="1" noChangeArrowheads="1"/>
          </p:cNvSpPr>
          <p:nvPr>
            <p:ph type="sldNum" sz="quarter" idx="10"/>
          </p:nvPr>
        </p:nvSpPr>
        <p:spPr>
          <a:ln/>
        </p:spPr>
        <p:txBody>
          <a:bodyPr/>
          <a:lstStyle>
            <a:lvl1pPr>
              <a:defRPr/>
            </a:lvl1pPr>
          </a:lstStyle>
          <a:p>
            <a:pPr>
              <a:defRPr/>
            </a:pPr>
            <a:fld id="{50A80F7F-4F93-413F-8C07-C809A975EEDA}" type="slidenum">
              <a:rPr lang="zh-CN" altLang="en-US"/>
              <a:pPr>
                <a:defRPr/>
              </a:pPr>
              <a:t>‹#›</a:t>
            </a:fld>
            <a:endParaRPr lang="en-US" altLang="zh-CN"/>
          </a:p>
        </p:txBody>
      </p:sp>
    </p:spTree>
    <p:extLst>
      <p:ext uri="{BB962C8B-B14F-4D97-AF65-F5344CB8AC3E}">
        <p14:creationId xmlns:p14="http://schemas.microsoft.com/office/powerpoint/2010/main" val="400156936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0D21009D-27A8-443C-8A03-D2D48DDC23B4}" type="slidenum">
              <a:rPr lang="zh-CN" altLang="en-US"/>
              <a:pPr>
                <a:defRPr/>
              </a:pPr>
              <a:t>‹#›</a:t>
            </a:fld>
            <a:endParaRPr lang="en-US" altLang="zh-CN"/>
          </a:p>
        </p:txBody>
      </p:sp>
    </p:spTree>
    <p:extLst>
      <p:ext uri="{BB962C8B-B14F-4D97-AF65-F5344CB8AC3E}">
        <p14:creationId xmlns:p14="http://schemas.microsoft.com/office/powerpoint/2010/main" val="20551384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8453C353-AACA-446C-BA4B-AB0E2754DA52}" type="slidenum">
              <a:rPr lang="zh-CN" altLang="en-US"/>
              <a:pPr>
                <a:defRPr/>
              </a:pPr>
              <a:t>‹#›</a:t>
            </a:fld>
            <a:endParaRPr lang="en-US" altLang="zh-CN"/>
          </a:p>
        </p:txBody>
      </p:sp>
    </p:spTree>
    <p:extLst>
      <p:ext uri="{BB962C8B-B14F-4D97-AF65-F5344CB8AC3E}">
        <p14:creationId xmlns:p14="http://schemas.microsoft.com/office/powerpoint/2010/main" val="135723205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2"/>
          <p:cNvSpPr>
            <a:spLocks noGrp="1" noChangeArrowheads="1"/>
          </p:cNvSpPr>
          <p:nvPr>
            <p:ph type="sldNum" sz="quarter" idx="10"/>
          </p:nvPr>
        </p:nvSpPr>
        <p:spPr>
          <a:ln/>
        </p:spPr>
        <p:txBody>
          <a:bodyPr/>
          <a:lstStyle>
            <a:lvl1pPr>
              <a:defRPr/>
            </a:lvl1pPr>
          </a:lstStyle>
          <a:p>
            <a:pPr>
              <a:defRPr/>
            </a:pPr>
            <a:fld id="{4B23554B-8D42-43AA-810B-4C1A07B39DD8}" type="slidenum">
              <a:rPr lang="zh-CN" altLang="en-US"/>
              <a:pPr>
                <a:defRPr/>
              </a:pPr>
              <a:t>‹#›</a:t>
            </a:fld>
            <a:endParaRPr lang="en-US" altLang="zh-CN"/>
          </a:p>
        </p:txBody>
      </p:sp>
    </p:spTree>
    <p:extLst>
      <p:ext uri="{BB962C8B-B14F-4D97-AF65-F5344CB8AC3E}">
        <p14:creationId xmlns:p14="http://schemas.microsoft.com/office/powerpoint/2010/main" val="62526831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3350"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2"/>
          <p:cNvSpPr>
            <a:spLocks noGrp="1" noChangeArrowheads="1"/>
          </p:cNvSpPr>
          <p:nvPr>
            <p:ph type="sldNum" sz="quarter" idx="10"/>
          </p:nvPr>
        </p:nvSpPr>
        <p:spPr>
          <a:ln/>
        </p:spPr>
        <p:txBody>
          <a:bodyPr/>
          <a:lstStyle>
            <a:lvl1pPr>
              <a:defRPr/>
            </a:lvl1pPr>
          </a:lstStyle>
          <a:p>
            <a:pPr>
              <a:defRPr/>
            </a:pPr>
            <a:fld id="{4CD4938D-EEB8-4688-A77E-EB073FAEDCD2}" type="slidenum">
              <a:rPr lang="zh-CN" altLang="en-US"/>
              <a:pPr>
                <a:defRPr/>
              </a:pPr>
              <a:t>‹#›</a:t>
            </a:fld>
            <a:endParaRPr lang="en-US" altLang="zh-CN"/>
          </a:p>
        </p:txBody>
      </p:sp>
    </p:spTree>
    <p:extLst>
      <p:ext uri="{BB962C8B-B14F-4D97-AF65-F5344CB8AC3E}">
        <p14:creationId xmlns:p14="http://schemas.microsoft.com/office/powerpoint/2010/main" val="230698715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2"/>
          <p:cNvSpPr>
            <a:spLocks noGrp="1" noChangeArrowheads="1"/>
          </p:cNvSpPr>
          <p:nvPr>
            <p:ph type="sldNum" sz="quarter" idx="10"/>
          </p:nvPr>
        </p:nvSpPr>
        <p:spPr>
          <a:ln/>
        </p:spPr>
        <p:txBody>
          <a:bodyPr/>
          <a:lstStyle>
            <a:lvl1pPr>
              <a:defRPr/>
            </a:lvl1pPr>
          </a:lstStyle>
          <a:p>
            <a:pPr>
              <a:defRPr/>
            </a:pPr>
            <a:fld id="{8F540DAD-6D2F-4AAE-84ED-2BFC0A05B7C1}" type="slidenum">
              <a:rPr lang="zh-CN" altLang="en-US"/>
              <a:pPr>
                <a:defRPr/>
              </a:pPr>
              <a:t>‹#›</a:t>
            </a:fld>
            <a:endParaRPr lang="en-US" altLang="zh-CN"/>
          </a:p>
        </p:txBody>
      </p:sp>
    </p:spTree>
    <p:extLst>
      <p:ext uri="{BB962C8B-B14F-4D97-AF65-F5344CB8AC3E}">
        <p14:creationId xmlns:p14="http://schemas.microsoft.com/office/powerpoint/2010/main" val="39651636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2"/>
          <p:cNvSpPr>
            <a:spLocks noGrp="1" noChangeArrowheads="1"/>
          </p:cNvSpPr>
          <p:nvPr>
            <p:ph type="sldNum" sz="quarter" idx="10"/>
          </p:nvPr>
        </p:nvSpPr>
        <p:spPr>
          <a:ln/>
        </p:spPr>
        <p:txBody>
          <a:bodyPr/>
          <a:lstStyle>
            <a:lvl1pPr>
              <a:defRPr/>
            </a:lvl1pPr>
          </a:lstStyle>
          <a:p>
            <a:pPr>
              <a:defRPr/>
            </a:pPr>
            <a:fld id="{FDA14DDB-B96B-405D-8779-276446AC0A13}" type="slidenum">
              <a:rPr lang="zh-CN" altLang="en-US"/>
              <a:pPr>
                <a:defRPr/>
              </a:pPr>
              <a:t>‹#›</a:t>
            </a:fld>
            <a:endParaRPr lang="en-US" altLang="zh-CN"/>
          </a:p>
        </p:txBody>
      </p:sp>
    </p:spTree>
    <p:extLst>
      <p:ext uri="{BB962C8B-B14F-4D97-AF65-F5344CB8AC3E}">
        <p14:creationId xmlns:p14="http://schemas.microsoft.com/office/powerpoint/2010/main" val="106060203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17882473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lvl1pPr>
          </a:lstStyle>
          <a:p>
            <a:pPr>
              <a:defRPr/>
            </a:pPr>
            <a:fld id="{F95BF7B0-6749-4297-966F-9D57D8AC26C8}" type="slidenum">
              <a:rPr lang="zh-CN" altLang="en-US"/>
              <a:pPr>
                <a:defRPr/>
              </a:pPr>
              <a:t>‹#›</a:t>
            </a:fld>
            <a:endParaRPr lang="en-US" altLang="zh-CN"/>
          </a:p>
        </p:txBody>
      </p:sp>
    </p:spTree>
    <p:extLst>
      <p:ext uri="{BB962C8B-B14F-4D97-AF65-F5344CB8AC3E}">
        <p14:creationId xmlns:p14="http://schemas.microsoft.com/office/powerpoint/2010/main" val="164987168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2"/>
          <p:cNvSpPr>
            <a:spLocks noGrp="1" noChangeArrowheads="1"/>
          </p:cNvSpPr>
          <p:nvPr>
            <p:ph type="sldNum" sz="quarter" idx="10"/>
          </p:nvPr>
        </p:nvSpPr>
        <p:spPr>
          <a:ln/>
        </p:spPr>
        <p:txBody>
          <a:bodyPr/>
          <a:lstStyle>
            <a:lvl1pPr>
              <a:defRPr/>
            </a:lvl1pPr>
          </a:lstStyle>
          <a:p>
            <a:pPr>
              <a:defRPr/>
            </a:pPr>
            <a:fld id="{04E93DEC-352C-4F8B-BECD-BD8A52C46891}" type="slidenum">
              <a:rPr lang="zh-CN" altLang="en-US"/>
              <a:pPr>
                <a:defRPr/>
              </a:pPr>
              <a:t>‹#›</a:t>
            </a:fld>
            <a:endParaRPr lang="en-US" altLang="zh-CN"/>
          </a:p>
        </p:txBody>
      </p:sp>
    </p:spTree>
    <p:extLst>
      <p:ext uri="{BB962C8B-B14F-4D97-AF65-F5344CB8AC3E}">
        <p14:creationId xmlns:p14="http://schemas.microsoft.com/office/powerpoint/2010/main" val="350502017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2"/>
          <p:cNvSpPr>
            <a:spLocks noGrp="1" noChangeArrowheads="1"/>
          </p:cNvSpPr>
          <p:nvPr>
            <p:ph type="sldNum" sz="quarter" idx="10"/>
          </p:nvPr>
        </p:nvSpPr>
        <p:spPr>
          <a:ln/>
        </p:spPr>
        <p:txBody>
          <a:bodyPr/>
          <a:lstStyle>
            <a:lvl1pPr>
              <a:defRPr/>
            </a:lvl1pPr>
          </a:lstStyle>
          <a:p>
            <a:pPr>
              <a:defRPr/>
            </a:pPr>
            <a:fld id="{90CF9EEC-4C6D-4016-8D4E-B4BA722875DA}" type="slidenum">
              <a:rPr lang="zh-CN" altLang="en-US"/>
              <a:pPr>
                <a:defRPr/>
              </a:pPr>
              <a:t>‹#›</a:t>
            </a:fld>
            <a:endParaRPr lang="en-US" altLang="zh-CN"/>
          </a:p>
        </p:txBody>
      </p:sp>
    </p:spTree>
    <p:extLst>
      <p:ext uri="{BB962C8B-B14F-4D97-AF65-F5344CB8AC3E}">
        <p14:creationId xmlns:p14="http://schemas.microsoft.com/office/powerpoint/2010/main" val="5075815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DDCA8440-5277-4AA1-8357-0A603E43824E}" type="slidenum">
              <a:rPr lang="zh-CN" altLang="en-US"/>
              <a:pPr>
                <a:defRPr/>
              </a:pPr>
              <a:t>‹#›</a:t>
            </a:fld>
            <a:endParaRPr lang="en-US" altLang="zh-CN"/>
          </a:p>
        </p:txBody>
      </p:sp>
    </p:spTree>
    <p:extLst>
      <p:ext uri="{BB962C8B-B14F-4D97-AF65-F5344CB8AC3E}">
        <p14:creationId xmlns:p14="http://schemas.microsoft.com/office/powerpoint/2010/main" val="252522361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412750"/>
            <a:ext cx="2252662" cy="5429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3350" y="412750"/>
            <a:ext cx="6605588" cy="5429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1AEF9DC0-742F-4DDD-B12A-65A1B2EC55BE}" type="slidenum">
              <a:rPr lang="zh-CN" altLang="en-US"/>
              <a:pPr>
                <a:defRPr/>
              </a:pPr>
              <a:t>‹#›</a:t>
            </a:fld>
            <a:endParaRPr lang="en-US" altLang="zh-CN"/>
          </a:p>
        </p:txBody>
      </p:sp>
    </p:spTree>
    <p:extLst>
      <p:ext uri="{BB962C8B-B14F-4D97-AF65-F5344CB8AC3E}">
        <p14:creationId xmlns:p14="http://schemas.microsoft.com/office/powerpoint/2010/main" val="810879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0D21009D-27A8-443C-8A03-D2D48DDC23B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2621388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8453C353-AACA-446C-BA4B-AB0E2754DA5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498902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2"/>
          <p:cNvSpPr>
            <a:spLocks noGrp="1" noChangeArrowheads="1"/>
          </p:cNvSpPr>
          <p:nvPr>
            <p:ph type="sldNum" sz="quarter" idx="10"/>
          </p:nvPr>
        </p:nvSpPr>
        <p:spPr>
          <a:ln/>
        </p:spPr>
        <p:txBody>
          <a:bodyPr/>
          <a:lstStyle>
            <a:lvl1pPr>
              <a:defRPr/>
            </a:lvl1pPr>
          </a:lstStyle>
          <a:p>
            <a:pPr>
              <a:defRPr/>
            </a:pPr>
            <a:fld id="{4B23554B-8D42-43AA-810B-4C1A07B39DD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0502749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3350"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403350"/>
            <a:ext cx="4365625"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2"/>
          <p:cNvSpPr>
            <a:spLocks noGrp="1" noChangeArrowheads="1"/>
          </p:cNvSpPr>
          <p:nvPr>
            <p:ph type="sldNum" sz="quarter" idx="10"/>
          </p:nvPr>
        </p:nvSpPr>
        <p:spPr>
          <a:ln/>
        </p:spPr>
        <p:txBody>
          <a:bodyPr/>
          <a:lstStyle>
            <a:lvl1pPr>
              <a:defRPr/>
            </a:lvl1pPr>
          </a:lstStyle>
          <a:p>
            <a:pPr>
              <a:defRPr/>
            </a:pPr>
            <a:fld id="{4CD4938D-EEB8-4688-A77E-EB073FAEDCD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801770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2"/>
          <p:cNvSpPr>
            <a:spLocks noGrp="1" noChangeArrowheads="1"/>
          </p:cNvSpPr>
          <p:nvPr>
            <p:ph type="sldNum" sz="quarter" idx="10"/>
          </p:nvPr>
        </p:nvSpPr>
        <p:spPr>
          <a:ln/>
        </p:spPr>
        <p:txBody>
          <a:bodyPr/>
          <a:lstStyle>
            <a:lvl1pPr>
              <a:defRPr/>
            </a:lvl1pPr>
          </a:lstStyle>
          <a:p>
            <a:pPr>
              <a:defRPr/>
            </a:pPr>
            <a:fld id="{8F540DAD-6D2F-4AAE-84ED-2BFC0A05B7C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861686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9433025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2"/>
          <p:cNvSpPr>
            <a:spLocks noGrp="1" noChangeArrowheads="1"/>
          </p:cNvSpPr>
          <p:nvPr>
            <p:ph type="sldNum" sz="quarter" idx="10"/>
          </p:nvPr>
        </p:nvSpPr>
        <p:spPr>
          <a:ln/>
        </p:spPr>
        <p:txBody>
          <a:bodyPr/>
          <a:lstStyle>
            <a:lvl1pPr>
              <a:defRPr/>
            </a:lvl1pPr>
          </a:lstStyle>
          <a:p>
            <a:pPr>
              <a:defRPr/>
            </a:pPr>
            <a:fld id="{FDA14DDB-B96B-405D-8779-276446AC0A1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896629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lvl1pPr>
          </a:lstStyle>
          <a:p>
            <a:pPr>
              <a:defRPr/>
            </a:pPr>
            <a:fld id="{F95BF7B0-6749-4297-966F-9D57D8AC26C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8957592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2"/>
          <p:cNvSpPr>
            <a:spLocks noGrp="1" noChangeArrowheads="1"/>
          </p:cNvSpPr>
          <p:nvPr>
            <p:ph type="sldNum" sz="quarter" idx="10"/>
          </p:nvPr>
        </p:nvSpPr>
        <p:spPr>
          <a:ln/>
        </p:spPr>
        <p:txBody>
          <a:bodyPr/>
          <a:lstStyle>
            <a:lvl1pPr>
              <a:defRPr/>
            </a:lvl1pPr>
          </a:lstStyle>
          <a:p>
            <a:pPr>
              <a:defRPr/>
            </a:pPr>
            <a:fld id="{04E93DEC-352C-4F8B-BECD-BD8A52C4689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1726256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2"/>
          <p:cNvSpPr>
            <a:spLocks noGrp="1" noChangeArrowheads="1"/>
          </p:cNvSpPr>
          <p:nvPr>
            <p:ph type="sldNum" sz="quarter" idx="10"/>
          </p:nvPr>
        </p:nvSpPr>
        <p:spPr>
          <a:ln/>
        </p:spPr>
        <p:txBody>
          <a:bodyPr/>
          <a:lstStyle>
            <a:lvl1pPr>
              <a:defRPr/>
            </a:lvl1pPr>
          </a:lstStyle>
          <a:p>
            <a:pPr>
              <a:defRPr/>
            </a:pPr>
            <a:fld id="{90CF9EEC-4C6D-4016-8D4E-B4BA722875D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165469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DDCA8440-5277-4AA1-8357-0A603E43824E}"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1350462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1338" y="412750"/>
            <a:ext cx="2252662" cy="5429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3350" y="412750"/>
            <a:ext cx="6605588" cy="5429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2"/>
          <p:cNvSpPr>
            <a:spLocks noGrp="1" noChangeArrowheads="1"/>
          </p:cNvSpPr>
          <p:nvPr>
            <p:ph type="sldNum" sz="quarter" idx="10"/>
          </p:nvPr>
        </p:nvSpPr>
        <p:spPr>
          <a:ln/>
        </p:spPr>
        <p:txBody>
          <a:bodyPr/>
          <a:lstStyle>
            <a:lvl1pPr>
              <a:defRPr/>
            </a:lvl1pPr>
          </a:lstStyle>
          <a:p>
            <a:pPr>
              <a:defRPr/>
            </a:pPr>
            <a:fld id="{1AEF9DC0-742F-4DDD-B12A-65A1B2EC55BE}"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837534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238916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217165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2436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0715307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787902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2.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sp>
        <p:nvSpPr>
          <p:cNvPr id="1027" name="Text Box 3"/>
          <p:cNvSpPr txBox="1">
            <a:spLocks noChangeArrowheads="1"/>
          </p:cNvSpPr>
          <p:nvPr userDrawn="1"/>
        </p:nvSpPr>
        <p:spPr bwMode="auto">
          <a:xfrm>
            <a:off x="3063875" y="2078038"/>
            <a:ext cx="2820988" cy="13112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defRPr/>
            </a:pPr>
            <a:r>
              <a:rPr lang="zh-CN" altLang="en-US" sz="4000">
                <a:solidFill>
                  <a:srgbClr val="6486E6"/>
                </a:solidFill>
                <a:latin typeface="华文细黑" panose="02010600040101010101" pitchFamily="2" charset="-122"/>
                <a:ea typeface="华文细黑" panose="02010600040101010101" pitchFamily="2" charset="-122"/>
              </a:rPr>
              <a:t>  </a:t>
            </a:r>
            <a:r>
              <a:rPr lang="zh-CN" altLang="en-US" sz="4000" b="1">
                <a:solidFill>
                  <a:srgbClr val="6486E6"/>
                </a:solidFill>
                <a:latin typeface="华文细黑" panose="02010600040101010101" pitchFamily="2" charset="-122"/>
                <a:ea typeface="华文细黑" panose="02010600040101010101" pitchFamily="2" charset="-122"/>
              </a:rPr>
              <a:t>谢谢！</a:t>
            </a:r>
          </a:p>
          <a:p>
            <a:pPr algn="ctr">
              <a:defRPr/>
            </a:pPr>
            <a:r>
              <a:rPr lang="en-US" altLang="zh-CN" sz="4000" b="1" dirty="0">
                <a:solidFill>
                  <a:srgbClr val="6486E6"/>
                </a:solidFill>
                <a:latin typeface="华文细黑" panose="02010600040101010101" pitchFamily="2" charset="-122"/>
                <a:ea typeface="华文细黑" panose="02010600040101010101" pitchFamily="2" charset="-122"/>
              </a:rPr>
              <a:t>Thank you!</a:t>
            </a:r>
            <a:endParaRPr lang="zh-CN" altLang="en-US" sz="4000" b="1">
              <a:solidFill>
                <a:srgbClr val="6486E6"/>
              </a:solidFill>
              <a:latin typeface="华文细黑" panose="02010600040101010101" pitchFamily="2" charset="-122"/>
              <a:ea typeface="华文细黑" panose="02010600040101010101" pitchFamily="2" charset="-122"/>
            </a:endParaRPr>
          </a:p>
        </p:txBody>
      </p:sp>
      <p:pic>
        <p:nvPicPr>
          <p:cNvPr id="2" name="Picture 1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26375" y="5999163"/>
            <a:ext cx="1160463"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A53"/>
                  </a:outerShdw>
                </a:effectLst>
              </a14:hiddenEffects>
            </a:ext>
          </a:extLst>
        </p:spPr>
      </p:pic>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61938" y="412750"/>
            <a:ext cx="88820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Title Goes Here</a:t>
            </a:r>
          </a:p>
        </p:txBody>
      </p:sp>
      <p:sp>
        <p:nvSpPr>
          <p:cNvPr id="2051" name="Rectangle 3"/>
          <p:cNvSpPr>
            <a:spLocks noGrp="1" noChangeArrowheads="1"/>
          </p:cNvSpPr>
          <p:nvPr>
            <p:ph type="body" idx="1"/>
          </p:nvPr>
        </p:nvSpPr>
        <p:spPr bwMode="auto">
          <a:xfrm>
            <a:off x="133350" y="1403350"/>
            <a:ext cx="88836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2" name="未知"/>
          <p:cNvSpPr>
            <a:spLocks noChangeArrowheads="1"/>
          </p:cNvSpPr>
          <p:nvPr userDrawn="1"/>
        </p:nvSpPr>
        <p:spPr bwMode="auto">
          <a:xfrm flipH="1">
            <a:off x="255588" y="247650"/>
            <a:ext cx="947737" cy="16192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339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053" name="Group 5"/>
          <p:cNvGrpSpPr>
            <a:grpSpLocks/>
          </p:cNvGrpSpPr>
          <p:nvPr userDrawn="1"/>
        </p:nvGrpSpPr>
        <p:grpSpPr bwMode="auto">
          <a:xfrm>
            <a:off x="1235075" y="239713"/>
            <a:ext cx="7912100" cy="165100"/>
            <a:chOff x="0" y="0"/>
            <a:chExt cx="4984" cy="104"/>
          </a:xfrm>
        </p:grpSpPr>
        <p:sp>
          <p:nvSpPr>
            <p:cNvPr id="2057" name="未知"/>
            <p:cNvSpPr>
              <a:spLocks noChangeArrowheads="1"/>
            </p:cNvSpPr>
            <p:nvPr userDrawn="1"/>
          </p:nvSpPr>
          <p:spPr bwMode="auto">
            <a:xfrm flipH="1">
              <a:off x="654" y="0"/>
              <a:ext cx="4330" cy="104"/>
            </a:xfrm>
            <a:custGeom>
              <a:avLst/>
              <a:gdLst>
                <a:gd name="T0" fmla="*/ 0 w 4330"/>
                <a:gd name="T1" fmla="*/ 0 h 104"/>
                <a:gd name="T2" fmla="*/ 0 w 4330"/>
                <a:gd name="T3" fmla="*/ 104 h 104"/>
                <a:gd name="T4" fmla="*/ 4330 w 4330"/>
                <a:gd name="T5" fmla="*/ 104 h 104"/>
                <a:gd name="T6" fmla="*/ 4330 w 4330"/>
                <a:gd name="T7" fmla="*/ 48 h 104"/>
                <a:gd name="T8" fmla="*/ 4282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未知"/>
            <p:cNvSpPr>
              <a:spLocks noChangeArrowheads="1"/>
            </p:cNvSpPr>
            <p:nvPr userDrawn="1"/>
          </p:nvSpPr>
          <p:spPr bwMode="auto">
            <a:xfrm flipH="1">
              <a:off x="0" y="0"/>
              <a:ext cx="4330" cy="104"/>
            </a:xfrm>
            <a:custGeom>
              <a:avLst/>
              <a:gdLst>
                <a:gd name="T0" fmla="*/ 0 w 4330"/>
                <a:gd name="T1" fmla="*/ 0 h 104"/>
                <a:gd name="T2" fmla="*/ 0 w 4330"/>
                <a:gd name="T3" fmla="*/ 104 h 104"/>
                <a:gd name="T4" fmla="*/ 4330 w 4330"/>
                <a:gd name="T5" fmla="*/ 104 h 104"/>
                <a:gd name="T6" fmla="*/ 4330 w 4330"/>
                <a:gd name="T7" fmla="*/ 48 h 104"/>
                <a:gd name="T8" fmla="*/ 4282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055" name="Text Box 9"/>
          <p:cNvSpPr txBox="1">
            <a:spLocks noChangeArrowheads="1"/>
          </p:cNvSpPr>
          <p:nvPr userDrawn="1"/>
        </p:nvSpPr>
        <p:spPr bwMode="auto">
          <a:xfrm>
            <a:off x="342900" y="6691313"/>
            <a:ext cx="865822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None/>
              <a:defRPr/>
            </a:pPr>
            <a:r>
              <a:rPr lang="en-US" altLang="zh-CN" sz="700" dirty="0" err="1" smtClean="0">
                <a:solidFill>
                  <a:srgbClr val="D1E4F2"/>
                </a:solidFill>
                <a:ea typeface="宋体" panose="02010600030101010101" pitchFamily="2" charset="-122"/>
              </a:rPr>
              <a:t>Huago</a:t>
            </a:r>
            <a:r>
              <a:rPr lang="en-US" altLang="zh-CN" sz="700" dirty="0" smtClean="0">
                <a:solidFill>
                  <a:srgbClr val="D1E4F2"/>
                </a:solidFill>
                <a:ea typeface="宋体" panose="02010600030101010101" pitchFamily="2" charset="-122"/>
              </a:rPr>
              <a:t>, the </a:t>
            </a:r>
            <a:r>
              <a:rPr lang="en-US" altLang="zh-CN" sz="700" dirty="0" err="1" smtClean="0">
                <a:solidFill>
                  <a:srgbClr val="D1E4F2"/>
                </a:solidFill>
                <a:ea typeface="宋体" panose="02010600030101010101" pitchFamily="2" charset="-122"/>
              </a:rPr>
              <a:t>Huago</a:t>
            </a:r>
            <a:r>
              <a:rPr lang="en-US" altLang="zh-CN" sz="700" dirty="0" smtClean="0">
                <a:solidFill>
                  <a:srgbClr val="D1E4F2"/>
                </a:solidFill>
                <a:ea typeface="宋体" panose="02010600030101010101" pitchFamily="2" charset="-122"/>
              </a:rPr>
              <a:t> logo are trademarks of Suzhou </a:t>
            </a:r>
            <a:r>
              <a:rPr lang="en-US" altLang="zh-CN" sz="700" dirty="0" err="1" smtClean="0">
                <a:solidFill>
                  <a:srgbClr val="D1E4F2"/>
                </a:solidFill>
                <a:ea typeface="宋体" panose="02010600030101010101" pitchFamily="2" charset="-122"/>
              </a:rPr>
              <a:t>Huago</a:t>
            </a:r>
            <a:r>
              <a:rPr lang="en-US" altLang="zh-CN" sz="700" dirty="0" smtClean="0">
                <a:solidFill>
                  <a:srgbClr val="D1E4F2"/>
                </a:solidFill>
                <a:ea typeface="宋体" panose="02010600030101010101" pitchFamily="2" charset="-122"/>
              </a:rPr>
              <a:t> Lighting Technology Co, Ltd. All other product or service names are the property of their respective owners. © Suzhou </a:t>
            </a:r>
            <a:r>
              <a:rPr lang="en-US" altLang="zh-CN" sz="700" dirty="0" err="1" smtClean="0">
                <a:solidFill>
                  <a:srgbClr val="D1E4F2"/>
                </a:solidFill>
                <a:ea typeface="宋体" panose="02010600030101010101" pitchFamily="2" charset="-122"/>
              </a:rPr>
              <a:t>Huago</a:t>
            </a:r>
            <a:r>
              <a:rPr lang="en-US" altLang="zh-CN" sz="700" dirty="0" smtClean="0">
                <a:solidFill>
                  <a:srgbClr val="D1E4F2"/>
                </a:solidFill>
                <a:ea typeface="宋体" panose="02010600030101010101" pitchFamily="2" charset="-122"/>
              </a:rPr>
              <a:t> Lighting Technology Co, Ltd. 2012. </a:t>
            </a:r>
          </a:p>
        </p:txBody>
      </p:sp>
      <p:sp>
        <p:nvSpPr>
          <p:cNvPr id="2058" name="Rectangle 10"/>
          <p:cNvSpPr>
            <a:spLocks noGrp="1" noChangeArrowheads="1"/>
          </p:cNvSpPr>
          <p:nvPr>
            <p:ph type="sldNum" sz="quarter" idx="4"/>
          </p:nvPr>
        </p:nvSpPr>
        <p:spPr bwMode="auto">
          <a:xfrm>
            <a:off x="4333875" y="6343650"/>
            <a:ext cx="685800" cy="314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charset="0"/>
              <a:buNone/>
              <a:defRPr sz="1000" smtClean="0">
                <a:latin typeface="Arial" charset="0"/>
                <a:ea typeface="宋体" pitchFamily="2" charset="-122"/>
              </a:defRPr>
            </a:lvl1pPr>
          </a:lstStyle>
          <a:p>
            <a:pPr>
              <a:defRPr/>
            </a:pPr>
            <a:fld id="{DF654410-C29C-4DC0-862D-88932E1A65AC}" type="slidenum">
              <a:rPr lang="zh-CN" altLang="en-US"/>
              <a:pPr>
                <a:defRPr/>
              </a:pPr>
              <a:t>‹#›</a:t>
            </a:fld>
            <a:endParaRPr lang="en-US" altLang="zh-CN"/>
          </a:p>
        </p:txBody>
      </p:sp>
      <p:pic>
        <p:nvPicPr>
          <p:cNvPr id="2056" name="Picture 1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826375" y="5999163"/>
            <a:ext cx="1160463"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A53"/>
                  </a:outerShdw>
                </a:effectLst>
              </a14:hiddenEffects>
            </a:ext>
          </a:extLst>
        </p:spPr>
      </p:pic>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transition>
    <p:fade/>
  </p:transition>
  <p:timing>
    <p:tnLst>
      <p:par>
        <p:cTn id="1" dur="indefinite" restart="never" nodeType="tmRoot"/>
      </p:par>
    </p:tnLst>
  </p:timing>
  <p:txStyles>
    <p:titleStyle>
      <a:lvl1pPr algn="r" rtl="0" eaLnBrk="0" fontAlgn="base" hangingPunct="0">
        <a:lnSpc>
          <a:spcPct val="85000"/>
        </a:lnSpc>
        <a:spcBef>
          <a:spcPct val="0"/>
        </a:spcBef>
        <a:spcAft>
          <a:spcPct val="0"/>
        </a:spcAft>
        <a:defRPr sz="2200" b="1">
          <a:solidFill>
            <a:schemeClr val="tx1"/>
          </a:solidFill>
          <a:latin typeface="+mj-lt"/>
          <a:ea typeface="+mj-ea"/>
          <a:cs typeface="+mj-cs"/>
        </a:defRPr>
      </a:lvl1pPr>
      <a:lvl2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2pPr>
      <a:lvl3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3pPr>
      <a:lvl4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4pPr>
      <a:lvl5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5pPr>
      <a:lvl6pPr marL="4572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6pPr>
      <a:lvl7pPr marL="9144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7pPr>
      <a:lvl8pPr marL="13716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8pPr>
      <a:lvl9pPr marL="18288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9pPr>
    </p:titleStyle>
    <p:bodyStyle>
      <a:lvl1pPr marL="227013" indent="-227013" algn="l" rtl="0" eaLnBrk="0" fontAlgn="base" hangingPunct="0">
        <a:spcBef>
          <a:spcPct val="20000"/>
        </a:spcBef>
        <a:spcAft>
          <a:spcPct val="3000"/>
        </a:spcAft>
        <a:buClr>
          <a:schemeClr val="accent1"/>
        </a:buClr>
        <a:buSzPct val="80000"/>
        <a:buFont typeface="Arial" pitchFamily="34" charset="0"/>
        <a:buChar char="►"/>
        <a:defRPr sz="2200">
          <a:solidFill>
            <a:srgbClr val="000000"/>
          </a:solidFill>
          <a:latin typeface="+mn-lt"/>
          <a:ea typeface="+mn-ea"/>
          <a:cs typeface="+mn-cs"/>
        </a:defRPr>
      </a:lvl1pPr>
      <a:lvl2pPr marL="566738" indent="-225425" algn="l" rtl="0" eaLnBrk="0" fontAlgn="base" hangingPunct="0">
        <a:spcBef>
          <a:spcPct val="20000"/>
        </a:spcBef>
        <a:spcAft>
          <a:spcPct val="3000"/>
        </a:spcAft>
        <a:buClr>
          <a:schemeClr val="accent1"/>
        </a:buClr>
        <a:buSzPct val="80000"/>
        <a:buFont typeface="Arial" pitchFamily="34" charset="0"/>
        <a:buChar char="•"/>
        <a:defRPr sz="2000">
          <a:solidFill>
            <a:srgbClr val="000000"/>
          </a:solidFill>
          <a:latin typeface="+mn-lt"/>
          <a:cs typeface="+mn-cs"/>
        </a:defRPr>
      </a:lvl2pPr>
      <a:lvl3pPr marL="922338" indent="-228600" algn="l" rtl="0" eaLnBrk="0" fontAlgn="base" hangingPunct="0">
        <a:spcBef>
          <a:spcPct val="20000"/>
        </a:spcBef>
        <a:spcAft>
          <a:spcPct val="3000"/>
        </a:spcAft>
        <a:buClr>
          <a:schemeClr val="accent1"/>
        </a:buClr>
        <a:buSzPct val="80000"/>
        <a:buFont typeface="Arial" pitchFamily="34" charset="0"/>
        <a:buChar char="§"/>
        <a:defRPr sz="2400">
          <a:solidFill>
            <a:srgbClr val="000000"/>
          </a:solidFill>
          <a:latin typeface="+mn-lt"/>
          <a:cs typeface="+mn-cs"/>
        </a:defRPr>
      </a:lvl3pPr>
      <a:lvl4pPr marL="1376363" indent="-228600" algn="l" rtl="0" eaLnBrk="0" fontAlgn="base" hangingPunct="0">
        <a:spcBef>
          <a:spcPct val="20000"/>
        </a:spcBef>
        <a:spcAft>
          <a:spcPct val="3000"/>
        </a:spcAft>
        <a:buClr>
          <a:schemeClr val="accent1"/>
        </a:buClr>
        <a:buSzPct val="80000"/>
        <a:buFont typeface="Arial" pitchFamily="34" charset="0"/>
        <a:buChar char="–"/>
        <a:defRPr sz="1600">
          <a:solidFill>
            <a:srgbClr val="000000"/>
          </a:solidFill>
          <a:latin typeface="+mn-lt"/>
          <a:cs typeface="+mn-cs"/>
        </a:defRPr>
      </a:lvl4pPr>
      <a:lvl5pPr marL="17732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5pPr>
      <a:lvl6pPr marL="22304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6pPr>
      <a:lvl7pPr marL="26876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7pPr>
      <a:lvl8pPr marL="31448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8pPr>
      <a:lvl9pPr marL="36020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260350" y="1403350"/>
            <a:ext cx="88836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5" name="Rectangle 2"/>
          <p:cNvSpPr>
            <a:spLocks noGrp="1" noChangeArrowheads="1"/>
          </p:cNvSpPr>
          <p:nvPr>
            <p:ph type="title"/>
          </p:nvPr>
        </p:nvSpPr>
        <p:spPr bwMode="auto">
          <a:xfrm>
            <a:off x="261938" y="412750"/>
            <a:ext cx="88820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Title Goes Here</a:t>
            </a:r>
          </a:p>
        </p:txBody>
      </p:sp>
      <p:grpSp>
        <p:nvGrpSpPr>
          <p:cNvPr id="3076" name="Group 3"/>
          <p:cNvGrpSpPr>
            <a:grpSpLocks/>
          </p:cNvGrpSpPr>
          <p:nvPr/>
        </p:nvGrpSpPr>
        <p:grpSpPr bwMode="auto">
          <a:xfrm>
            <a:off x="295275" y="3886200"/>
            <a:ext cx="8667750" cy="176213"/>
            <a:chOff x="0" y="0"/>
            <a:chExt cx="5460" cy="111"/>
          </a:xfrm>
        </p:grpSpPr>
        <p:sp>
          <p:nvSpPr>
            <p:cNvPr id="3088" name="未知"/>
            <p:cNvSpPr>
              <a:spLocks noChangeArrowheads="1"/>
            </p:cNvSpPr>
            <p:nvPr userDrawn="1"/>
          </p:nvSpPr>
          <p:spPr bwMode="auto">
            <a:xfrm>
              <a:off x="0" y="0"/>
              <a:ext cx="4123" cy="111"/>
            </a:xfrm>
            <a:custGeom>
              <a:avLst/>
              <a:gdLst>
                <a:gd name="T0" fmla="*/ 0 w 4945"/>
                <a:gd name="T1" fmla="*/ 0 h 111"/>
                <a:gd name="T2" fmla="*/ 0 w 4945"/>
                <a:gd name="T3" fmla="*/ 111 h 111"/>
                <a:gd name="T4" fmla="*/ 997 w 4945"/>
                <a:gd name="T5" fmla="*/ 111 h 111"/>
                <a:gd name="T6" fmla="*/ 1012 w 4945"/>
                <a:gd name="T7" fmla="*/ 44 h 111"/>
                <a:gd name="T8" fmla="*/ 1027 w 4945"/>
                <a:gd name="T9" fmla="*/ 111 h 111"/>
                <a:gd name="T10" fmla="*/ 1156 w 4945"/>
                <a:gd name="T11" fmla="*/ 111 h 111"/>
                <a:gd name="T12" fmla="*/ 1156 w 4945"/>
                <a:gd name="T13" fmla="*/ 0 h 111"/>
                <a:gd name="T14" fmla="*/ 0 w 4945"/>
                <a:gd name="T15" fmla="*/ 0 h 111"/>
                <a:gd name="T16" fmla="*/ 0 60000 65536"/>
                <a:gd name="T17" fmla="*/ 0 60000 65536"/>
                <a:gd name="T18" fmla="*/ 0 60000 65536"/>
                <a:gd name="T19" fmla="*/ 0 60000 65536"/>
                <a:gd name="T20" fmla="*/ 0 60000 65536"/>
                <a:gd name="T21" fmla="*/ 0 60000 65536"/>
                <a:gd name="T22" fmla="*/ 0 60000 65536"/>
                <a:gd name="T23" fmla="*/ 0 60000 65536"/>
                <a:gd name="T24" fmla="*/ 0 w 4945"/>
                <a:gd name="T25" fmla="*/ 0 h 111"/>
                <a:gd name="T26" fmla="*/ 4945 w 4945"/>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50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89" name="未知"/>
            <p:cNvSpPr>
              <a:spLocks noChangeArrowheads="1"/>
            </p:cNvSpPr>
            <p:nvPr userDrawn="1"/>
          </p:nvSpPr>
          <p:spPr bwMode="auto">
            <a:xfrm>
              <a:off x="515" y="0"/>
              <a:ext cx="4945" cy="111"/>
            </a:xfrm>
            <a:custGeom>
              <a:avLst/>
              <a:gdLst>
                <a:gd name="T0" fmla="*/ 0 w 4945"/>
                <a:gd name="T1" fmla="*/ 0 h 111"/>
                <a:gd name="T2" fmla="*/ 0 w 4945"/>
                <a:gd name="T3" fmla="*/ 111 h 111"/>
                <a:gd name="T4" fmla="*/ 4267 w 4945"/>
                <a:gd name="T5" fmla="*/ 111 h 111"/>
                <a:gd name="T6" fmla="*/ 4334 w 4945"/>
                <a:gd name="T7" fmla="*/ 44 h 111"/>
                <a:gd name="T8" fmla="*/ 4401 w 4945"/>
                <a:gd name="T9" fmla="*/ 111 h 111"/>
                <a:gd name="T10" fmla="*/ 4945 w 4945"/>
                <a:gd name="T11" fmla="*/ 111 h 111"/>
                <a:gd name="T12" fmla="*/ 4945 w 4945"/>
                <a:gd name="T13" fmla="*/ 0 h 111"/>
                <a:gd name="T14" fmla="*/ 0 w 4945"/>
                <a:gd name="T15" fmla="*/ 0 h 111"/>
                <a:gd name="T16" fmla="*/ 0 60000 65536"/>
                <a:gd name="T17" fmla="*/ 0 60000 65536"/>
                <a:gd name="T18" fmla="*/ 0 60000 65536"/>
                <a:gd name="T19" fmla="*/ 0 60000 65536"/>
                <a:gd name="T20" fmla="*/ 0 60000 65536"/>
                <a:gd name="T21" fmla="*/ 0 60000 65536"/>
                <a:gd name="T22" fmla="*/ 0 60000 65536"/>
                <a:gd name="T23" fmla="*/ 0 60000 65536"/>
                <a:gd name="T24" fmla="*/ 0 w 4945"/>
                <a:gd name="T25" fmla="*/ 0 h 111"/>
                <a:gd name="T26" fmla="*/ 4945 w 4945"/>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50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3077" name="Group 6"/>
          <p:cNvGrpSpPr>
            <a:grpSpLocks/>
          </p:cNvGrpSpPr>
          <p:nvPr/>
        </p:nvGrpSpPr>
        <p:grpSpPr bwMode="auto">
          <a:xfrm>
            <a:off x="295275" y="249238"/>
            <a:ext cx="7677150" cy="165100"/>
            <a:chOff x="0" y="0"/>
            <a:chExt cx="4836" cy="104"/>
          </a:xfrm>
        </p:grpSpPr>
        <p:sp>
          <p:nvSpPr>
            <p:cNvPr id="3086" name="未知"/>
            <p:cNvSpPr>
              <a:spLocks noChangeArrowheads="1"/>
            </p:cNvSpPr>
            <p:nvPr userDrawn="1"/>
          </p:nvSpPr>
          <p:spPr bwMode="auto">
            <a:xfrm>
              <a:off x="54" y="0"/>
              <a:ext cx="4782" cy="104"/>
            </a:xfrm>
            <a:custGeom>
              <a:avLst/>
              <a:gdLst>
                <a:gd name="T0" fmla="*/ 0 w 4330"/>
                <a:gd name="T1" fmla="*/ 0 h 104"/>
                <a:gd name="T2" fmla="*/ 0 w 4330"/>
                <a:gd name="T3" fmla="*/ 104 h 104"/>
                <a:gd name="T4" fmla="*/ 9582 w 4330"/>
                <a:gd name="T5" fmla="*/ 104 h 104"/>
                <a:gd name="T6" fmla="*/ 9582 w 4330"/>
                <a:gd name="T7" fmla="*/ 48 h 104"/>
                <a:gd name="T8" fmla="*/ 9476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87" name="未知"/>
            <p:cNvSpPr>
              <a:spLocks noChangeArrowheads="1"/>
            </p:cNvSpPr>
            <p:nvPr userDrawn="1"/>
          </p:nvSpPr>
          <p:spPr bwMode="auto">
            <a:xfrm>
              <a:off x="0" y="0"/>
              <a:ext cx="4782" cy="104"/>
            </a:xfrm>
            <a:custGeom>
              <a:avLst/>
              <a:gdLst>
                <a:gd name="T0" fmla="*/ 0 w 4330"/>
                <a:gd name="T1" fmla="*/ 0 h 104"/>
                <a:gd name="T2" fmla="*/ 0 w 4330"/>
                <a:gd name="T3" fmla="*/ 104 h 104"/>
                <a:gd name="T4" fmla="*/ 9582 w 4330"/>
                <a:gd name="T5" fmla="*/ 104 h 104"/>
                <a:gd name="T6" fmla="*/ 9582 w 4330"/>
                <a:gd name="T7" fmla="*/ 48 h 104"/>
                <a:gd name="T8" fmla="*/ 9476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3078" name="未知"/>
          <p:cNvSpPr>
            <a:spLocks noChangeArrowheads="1"/>
          </p:cNvSpPr>
          <p:nvPr/>
        </p:nvSpPr>
        <p:spPr bwMode="auto">
          <a:xfrm>
            <a:off x="8020050" y="252413"/>
            <a:ext cx="947738" cy="16192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339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79" name="Line 12"/>
          <p:cNvSpPr>
            <a:spLocks noChangeShapeType="1"/>
          </p:cNvSpPr>
          <p:nvPr/>
        </p:nvSpPr>
        <p:spPr bwMode="auto">
          <a:xfrm>
            <a:off x="295275" y="5938838"/>
            <a:ext cx="8655050" cy="0"/>
          </a:xfrm>
          <a:prstGeom prst="line">
            <a:avLst/>
          </a:prstGeom>
          <a:noFill/>
          <a:ln w="9525">
            <a:solidFill>
              <a:srgbClr val="4E617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 name="Rectangle 46"/>
          <p:cNvSpPr>
            <a:spLocks noChangeArrowheads="1"/>
          </p:cNvSpPr>
          <p:nvPr userDrawn="1"/>
        </p:nvSpPr>
        <p:spPr bwMode="auto">
          <a:xfrm>
            <a:off x="295275" y="3151188"/>
            <a:ext cx="8667750" cy="741362"/>
          </a:xfrm>
          <a:prstGeom prst="rect">
            <a:avLst/>
          </a:prstGeom>
          <a:solidFill>
            <a:srgbClr val="339EBB">
              <a:alpha val="5803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zh-CN" sz="2200" b="1" smtClean="0">
                <a:solidFill>
                  <a:schemeClr val="bg1"/>
                </a:solidFill>
                <a:ea typeface="宋体" panose="02010600030101010101" pitchFamily="2" charset="-122"/>
              </a:rPr>
              <a:t>                                                 </a:t>
            </a:r>
          </a:p>
        </p:txBody>
      </p:sp>
      <p:sp>
        <p:nvSpPr>
          <p:cNvPr id="3082" name="Rectangle 47"/>
          <p:cNvSpPr>
            <a:spLocks noChangeArrowheads="1"/>
          </p:cNvSpPr>
          <p:nvPr/>
        </p:nvSpPr>
        <p:spPr bwMode="auto">
          <a:xfrm>
            <a:off x="5118100" y="3206750"/>
            <a:ext cx="38068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spcBef>
                <a:spcPct val="25000"/>
              </a:spcBef>
              <a:buFont typeface="Arial" panose="020B0604020202020204" pitchFamily="34" charset="0"/>
              <a:buNone/>
              <a:defRPr/>
            </a:pPr>
            <a:r>
              <a:rPr lang="en-US" altLang="zh-CN" sz="2000" smtClean="0">
                <a:solidFill>
                  <a:schemeClr val="bg1"/>
                </a:solidFill>
                <a:ea typeface="宋体" panose="02010600030101010101" pitchFamily="2" charset="-122"/>
              </a:rPr>
              <a:t>Designing with HUAGO Lighting</a:t>
            </a:r>
          </a:p>
        </p:txBody>
      </p:sp>
      <p:sp>
        <p:nvSpPr>
          <p:cNvPr id="3124" name="Rectangle 52"/>
          <p:cNvSpPr>
            <a:spLocks noGrp="1" noChangeArrowheads="1"/>
          </p:cNvSpPr>
          <p:nvPr>
            <p:ph type="sldNum" sz="quarter" idx="4"/>
          </p:nvPr>
        </p:nvSpPr>
        <p:spPr bwMode="auto">
          <a:xfrm>
            <a:off x="4333875" y="6343650"/>
            <a:ext cx="685800" cy="314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charset="0"/>
              <a:buNone/>
              <a:defRPr sz="1000" smtClean="0">
                <a:latin typeface="Arial" charset="0"/>
                <a:ea typeface="宋体" pitchFamily="2" charset="-122"/>
              </a:defRPr>
            </a:lvl1pPr>
          </a:lstStyle>
          <a:p>
            <a:pPr>
              <a:defRPr/>
            </a:pPr>
            <a:fld id="{6796177D-DCCA-41E8-9C4D-D78E52F0785E}" type="slidenum">
              <a:rPr lang="zh-CN" altLang="en-US"/>
              <a:pPr>
                <a:defRPr/>
              </a:pPr>
              <a:t>‹#›</a:t>
            </a:fld>
            <a:endParaRPr lang="en-US" altLang="zh-CN"/>
          </a:p>
        </p:txBody>
      </p:sp>
      <p:pic>
        <p:nvPicPr>
          <p:cNvPr id="3083" name="Picture 53" descr="1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93688" y="400050"/>
            <a:ext cx="86725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61275" y="6021388"/>
            <a:ext cx="12446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A53"/>
                  </a:outerShdw>
                </a:effectLst>
              </a14:hiddenEffects>
            </a:ext>
          </a:extLst>
        </p:spPr>
      </p:pic>
      <p:sp>
        <p:nvSpPr>
          <p:cNvPr id="2055" name="Text Box 9"/>
          <p:cNvSpPr txBox="1">
            <a:spLocks noChangeArrowheads="1"/>
          </p:cNvSpPr>
          <p:nvPr userDrawn="1"/>
        </p:nvSpPr>
        <p:spPr bwMode="auto">
          <a:xfrm>
            <a:off x="342900" y="6691313"/>
            <a:ext cx="865822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None/>
              <a:defRPr/>
            </a:pPr>
            <a:r>
              <a:rPr lang="en-US" altLang="zh-CN" sz="700" smtClean="0">
                <a:solidFill>
                  <a:srgbClr val="0C87CD"/>
                </a:solidFill>
                <a:ea typeface="宋体" panose="02010600030101010101" pitchFamily="2" charset="-122"/>
              </a:rPr>
              <a:t>Huago, the Huago logo are trademarks of Suzhou Huago Lighting Technology Co, Ltd. All other product or service names are the property of their respective owners. © Suzhou Huago Lighting Technology Co, Ltd. 2012. </a:t>
            </a:r>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ransition>
    <p:fade/>
  </p:transition>
  <p:timing>
    <p:tnLst>
      <p:par>
        <p:cTn id="1" dur="indefinite" restart="never" nodeType="tmRoot"/>
      </p:par>
    </p:tnLst>
  </p:timing>
  <p:txStyles>
    <p:titleStyle>
      <a:lvl1pPr algn="r" rtl="0" eaLnBrk="0" fontAlgn="base" hangingPunct="0">
        <a:lnSpc>
          <a:spcPct val="85000"/>
        </a:lnSpc>
        <a:spcBef>
          <a:spcPct val="0"/>
        </a:spcBef>
        <a:spcAft>
          <a:spcPct val="0"/>
        </a:spcAft>
        <a:defRPr sz="2200" b="1">
          <a:solidFill>
            <a:schemeClr val="tx1"/>
          </a:solidFill>
          <a:latin typeface="+mj-lt"/>
          <a:ea typeface="+mj-ea"/>
          <a:cs typeface="+mj-cs"/>
        </a:defRPr>
      </a:lvl1pPr>
      <a:lvl2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2pPr>
      <a:lvl3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3pPr>
      <a:lvl4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4pPr>
      <a:lvl5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5pPr>
      <a:lvl6pPr marL="4572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6pPr>
      <a:lvl7pPr marL="9144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7pPr>
      <a:lvl8pPr marL="13716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8pPr>
      <a:lvl9pPr marL="18288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9pPr>
    </p:titleStyle>
    <p:bodyStyle>
      <a:lvl1pPr marL="227013" indent="-227013" algn="l" rtl="0" eaLnBrk="0" fontAlgn="base" hangingPunct="0">
        <a:spcBef>
          <a:spcPct val="20000"/>
        </a:spcBef>
        <a:spcAft>
          <a:spcPct val="3000"/>
        </a:spcAft>
        <a:buClr>
          <a:schemeClr val="accent1"/>
        </a:buClr>
        <a:buSzPct val="80000"/>
        <a:buFont typeface="Arial" pitchFamily="34" charset="0"/>
        <a:buChar char="►"/>
        <a:defRPr sz="2200">
          <a:solidFill>
            <a:srgbClr val="000000"/>
          </a:solidFill>
          <a:latin typeface="+mn-lt"/>
          <a:ea typeface="+mn-ea"/>
          <a:cs typeface="+mn-cs"/>
        </a:defRPr>
      </a:lvl1pPr>
      <a:lvl2pPr marL="566738" indent="-225425" algn="l" rtl="0" eaLnBrk="0" fontAlgn="base" hangingPunct="0">
        <a:spcBef>
          <a:spcPct val="20000"/>
        </a:spcBef>
        <a:spcAft>
          <a:spcPct val="3000"/>
        </a:spcAft>
        <a:buClr>
          <a:schemeClr val="accent1"/>
        </a:buClr>
        <a:buSzPct val="80000"/>
        <a:buFont typeface="Arial" pitchFamily="34" charset="0"/>
        <a:buChar char="•"/>
        <a:defRPr sz="2000">
          <a:solidFill>
            <a:srgbClr val="000000"/>
          </a:solidFill>
          <a:latin typeface="+mn-lt"/>
          <a:cs typeface="+mn-cs"/>
        </a:defRPr>
      </a:lvl2pPr>
      <a:lvl3pPr marL="922338" indent="-228600" algn="l" rtl="0" eaLnBrk="0" fontAlgn="base" hangingPunct="0">
        <a:spcBef>
          <a:spcPct val="20000"/>
        </a:spcBef>
        <a:spcAft>
          <a:spcPct val="3000"/>
        </a:spcAft>
        <a:buClr>
          <a:schemeClr val="accent1"/>
        </a:buClr>
        <a:buSzPct val="80000"/>
        <a:buFont typeface="Arial" pitchFamily="34" charset="0"/>
        <a:buChar char="§"/>
        <a:defRPr sz="2400">
          <a:solidFill>
            <a:srgbClr val="000000"/>
          </a:solidFill>
          <a:latin typeface="+mn-lt"/>
          <a:cs typeface="+mn-cs"/>
        </a:defRPr>
      </a:lvl3pPr>
      <a:lvl4pPr marL="1376363" indent="-228600" algn="l" rtl="0" eaLnBrk="0" fontAlgn="base" hangingPunct="0">
        <a:spcBef>
          <a:spcPct val="20000"/>
        </a:spcBef>
        <a:spcAft>
          <a:spcPct val="3000"/>
        </a:spcAft>
        <a:buClr>
          <a:schemeClr val="accent1"/>
        </a:buClr>
        <a:buSzPct val="80000"/>
        <a:buFont typeface="Arial" pitchFamily="34" charset="0"/>
        <a:buChar char="–"/>
        <a:defRPr sz="1600">
          <a:solidFill>
            <a:srgbClr val="000000"/>
          </a:solidFill>
          <a:latin typeface="+mn-lt"/>
          <a:cs typeface="+mn-cs"/>
        </a:defRPr>
      </a:lvl4pPr>
      <a:lvl5pPr marL="17732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5pPr>
      <a:lvl6pPr marL="22304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6pPr>
      <a:lvl7pPr marL="26876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7pPr>
      <a:lvl8pPr marL="31448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8pPr>
      <a:lvl9pPr marL="36020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260350" y="1403350"/>
            <a:ext cx="88836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5" name="Rectangle 2"/>
          <p:cNvSpPr>
            <a:spLocks noGrp="1" noChangeArrowheads="1"/>
          </p:cNvSpPr>
          <p:nvPr>
            <p:ph type="title"/>
          </p:nvPr>
        </p:nvSpPr>
        <p:spPr bwMode="auto">
          <a:xfrm>
            <a:off x="261938" y="412750"/>
            <a:ext cx="88820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Title Goes Here</a:t>
            </a:r>
          </a:p>
        </p:txBody>
      </p:sp>
      <p:grpSp>
        <p:nvGrpSpPr>
          <p:cNvPr id="3076" name="Group 3"/>
          <p:cNvGrpSpPr>
            <a:grpSpLocks/>
          </p:cNvGrpSpPr>
          <p:nvPr/>
        </p:nvGrpSpPr>
        <p:grpSpPr bwMode="auto">
          <a:xfrm>
            <a:off x="295275" y="3886200"/>
            <a:ext cx="8667750" cy="176213"/>
            <a:chOff x="0" y="0"/>
            <a:chExt cx="5460" cy="111"/>
          </a:xfrm>
        </p:grpSpPr>
        <p:sp>
          <p:nvSpPr>
            <p:cNvPr id="3088" name="未知"/>
            <p:cNvSpPr>
              <a:spLocks noChangeArrowheads="1"/>
            </p:cNvSpPr>
            <p:nvPr userDrawn="1"/>
          </p:nvSpPr>
          <p:spPr bwMode="auto">
            <a:xfrm>
              <a:off x="0" y="0"/>
              <a:ext cx="4123" cy="111"/>
            </a:xfrm>
            <a:custGeom>
              <a:avLst/>
              <a:gdLst>
                <a:gd name="T0" fmla="*/ 0 w 4945"/>
                <a:gd name="T1" fmla="*/ 0 h 111"/>
                <a:gd name="T2" fmla="*/ 0 w 4945"/>
                <a:gd name="T3" fmla="*/ 111 h 111"/>
                <a:gd name="T4" fmla="*/ 997 w 4945"/>
                <a:gd name="T5" fmla="*/ 111 h 111"/>
                <a:gd name="T6" fmla="*/ 1012 w 4945"/>
                <a:gd name="T7" fmla="*/ 44 h 111"/>
                <a:gd name="T8" fmla="*/ 1027 w 4945"/>
                <a:gd name="T9" fmla="*/ 111 h 111"/>
                <a:gd name="T10" fmla="*/ 1156 w 4945"/>
                <a:gd name="T11" fmla="*/ 111 h 111"/>
                <a:gd name="T12" fmla="*/ 1156 w 4945"/>
                <a:gd name="T13" fmla="*/ 0 h 111"/>
                <a:gd name="T14" fmla="*/ 0 w 4945"/>
                <a:gd name="T15" fmla="*/ 0 h 111"/>
                <a:gd name="T16" fmla="*/ 0 60000 65536"/>
                <a:gd name="T17" fmla="*/ 0 60000 65536"/>
                <a:gd name="T18" fmla="*/ 0 60000 65536"/>
                <a:gd name="T19" fmla="*/ 0 60000 65536"/>
                <a:gd name="T20" fmla="*/ 0 60000 65536"/>
                <a:gd name="T21" fmla="*/ 0 60000 65536"/>
                <a:gd name="T22" fmla="*/ 0 60000 65536"/>
                <a:gd name="T23" fmla="*/ 0 60000 65536"/>
                <a:gd name="T24" fmla="*/ 0 w 4945"/>
                <a:gd name="T25" fmla="*/ 0 h 111"/>
                <a:gd name="T26" fmla="*/ 4945 w 4945"/>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50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3089" name="未知"/>
            <p:cNvSpPr>
              <a:spLocks noChangeArrowheads="1"/>
            </p:cNvSpPr>
            <p:nvPr userDrawn="1"/>
          </p:nvSpPr>
          <p:spPr bwMode="auto">
            <a:xfrm>
              <a:off x="515" y="0"/>
              <a:ext cx="4945" cy="111"/>
            </a:xfrm>
            <a:custGeom>
              <a:avLst/>
              <a:gdLst>
                <a:gd name="T0" fmla="*/ 0 w 4945"/>
                <a:gd name="T1" fmla="*/ 0 h 111"/>
                <a:gd name="T2" fmla="*/ 0 w 4945"/>
                <a:gd name="T3" fmla="*/ 111 h 111"/>
                <a:gd name="T4" fmla="*/ 4267 w 4945"/>
                <a:gd name="T5" fmla="*/ 111 h 111"/>
                <a:gd name="T6" fmla="*/ 4334 w 4945"/>
                <a:gd name="T7" fmla="*/ 44 h 111"/>
                <a:gd name="T8" fmla="*/ 4401 w 4945"/>
                <a:gd name="T9" fmla="*/ 111 h 111"/>
                <a:gd name="T10" fmla="*/ 4945 w 4945"/>
                <a:gd name="T11" fmla="*/ 111 h 111"/>
                <a:gd name="T12" fmla="*/ 4945 w 4945"/>
                <a:gd name="T13" fmla="*/ 0 h 111"/>
                <a:gd name="T14" fmla="*/ 0 w 4945"/>
                <a:gd name="T15" fmla="*/ 0 h 111"/>
                <a:gd name="T16" fmla="*/ 0 60000 65536"/>
                <a:gd name="T17" fmla="*/ 0 60000 65536"/>
                <a:gd name="T18" fmla="*/ 0 60000 65536"/>
                <a:gd name="T19" fmla="*/ 0 60000 65536"/>
                <a:gd name="T20" fmla="*/ 0 60000 65536"/>
                <a:gd name="T21" fmla="*/ 0 60000 65536"/>
                <a:gd name="T22" fmla="*/ 0 60000 65536"/>
                <a:gd name="T23" fmla="*/ 0 60000 65536"/>
                <a:gd name="T24" fmla="*/ 0 w 4945"/>
                <a:gd name="T25" fmla="*/ 0 h 111"/>
                <a:gd name="T26" fmla="*/ 4945 w 4945"/>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45" h="111">
                  <a:moveTo>
                    <a:pt x="0" y="0"/>
                  </a:moveTo>
                  <a:lnTo>
                    <a:pt x="0" y="111"/>
                  </a:lnTo>
                  <a:lnTo>
                    <a:pt x="4267" y="111"/>
                  </a:lnTo>
                  <a:lnTo>
                    <a:pt x="4334" y="44"/>
                  </a:lnTo>
                  <a:lnTo>
                    <a:pt x="4401" y="111"/>
                  </a:lnTo>
                  <a:lnTo>
                    <a:pt x="4945" y="111"/>
                  </a:lnTo>
                  <a:lnTo>
                    <a:pt x="4945" y="0"/>
                  </a:lnTo>
                  <a:lnTo>
                    <a:pt x="0" y="0"/>
                  </a:lnTo>
                  <a:close/>
                </a:path>
              </a:pathLst>
            </a:custGeom>
            <a:solidFill>
              <a:srgbClr val="50B3C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grpSp>
        <p:nvGrpSpPr>
          <p:cNvPr id="3077" name="Group 6"/>
          <p:cNvGrpSpPr>
            <a:grpSpLocks/>
          </p:cNvGrpSpPr>
          <p:nvPr/>
        </p:nvGrpSpPr>
        <p:grpSpPr bwMode="auto">
          <a:xfrm>
            <a:off x="295275" y="249238"/>
            <a:ext cx="7677150" cy="165100"/>
            <a:chOff x="0" y="0"/>
            <a:chExt cx="4836" cy="104"/>
          </a:xfrm>
        </p:grpSpPr>
        <p:sp>
          <p:nvSpPr>
            <p:cNvPr id="3086" name="未知"/>
            <p:cNvSpPr>
              <a:spLocks noChangeArrowheads="1"/>
            </p:cNvSpPr>
            <p:nvPr userDrawn="1"/>
          </p:nvSpPr>
          <p:spPr bwMode="auto">
            <a:xfrm>
              <a:off x="54" y="0"/>
              <a:ext cx="4782" cy="104"/>
            </a:xfrm>
            <a:custGeom>
              <a:avLst/>
              <a:gdLst>
                <a:gd name="T0" fmla="*/ 0 w 4330"/>
                <a:gd name="T1" fmla="*/ 0 h 104"/>
                <a:gd name="T2" fmla="*/ 0 w 4330"/>
                <a:gd name="T3" fmla="*/ 104 h 104"/>
                <a:gd name="T4" fmla="*/ 9582 w 4330"/>
                <a:gd name="T5" fmla="*/ 104 h 104"/>
                <a:gd name="T6" fmla="*/ 9582 w 4330"/>
                <a:gd name="T7" fmla="*/ 48 h 104"/>
                <a:gd name="T8" fmla="*/ 9476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sp>
          <p:nvSpPr>
            <p:cNvPr id="3087" name="未知"/>
            <p:cNvSpPr>
              <a:spLocks noChangeArrowheads="1"/>
            </p:cNvSpPr>
            <p:nvPr userDrawn="1"/>
          </p:nvSpPr>
          <p:spPr bwMode="auto">
            <a:xfrm>
              <a:off x="0" y="0"/>
              <a:ext cx="4782" cy="104"/>
            </a:xfrm>
            <a:custGeom>
              <a:avLst/>
              <a:gdLst>
                <a:gd name="T0" fmla="*/ 0 w 4330"/>
                <a:gd name="T1" fmla="*/ 0 h 104"/>
                <a:gd name="T2" fmla="*/ 0 w 4330"/>
                <a:gd name="T3" fmla="*/ 104 h 104"/>
                <a:gd name="T4" fmla="*/ 9582 w 4330"/>
                <a:gd name="T5" fmla="*/ 104 h 104"/>
                <a:gd name="T6" fmla="*/ 9582 w 4330"/>
                <a:gd name="T7" fmla="*/ 48 h 104"/>
                <a:gd name="T8" fmla="*/ 9476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80C8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sp>
        <p:nvSpPr>
          <p:cNvPr id="3078" name="未知"/>
          <p:cNvSpPr>
            <a:spLocks noChangeArrowheads="1"/>
          </p:cNvSpPr>
          <p:nvPr/>
        </p:nvSpPr>
        <p:spPr bwMode="auto">
          <a:xfrm>
            <a:off x="8020050" y="252413"/>
            <a:ext cx="947738" cy="16192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339E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3079" name="Line 12"/>
          <p:cNvSpPr>
            <a:spLocks noChangeShapeType="1"/>
          </p:cNvSpPr>
          <p:nvPr/>
        </p:nvSpPr>
        <p:spPr bwMode="auto">
          <a:xfrm>
            <a:off x="295275" y="5938838"/>
            <a:ext cx="8655050" cy="0"/>
          </a:xfrm>
          <a:prstGeom prst="line">
            <a:avLst/>
          </a:prstGeom>
          <a:noFill/>
          <a:ln w="9525">
            <a:solidFill>
              <a:srgbClr val="4E617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081" name="Rectangle 46"/>
          <p:cNvSpPr>
            <a:spLocks noChangeArrowheads="1"/>
          </p:cNvSpPr>
          <p:nvPr userDrawn="1"/>
        </p:nvSpPr>
        <p:spPr bwMode="auto">
          <a:xfrm>
            <a:off x="295275" y="3151188"/>
            <a:ext cx="8667750" cy="741362"/>
          </a:xfrm>
          <a:prstGeom prst="rect">
            <a:avLst/>
          </a:prstGeom>
          <a:solidFill>
            <a:srgbClr val="339EBB">
              <a:alpha val="5803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Arial" panose="020B0604020202020204" pitchFamily="34" charset="0"/>
              <a:buNone/>
              <a:defRPr/>
            </a:pPr>
            <a:r>
              <a:rPr lang="en-US" altLang="zh-CN" sz="2200" b="1" smtClean="0">
                <a:solidFill>
                  <a:srgbClr val="FFFFFF"/>
                </a:solidFill>
                <a:ea typeface="宋体" panose="02010600030101010101" pitchFamily="2" charset="-122"/>
              </a:rPr>
              <a:t>                                                 </a:t>
            </a:r>
          </a:p>
        </p:txBody>
      </p:sp>
      <p:sp>
        <p:nvSpPr>
          <p:cNvPr id="3082" name="Rectangle 47"/>
          <p:cNvSpPr>
            <a:spLocks noChangeArrowheads="1"/>
          </p:cNvSpPr>
          <p:nvPr/>
        </p:nvSpPr>
        <p:spPr bwMode="auto">
          <a:xfrm>
            <a:off x="5118100" y="3206750"/>
            <a:ext cx="38068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spcBef>
                <a:spcPct val="25000"/>
              </a:spcBef>
              <a:buFont typeface="Arial" panose="020B0604020202020204" pitchFamily="34" charset="0"/>
              <a:buNone/>
              <a:defRPr/>
            </a:pPr>
            <a:r>
              <a:rPr lang="en-US" altLang="zh-CN" sz="2000" smtClean="0">
                <a:solidFill>
                  <a:srgbClr val="FFFFFF"/>
                </a:solidFill>
                <a:ea typeface="宋体" panose="02010600030101010101" pitchFamily="2" charset="-122"/>
              </a:rPr>
              <a:t>Designing with HUAGO Lighting</a:t>
            </a:r>
          </a:p>
        </p:txBody>
      </p:sp>
      <p:sp>
        <p:nvSpPr>
          <p:cNvPr id="3124" name="Rectangle 52"/>
          <p:cNvSpPr>
            <a:spLocks noGrp="1" noChangeArrowheads="1"/>
          </p:cNvSpPr>
          <p:nvPr>
            <p:ph type="sldNum" sz="quarter" idx="4"/>
          </p:nvPr>
        </p:nvSpPr>
        <p:spPr bwMode="auto">
          <a:xfrm>
            <a:off x="4333875" y="6343650"/>
            <a:ext cx="685800" cy="314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charset="0"/>
              <a:buNone/>
              <a:defRPr sz="1000" smtClean="0">
                <a:latin typeface="Arial" charset="0"/>
                <a:ea typeface="宋体" pitchFamily="2" charset="-122"/>
              </a:defRPr>
            </a:lvl1pPr>
          </a:lstStyle>
          <a:p>
            <a:pPr>
              <a:defRPr/>
            </a:pPr>
            <a:fld id="{6796177D-DCCA-41E8-9C4D-D78E52F0785E}" type="slidenum">
              <a:rPr lang="zh-CN" altLang="en-US">
                <a:solidFill>
                  <a:srgbClr val="000000"/>
                </a:solidFill>
              </a:rPr>
              <a:pPr>
                <a:defRPr/>
              </a:pPr>
              <a:t>‹#›</a:t>
            </a:fld>
            <a:endParaRPr lang="en-US" altLang="zh-CN">
              <a:solidFill>
                <a:srgbClr val="000000"/>
              </a:solidFill>
            </a:endParaRPr>
          </a:p>
        </p:txBody>
      </p:sp>
      <p:pic>
        <p:nvPicPr>
          <p:cNvPr id="3083" name="Picture 53" descr="1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93688" y="400050"/>
            <a:ext cx="86725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61275" y="6021388"/>
            <a:ext cx="12446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A53"/>
                  </a:outerShdw>
                </a:effectLst>
              </a14:hiddenEffects>
            </a:ext>
          </a:extLst>
        </p:spPr>
      </p:pic>
      <p:sp>
        <p:nvSpPr>
          <p:cNvPr id="2055" name="Text Box 9"/>
          <p:cNvSpPr txBox="1">
            <a:spLocks noChangeArrowheads="1"/>
          </p:cNvSpPr>
          <p:nvPr userDrawn="1"/>
        </p:nvSpPr>
        <p:spPr bwMode="auto">
          <a:xfrm>
            <a:off x="342900" y="6691313"/>
            <a:ext cx="865822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None/>
              <a:defRPr/>
            </a:pPr>
            <a:r>
              <a:rPr lang="en-US" altLang="zh-CN" sz="700" smtClean="0">
                <a:solidFill>
                  <a:srgbClr val="0C87CD"/>
                </a:solidFill>
                <a:ea typeface="宋体" panose="02010600030101010101" pitchFamily="2" charset="-122"/>
              </a:rPr>
              <a:t>Huago, the Huago logo are trademarks of Suzhou Huago Lighting Technology Co, Ltd. All other product or service names are the property of their respective owners. © Suzhou Huago Lighting Technology Co, Ltd. 2012. </a:t>
            </a:r>
          </a:p>
        </p:txBody>
      </p:sp>
    </p:spTree>
    <p:extLst>
      <p:ext uri="{BB962C8B-B14F-4D97-AF65-F5344CB8AC3E}">
        <p14:creationId xmlns:p14="http://schemas.microsoft.com/office/powerpoint/2010/main" val="126048147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ransition>
    <p:fade/>
  </p:transition>
  <p:timing>
    <p:tnLst>
      <p:par>
        <p:cTn id="1" dur="indefinite" restart="never" nodeType="tmRoot"/>
      </p:par>
    </p:tnLst>
  </p:timing>
  <p:txStyles>
    <p:titleStyle>
      <a:lvl1pPr algn="r" rtl="0" eaLnBrk="0" fontAlgn="base" hangingPunct="0">
        <a:lnSpc>
          <a:spcPct val="85000"/>
        </a:lnSpc>
        <a:spcBef>
          <a:spcPct val="0"/>
        </a:spcBef>
        <a:spcAft>
          <a:spcPct val="0"/>
        </a:spcAft>
        <a:defRPr sz="2200" b="1">
          <a:solidFill>
            <a:schemeClr val="tx1"/>
          </a:solidFill>
          <a:latin typeface="+mj-lt"/>
          <a:ea typeface="+mj-ea"/>
          <a:cs typeface="+mj-cs"/>
        </a:defRPr>
      </a:lvl1pPr>
      <a:lvl2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2pPr>
      <a:lvl3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3pPr>
      <a:lvl4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4pPr>
      <a:lvl5pPr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5pPr>
      <a:lvl6pPr marL="4572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6pPr>
      <a:lvl7pPr marL="9144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7pPr>
      <a:lvl8pPr marL="13716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8pPr>
      <a:lvl9pPr marL="1828800" algn="r" rtl="0" eaLnBrk="0" fontAlgn="base" hangingPunct="0">
        <a:lnSpc>
          <a:spcPct val="85000"/>
        </a:lnSpc>
        <a:spcBef>
          <a:spcPct val="0"/>
        </a:spcBef>
        <a:spcAft>
          <a:spcPct val="0"/>
        </a:spcAft>
        <a:defRPr sz="2200" b="1">
          <a:solidFill>
            <a:schemeClr val="tx1"/>
          </a:solidFill>
          <a:latin typeface="Arial" pitchFamily="34" charset="0"/>
          <a:cs typeface="Arial" pitchFamily="34" charset="0"/>
        </a:defRPr>
      </a:lvl9pPr>
    </p:titleStyle>
    <p:bodyStyle>
      <a:lvl1pPr marL="227013" indent="-227013" algn="l" rtl="0" eaLnBrk="0" fontAlgn="base" hangingPunct="0">
        <a:spcBef>
          <a:spcPct val="20000"/>
        </a:spcBef>
        <a:spcAft>
          <a:spcPct val="3000"/>
        </a:spcAft>
        <a:buClr>
          <a:schemeClr val="accent1"/>
        </a:buClr>
        <a:buSzPct val="80000"/>
        <a:buFont typeface="Arial" pitchFamily="34" charset="0"/>
        <a:buChar char="►"/>
        <a:defRPr sz="2200">
          <a:solidFill>
            <a:srgbClr val="000000"/>
          </a:solidFill>
          <a:latin typeface="+mn-lt"/>
          <a:ea typeface="+mn-ea"/>
          <a:cs typeface="+mn-cs"/>
        </a:defRPr>
      </a:lvl1pPr>
      <a:lvl2pPr marL="566738" indent="-225425" algn="l" rtl="0" eaLnBrk="0" fontAlgn="base" hangingPunct="0">
        <a:spcBef>
          <a:spcPct val="20000"/>
        </a:spcBef>
        <a:spcAft>
          <a:spcPct val="3000"/>
        </a:spcAft>
        <a:buClr>
          <a:schemeClr val="accent1"/>
        </a:buClr>
        <a:buSzPct val="80000"/>
        <a:buFont typeface="Arial" pitchFamily="34" charset="0"/>
        <a:buChar char="•"/>
        <a:defRPr sz="2000">
          <a:solidFill>
            <a:srgbClr val="000000"/>
          </a:solidFill>
          <a:latin typeface="+mn-lt"/>
          <a:cs typeface="+mn-cs"/>
        </a:defRPr>
      </a:lvl2pPr>
      <a:lvl3pPr marL="922338" indent="-228600" algn="l" rtl="0" eaLnBrk="0" fontAlgn="base" hangingPunct="0">
        <a:spcBef>
          <a:spcPct val="20000"/>
        </a:spcBef>
        <a:spcAft>
          <a:spcPct val="3000"/>
        </a:spcAft>
        <a:buClr>
          <a:schemeClr val="accent1"/>
        </a:buClr>
        <a:buSzPct val="80000"/>
        <a:buFont typeface="Arial" pitchFamily="34" charset="0"/>
        <a:buChar char="§"/>
        <a:defRPr sz="2400">
          <a:solidFill>
            <a:srgbClr val="000000"/>
          </a:solidFill>
          <a:latin typeface="+mn-lt"/>
          <a:cs typeface="+mn-cs"/>
        </a:defRPr>
      </a:lvl3pPr>
      <a:lvl4pPr marL="1376363" indent="-228600" algn="l" rtl="0" eaLnBrk="0" fontAlgn="base" hangingPunct="0">
        <a:spcBef>
          <a:spcPct val="20000"/>
        </a:spcBef>
        <a:spcAft>
          <a:spcPct val="3000"/>
        </a:spcAft>
        <a:buClr>
          <a:schemeClr val="accent1"/>
        </a:buClr>
        <a:buSzPct val="80000"/>
        <a:buFont typeface="Arial" pitchFamily="34" charset="0"/>
        <a:buChar char="–"/>
        <a:defRPr sz="1600">
          <a:solidFill>
            <a:srgbClr val="000000"/>
          </a:solidFill>
          <a:latin typeface="+mn-lt"/>
          <a:cs typeface="+mn-cs"/>
        </a:defRPr>
      </a:lvl4pPr>
      <a:lvl5pPr marL="17732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5pPr>
      <a:lvl6pPr marL="22304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6pPr>
      <a:lvl7pPr marL="26876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7pPr>
      <a:lvl8pPr marL="31448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8pPr>
      <a:lvl9pPr marL="3602038" indent="-157163" algn="l" rtl="0" eaLnBrk="0" fontAlgn="base" hangingPunct="0">
        <a:spcBef>
          <a:spcPct val="20000"/>
        </a:spcBef>
        <a:spcAft>
          <a:spcPct val="3000"/>
        </a:spcAft>
        <a:buClr>
          <a:schemeClr val="accent1"/>
        </a:buClr>
        <a:buSzPct val="80000"/>
        <a:buFont typeface="Arial" pitchFamily="34" charset="0"/>
        <a:buChar char="►"/>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5.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333375" y="4913313"/>
            <a:ext cx="6353175" cy="1269773"/>
          </a:xfrm>
        </p:spPr>
        <p:txBody>
          <a:bodyPr tIns="0" bIns="91440"/>
          <a:lstStyle/>
          <a:p>
            <a:pPr marL="0" indent="0" eaLnBrk="1" hangingPunct="1">
              <a:spcBef>
                <a:spcPct val="0"/>
              </a:spcBef>
              <a:buNone/>
            </a:pPr>
            <a:r>
              <a:rPr lang="zh-CN" altLang="en-US" sz="2000" dirty="0">
                <a:solidFill>
                  <a:srgbClr val="455560"/>
                </a:solidFill>
                <a:ea typeface="华文细黑" pitchFamily="2" charset="-122"/>
              </a:rPr>
              <a:t>定时器与</a:t>
            </a:r>
            <a:r>
              <a:rPr lang="zh-CN" altLang="en-US" sz="2000" dirty="0" smtClean="0">
                <a:solidFill>
                  <a:srgbClr val="455560"/>
                </a:solidFill>
                <a:ea typeface="华文细黑" pitchFamily="2" charset="-122"/>
              </a:rPr>
              <a:t>脉冲宽度调制                                        黄克亚</a:t>
            </a:r>
            <a:endParaRPr lang="en-US" altLang="zh-CN" sz="2000" dirty="0" smtClean="0">
              <a:solidFill>
                <a:srgbClr val="455560"/>
              </a:solidFill>
              <a:ea typeface="华文细黑" pitchFamily="2" charset="-122"/>
            </a:endParaRPr>
          </a:p>
          <a:p>
            <a:pPr marL="0" indent="0" eaLnBrk="1" hangingPunct="1">
              <a:spcBef>
                <a:spcPct val="0"/>
              </a:spcBef>
              <a:buFont typeface="Arial" pitchFamily="34" charset="0"/>
              <a:buNone/>
            </a:pPr>
            <a:endParaRPr lang="zh-CN" altLang="en-US" sz="2000" dirty="0" smtClean="0">
              <a:solidFill>
                <a:srgbClr val="455560"/>
              </a:solidFill>
              <a:ea typeface="华文细黑" pitchFamily="2" charset="-122"/>
            </a:endParaRPr>
          </a:p>
          <a:p>
            <a:pPr marL="0" indent="0" eaLnBrk="1" hangingPunct="1">
              <a:spcBef>
                <a:spcPct val="0"/>
              </a:spcBef>
              <a:buFont typeface="Arial" pitchFamily="34" charset="0"/>
              <a:buNone/>
            </a:pPr>
            <a:r>
              <a:rPr lang="zh-CN" altLang="en-US" sz="2000" dirty="0" smtClean="0">
                <a:solidFill>
                  <a:srgbClr val="455560"/>
                </a:solidFill>
                <a:ea typeface="华文细黑" pitchFamily="2" charset="-122"/>
              </a:rPr>
              <a:t> </a:t>
            </a:r>
            <a:r>
              <a:rPr lang="en-US" altLang="zh-CN" sz="2000" dirty="0" smtClean="0">
                <a:solidFill>
                  <a:srgbClr val="455560"/>
                </a:solidFill>
                <a:ea typeface="华文细黑" pitchFamily="2" charset="-122"/>
              </a:rPr>
              <a:t>2019/03</a:t>
            </a:r>
          </a:p>
          <a:p>
            <a:pPr marL="0" indent="0" eaLnBrk="1" hangingPunct="1">
              <a:spcBef>
                <a:spcPct val="0"/>
              </a:spcBef>
              <a:buFont typeface="Arial" pitchFamily="34" charset="0"/>
              <a:buNone/>
            </a:pPr>
            <a:r>
              <a:rPr lang="zh-CN" altLang="en-US" sz="2000" dirty="0" smtClean="0">
                <a:solidFill>
                  <a:srgbClr val="455560"/>
                </a:solidFill>
                <a:ea typeface="华文细黑" pitchFamily="2" charset="-122"/>
              </a:rPr>
              <a:t>                                                 </a:t>
            </a:r>
          </a:p>
        </p:txBody>
      </p:sp>
    </p:spTree>
    <p:extLst>
      <p:ext uri="{BB962C8B-B14F-4D97-AF65-F5344CB8AC3E}">
        <p14:creationId xmlns:p14="http://schemas.microsoft.com/office/powerpoint/2010/main" val="12937529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5074" y="962504"/>
            <a:ext cx="6590477" cy="3572374"/>
          </a:xfrm>
          <a:prstGeom prst="rect">
            <a:avLst/>
          </a:prstGeom>
          <a:noFill/>
          <a:ln>
            <a:noFill/>
          </a:ln>
        </p:spPr>
      </p:pic>
      <p:sp>
        <p:nvSpPr>
          <p:cNvPr id="9" name="矩形 8"/>
          <p:cNvSpPr/>
          <p:nvPr/>
        </p:nvSpPr>
        <p:spPr>
          <a:xfrm>
            <a:off x="1981200" y="4806010"/>
            <a:ext cx="5827486" cy="542264"/>
          </a:xfrm>
          <a:prstGeom prst="rect">
            <a:avLst/>
          </a:prstGeom>
        </p:spPr>
        <p:txBody>
          <a:bodyPr wrap="square">
            <a:spAutoFit/>
          </a:bodyPr>
          <a:lstStyle/>
          <a:p>
            <a:pPr algn="ctr">
              <a:lnSpc>
                <a:spcPct val="150000"/>
              </a:lnSpc>
              <a:spcAft>
                <a:spcPts val="0"/>
              </a:spcAft>
              <a:tabLst>
                <a:tab pos="2372360" algn="l"/>
              </a:tabLst>
            </a:pPr>
            <a:r>
              <a:rPr lang="zh-CN" altLang="zh-CN" sz="2200" kern="100" dirty="0">
                <a:latin typeface="Times New Roman"/>
                <a:ea typeface="宋体"/>
                <a:cs typeface="Times New Roman"/>
              </a:rPr>
              <a:t>图</a:t>
            </a:r>
            <a:r>
              <a:rPr lang="en-US" altLang="zh-CN" sz="2200" kern="100" dirty="0">
                <a:latin typeface="Times New Roman"/>
                <a:ea typeface="宋体"/>
                <a:cs typeface="Times New Roman"/>
              </a:rPr>
              <a:t>9-4 </a:t>
            </a:r>
            <a:r>
              <a:rPr lang="zh-CN" altLang="zh-CN" sz="2200" kern="100" dirty="0">
                <a:solidFill>
                  <a:srgbClr val="000000"/>
                </a:solidFill>
                <a:latin typeface="Times New Roman"/>
                <a:ea typeface="宋体"/>
                <a:cs typeface="Times New Roman"/>
              </a:rPr>
              <a:t>计数器时序图（内部时钟分频系数为</a:t>
            </a:r>
            <a:r>
              <a:rPr lang="en-US" altLang="zh-CN" sz="2200" kern="100" dirty="0">
                <a:solidFill>
                  <a:srgbClr val="000000"/>
                </a:solidFill>
                <a:latin typeface="Times New Roman"/>
                <a:ea typeface="宋体"/>
                <a:cs typeface="Times New Roman"/>
              </a:rPr>
              <a:t>1</a:t>
            </a:r>
            <a:r>
              <a:rPr lang="zh-CN" altLang="zh-CN" sz="2200" kern="100" dirty="0">
                <a:solidFill>
                  <a:srgbClr val="000000"/>
                </a:solidFill>
                <a:latin typeface="Times New Roman"/>
                <a:ea typeface="宋体"/>
                <a:cs typeface="Times New Roman"/>
              </a:rPr>
              <a:t>）</a:t>
            </a:r>
            <a:endParaRPr lang="zh-CN" altLang="zh-CN" sz="2200" kern="100" dirty="0">
              <a:effectLst/>
              <a:latin typeface="Calibri"/>
              <a:ea typeface="宋体"/>
              <a:cs typeface="Times New Roman"/>
            </a:endParaRPr>
          </a:p>
        </p:txBody>
      </p:sp>
    </p:spTree>
    <p:extLst>
      <p:ext uri="{BB962C8B-B14F-4D97-AF65-F5344CB8AC3E}">
        <p14:creationId xmlns:p14="http://schemas.microsoft.com/office/powerpoint/2010/main" val="360118854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8170" y="1185455"/>
            <a:ext cx="6628572" cy="3495238"/>
          </a:xfrm>
          <a:prstGeom prst="rect">
            <a:avLst/>
          </a:prstGeom>
          <a:noFill/>
          <a:ln>
            <a:noFill/>
          </a:ln>
        </p:spPr>
      </p:pic>
      <p:sp>
        <p:nvSpPr>
          <p:cNvPr id="6" name="矩形 5"/>
          <p:cNvSpPr/>
          <p:nvPr/>
        </p:nvSpPr>
        <p:spPr>
          <a:xfrm>
            <a:off x="1821542" y="4899439"/>
            <a:ext cx="5900057" cy="600164"/>
          </a:xfrm>
          <a:prstGeom prst="rect">
            <a:avLst/>
          </a:prstGeom>
        </p:spPr>
        <p:txBody>
          <a:bodyPr wrap="square">
            <a:spAutoFit/>
          </a:bodyPr>
          <a:lstStyle/>
          <a:p>
            <a:pPr algn="ctr">
              <a:lnSpc>
                <a:spcPct val="150000"/>
              </a:lnSpc>
              <a:spcAft>
                <a:spcPts val="0"/>
              </a:spcAft>
              <a:tabLst>
                <a:tab pos="2372360" algn="l"/>
              </a:tabLst>
            </a:pPr>
            <a:r>
              <a:rPr lang="zh-CN" altLang="zh-CN" sz="2200" kern="100" dirty="0">
                <a:latin typeface="Times New Roman"/>
                <a:ea typeface="宋体"/>
                <a:cs typeface="Times New Roman"/>
              </a:rPr>
              <a:t>图</a:t>
            </a:r>
            <a:r>
              <a:rPr lang="en-US" altLang="zh-CN" sz="2200" kern="100" dirty="0">
                <a:latin typeface="Times New Roman"/>
                <a:ea typeface="宋体"/>
                <a:cs typeface="Times New Roman"/>
              </a:rPr>
              <a:t>9-5 </a:t>
            </a:r>
            <a:r>
              <a:rPr lang="zh-CN" altLang="zh-CN" sz="2200" kern="100" dirty="0">
                <a:solidFill>
                  <a:srgbClr val="000000"/>
                </a:solidFill>
                <a:latin typeface="Times New Roman"/>
                <a:ea typeface="宋体"/>
                <a:cs typeface="Times New Roman"/>
              </a:rPr>
              <a:t>计数器时序图（内部时钟分频系数为</a:t>
            </a:r>
            <a:r>
              <a:rPr lang="en-US" altLang="zh-CN" sz="2200" kern="100" dirty="0">
                <a:solidFill>
                  <a:srgbClr val="000000"/>
                </a:solidFill>
                <a:latin typeface="Times New Roman"/>
                <a:ea typeface="宋体"/>
                <a:cs typeface="Times New Roman"/>
              </a:rPr>
              <a:t>2</a:t>
            </a:r>
            <a:r>
              <a:rPr lang="zh-CN" altLang="zh-CN" sz="2200" kern="100" dirty="0">
                <a:solidFill>
                  <a:srgbClr val="000000"/>
                </a:solidFill>
                <a:latin typeface="Times New Roman"/>
                <a:ea typeface="宋体"/>
                <a:cs typeface="Times New Roman"/>
              </a:rPr>
              <a:t>）</a:t>
            </a:r>
            <a:endParaRPr lang="zh-CN" altLang="zh-CN" sz="2200" kern="100" dirty="0">
              <a:effectLst/>
              <a:latin typeface="Calibri"/>
              <a:ea typeface="宋体"/>
              <a:cs typeface="Times New Roman"/>
            </a:endParaRPr>
          </a:p>
        </p:txBody>
      </p:sp>
    </p:spTree>
    <p:extLst>
      <p:ext uri="{BB962C8B-B14F-4D97-AF65-F5344CB8AC3E}">
        <p14:creationId xmlns:p14="http://schemas.microsoft.com/office/powerpoint/2010/main" val="65431886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6" y="555895"/>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9.2.4 </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基本定时器寄存器</a:t>
            </a:r>
          </a:p>
        </p:txBody>
      </p:sp>
      <p:sp>
        <p:nvSpPr>
          <p:cNvPr id="3" name="矩形 2"/>
          <p:cNvSpPr/>
          <p:nvPr/>
        </p:nvSpPr>
        <p:spPr>
          <a:xfrm>
            <a:off x="478970" y="1319301"/>
            <a:ext cx="8171543" cy="4662815"/>
          </a:xfrm>
          <a:prstGeom prst="rect">
            <a:avLst/>
          </a:prstGeom>
        </p:spPr>
        <p:txBody>
          <a:bodyPr wrap="square">
            <a:spAutoFit/>
          </a:bodyPr>
          <a:lstStyle/>
          <a:p>
            <a:pPr indent="457200" algn="just">
              <a:lnSpc>
                <a:spcPct val="150000"/>
              </a:lnSpc>
              <a:spcAft>
                <a:spcPts val="0"/>
              </a:spcAft>
              <a:tabLst>
                <a:tab pos="2372360" algn="l"/>
              </a:tabLst>
            </a:pPr>
            <a:r>
              <a:rPr lang="zh-CN" altLang="zh-CN" kern="100" dirty="0">
                <a:latin typeface="Times New Roman"/>
                <a:ea typeface="宋体"/>
                <a:cs typeface="Times New Roman"/>
              </a:rPr>
              <a:t>现将</a:t>
            </a:r>
            <a:r>
              <a:rPr lang="en-US" altLang="zh-CN" kern="100" dirty="0">
                <a:latin typeface="Times New Roman"/>
                <a:ea typeface="宋体"/>
                <a:cs typeface="Times New Roman"/>
              </a:rPr>
              <a:t>STM32F103</a:t>
            </a:r>
            <a:r>
              <a:rPr lang="zh-CN" altLang="zh-CN" kern="100" dirty="0">
                <a:latin typeface="Times New Roman"/>
                <a:ea typeface="宋体"/>
                <a:cs typeface="Times New Roman"/>
              </a:rPr>
              <a:t>基本定时器相关寄存器名称介绍如下，可以用半字</a:t>
            </a:r>
            <a:r>
              <a:rPr lang="en-US" altLang="zh-CN" kern="100" dirty="0">
                <a:latin typeface="Times New Roman"/>
                <a:ea typeface="宋体"/>
                <a:cs typeface="Times New Roman"/>
              </a:rPr>
              <a:t>(16</a:t>
            </a:r>
            <a:r>
              <a:rPr lang="zh-CN" altLang="zh-CN" kern="100" dirty="0">
                <a:latin typeface="Times New Roman"/>
                <a:ea typeface="宋体"/>
                <a:cs typeface="Times New Roman"/>
              </a:rPr>
              <a:t>位</a:t>
            </a:r>
            <a:r>
              <a:rPr lang="en-US" altLang="zh-CN" kern="100" dirty="0">
                <a:latin typeface="Times New Roman"/>
                <a:ea typeface="宋体"/>
                <a:cs typeface="Times New Roman"/>
              </a:rPr>
              <a:t>)</a:t>
            </a:r>
            <a:r>
              <a:rPr lang="zh-CN" altLang="zh-CN" kern="100" dirty="0">
                <a:latin typeface="Times New Roman"/>
                <a:ea typeface="宋体"/>
                <a:cs typeface="Times New Roman"/>
              </a:rPr>
              <a:t>或字</a:t>
            </a:r>
            <a:r>
              <a:rPr lang="en-US" altLang="zh-CN" kern="100" dirty="0">
                <a:latin typeface="Times New Roman"/>
                <a:ea typeface="宋体"/>
                <a:cs typeface="Times New Roman"/>
              </a:rPr>
              <a:t>(32</a:t>
            </a:r>
            <a:r>
              <a:rPr lang="zh-CN" altLang="zh-CN" kern="100" dirty="0">
                <a:latin typeface="Times New Roman"/>
                <a:ea typeface="宋体"/>
                <a:cs typeface="Times New Roman"/>
              </a:rPr>
              <a:t>位</a:t>
            </a:r>
            <a:r>
              <a:rPr lang="en-US" altLang="zh-CN" kern="100" dirty="0">
                <a:latin typeface="Times New Roman"/>
                <a:ea typeface="宋体"/>
                <a:cs typeface="Times New Roman"/>
              </a:rPr>
              <a:t>)</a:t>
            </a:r>
            <a:r>
              <a:rPr lang="zh-CN" altLang="zh-CN" kern="100" dirty="0">
                <a:latin typeface="Times New Roman"/>
                <a:ea typeface="宋体"/>
                <a:cs typeface="Times New Roman"/>
              </a:rPr>
              <a:t>的方式操作这些外设寄存器，由于我们是采用库函数方式编程，故不作进一步的探讨。</a:t>
            </a:r>
            <a:endParaRPr lang="zh-CN" altLang="zh-CN" kern="100" dirty="0">
              <a:latin typeface="Calibri"/>
              <a:ea typeface="宋体"/>
              <a:cs typeface="Times New Roman"/>
            </a:endParaRPr>
          </a:p>
          <a:p>
            <a:pPr indent="457200" algn="just">
              <a:lnSpc>
                <a:spcPct val="150000"/>
              </a:lnSpc>
              <a:spcAft>
                <a:spcPts val="0"/>
              </a:spcAft>
              <a:tabLst>
                <a:tab pos="2372360" algn="l"/>
              </a:tabLst>
            </a:pPr>
            <a:r>
              <a:rPr lang="zh-CN" altLang="zh-CN" kern="100" dirty="0">
                <a:latin typeface="Times New Roman"/>
                <a:ea typeface="宋体"/>
                <a:cs typeface="Times New Roman"/>
              </a:rPr>
              <a:t>■</a:t>
            </a:r>
            <a:r>
              <a:rPr lang="zh-CN" altLang="zh-CN" kern="100" dirty="0">
                <a:latin typeface="Calibri"/>
                <a:ea typeface="Times New Roman"/>
                <a:cs typeface="Times New Roman"/>
              </a:rPr>
              <a:t> </a:t>
            </a:r>
            <a:r>
              <a:rPr lang="en-US" altLang="zh-CN" kern="100" dirty="0">
                <a:latin typeface="Calibri"/>
                <a:ea typeface="Times New Roman"/>
                <a:cs typeface="Times New Roman"/>
              </a:rPr>
              <a:t>TIM6 </a:t>
            </a:r>
            <a:r>
              <a:rPr lang="zh-CN" altLang="zh-CN" kern="100" dirty="0">
                <a:latin typeface="Times New Roman"/>
                <a:ea typeface="宋体"/>
                <a:cs typeface="Times New Roman"/>
              </a:rPr>
              <a:t>和</a:t>
            </a:r>
            <a:r>
              <a:rPr lang="en-US" altLang="zh-CN" kern="100" dirty="0">
                <a:latin typeface="Times New Roman"/>
                <a:ea typeface="宋体"/>
                <a:cs typeface="Times New Roman"/>
              </a:rPr>
              <a:t>TIM7 </a:t>
            </a:r>
            <a:r>
              <a:rPr lang="zh-CN" altLang="zh-CN" kern="100" dirty="0">
                <a:latin typeface="Times New Roman"/>
                <a:ea typeface="宋体"/>
                <a:cs typeface="Times New Roman"/>
              </a:rPr>
              <a:t>控制寄存器</a:t>
            </a:r>
            <a:r>
              <a:rPr lang="en-US" altLang="zh-CN" kern="100" dirty="0">
                <a:latin typeface="Times New Roman"/>
                <a:ea typeface="宋体"/>
                <a:cs typeface="Times New Roman"/>
              </a:rPr>
              <a:t> 1(TIMx_CR1)</a:t>
            </a:r>
            <a:endParaRPr lang="zh-CN" altLang="zh-CN" kern="100" dirty="0">
              <a:latin typeface="Calibri"/>
              <a:ea typeface="宋体"/>
              <a:cs typeface="Times New Roman"/>
            </a:endParaRPr>
          </a:p>
          <a:p>
            <a:pPr indent="457200" algn="just">
              <a:lnSpc>
                <a:spcPct val="150000"/>
              </a:lnSpc>
              <a:spcAft>
                <a:spcPts val="0"/>
              </a:spcAft>
              <a:tabLst>
                <a:tab pos="2372360" algn="l"/>
              </a:tabLst>
            </a:pPr>
            <a:r>
              <a:rPr lang="zh-CN" altLang="zh-CN" kern="100" dirty="0">
                <a:latin typeface="Times New Roman"/>
                <a:ea typeface="宋体"/>
                <a:cs typeface="Times New Roman"/>
              </a:rPr>
              <a:t>■</a:t>
            </a:r>
            <a:r>
              <a:rPr lang="zh-CN" altLang="zh-CN" kern="100" dirty="0">
                <a:latin typeface="Calibri"/>
                <a:ea typeface="Times New Roman"/>
                <a:cs typeface="Times New Roman"/>
              </a:rPr>
              <a:t> </a:t>
            </a:r>
            <a:r>
              <a:rPr lang="en-US" altLang="zh-CN" kern="100" dirty="0">
                <a:latin typeface="Calibri"/>
                <a:ea typeface="Times New Roman"/>
                <a:cs typeface="Times New Roman"/>
              </a:rPr>
              <a:t>TIM6 </a:t>
            </a:r>
            <a:r>
              <a:rPr lang="zh-CN" altLang="zh-CN" kern="100" dirty="0">
                <a:latin typeface="Times New Roman"/>
                <a:ea typeface="宋体"/>
                <a:cs typeface="Times New Roman"/>
              </a:rPr>
              <a:t>和</a:t>
            </a:r>
            <a:r>
              <a:rPr lang="en-US" altLang="zh-CN" kern="100" dirty="0">
                <a:latin typeface="Times New Roman"/>
                <a:ea typeface="宋体"/>
                <a:cs typeface="Times New Roman"/>
              </a:rPr>
              <a:t>TIM7 </a:t>
            </a:r>
            <a:r>
              <a:rPr lang="zh-CN" altLang="zh-CN" kern="100" dirty="0">
                <a:latin typeface="Times New Roman"/>
                <a:ea typeface="宋体"/>
                <a:cs typeface="Times New Roman"/>
              </a:rPr>
              <a:t>控制寄存器</a:t>
            </a:r>
            <a:r>
              <a:rPr lang="en-US" altLang="zh-CN" kern="100" dirty="0">
                <a:latin typeface="Times New Roman"/>
                <a:ea typeface="宋体"/>
                <a:cs typeface="Times New Roman"/>
              </a:rPr>
              <a:t> 2(TIMx_CR2)</a:t>
            </a:r>
            <a:endParaRPr lang="zh-CN" altLang="zh-CN" kern="100" dirty="0">
              <a:latin typeface="Calibri"/>
              <a:ea typeface="宋体"/>
              <a:cs typeface="Times New Roman"/>
            </a:endParaRPr>
          </a:p>
          <a:p>
            <a:pPr indent="457200" algn="just">
              <a:lnSpc>
                <a:spcPct val="150000"/>
              </a:lnSpc>
              <a:spcAft>
                <a:spcPts val="0"/>
              </a:spcAft>
              <a:tabLst>
                <a:tab pos="2372360" algn="l"/>
              </a:tabLst>
            </a:pPr>
            <a:r>
              <a:rPr lang="zh-CN" altLang="zh-CN" kern="100" dirty="0">
                <a:latin typeface="Times New Roman"/>
                <a:ea typeface="宋体"/>
                <a:cs typeface="Times New Roman"/>
              </a:rPr>
              <a:t>■</a:t>
            </a:r>
            <a:r>
              <a:rPr lang="zh-CN" altLang="zh-CN" kern="100" dirty="0">
                <a:latin typeface="Calibri"/>
                <a:ea typeface="Times New Roman"/>
                <a:cs typeface="Times New Roman"/>
              </a:rPr>
              <a:t> </a:t>
            </a:r>
            <a:r>
              <a:rPr lang="en-US" altLang="zh-CN" kern="100" dirty="0">
                <a:latin typeface="Calibri"/>
                <a:ea typeface="Times New Roman"/>
                <a:cs typeface="Times New Roman"/>
              </a:rPr>
              <a:t>TIM6 </a:t>
            </a:r>
            <a:r>
              <a:rPr lang="zh-CN" altLang="zh-CN" kern="100" dirty="0">
                <a:latin typeface="Times New Roman"/>
                <a:ea typeface="宋体"/>
                <a:cs typeface="Times New Roman"/>
              </a:rPr>
              <a:t>和</a:t>
            </a:r>
            <a:r>
              <a:rPr lang="en-US" altLang="zh-CN" kern="100" dirty="0">
                <a:latin typeface="Times New Roman"/>
                <a:ea typeface="宋体"/>
                <a:cs typeface="Times New Roman"/>
              </a:rPr>
              <a:t>TIM7 DMA/</a:t>
            </a:r>
            <a:r>
              <a:rPr lang="zh-CN" altLang="zh-CN" kern="100" dirty="0">
                <a:latin typeface="Times New Roman"/>
                <a:ea typeface="宋体"/>
                <a:cs typeface="Times New Roman"/>
              </a:rPr>
              <a:t>中断使能寄存器</a:t>
            </a:r>
            <a:r>
              <a:rPr lang="en-US" altLang="zh-CN" kern="100" dirty="0">
                <a:latin typeface="Times New Roman"/>
                <a:ea typeface="宋体"/>
                <a:cs typeface="Times New Roman"/>
              </a:rPr>
              <a:t>(</a:t>
            </a:r>
            <a:r>
              <a:rPr lang="en-US" altLang="zh-CN" kern="100" dirty="0" err="1">
                <a:latin typeface="Times New Roman"/>
                <a:ea typeface="宋体"/>
                <a:cs typeface="Times New Roman"/>
              </a:rPr>
              <a:t>TIMx_DIER</a:t>
            </a:r>
            <a:r>
              <a:rPr lang="en-US" altLang="zh-CN" kern="100" dirty="0">
                <a:latin typeface="Times New Roman"/>
                <a:ea typeface="宋体"/>
                <a:cs typeface="Times New Roman"/>
              </a:rPr>
              <a:t>)</a:t>
            </a:r>
            <a:endParaRPr lang="zh-CN" altLang="zh-CN" kern="100" dirty="0">
              <a:latin typeface="Calibri"/>
              <a:ea typeface="宋体"/>
              <a:cs typeface="Times New Roman"/>
            </a:endParaRPr>
          </a:p>
          <a:p>
            <a:pPr indent="457200" algn="just">
              <a:lnSpc>
                <a:spcPct val="150000"/>
              </a:lnSpc>
              <a:spcAft>
                <a:spcPts val="0"/>
              </a:spcAft>
              <a:tabLst>
                <a:tab pos="2372360" algn="l"/>
              </a:tabLst>
            </a:pPr>
            <a:r>
              <a:rPr lang="zh-CN" altLang="zh-CN" kern="100" dirty="0">
                <a:latin typeface="Times New Roman"/>
                <a:ea typeface="宋体"/>
                <a:cs typeface="Times New Roman"/>
              </a:rPr>
              <a:t>■</a:t>
            </a:r>
            <a:r>
              <a:rPr lang="zh-CN" altLang="zh-CN" kern="100" dirty="0">
                <a:latin typeface="Calibri"/>
                <a:ea typeface="Times New Roman"/>
                <a:cs typeface="Times New Roman"/>
              </a:rPr>
              <a:t> </a:t>
            </a:r>
            <a:r>
              <a:rPr lang="en-US" altLang="zh-CN" kern="100" dirty="0">
                <a:latin typeface="Calibri"/>
                <a:ea typeface="Times New Roman"/>
                <a:cs typeface="Times New Roman"/>
              </a:rPr>
              <a:t>TIM6 </a:t>
            </a:r>
            <a:r>
              <a:rPr lang="zh-CN" altLang="zh-CN" kern="100" dirty="0">
                <a:latin typeface="Times New Roman"/>
                <a:ea typeface="宋体"/>
                <a:cs typeface="Times New Roman"/>
              </a:rPr>
              <a:t>和</a:t>
            </a:r>
            <a:r>
              <a:rPr lang="en-US" altLang="zh-CN" kern="100" dirty="0">
                <a:latin typeface="Times New Roman"/>
                <a:ea typeface="宋体"/>
                <a:cs typeface="Times New Roman"/>
              </a:rPr>
              <a:t>TIM7 </a:t>
            </a:r>
            <a:r>
              <a:rPr lang="zh-CN" altLang="zh-CN" kern="100" dirty="0">
                <a:latin typeface="Times New Roman"/>
                <a:ea typeface="宋体"/>
                <a:cs typeface="Times New Roman"/>
              </a:rPr>
              <a:t>状态寄存器</a:t>
            </a:r>
            <a:r>
              <a:rPr lang="en-US" altLang="zh-CN" kern="100" dirty="0">
                <a:latin typeface="Times New Roman"/>
                <a:ea typeface="宋体"/>
                <a:cs typeface="Times New Roman"/>
              </a:rPr>
              <a:t>(</a:t>
            </a:r>
            <a:r>
              <a:rPr lang="en-US" altLang="zh-CN" kern="100" dirty="0" err="1">
                <a:latin typeface="Times New Roman"/>
                <a:ea typeface="宋体"/>
                <a:cs typeface="Times New Roman"/>
              </a:rPr>
              <a:t>TIMx_SR</a:t>
            </a:r>
            <a:r>
              <a:rPr lang="en-US" altLang="zh-CN" kern="100" dirty="0">
                <a:latin typeface="Times New Roman"/>
                <a:ea typeface="宋体"/>
                <a:cs typeface="Times New Roman"/>
              </a:rPr>
              <a:t>)</a:t>
            </a:r>
            <a:endParaRPr lang="zh-CN" altLang="zh-CN" kern="100" dirty="0">
              <a:latin typeface="Calibri"/>
              <a:ea typeface="宋体"/>
              <a:cs typeface="Times New Roman"/>
            </a:endParaRPr>
          </a:p>
          <a:p>
            <a:pPr indent="457200" algn="just">
              <a:lnSpc>
                <a:spcPct val="150000"/>
              </a:lnSpc>
              <a:spcAft>
                <a:spcPts val="0"/>
              </a:spcAft>
              <a:tabLst>
                <a:tab pos="2372360" algn="l"/>
              </a:tabLst>
            </a:pPr>
            <a:r>
              <a:rPr lang="zh-CN" altLang="zh-CN" kern="100" dirty="0">
                <a:latin typeface="Times New Roman"/>
                <a:ea typeface="宋体"/>
                <a:cs typeface="Times New Roman"/>
              </a:rPr>
              <a:t>■</a:t>
            </a:r>
            <a:r>
              <a:rPr lang="zh-CN" altLang="zh-CN" kern="100" dirty="0">
                <a:latin typeface="Calibri"/>
                <a:ea typeface="Times New Roman"/>
                <a:cs typeface="Times New Roman"/>
              </a:rPr>
              <a:t> </a:t>
            </a:r>
            <a:r>
              <a:rPr lang="en-US" altLang="zh-CN" kern="100" dirty="0">
                <a:latin typeface="Calibri"/>
                <a:ea typeface="Times New Roman"/>
                <a:cs typeface="Times New Roman"/>
              </a:rPr>
              <a:t>TIM6 </a:t>
            </a:r>
            <a:r>
              <a:rPr lang="zh-CN" altLang="zh-CN" kern="100" dirty="0">
                <a:latin typeface="Times New Roman"/>
                <a:ea typeface="宋体"/>
                <a:cs typeface="Times New Roman"/>
              </a:rPr>
              <a:t>和</a:t>
            </a:r>
            <a:r>
              <a:rPr lang="en-US" altLang="zh-CN" kern="100" dirty="0">
                <a:latin typeface="Times New Roman"/>
                <a:ea typeface="宋体"/>
                <a:cs typeface="Times New Roman"/>
              </a:rPr>
              <a:t>TIM7 </a:t>
            </a:r>
            <a:r>
              <a:rPr lang="zh-CN" altLang="zh-CN" kern="100" dirty="0">
                <a:latin typeface="Times New Roman"/>
                <a:ea typeface="宋体"/>
                <a:cs typeface="Times New Roman"/>
              </a:rPr>
              <a:t>事件产生寄存器</a:t>
            </a:r>
            <a:r>
              <a:rPr lang="en-US" altLang="zh-CN" kern="100" dirty="0">
                <a:latin typeface="Times New Roman"/>
                <a:ea typeface="宋体"/>
                <a:cs typeface="Times New Roman"/>
              </a:rPr>
              <a:t>(</a:t>
            </a:r>
            <a:r>
              <a:rPr lang="en-US" altLang="zh-CN" kern="100" dirty="0" err="1">
                <a:latin typeface="Times New Roman"/>
                <a:ea typeface="宋体"/>
                <a:cs typeface="Times New Roman"/>
              </a:rPr>
              <a:t>TIMx_EGR</a:t>
            </a:r>
            <a:r>
              <a:rPr lang="en-US" altLang="zh-CN" kern="100" dirty="0">
                <a:latin typeface="Times New Roman"/>
                <a:ea typeface="宋体"/>
                <a:cs typeface="Times New Roman"/>
              </a:rPr>
              <a:t>)</a:t>
            </a:r>
            <a:endParaRPr lang="zh-CN" altLang="zh-CN" kern="100" dirty="0">
              <a:latin typeface="Calibri"/>
              <a:ea typeface="宋体"/>
              <a:cs typeface="Times New Roman"/>
            </a:endParaRPr>
          </a:p>
          <a:p>
            <a:pPr indent="457200" algn="just">
              <a:lnSpc>
                <a:spcPct val="150000"/>
              </a:lnSpc>
              <a:spcAft>
                <a:spcPts val="0"/>
              </a:spcAft>
              <a:tabLst>
                <a:tab pos="2372360" algn="l"/>
              </a:tabLst>
            </a:pPr>
            <a:r>
              <a:rPr lang="zh-CN" altLang="zh-CN" kern="100" dirty="0">
                <a:latin typeface="Times New Roman"/>
                <a:ea typeface="宋体"/>
                <a:cs typeface="Times New Roman"/>
              </a:rPr>
              <a:t>■</a:t>
            </a:r>
            <a:r>
              <a:rPr lang="zh-CN" altLang="zh-CN" kern="100" dirty="0">
                <a:latin typeface="Calibri"/>
                <a:ea typeface="Times New Roman"/>
                <a:cs typeface="Times New Roman"/>
              </a:rPr>
              <a:t> </a:t>
            </a:r>
            <a:r>
              <a:rPr lang="en-US" altLang="zh-CN" kern="100" dirty="0">
                <a:latin typeface="Calibri"/>
                <a:ea typeface="Times New Roman"/>
                <a:cs typeface="Times New Roman"/>
              </a:rPr>
              <a:t>TIM6 </a:t>
            </a:r>
            <a:r>
              <a:rPr lang="zh-CN" altLang="zh-CN" kern="100" dirty="0">
                <a:latin typeface="Times New Roman"/>
                <a:ea typeface="宋体"/>
                <a:cs typeface="Times New Roman"/>
              </a:rPr>
              <a:t>和</a:t>
            </a:r>
            <a:r>
              <a:rPr lang="en-US" altLang="zh-CN" kern="100" dirty="0">
                <a:latin typeface="Times New Roman"/>
                <a:ea typeface="宋体"/>
                <a:cs typeface="Times New Roman"/>
              </a:rPr>
              <a:t>TIM7 </a:t>
            </a:r>
            <a:r>
              <a:rPr lang="zh-CN" altLang="zh-CN" kern="100" dirty="0">
                <a:latin typeface="Times New Roman"/>
                <a:ea typeface="宋体"/>
                <a:cs typeface="Times New Roman"/>
              </a:rPr>
              <a:t>计数器</a:t>
            </a:r>
            <a:r>
              <a:rPr lang="en-US" altLang="zh-CN" kern="100" dirty="0">
                <a:latin typeface="Times New Roman"/>
                <a:ea typeface="宋体"/>
                <a:cs typeface="Times New Roman"/>
              </a:rPr>
              <a:t>(</a:t>
            </a:r>
            <a:r>
              <a:rPr lang="en-US" altLang="zh-CN" kern="100" dirty="0" err="1">
                <a:latin typeface="Times New Roman"/>
                <a:ea typeface="宋体"/>
                <a:cs typeface="Times New Roman"/>
              </a:rPr>
              <a:t>TIMx_CNT</a:t>
            </a:r>
            <a:r>
              <a:rPr lang="en-US" altLang="zh-CN" kern="100" dirty="0">
                <a:latin typeface="Times New Roman"/>
                <a:ea typeface="宋体"/>
                <a:cs typeface="Times New Roman"/>
              </a:rPr>
              <a:t>)</a:t>
            </a:r>
            <a:endParaRPr lang="zh-CN" altLang="zh-CN" kern="100" dirty="0">
              <a:latin typeface="Calibri"/>
              <a:ea typeface="宋体"/>
              <a:cs typeface="Times New Roman"/>
            </a:endParaRPr>
          </a:p>
          <a:p>
            <a:pPr indent="457200" algn="just">
              <a:lnSpc>
                <a:spcPct val="150000"/>
              </a:lnSpc>
              <a:spcAft>
                <a:spcPts val="0"/>
              </a:spcAft>
              <a:tabLst>
                <a:tab pos="2372360" algn="l"/>
              </a:tabLst>
            </a:pPr>
            <a:r>
              <a:rPr lang="zh-CN" altLang="zh-CN" kern="100" dirty="0">
                <a:latin typeface="Times New Roman"/>
                <a:ea typeface="宋体"/>
                <a:cs typeface="Times New Roman"/>
              </a:rPr>
              <a:t>■</a:t>
            </a:r>
            <a:r>
              <a:rPr lang="zh-CN" altLang="zh-CN" kern="100" dirty="0">
                <a:latin typeface="Calibri"/>
                <a:ea typeface="Times New Roman"/>
                <a:cs typeface="Times New Roman"/>
              </a:rPr>
              <a:t> </a:t>
            </a:r>
            <a:r>
              <a:rPr lang="en-US" altLang="zh-CN" kern="100" dirty="0">
                <a:latin typeface="Calibri"/>
                <a:ea typeface="Times New Roman"/>
                <a:cs typeface="Times New Roman"/>
              </a:rPr>
              <a:t>TIM6 </a:t>
            </a:r>
            <a:r>
              <a:rPr lang="zh-CN" altLang="zh-CN" kern="100" dirty="0">
                <a:latin typeface="Times New Roman"/>
                <a:ea typeface="宋体"/>
                <a:cs typeface="Times New Roman"/>
              </a:rPr>
              <a:t>和</a:t>
            </a:r>
            <a:r>
              <a:rPr lang="en-US" altLang="zh-CN" kern="100" dirty="0">
                <a:latin typeface="Times New Roman"/>
                <a:ea typeface="宋体"/>
                <a:cs typeface="Times New Roman"/>
              </a:rPr>
              <a:t>TIM7 </a:t>
            </a:r>
            <a:r>
              <a:rPr lang="zh-CN" altLang="zh-CN" kern="100" dirty="0">
                <a:latin typeface="Times New Roman"/>
                <a:ea typeface="宋体"/>
                <a:cs typeface="Times New Roman"/>
              </a:rPr>
              <a:t>预分频器</a:t>
            </a:r>
            <a:r>
              <a:rPr lang="en-US" altLang="zh-CN" kern="100" dirty="0">
                <a:latin typeface="Times New Roman"/>
                <a:ea typeface="宋体"/>
                <a:cs typeface="Times New Roman"/>
              </a:rPr>
              <a:t>(</a:t>
            </a:r>
            <a:r>
              <a:rPr lang="en-US" altLang="zh-CN" kern="100" dirty="0" err="1">
                <a:latin typeface="Times New Roman"/>
                <a:ea typeface="宋体"/>
                <a:cs typeface="Times New Roman"/>
              </a:rPr>
              <a:t>TIMx_PSC</a:t>
            </a:r>
            <a:r>
              <a:rPr lang="en-US" altLang="zh-CN" kern="100" dirty="0">
                <a:latin typeface="Times New Roman"/>
                <a:ea typeface="宋体"/>
                <a:cs typeface="Times New Roman"/>
              </a:rPr>
              <a:t>)</a:t>
            </a:r>
            <a:endParaRPr lang="zh-CN" altLang="zh-CN" kern="100" dirty="0">
              <a:latin typeface="Calibri"/>
              <a:ea typeface="宋体"/>
              <a:cs typeface="Times New Roman"/>
            </a:endParaRPr>
          </a:p>
          <a:p>
            <a:pPr indent="457200" algn="just">
              <a:lnSpc>
                <a:spcPct val="150000"/>
              </a:lnSpc>
              <a:spcAft>
                <a:spcPts val="0"/>
              </a:spcAft>
              <a:tabLst>
                <a:tab pos="2372360" algn="l"/>
              </a:tabLst>
            </a:pPr>
            <a:r>
              <a:rPr lang="zh-CN" altLang="zh-CN" kern="100" dirty="0">
                <a:latin typeface="Times New Roman"/>
                <a:ea typeface="宋体"/>
                <a:cs typeface="Times New Roman"/>
              </a:rPr>
              <a:t>■</a:t>
            </a:r>
            <a:r>
              <a:rPr lang="zh-CN" altLang="zh-CN" kern="100" dirty="0">
                <a:latin typeface="Calibri"/>
                <a:ea typeface="Times New Roman"/>
                <a:cs typeface="Times New Roman"/>
              </a:rPr>
              <a:t> </a:t>
            </a:r>
            <a:r>
              <a:rPr lang="en-US" altLang="zh-CN" kern="100" dirty="0">
                <a:latin typeface="Calibri"/>
                <a:ea typeface="Times New Roman"/>
                <a:cs typeface="Times New Roman"/>
              </a:rPr>
              <a:t>TIM6 </a:t>
            </a:r>
            <a:r>
              <a:rPr lang="zh-CN" altLang="zh-CN" kern="100" dirty="0">
                <a:latin typeface="Times New Roman"/>
                <a:ea typeface="宋体"/>
                <a:cs typeface="Times New Roman"/>
              </a:rPr>
              <a:t>和</a:t>
            </a:r>
            <a:r>
              <a:rPr lang="en-US" altLang="zh-CN" kern="100" dirty="0">
                <a:latin typeface="Times New Roman"/>
                <a:ea typeface="宋体"/>
                <a:cs typeface="Times New Roman"/>
              </a:rPr>
              <a:t>TIM7 </a:t>
            </a:r>
            <a:r>
              <a:rPr lang="zh-CN" altLang="zh-CN" kern="100" dirty="0">
                <a:latin typeface="Times New Roman"/>
                <a:ea typeface="宋体"/>
                <a:cs typeface="Times New Roman"/>
              </a:rPr>
              <a:t>自动重装载寄存器</a:t>
            </a:r>
            <a:r>
              <a:rPr lang="en-US" altLang="zh-CN" kern="100" dirty="0">
                <a:latin typeface="Times New Roman"/>
                <a:ea typeface="宋体"/>
                <a:cs typeface="Times New Roman"/>
              </a:rPr>
              <a:t>(</a:t>
            </a:r>
            <a:r>
              <a:rPr lang="en-US" altLang="zh-CN" kern="100" dirty="0" err="1">
                <a:latin typeface="Times New Roman"/>
                <a:ea typeface="宋体"/>
                <a:cs typeface="Times New Roman"/>
              </a:rPr>
              <a:t>TIMx_ARR</a:t>
            </a:r>
            <a:r>
              <a:rPr lang="en-US" altLang="zh-CN" kern="100" dirty="0">
                <a:latin typeface="Times New Roman"/>
                <a:ea typeface="宋体"/>
                <a:cs typeface="Times New Roman"/>
              </a:rPr>
              <a:t>)</a:t>
            </a:r>
            <a:endParaRPr lang="zh-CN" altLang="zh-CN" kern="100" dirty="0">
              <a:effectLst/>
              <a:latin typeface="Calibri"/>
              <a:ea typeface="宋体"/>
              <a:cs typeface="Times New Roman"/>
            </a:endParaRPr>
          </a:p>
        </p:txBody>
      </p:sp>
    </p:spTree>
    <p:extLst>
      <p:ext uri="{BB962C8B-B14F-4D97-AF65-F5344CB8AC3E}">
        <p14:creationId xmlns:p14="http://schemas.microsoft.com/office/powerpoint/2010/main" val="184935346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260" y="506327"/>
            <a:ext cx="6249565" cy="646331"/>
          </a:xfrm>
          <a:prstGeom prst="rect">
            <a:avLst/>
          </a:prstGeom>
          <a:noFill/>
        </p:spPr>
        <p:txBody>
          <a:bodyPr wrap="square">
            <a:spAutoFit/>
          </a:bodyPr>
          <a:lstStyle/>
          <a:p>
            <a:pPr>
              <a:defRPr/>
            </a:pPr>
            <a:r>
              <a:rPr lang="en-US" altLang="zh-CN" sz="3600" b="1" dirty="0">
                <a:ln w="10541" cmpd="sng">
                  <a:solidFill>
                    <a:schemeClr val="accent1">
                      <a:shade val="88000"/>
                      <a:satMod val="110000"/>
                    </a:schemeClr>
                  </a:solidFill>
                  <a:prstDash val="solid"/>
                </a:ln>
                <a:solidFill>
                  <a:srgbClr val="66FF33"/>
                </a:solidFill>
                <a:latin typeface="Arial" charset="0"/>
              </a:rPr>
              <a:t>9.3 </a:t>
            </a:r>
            <a:r>
              <a:rPr lang="zh-CN" altLang="en-US" sz="3600" b="1" dirty="0">
                <a:ln w="10541" cmpd="sng">
                  <a:solidFill>
                    <a:schemeClr val="accent1">
                      <a:shade val="88000"/>
                      <a:satMod val="110000"/>
                    </a:schemeClr>
                  </a:solidFill>
                  <a:prstDash val="solid"/>
                </a:ln>
                <a:solidFill>
                  <a:srgbClr val="66FF33"/>
                </a:solidFill>
                <a:latin typeface="Arial" charset="0"/>
              </a:rPr>
              <a:t>通用定时器</a:t>
            </a:r>
          </a:p>
        </p:txBody>
      </p:sp>
      <p:sp>
        <p:nvSpPr>
          <p:cNvPr id="3" name="矩形 2"/>
          <p:cNvSpPr/>
          <p:nvPr/>
        </p:nvSpPr>
        <p:spPr>
          <a:xfrm>
            <a:off x="209286" y="1150969"/>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9.3.1 </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通用定时器简介</a:t>
            </a:r>
          </a:p>
        </p:txBody>
      </p:sp>
      <p:sp>
        <p:nvSpPr>
          <p:cNvPr id="5" name="矩形 4"/>
          <p:cNvSpPr/>
          <p:nvPr/>
        </p:nvSpPr>
        <p:spPr>
          <a:xfrm>
            <a:off x="551543" y="1747568"/>
            <a:ext cx="8069944" cy="3647152"/>
          </a:xfrm>
          <a:prstGeom prst="rect">
            <a:avLst/>
          </a:prstGeom>
        </p:spPr>
        <p:txBody>
          <a:bodyPr wrap="square">
            <a:spAutoFit/>
          </a:bodyPr>
          <a:lstStyle/>
          <a:p>
            <a:pPr indent="457200" algn="just">
              <a:lnSpc>
                <a:spcPct val="150000"/>
              </a:lnSpc>
              <a:spcAft>
                <a:spcPts val="0"/>
              </a:spcAft>
              <a:tabLst>
                <a:tab pos="2372360" algn="l"/>
              </a:tabLst>
            </a:pPr>
            <a:r>
              <a:rPr lang="zh-CN" altLang="zh-CN" sz="2200" kern="100" dirty="0">
                <a:latin typeface="Times New Roman"/>
                <a:ea typeface="宋体"/>
                <a:cs typeface="Times New Roman"/>
              </a:rPr>
              <a:t>通用定时器</a:t>
            </a:r>
            <a:r>
              <a:rPr lang="en-US" altLang="zh-CN" sz="2200" kern="100" dirty="0">
                <a:latin typeface="Times New Roman"/>
                <a:ea typeface="宋体"/>
                <a:cs typeface="Times New Roman"/>
              </a:rPr>
              <a:t>(TIM2</a:t>
            </a:r>
            <a:r>
              <a:rPr lang="zh-CN" altLang="zh-CN" sz="2200" kern="100" dirty="0">
                <a:latin typeface="Times New Roman"/>
                <a:ea typeface="宋体"/>
                <a:cs typeface="Times New Roman"/>
              </a:rPr>
              <a:t>、</a:t>
            </a:r>
            <a:r>
              <a:rPr lang="en-US" altLang="zh-CN" sz="2200" kern="100" dirty="0">
                <a:latin typeface="Times New Roman"/>
                <a:ea typeface="宋体"/>
                <a:cs typeface="Times New Roman"/>
              </a:rPr>
              <a:t>TIM3</a:t>
            </a:r>
            <a:r>
              <a:rPr lang="zh-CN" altLang="zh-CN" sz="2200" kern="100" dirty="0">
                <a:latin typeface="Times New Roman"/>
                <a:ea typeface="宋体"/>
                <a:cs typeface="Times New Roman"/>
              </a:rPr>
              <a:t>、</a:t>
            </a:r>
            <a:r>
              <a:rPr lang="en-US" altLang="zh-CN" sz="2200" kern="100" dirty="0">
                <a:latin typeface="Times New Roman"/>
                <a:ea typeface="宋体"/>
                <a:cs typeface="Times New Roman"/>
              </a:rPr>
              <a:t>TIM4</a:t>
            </a:r>
            <a:r>
              <a:rPr lang="zh-CN" altLang="zh-CN" sz="2200" kern="100" dirty="0">
                <a:latin typeface="Times New Roman"/>
                <a:ea typeface="宋体"/>
                <a:cs typeface="Times New Roman"/>
              </a:rPr>
              <a:t>和</a:t>
            </a:r>
            <a:r>
              <a:rPr lang="en-US" altLang="zh-CN" sz="2200" kern="100" dirty="0">
                <a:latin typeface="Times New Roman"/>
                <a:ea typeface="宋体"/>
                <a:cs typeface="Times New Roman"/>
              </a:rPr>
              <a:t>TIM5)</a:t>
            </a:r>
            <a:r>
              <a:rPr lang="zh-CN" altLang="zh-CN" sz="2200" kern="100" dirty="0">
                <a:latin typeface="Times New Roman"/>
                <a:ea typeface="宋体"/>
                <a:cs typeface="Times New Roman"/>
              </a:rPr>
              <a:t>是一个通过可编程预分频器驱动的</a:t>
            </a:r>
            <a:r>
              <a:rPr lang="en-US" altLang="zh-CN" sz="2200" kern="100" dirty="0">
                <a:latin typeface="Times New Roman"/>
                <a:ea typeface="宋体"/>
                <a:cs typeface="Times New Roman"/>
              </a:rPr>
              <a:t>16</a:t>
            </a:r>
            <a:r>
              <a:rPr lang="zh-CN" altLang="zh-CN" sz="2200" kern="100" dirty="0">
                <a:latin typeface="Times New Roman"/>
                <a:ea typeface="宋体"/>
                <a:cs typeface="Times New Roman"/>
              </a:rPr>
              <a:t>位自动装载计数器构成。它适用于多种场合，包括测量输入信号的脉冲长度</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输入捕获</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或者产生输出波形</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输出比较和</a:t>
            </a:r>
            <a:r>
              <a:rPr lang="en-US" altLang="zh-CN" sz="2200" kern="100" dirty="0">
                <a:latin typeface="Times New Roman"/>
                <a:ea typeface="宋体"/>
                <a:cs typeface="Times New Roman"/>
              </a:rPr>
              <a:t>PWM)</a:t>
            </a:r>
            <a:r>
              <a:rPr lang="zh-CN" altLang="zh-CN" sz="2200" kern="100" dirty="0">
                <a:latin typeface="Times New Roman"/>
                <a:ea typeface="宋体"/>
                <a:cs typeface="Times New Roman"/>
              </a:rPr>
              <a:t>。使用定时器预分频器和</a:t>
            </a:r>
            <a:r>
              <a:rPr lang="en-US" altLang="zh-CN" sz="2200" kern="100" dirty="0">
                <a:latin typeface="Times New Roman"/>
                <a:ea typeface="宋体"/>
                <a:cs typeface="Times New Roman"/>
              </a:rPr>
              <a:t>RCC</a:t>
            </a:r>
            <a:r>
              <a:rPr lang="zh-CN" altLang="zh-CN" sz="2200" kern="100" dirty="0">
                <a:latin typeface="Times New Roman"/>
                <a:ea typeface="宋体"/>
                <a:cs typeface="Times New Roman"/>
              </a:rPr>
              <a:t>时钟控制器预分频器，脉冲长度和波形周期可以在几个微秒到几个毫秒间调整。每个定时器都是完全独立的，没有互相共享任何资源。它们可以一起同步操作。</a:t>
            </a:r>
            <a:endParaRPr lang="zh-CN" altLang="zh-CN" sz="2200" kern="100" dirty="0">
              <a:effectLst/>
              <a:latin typeface="Calibri"/>
              <a:ea typeface="宋体"/>
              <a:cs typeface="Times New Roman"/>
            </a:endParaRPr>
          </a:p>
        </p:txBody>
      </p:sp>
    </p:spTree>
    <p:extLst>
      <p:ext uri="{BB962C8B-B14F-4D97-AF65-F5344CB8AC3E}">
        <p14:creationId xmlns:p14="http://schemas.microsoft.com/office/powerpoint/2010/main" val="63251031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771" y="538915"/>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9.3.2 </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通用定时器主要功能</a:t>
            </a:r>
          </a:p>
        </p:txBody>
      </p:sp>
      <p:sp>
        <p:nvSpPr>
          <p:cNvPr id="3" name="矩形 2"/>
          <p:cNvSpPr/>
          <p:nvPr/>
        </p:nvSpPr>
        <p:spPr>
          <a:xfrm>
            <a:off x="580572" y="1305125"/>
            <a:ext cx="7286172" cy="4708981"/>
          </a:xfrm>
          <a:prstGeom prst="rect">
            <a:avLst/>
          </a:prstGeom>
        </p:spPr>
        <p:txBody>
          <a:bodyPr wrap="square">
            <a:spAutoFit/>
          </a:bodyPr>
          <a:lstStyle/>
          <a:p>
            <a:pPr algn="just">
              <a:lnSpc>
                <a:spcPct val="150000"/>
              </a:lnSpc>
              <a:spcAft>
                <a:spcPts val="0"/>
              </a:spcAft>
              <a:tabLst>
                <a:tab pos="2372360" algn="l"/>
              </a:tabLst>
            </a:pPr>
            <a:r>
              <a:rPr lang="zh-CN" altLang="zh-CN" sz="2000" kern="100" dirty="0">
                <a:latin typeface="Times New Roman"/>
                <a:ea typeface="宋体"/>
                <a:cs typeface="Times New Roman"/>
              </a:rPr>
              <a:t>通用</a:t>
            </a:r>
            <a:r>
              <a:rPr lang="en-US" altLang="zh-CN" sz="2000" kern="100" dirty="0" err="1">
                <a:latin typeface="Times New Roman"/>
                <a:ea typeface="宋体"/>
                <a:cs typeface="Times New Roman"/>
              </a:rPr>
              <a:t>TIMx</a:t>
            </a:r>
            <a:r>
              <a:rPr lang="en-US" altLang="zh-CN" sz="2000" kern="100" dirty="0">
                <a:latin typeface="Times New Roman"/>
                <a:ea typeface="宋体"/>
                <a:cs typeface="Times New Roman"/>
              </a:rPr>
              <a:t> (TIM2</a:t>
            </a:r>
            <a:r>
              <a:rPr lang="zh-CN" altLang="zh-CN" sz="2000" kern="100" dirty="0">
                <a:latin typeface="Times New Roman"/>
                <a:ea typeface="宋体"/>
                <a:cs typeface="Times New Roman"/>
              </a:rPr>
              <a:t>、</a:t>
            </a:r>
            <a:r>
              <a:rPr lang="en-US" altLang="zh-CN" sz="2000" kern="100" dirty="0">
                <a:latin typeface="Times New Roman"/>
                <a:ea typeface="宋体"/>
                <a:cs typeface="Times New Roman"/>
              </a:rPr>
              <a:t> TIM3</a:t>
            </a:r>
            <a:r>
              <a:rPr lang="zh-CN" altLang="zh-CN" sz="2000" kern="100" dirty="0">
                <a:latin typeface="Times New Roman"/>
                <a:ea typeface="宋体"/>
                <a:cs typeface="Times New Roman"/>
              </a:rPr>
              <a:t>、</a:t>
            </a:r>
            <a:r>
              <a:rPr lang="en-US" altLang="zh-CN" sz="2000" kern="100" dirty="0">
                <a:latin typeface="Times New Roman"/>
                <a:ea typeface="宋体"/>
                <a:cs typeface="Times New Roman"/>
              </a:rPr>
              <a:t> TIM4</a:t>
            </a:r>
            <a:r>
              <a:rPr lang="zh-CN" altLang="zh-CN" sz="2000" kern="100" dirty="0">
                <a:latin typeface="Times New Roman"/>
                <a:ea typeface="宋体"/>
                <a:cs typeface="Times New Roman"/>
              </a:rPr>
              <a:t>和</a:t>
            </a:r>
            <a:r>
              <a:rPr lang="en-US" altLang="zh-CN" sz="2000" kern="100" dirty="0">
                <a:latin typeface="Times New Roman"/>
                <a:ea typeface="宋体"/>
                <a:cs typeface="Times New Roman"/>
              </a:rPr>
              <a:t>TIM5)</a:t>
            </a:r>
            <a:r>
              <a:rPr lang="zh-CN" altLang="zh-CN" sz="2000" kern="100" dirty="0">
                <a:latin typeface="Times New Roman"/>
                <a:ea typeface="宋体"/>
                <a:cs typeface="Times New Roman"/>
              </a:rPr>
              <a:t>定时器功能包括：</a:t>
            </a:r>
            <a:endParaRPr lang="zh-CN" altLang="zh-CN" sz="2000" kern="100" dirty="0">
              <a:latin typeface="Calibri"/>
              <a:ea typeface="宋体"/>
              <a:cs typeface="Times New Roman"/>
            </a:endParaRPr>
          </a:p>
          <a:p>
            <a:pPr algn="just">
              <a:lnSpc>
                <a:spcPct val="150000"/>
              </a:lnSpc>
              <a:spcAft>
                <a:spcPts val="0"/>
              </a:spcAft>
              <a:tabLst>
                <a:tab pos="2372360" algn="l"/>
              </a:tabLst>
            </a:pPr>
            <a:r>
              <a:rPr lang="zh-CN" altLang="zh-CN" sz="2000" kern="100" dirty="0">
                <a:latin typeface="Times New Roman"/>
                <a:ea typeface="宋体"/>
                <a:cs typeface="Times New Roman"/>
              </a:rPr>
              <a:t>■</a:t>
            </a:r>
            <a:r>
              <a:rPr lang="en-US" altLang="zh-CN" sz="2000" kern="100" dirty="0">
                <a:latin typeface="Times New Roman"/>
                <a:ea typeface="宋体"/>
                <a:cs typeface="Times New Roman"/>
              </a:rPr>
              <a:t> 16</a:t>
            </a:r>
            <a:r>
              <a:rPr lang="zh-CN" altLang="zh-CN" sz="2000" kern="100" dirty="0">
                <a:latin typeface="Times New Roman"/>
                <a:ea typeface="宋体"/>
                <a:cs typeface="Times New Roman"/>
              </a:rPr>
              <a:t>位向上、向下、向上</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向下自动装载计数器。</a:t>
            </a:r>
            <a:endParaRPr lang="zh-CN" altLang="zh-CN" sz="2000" kern="100" dirty="0">
              <a:latin typeface="Calibri"/>
              <a:ea typeface="宋体"/>
              <a:cs typeface="Times New Roman"/>
            </a:endParaRPr>
          </a:p>
          <a:p>
            <a:pPr algn="just">
              <a:lnSpc>
                <a:spcPct val="150000"/>
              </a:lnSpc>
              <a:spcAft>
                <a:spcPts val="0"/>
              </a:spcAft>
              <a:tabLst>
                <a:tab pos="2372360" algn="l"/>
              </a:tabLst>
            </a:pPr>
            <a:r>
              <a:rPr lang="zh-CN" altLang="zh-CN" sz="2000" kern="100" dirty="0">
                <a:latin typeface="Times New Roman"/>
                <a:ea typeface="宋体"/>
                <a:cs typeface="Times New Roman"/>
              </a:rPr>
              <a:t>■</a:t>
            </a:r>
            <a:r>
              <a:rPr lang="en-US" altLang="zh-CN" sz="2000" kern="100" dirty="0">
                <a:latin typeface="Times New Roman"/>
                <a:ea typeface="宋体"/>
                <a:cs typeface="Times New Roman"/>
              </a:rPr>
              <a:t> 16</a:t>
            </a:r>
            <a:r>
              <a:rPr lang="zh-CN" altLang="zh-CN" sz="2000" kern="100" dirty="0">
                <a:latin typeface="Times New Roman"/>
                <a:ea typeface="宋体"/>
                <a:cs typeface="Times New Roman"/>
              </a:rPr>
              <a:t>位可编程</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可以实时修改</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预</a:t>
            </a:r>
            <a:r>
              <a:rPr lang="zh-CN" altLang="zh-CN" sz="2000" kern="100" dirty="0" smtClean="0">
                <a:latin typeface="Times New Roman"/>
                <a:ea typeface="宋体"/>
                <a:cs typeface="Times New Roman"/>
              </a:rPr>
              <a:t>分频器</a:t>
            </a:r>
            <a:r>
              <a:rPr lang="zh-CN" altLang="en-US" sz="2000" kern="100" dirty="0">
                <a:latin typeface="Times New Roman"/>
                <a:ea typeface="宋体"/>
                <a:cs typeface="Times New Roman"/>
              </a:rPr>
              <a:t>。</a:t>
            </a:r>
            <a:endParaRPr lang="zh-CN" altLang="zh-CN" sz="2000" kern="100" dirty="0">
              <a:latin typeface="Calibri"/>
              <a:ea typeface="宋体"/>
              <a:cs typeface="Times New Roman"/>
            </a:endParaRPr>
          </a:p>
          <a:p>
            <a:pPr algn="just">
              <a:lnSpc>
                <a:spcPct val="150000"/>
              </a:lnSpc>
              <a:spcAft>
                <a:spcPts val="0"/>
              </a:spcAft>
              <a:tabLst>
                <a:tab pos="2372360" algn="l"/>
              </a:tabLst>
            </a:pPr>
            <a:r>
              <a:rPr lang="zh-CN" altLang="zh-CN" sz="2000" kern="100" dirty="0">
                <a:latin typeface="Times New Roman"/>
                <a:ea typeface="宋体"/>
                <a:cs typeface="Times New Roman"/>
              </a:rPr>
              <a:t>■</a:t>
            </a:r>
            <a:r>
              <a:rPr lang="en-US" altLang="zh-CN" sz="2000" kern="100" dirty="0">
                <a:latin typeface="Times New Roman"/>
                <a:ea typeface="宋体"/>
                <a:cs typeface="Times New Roman"/>
              </a:rPr>
              <a:t> 4</a:t>
            </a:r>
            <a:r>
              <a:rPr lang="zh-CN" altLang="zh-CN" sz="2000" kern="100" dirty="0">
                <a:latin typeface="Times New Roman"/>
                <a:ea typeface="宋体"/>
                <a:cs typeface="Times New Roman"/>
              </a:rPr>
              <a:t>个独立通道</a:t>
            </a:r>
            <a:r>
              <a:rPr lang="zh-CN" altLang="zh-CN"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457200" algn="just">
              <a:lnSpc>
                <a:spcPct val="150000"/>
              </a:lnSpc>
              <a:spcAft>
                <a:spcPts val="0"/>
              </a:spcAft>
              <a:tabLst>
                <a:tab pos="2372360" algn="l"/>
              </a:tabLst>
            </a:pPr>
            <a:r>
              <a:rPr lang="zh-CN" altLang="zh-CN" sz="2000" kern="100" dirty="0" smtClean="0">
                <a:latin typeface="Times New Roman"/>
                <a:ea typeface="宋体"/>
                <a:cs typeface="Times New Roman"/>
              </a:rPr>
              <a:t>◆</a:t>
            </a:r>
            <a:r>
              <a:rPr lang="zh-CN" altLang="zh-CN" sz="2000" kern="100" dirty="0" smtClean="0">
                <a:latin typeface="Calibri"/>
                <a:ea typeface="Times New Roman"/>
                <a:cs typeface="Times New Roman"/>
              </a:rPr>
              <a:t> </a:t>
            </a:r>
            <a:r>
              <a:rPr lang="zh-CN" altLang="zh-CN" sz="2000" kern="100" dirty="0">
                <a:latin typeface="Times New Roman"/>
                <a:ea typeface="宋体"/>
                <a:cs typeface="Times New Roman"/>
              </a:rPr>
              <a:t>输入</a:t>
            </a:r>
            <a:r>
              <a:rPr lang="zh-CN" altLang="zh-CN" sz="2000" kern="100" dirty="0" smtClean="0">
                <a:latin typeface="Times New Roman"/>
                <a:ea typeface="宋体"/>
                <a:cs typeface="Times New Roman"/>
              </a:rPr>
              <a:t>捕获◆</a:t>
            </a:r>
            <a:r>
              <a:rPr lang="zh-CN" altLang="zh-CN" sz="2000" kern="100" dirty="0" smtClean="0">
                <a:latin typeface="Calibri"/>
                <a:ea typeface="Times New Roman"/>
                <a:cs typeface="Times New Roman"/>
              </a:rPr>
              <a:t> </a:t>
            </a:r>
            <a:r>
              <a:rPr lang="zh-CN" altLang="zh-CN" sz="2000" kern="100" dirty="0">
                <a:latin typeface="Times New Roman"/>
                <a:ea typeface="宋体"/>
                <a:cs typeface="Times New Roman"/>
              </a:rPr>
              <a:t>输出</a:t>
            </a:r>
            <a:r>
              <a:rPr lang="zh-CN" altLang="zh-CN" sz="2000" kern="100" dirty="0" smtClean="0">
                <a:latin typeface="Times New Roman"/>
                <a:ea typeface="宋体"/>
                <a:cs typeface="Times New Roman"/>
              </a:rPr>
              <a:t>比较◆</a:t>
            </a:r>
            <a:r>
              <a:rPr lang="zh-CN" altLang="zh-CN" sz="2000" kern="100" dirty="0" smtClean="0">
                <a:latin typeface="Calibri"/>
                <a:ea typeface="Times New Roman"/>
                <a:cs typeface="Times New Roman"/>
              </a:rPr>
              <a:t> </a:t>
            </a:r>
            <a:r>
              <a:rPr lang="en-US" altLang="zh-CN" sz="2000" kern="100" dirty="0">
                <a:latin typeface="Calibri"/>
                <a:ea typeface="Times New Roman"/>
                <a:cs typeface="Times New Roman"/>
              </a:rPr>
              <a:t>PWM</a:t>
            </a:r>
            <a:r>
              <a:rPr lang="zh-CN" altLang="zh-CN" sz="2000" kern="100" dirty="0" smtClean="0">
                <a:latin typeface="Times New Roman"/>
                <a:ea typeface="宋体"/>
                <a:cs typeface="Times New Roman"/>
              </a:rPr>
              <a:t>生成◆</a:t>
            </a:r>
            <a:r>
              <a:rPr lang="zh-CN" altLang="zh-CN" sz="2000" kern="100" dirty="0" smtClean="0">
                <a:latin typeface="Calibri"/>
                <a:ea typeface="Times New Roman"/>
                <a:cs typeface="Times New Roman"/>
              </a:rPr>
              <a:t> </a:t>
            </a:r>
            <a:r>
              <a:rPr lang="zh-CN" altLang="zh-CN" sz="2000" kern="100" dirty="0">
                <a:latin typeface="Times New Roman"/>
                <a:ea typeface="宋体"/>
                <a:cs typeface="Times New Roman"/>
              </a:rPr>
              <a:t>单脉冲模式输出</a:t>
            </a:r>
            <a:endParaRPr lang="zh-CN" altLang="zh-CN" sz="2000" kern="100" dirty="0">
              <a:latin typeface="Calibri"/>
              <a:ea typeface="宋体"/>
              <a:cs typeface="Times New Roman"/>
            </a:endParaRPr>
          </a:p>
          <a:p>
            <a:pPr algn="just">
              <a:lnSpc>
                <a:spcPct val="150000"/>
              </a:lnSpc>
              <a:spcAft>
                <a:spcPts val="0"/>
              </a:spcAft>
              <a:tabLst>
                <a:tab pos="2372360" algn="l"/>
              </a:tabLst>
            </a:pPr>
            <a:r>
              <a:rPr lang="zh-CN" altLang="zh-CN" sz="2000" kern="100" dirty="0">
                <a:latin typeface="Times New Roman"/>
                <a:ea typeface="宋体"/>
                <a:cs typeface="Times New Roman"/>
              </a:rPr>
              <a:t>■</a:t>
            </a:r>
            <a:r>
              <a:rPr lang="zh-CN" altLang="zh-CN" sz="2000" kern="100" dirty="0">
                <a:latin typeface="Calibri"/>
                <a:ea typeface="Times New Roman"/>
                <a:cs typeface="Times New Roman"/>
              </a:rPr>
              <a:t> </a:t>
            </a:r>
            <a:r>
              <a:rPr lang="zh-CN" altLang="zh-CN" sz="2000" kern="100" dirty="0">
                <a:latin typeface="Times New Roman"/>
                <a:ea typeface="宋体"/>
                <a:cs typeface="Times New Roman"/>
              </a:rPr>
              <a:t>使用外部信号控制定时器和定时器互连的同步电路。</a:t>
            </a:r>
            <a:endParaRPr lang="zh-CN" altLang="zh-CN" sz="2000" kern="100" dirty="0">
              <a:latin typeface="Calibri"/>
              <a:ea typeface="宋体"/>
              <a:cs typeface="Times New Roman"/>
            </a:endParaRPr>
          </a:p>
          <a:p>
            <a:pPr algn="just">
              <a:lnSpc>
                <a:spcPct val="150000"/>
              </a:lnSpc>
              <a:spcAft>
                <a:spcPts val="0"/>
              </a:spcAft>
              <a:tabLst>
                <a:tab pos="2372360" algn="l"/>
              </a:tabLst>
            </a:pPr>
            <a:r>
              <a:rPr lang="zh-CN" altLang="zh-CN" sz="2000" kern="100" dirty="0">
                <a:latin typeface="Times New Roman"/>
                <a:ea typeface="宋体"/>
                <a:cs typeface="Times New Roman"/>
              </a:rPr>
              <a:t>■</a:t>
            </a:r>
            <a:r>
              <a:rPr lang="zh-CN" altLang="zh-CN" sz="2000" kern="100" dirty="0">
                <a:latin typeface="Calibri"/>
                <a:ea typeface="Times New Roman"/>
                <a:cs typeface="Times New Roman"/>
              </a:rPr>
              <a:t> </a:t>
            </a:r>
            <a:r>
              <a:rPr lang="zh-CN" altLang="zh-CN" sz="2000" kern="100" dirty="0">
                <a:latin typeface="Times New Roman"/>
                <a:ea typeface="宋体"/>
                <a:cs typeface="Times New Roman"/>
              </a:rPr>
              <a:t>如下事件发生时产生中断</a:t>
            </a:r>
            <a:r>
              <a:rPr lang="en-US" altLang="zh-CN" sz="2000" kern="100" dirty="0">
                <a:latin typeface="Times New Roman"/>
                <a:ea typeface="宋体"/>
                <a:cs typeface="Times New Roman"/>
              </a:rPr>
              <a:t>/</a:t>
            </a:r>
            <a:r>
              <a:rPr lang="en-US" altLang="zh-CN" sz="2000" kern="100" dirty="0" smtClean="0">
                <a:latin typeface="Times New Roman"/>
                <a:ea typeface="宋体"/>
                <a:cs typeface="Times New Roman"/>
              </a:rPr>
              <a:t>DMA</a:t>
            </a:r>
            <a:r>
              <a:rPr lang="zh-CN" altLang="zh-CN" sz="2000" kern="100" dirty="0" smtClean="0">
                <a:latin typeface="Times New Roman"/>
                <a:ea typeface="宋体"/>
                <a:cs typeface="Times New Roman"/>
              </a:rPr>
              <a:t>：</a:t>
            </a:r>
            <a:endParaRPr lang="zh-CN" altLang="zh-CN" sz="2000" kern="100" dirty="0" smtClean="0">
              <a:latin typeface="Calibri"/>
              <a:ea typeface="宋体"/>
              <a:cs typeface="Times New Roman"/>
            </a:endParaRPr>
          </a:p>
          <a:p>
            <a:pPr indent="457200" algn="just">
              <a:lnSpc>
                <a:spcPct val="150000"/>
              </a:lnSpc>
              <a:spcAft>
                <a:spcPts val="0"/>
              </a:spcAft>
              <a:tabLst>
                <a:tab pos="2372360" algn="l"/>
              </a:tabLst>
            </a:pPr>
            <a:r>
              <a:rPr lang="zh-CN" altLang="zh-CN" sz="2000" kern="100" dirty="0" smtClean="0">
                <a:latin typeface="Times New Roman"/>
                <a:ea typeface="宋体"/>
                <a:cs typeface="Times New Roman"/>
              </a:rPr>
              <a:t>◆</a:t>
            </a:r>
            <a:r>
              <a:rPr lang="zh-CN" altLang="zh-CN" sz="2000" kern="100" dirty="0" smtClean="0">
                <a:latin typeface="Calibri"/>
                <a:ea typeface="Times New Roman"/>
                <a:cs typeface="Times New Roman"/>
              </a:rPr>
              <a:t> </a:t>
            </a:r>
            <a:r>
              <a:rPr lang="zh-CN" altLang="zh-CN" sz="2000" kern="100" dirty="0" smtClean="0">
                <a:latin typeface="Times New Roman"/>
                <a:ea typeface="宋体"/>
                <a:cs typeface="Times New Roman"/>
              </a:rPr>
              <a:t>更新：◆</a:t>
            </a:r>
            <a:r>
              <a:rPr lang="zh-CN" altLang="zh-CN" sz="2000" kern="100" dirty="0" smtClean="0">
                <a:latin typeface="Calibri"/>
                <a:ea typeface="Times New Roman"/>
                <a:cs typeface="Times New Roman"/>
              </a:rPr>
              <a:t> </a:t>
            </a:r>
            <a:r>
              <a:rPr lang="zh-CN" altLang="zh-CN" sz="2000" kern="100" dirty="0" smtClean="0">
                <a:latin typeface="Times New Roman"/>
                <a:ea typeface="宋体"/>
                <a:cs typeface="Times New Roman"/>
              </a:rPr>
              <a:t>触发事件◆</a:t>
            </a:r>
            <a:r>
              <a:rPr lang="zh-CN" altLang="zh-CN" sz="2000" kern="100" dirty="0" smtClean="0">
                <a:latin typeface="Calibri"/>
                <a:ea typeface="Times New Roman"/>
                <a:cs typeface="Times New Roman"/>
              </a:rPr>
              <a:t> </a:t>
            </a:r>
            <a:r>
              <a:rPr lang="zh-CN" altLang="zh-CN" sz="2000" kern="100" dirty="0" smtClean="0">
                <a:latin typeface="Times New Roman"/>
                <a:ea typeface="宋体"/>
                <a:cs typeface="Times New Roman"/>
              </a:rPr>
              <a:t>输入捕获◆</a:t>
            </a:r>
            <a:r>
              <a:rPr lang="zh-CN" altLang="zh-CN" sz="2000" kern="100" dirty="0" smtClean="0">
                <a:latin typeface="Calibri"/>
                <a:ea typeface="Times New Roman"/>
                <a:cs typeface="Times New Roman"/>
              </a:rPr>
              <a:t> </a:t>
            </a:r>
            <a:r>
              <a:rPr lang="zh-CN" altLang="zh-CN" sz="2000" kern="100" dirty="0" smtClean="0">
                <a:latin typeface="Times New Roman"/>
                <a:ea typeface="宋体"/>
                <a:cs typeface="Times New Roman"/>
              </a:rPr>
              <a:t>输出比较</a:t>
            </a:r>
            <a:endParaRPr lang="zh-CN" altLang="zh-CN" sz="2000" kern="100" dirty="0" smtClean="0">
              <a:latin typeface="Calibri"/>
              <a:ea typeface="宋体"/>
              <a:cs typeface="Times New Roman"/>
            </a:endParaRPr>
          </a:p>
          <a:p>
            <a:pPr algn="just">
              <a:lnSpc>
                <a:spcPct val="150000"/>
              </a:lnSpc>
              <a:spcAft>
                <a:spcPts val="0"/>
              </a:spcAft>
              <a:tabLst>
                <a:tab pos="2372360" algn="l"/>
              </a:tabLst>
            </a:pPr>
            <a:r>
              <a:rPr lang="zh-CN" altLang="zh-CN" sz="2000" kern="100" dirty="0" smtClean="0">
                <a:latin typeface="Times New Roman"/>
                <a:ea typeface="宋体"/>
                <a:cs typeface="Times New Roman"/>
              </a:rPr>
              <a:t>■</a:t>
            </a:r>
            <a:r>
              <a:rPr lang="zh-CN" altLang="zh-CN" sz="2000" kern="100" dirty="0" smtClean="0">
                <a:latin typeface="Calibri"/>
                <a:ea typeface="Times New Roman"/>
                <a:cs typeface="Times New Roman"/>
              </a:rPr>
              <a:t> </a:t>
            </a:r>
            <a:r>
              <a:rPr lang="zh-CN" altLang="zh-CN" sz="2000" kern="100" dirty="0">
                <a:latin typeface="Times New Roman"/>
                <a:ea typeface="宋体"/>
                <a:cs typeface="Times New Roman"/>
              </a:rPr>
              <a:t>支持针对定位的增量</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正交</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编码器和霍尔传感器电路。</a:t>
            </a:r>
            <a:endParaRPr lang="zh-CN" altLang="zh-CN" sz="2000" kern="100" dirty="0">
              <a:latin typeface="Calibri"/>
              <a:ea typeface="宋体"/>
              <a:cs typeface="Times New Roman"/>
            </a:endParaRPr>
          </a:p>
          <a:p>
            <a:pPr algn="just">
              <a:lnSpc>
                <a:spcPct val="150000"/>
              </a:lnSpc>
              <a:spcAft>
                <a:spcPts val="0"/>
              </a:spcAft>
              <a:tabLst>
                <a:tab pos="2372360" algn="l"/>
              </a:tabLst>
            </a:pPr>
            <a:r>
              <a:rPr lang="zh-CN" altLang="zh-CN" sz="2000" kern="100" dirty="0">
                <a:latin typeface="Times New Roman"/>
                <a:ea typeface="宋体"/>
                <a:cs typeface="Times New Roman"/>
              </a:rPr>
              <a:t>■</a:t>
            </a:r>
            <a:r>
              <a:rPr lang="zh-CN" altLang="zh-CN" sz="2000" kern="100" dirty="0">
                <a:latin typeface="Calibri"/>
                <a:ea typeface="Times New Roman"/>
                <a:cs typeface="Times New Roman"/>
              </a:rPr>
              <a:t> </a:t>
            </a:r>
            <a:r>
              <a:rPr lang="zh-CN" altLang="zh-CN" sz="2000" kern="100" dirty="0">
                <a:latin typeface="Times New Roman"/>
                <a:ea typeface="宋体"/>
                <a:cs typeface="Times New Roman"/>
              </a:rPr>
              <a:t>触发输入作为外部时钟或者按周期的电流管理。</a:t>
            </a:r>
            <a:endParaRPr lang="zh-CN" altLang="zh-CN" sz="2000" kern="100" dirty="0">
              <a:effectLst/>
              <a:latin typeface="Calibri"/>
              <a:ea typeface="宋体"/>
              <a:cs typeface="Times New Roman"/>
            </a:endParaRPr>
          </a:p>
        </p:txBody>
      </p:sp>
    </p:spTree>
    <p:extLst>
      <p:ext uri="{BB962C8B-B14F-4D97-AF65-F5344CB8AC3E}">
        <p14:creationId xmlns:p14="http://schemas.microsoft.com/office/powerpoint/2010/main" val="260114313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7342" y="524401"/>
            <a:ext cx="5393230"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9.3.3 </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通用定时器功能描述</a:t>
            </a:r>
          </a:p>
        </p:txBody>
      </p:sp>
      <p:sp>
        <p:nvSpPr>
          <p:cNvPr id="4" name="矩形 3"/>
          <p:cNvSpPr/>
          <p:nvPr/>
        </p:nvSpPr>
        <p:spPr>
          <a:xfrm>
            <a:off x="580571" y="1245342"/>
            <a:ext cx="8055429" cy="1424621"/>
          </a:xfrm>
          <a:prstGeom prst="rect">
            <a:avLst/>
          </a:prstGeom>
        </p:spPr>
        <p:txBody>
          <a:bodyPr wrap="square">
            <a:spAutoFit/>
          </a:bodyPr>
          <a:lstStyle/>
          <a:p>
            <a:pPr indent="457200" algn="just">
              <a:lnSpc>
                <a:spcPct val="150000"/>
              </a:lnSpc>
              <a:spcAft>
                <a:spcPts val="0"/>
              </a:spcAft>
              <a:tabLst>
                <a:tab pos="2372360" algn="l"/>
              </a:tabLst>
            </a:pPr>
            <a:r>
              <a:rPr lang="zh-CN" altLang="zh-CN" sz="2000" kern="100" dirty="0">
                <a:latin typeface="Times New Roman"/>
                <a:ea typeface="宋体"/>
                <a:cs typeface="Times New Roman"/>
              </a:rPr>
              <a:t>通用定时器内部结构如</a:t>
            </a:r>
            <a:r>
              <a:rPr lang="zh-CN" altLang="zh-CN" sz="2000" kern="100" dirty="0" smtClean="0">
                <a:latin typeface="Times New Roman"/>
                <a:ea typeface="宋体"/>
                <a:cs typeface="Times New Roman"/>
              </a:rPr>
              <a:t>图所</a:t>
            </a:r>
            <a:r>
              <a:rPr lang="zh-CN" altLang="zh-CN" sz="2000" kern="100" dirty="0">
                <a:latin typeface="Times New Roman"/>
                <a:ea typeface="宋体"/>
                <a:cs typeface="Times New Roman"/>
              </a:rPr>
              <a:t>示，相比于基本定时器其内部结构要复杂多，其中最显著的地方就是增加了</a:t>
            </a:r>
            <a:r>
              <a:rPr lang="en-US" altLang="zh-CN" sz="2000" kern="100" dirty="0">
                <a:latin typeface="Times New Roman"/>
                <a:ea typeface="宋体"/>
                <a:cs typeface="Times New Roman"/>
              </a:rPr>
              <a:t>4</a:t>
            </a:r>
            <a:r>
              <a:rPr lang="zh-CN" altLang="zh-CN" sz="2000" kern="100" dirty="0">
                <a:latin typeface="Times New Roman"/>
                <a:ea typeface="宋体"/>
                <a:cs typeface="Times New Roman"/>
              </a:rPr>
              <a:t>个捕获</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比较寄存器</a:t>
            </a:r>
            <a:r>
              <a:rPr lang="en-US" altLang="zh-CN" sz="2000" kern="100" dirty="0" err="1">
                <a:latin typeface="Times New Roman"/>
                <a:ea typeface="宋体"/>
                <a:cs typeface="Times New Roman"/>
              </a:rPr>
              <a:t>TIMx_CCR</a:t>
            </a:r>
            <a:r>
              <a:rPr lang="zh-CN" altLang="zh-CN" sz="2000" kern="100" dirty="0">
                <a:latin typeface="Times New Roman"/>
                <a:ea typeface="宋体"/>
                <a:cs typeface="Times New Roman"/>
              </a:rPr>
              <a:t>，这也是通用定时器之所以拥有那么多强大功能的原因。</a:t>
            </a:r>
            <a:endParaRPr lang="zh-CN" altLang="zh-CN" sz="2000" kern="100" dirty="0">
              <a:effectLst/>
              <a:latin typeface="Calibri"/>
              <a:ea typeface="宋体"/>
              <a:cs typeface="Times New Roman"/>
            </a:endParaRPr>
          </a:p>
        </p:txBody>
      </p:sp>
      <p:sp>
        <p:nvSpPr>
          <p:cNvPr id="5" name="圆角矩形 4"/>
          <p:cNvSpPr/>
          <p:nvPr/>
        </p:nvSpPr>
        <p:spPr bwMode="auto">
          <a:xfrm>
            <a:off x="586653" y="2897288"/>
            <a:ext cx="1886858" cy="653143"/>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a:lnSpc>
                <a:spcPct val="150000"/>
              </a:lnSpc>
              <a:spcAft>
                <a:spcPts val="0"/>
              </a:spcAft>
              <a:tabLst>
                <a:tab pos="2372360" algn="l"/>
              </a:tabLst>
            </a:pPr>
            <a:r>
              <a:rPr lang="en-US" altLang="zh-CN" sz="2400" kern="100" dirty="0">
                <a:solidFill>
                  <a:srgbClr val="000000"/>
                </a:solidFill>
                <a:latin typeface="Times New Roman"/>
                <a:ea typeface="宋体"/>
                <a:cs typeface="Times New Roman"/>
              </a:rPr>
              <a:t>1. </a:t>
            </a:r>
            <a:r>
              <a:rPr lang="zh-CN" altLang="zh-CN" sz="2400" kern="100" dirty="0">
                <a:solidFill>
                  <a:srgbClr val="000000"/>
                </a:solidFill>
                <a:latin typeface="Times New Roman"/>
                <a:ea typeface="宋体"/>
                <a:cs typeface="Times New Roman"/>
              </a:rPr>
              <a:t>时基单元</a:t>
            </a:r>
            <a:endParaRPr lang="zh-CN" altLang="zh-CN" sz="2400" kern="100" dirty="0">
              <a:effectLst/>
              <a:latin typeface="Calibri"/>
              <a:ea typeface="宋体"/>
              <a:cs typeface="Times New Roman"/>
            </a:endParaRPr>
          </a:p>
        </p:txBody>
      </p:sp>
      <p:sp>
        <p:nvSpPr>
          <p:cNvPr id="6" name="矩形 5"/>
          <p:cNvSpPr/>
          <p:nvPr/>
        </p:nvSpPr>
        <p:spPr>
          <a:xfrm>
            <a:off x="586653" y="3757238"/>
            <a:ext cx="8049347" cy="2123658"/>
          </a:xfrm>
          <a:prstGeom prst="rect">
            <a:avLst/>
          </a:prstGeom>
        </p:spPr>
        <p:txBody>
          <a:bodyPr wrap="square">
            <a:spAutoFit/>
          </a:bodyPr>
          <a:lstStyle/>
          <a:p>
            <a:pPr indent="266700" algn="just">
              <a:lnSpc>
                <a:spcPct val="150000"/>
              </a:lnSpc>
              <a:spcAft>
                <a:spcPts val="0"/>
              </a:spcAft>
              <a:tabLst>
                <a:tab pos="2372360" algn="l"/>
              </a:tabLst>
            </a:pPr>
            <a:r>
              <a:rPr lang="zh-CN" altLang="zh-CN" sz="2200" kern="100" dirty="0">
                <a:latin typeface="Times New Roman"/>
                <a:ea typeface="宋体"/>
                <a:cs typeface="Times New Roman"/>
              </a:rPr>
              <a:t>可编程通用定时器的主要部分是一个</a:t>
            </a:r>
            <a:r>
              <a:rPr lang="en-US" altLang="zh-CN" sz="2200" kern="100" dirty="0">
                <a:latin typeface="Times New Roman"/>
                <a:ea typeface="宋体"/>
                <a:cs typeface="Times New Roman"/>
              </a:rPr>
              <a:t>16</a:t>
            </a:r>
            <a:r>
              <a:rPr lang="zh-CN" altLang="zh-CN" sz="2200" kern="100" dirty="0">
                <a:latin typeface="Times New Roman"/>
                <a:ea typeface="宋体"/>
                <a:cs typeface="Times New Roman"/>
              </a:rPr>
              <a:t>位计数器和与其相关的自动装载寄存器。这个计数器可以向上计数、向下计数或者向上向下双向计数</a:t>
            </a:r>
            <a:r>
              <a:rPr lang="zh-CN" altLang="zh-CN" sz="2200" kern="100" dirty="0" smtClean="0">
                <a:latin typeface="Times New Roman"/>
                <a:ea typeface="宋体"/>
                <a:cs typeface="Times New Roman"/>
              </a:rPr>
              <a:t>。时基</a:t>
            </a:r>
            <a:r>
              <a:rPr lang="zh-CN" altLang="zh-CN" sz="2200" kern="100" dirty="0">
                <a:latin typeface="Times New Roman"/>
                <a:ea typeface="宋体"/>
                <a:cs typeface="Times New Roman"/>
              </a:rPr>
              <a:t>单元包含：计数器寄存器</a:t>
            </a:r>
            <a:r>
              <a:rPr lang="en-US" altLang="zh-CN" sz="2200" kern="100" dirty="0">
                <a:latin typeface="Times New Roman"/>
                <a:ea typeface="宋体"/>
                <a:cs typeface="Times New Roman"/>
              </a:rPr>
              <a:t>(</a:t>
            </a:r>
            <a:r>
              <a:rPr lang="en-US" altLang="zh-CN" sz="2200" kern="100" dirty="0" err="1">
                <a:latin typeface="Times New Roman"/>
                <a:ea typeface="宋体"/>
                <a:cs typeface="Times New Roman"/>
              </a:rPr>
              <a:t>TIMx_CNT</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、预分频器寄存器</a:t>
            </a:r>
            <a:r>
              <a:rPr lang="en-US" altLang="zh-CN" sz="2200" kern="100" dirty="0">
                <a:latin typeface="Times New Roman"/>
                <a:ea typeface="宋体"/>
                <a:cs typeface="Times New Roman"/>
              </a:rPr>
              <a:t> (</a:t>
            </a:r>
            <a:r>
              <a:rPr lang="en-US" altLang="zh-CN" sz="2200" kern="100" dirty="0" err="1">
                <a:latin typeface="Times New Roman"/>
                <a:ea typeface="宋体"/>
                <a:cs typeface="Times New Roman"/>
              </a:rPr>
              <a:t>TIMx_PSC</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和自动装载寄存器</a:t>
            </a:r>
            <a:r>
              <a:rPr lang="en-US" altLang="zh-CN" sz="2200" kern="100" dirty="0">
                <a:latin typeface="Times New Roman"/>
                <a:ea typeface="宋体"/>
                <a:cs typeface="Times New Roman"/>
              </a:rPr>
              <a:t> (</a:t>
            </a:r>
            <a:r>
              <a:rPr lang="en-US" altLang="zh-CN" sz="2200" kern="100" dirty="0" err="1">
                <a:latin typeface="Times New Roman"/>
                <a:ea typeface="宋体"/>
                <a:cs typeface="Times New Roman"/>
              </a:rPr>
              <a:t>TIMx_ARR</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a:t>
            </a:r>
            <a:endParaRPr lang="zh-CN" altLang="zh-CN" sz="2200" kern="100" dirty="0">
              <a:effectLst/>
              <a:latin typeface="Calibri"/>
              <a:ea typeface="宋体"/>
              <a:cs typeface="Times New Roman"/>
            </a:endParaRPr>
          </a:p>
        </p:txBody>
      </p:sp>
    </p:spTree>
    <p:extLst>
      <p:ext uri="{BB962C8B-B14F-4D97-AF65-F5344CB8AC3E}">
        <p14:creationId xmlns:p14="http://schemas.microsoft.com/office/powerpoint/2010/main" val="224346586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7502" y="193772"/>
            <a:ext cx="6495528" cy="6444286"/>
          </a:xfrm>
          <a:prstGeom prst="rect">
            <a:avLst/>
          </a:prstGeom>
          <a:noFill/>
          <a:ln>
            <a:noFill/>
          </a:ln>
        </p:spPr>
      </p:pic>
    </p:spTree>
    <p:extLst>
      <p:ext uri="{BB962C8B-B14F-4D97-AF65-F5344CB8AC3E}">
        <p14:creationId xmlns:p14="http://schemas.microsoft.com/office/powerpoint/2010/main" val="22434658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209286" y="509364"/>
            <a:ext cx="1886858" cy="653143"/>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a:lnSpc>
                <a:spcPct val="150000"/>
              </a:lnSpc>
              <a:spcAft>
                <a:spcPts val="0"/>
              </a:spcAft>
              <a:tabLst>
                <a:tab pos="2372360" algn="l"/>
              </a:tabLst>
            </a:pPr>
            <a:r>
              <a:rPr lang="en-US" altLang="zh-CN" sz="2400" kern="100" dirty="0" smtClean="0">
                <a:solidFill>
                  <a:srgbClr val="000000"/>
                </a:solidFill>
                <a:latin typeface="Times New Roman"/>
                <a:ea typeface="宋体"/>
                <a:cs typeface="Times New Roman"/>
              </a:rPr>
              <a:t>2. </a:t>
            </a:r>
            <a:r>
              <a:rPr lang="zh-CN" altLang="en-US" sz="2400" kern="100" dirty="0">
                <a:solidFill>
                  <a:srgbClr val="000000"/>
                </a:solidFill>
                <a:latin typeface="Times New Roman"/>
                <a:ea typeface="宋体"/>
                <a:cs typeface="Times New Roman"/>
              </a:rPr>
              <a:t>计数模式</a:t>
            </a:r>
            <a:endParaRPr lang="zh-CN" altLang="zh-CN" sz="2400" kern="100" dirty="0">
              <a:effectLst/>
              <a:latin typeface="Calibri"/>
              <a:ea typeface="宋体"/>
              <a:cs typeface="Times New Roman"/>
            </a:endParaRPr>
          </a:p>
        </p:txBody>
      </p:sp>
      <p:sp>
        <p:nvSpPr>
          <p:cNvPr id="3" name="矩形 2"/>
          <p:cNvSpPr/>
          <p:nvPr/>
        </p:nvSpPr>
        <p:spPr>
          <a:xfrm>
            <a:off x="3510518" y="552906"/>
            <a:ext cx="2875768" cy="600164"/>
          </a:xfrm>
          <a:prstGeom prst="rect">
            <a:avLst/>
          </a:prstGeom>
        </p:spPr>
        <p:txBody>
          <a:bodyPr wrap="square">
            <a:spAutoFit/>
          </a:bodyPr>
          <a:lstStyle/>
          <a:p>
            <a:pPr indent="267970" algn="just">
              <a:lnSpc>
                <a:spcPct val="150000"/>
              </a:lnSpc>
              <a:spcAft>
                <a:spcPts val="0"/>
              </a:spcAft>
              <a:tabLst>
                <a:tab pos="2372360" algn="l"/>
              </a:tabLst>
            </a:pPr>
            <a:r>
              <a:rPr lang="en-US" altLang="zh-CN" sz="2200" b="1" kern="100" dirty="0">
                <a:latin typeface="Times New Roman"/>
                <a:ea typeface="宋体"/>
                <a:cs typeface="Times New Roman"/>
              </a:rPr>
              <a:t>(1) </a:t>
            </a:r>
            <a:r>
              <a:rPr lang="zh-CN" altLang="zh-CN" sz="2200" b="1" kern="100" dirty="0">
                <a:latin typeface="Times New Roman"/>
                <a:ea typeface="宋体"/>
                <a:cs typeface="Times New Roman"/>
              </a:rPr>
              <a:t>向上计数模式</a:t>
            </a:r>
            <a:endParaRPr lang="zh-CN" altLang="zh-CN" sz="2200" kern="100" dirty="0">
              <a:effectLst/>
              <a:latin typeface="Calibri"/>
              <a:ea typeface="宋体"/>
              <a:cs typeface="Times New Roman"/>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3512" y="1249591"/>
            <a:ext cx="6657143" cy="3610479"/>
          </a:xfrm>
          <a:prstGeom prst="rect">
            <a:avLst/>
          </a:prstGeom>
          <a:noFill/>
          <a:ln>
            <a:noFill/>
          </a:ln>
        </p:spPr>
      </p:pic>
      <p:sp>
        <p:nvSpPr>
          <p:cNvPr id="6" name="矩形 5"/>
          <p:cNvSpPr/>
          <p:nvPr/>
        </p:nvSpPr>
        <p:spPr>
          <a:xfrm>
            <a:off x="812801" y="4990475"/>
            <a:ext cx="7474854" cy="1477328"/>
          </a:xfrm>
          <a:prstGeom prst="rect">
            <a:avLst/>
          </a:prstGeom>
        </p:spPr>
        <p:txBody>
          <a:bodyPr wrap="square">
            <a:spAutoFit/>
          </a:bodyPr>
          <a:lstStyle/>
          <a:p>
            <a:pPr indent="457200" algn="just">
              <a:lnSpc>
                <a:spcPct val="150000"/>
              </a:lnSpc>
              <a:spcAft>
                <a:spcPts val="0"/>
              </a:spcAft>
              <a:tabLst>
                <a:tab pos="2372360" algn="l"/>
              </a:tabLst>
            </a:pPr>
            <a:r>
              <a:rPr lang="zh-CN" altLang="zh-CN" sz="2000" kern="100" dirty="0">
                <a:solidFill>
                  <a:srgbClr val="000000"/>
                </a:solidFill>
                <a:latin typeface="Times New Roman"/>
                <a:ea typeface="宋体"/>
                <a:cs typeface="Times New Roman"/>
              </a:rPr>
              <a:t>工作在向上计数模式下的通用定时器，当自动重装载寄存器</a:t>
            </a:r>
            <a:r>
              <a:rPr lang="en-US" altLang="zh-CN" sz="2000" kern="100" dirty="0" err="1">
                <a:solidFill>
                  <a:srgbClr val="000000"/>
                </a:solidFill>
                <a:latin typeface="Times New Roman"/>
                <a:ea typeface="宋体"/>
                <a:cs typeface="Times New Roman"/>
              </a:rPr>
              <a:t>TIMx_ARR</a:t>
            </a:r>
            <a:r>
              <a:rPr lang="zh-CN" altLang="zh-CN" sz="2000" kern="100" dirty="0">
                <a:solidFill>
                  <a:srgbClr val="000000"/>
                </a:solidFill>
                <a:latin typeface="Times New Roman"/>
                <a:ea typeface="宋体"/>
                <a:cs typeface="Times New Roman"/>
              </a:rPr>
              <a:t>的值为</a:t>
            </a:r>
            <a:r>
              <a:rPr lang="en-US" altLang="zh-CN" sz="2000" kern="100" dirty="0">
                <a:solidFill>
                  <a:srgbClr val="000000"/>
                </a:solidFill>
                <a:latin typeface="Times New Roman"/>
                <a:ea typeface="宋体"/>
                <a:cs typeface="Times New Roman"/>
              </a:rPr>
              <a:t>0x36</a:t>
            </a:r>
            <a:r>
              <a:rPr lang="zh-CN" altLang="zh-CN" sz="2000" kern="100" dirty="0">
                <a:solidFill>
                  <a:srgbClr val="000000"/>
                </a:solidFill>
                <a:latin typeface="Times New Roman"/>
                <a:ea typeface="宋体"/>
                <a:cs typeface="Times New Roman"/>
              </a:rPr>
              <a:t>，内部预分频系数为</a:t>
            </a:r>
            <a:r>
              <a:rPr lang="en-US" altLang="zh-CN" sz="2000" kern="100" dirty="0">
                <a:solidFill>
                  <a:srgbClr val="000000"/>
                </a:solidFill>
                <a:latin typeface="Times New Roman"/>
                <a:ea typeface="宋体"/>
                <a:cs typeface="Times New Roman"/>
              </a:rPr>
              <a:t>4</a:t>
            </a:r>
            <a:r>
              <a:rPr lang="zh-CN" altLang="zh-CN" sz="2000" kern="100" dirty="0">
                <a:solidFill>
                  <a:srgbClr val="000000"/>
                </a:solidFill>
                <a:latin typeface="Times New Roman"/>
                <a:ea typeface="宋体"/>
                <a:cs typeface="Times New Roman"/>
              </a:rPr>
              <a:t>（预分频寄存器</a:t>
            </a:r>
            <a:r>
              <a:rPr lang="en-US" altLang="zh-CN" sz="2000" kern="100" dirty="0" err="1">
                <a:solidFill>
                  <a:srgbClr val="000000"/>
                </a:solidFill>
                <a:latin typeface="Times New Roman"/>
                <a:ea typeface="宋体"/>
                <a:cs typeface="Times New Roman"/>
              </a:rPr>
              <a:t>TIMx_PSC</a:t>
            </a:r>
            <a:r>
              <a:rPr lang="zh-CN" altLang="zh-CN" sz="2000" kern="100" dirty="0">
                <a:solidFill>
                  <a:srgbClr val="000000"/>
                </a:solidFill>
                <a:latin typeface="Times New Roman"/>
                <a:ea typeface="宋体"/>
                <a:cs typeface="Times New Roman"/>
              </a:rPr>
              <a:t>的值为</a:t>
            </a:r>
            <a:r>
              <a:rPr lang="en-US" altLang="zh-CN" sz="2000" kern="100" dirty="0">
                <a:solidFill>
                  <a:srgbClr val="000000"/>
                </a:solidFill>
                <a:latin typeface="Times New Roman"/>
                <a:ea typeface="宋体"/>
                <a:cs typeface="Times New Roman"/>
              </a:rPr>
              <a:t>3</a:t>
            </a:r>
            <a:r>
              <a:rPr lang="zh-CN" altLang="zh-CN" sz="2000" kern="100" dirty="0">
                <a:solidFill>
                  <a:srgbClr val="000000"/>
                </a:solidFill>
                <a:latin typeface="Times New Roman"/>
                <a:ea typeface="宋体"/>
                <a:cs typeface="Times New Roman"/>
              </a:rPr>
              <a:t>）的计数器时序</a:t>
            </a:r>
            <a:r>
              <a:rPr lang="zh-CN" altLang="zh-CN" sz="2000" kern="100" dirty="0" smtClean="0">
                <a:solidFill>
                  <a:srgbClr val="000000"/>
                </a:solidFill>
                <a:latin typeface="Times New Roman"/>
                <a:ea typeface="宋体"/>
                <a:cs typeface="Times New Roman"/>
              </a:rPr>
              <a:t>图。</a:t>
            </a:r>
            <a:endParaRPr lang="zh-CN" altLang="zh-CN" sz="2000" kern="100" dirty="0">
              <a:effectLst/>
              <a:latin typeface="Calibri"/>
              <a:ea typeface="宋体"/>
              <a:cs typeface="Times New Roman"/>
            </a:endParaRPr>
          </a:p>
        </p:txBody>
      </p:sp>
    </p:spTree>
    <p:extLst>
      <p:ext uri="{BB962C8B-B14F-4D97-AF65-F5344CB8AC3E}">
        <p14:creationId xmlns:p14="http://schemas.microsoft.com/office/powerpoint/2010/main" val="224346586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0290" y="475428"/>
            <a:ext cx="2558393" cy="542264"/>
          </a:xfrm>
          <a:prstGeom prst="rect">
            <a:avLst/>
          </a:prstGeom>
        </p:spPr>
        <p:txBody>
          <a:bodyPr wrap="none">
            <a:spAutoFit/>
          </a:bodyPr>
          <a:lstStyle/>
          <a:p>
            <a:pPr indent="267970" algn="just">
              <a:lnSpc>
                <a:spcPct val="150000"/>
              </a:lnSpc>
              <a:spcAft>
                <a:spcPts val="0"/>
              </a:spcAft>
              <a:tabLst>
                <a:tab pos="2372360" algn="l"/>
              </a:tabLst>
            </a:pPr>
            <a:r>
              <a:rPr lang="en-US" altLang="zh-CN" sz="2200" b="1" kern="100" dirty="0">
                <a:latin typeface="Times New Roman"/>
                <a:ea typeface="宋体"/>
                <a:cs typeface="Times New Roman"/>
              </a:rPr>
              <a:t>(2) </a:t>
            </a:r>
            <a:r>
              <a:rPr lang="zh-CN" altLang="zh-CN" sz="2200" b="1" kern="100" dirty="0">
                <a:latin typeface="Times New Roman"/>
                <a:ea typeface="宋体"/>
                <a:cs typeface="Times New Roman"/>
              </a:rPr>
              <a:t>向下计数模式</a:t>
            </a:r>
            <a:endParaRPr lang="zh-CN" altLang="zh-CN" sz="2200" kern="100" dirty="0">
              <a:effectLst/>
              <a:latin typeface="Calibri"/>
              <a:ea typeface="宋体"/>
              <a:cs typeface="Times New Roman"/>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9889" y="322196"/>
            <a:ext cx="3118455" cy="2596034"/>
          </a:xfrm>
          <a:prstGeom prst="rect">
            <a:avLst/>
          </a:prstGeom>
          <a:noFill/>
          <a:ln>
            <a:noFill/>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404" y="2874689"/>
            <a:ext cx="6060001" cy="3232283"/>
          </a:xfrm>
          <a:prstGeom prst="rect">
            <a:avLst/>
          </a:prstGeom>
          <a:noFill/>
          <a:ln>
            <a:noFill/>
          </a:ln>
        </p:spPr>
      </p:pic>
      <p:sp>
        <p:nvSpPr>
          <p:cNvPr id="6" name="矩形 5"/>
          <p:cNvSpPr/>
          <p:nvPr/>
        </p:nvSpPr>
        <p:spPr>
          <a:xfrm>
            <a:off x="762000" y="1145643"/>
            <a:ext cx="4572000" cy="1424621"/>
          </a:xfrm>
          <a:prstGeom prst="rect">
            <a:avLst/>
          </a:prstGeom>
        </p:spPr>
        <p:txBody>
          <a:bodyPr>
            <a:spAutoFit/>
          </a:bodyPr>
          <a:lstStyle/>
          <a:p>
            <a:pPr indent="266700" algn="just">
              <a:lnSpc>
                <a:spcPct val="150000"/>
              </a:lnSpc>
              <a:spcAft>
                <a:spcPts val="0"/>
              </a:spcAft>
              <a:tabLst>
                <a:tab pos="2372360" algn="l"/>
              </a:tabLst>
            </a:pPr>
            <a:r>
              <a:rPr lang="zh-CN" altLang="en-US" sz="2000" kern="100" dirty="0" smtClean="0">
                <a:solidFill>
                  <a:srgbClr val="000000"/>
                </a:solidFill>
                <a:latin typeface="Times New Roman"/>
                <a:ea typeface="宋体"/>
                <a:cs typeface="Times New Roman"/>
              </a:rPr>
              <a:t>工</a:t>
            </a:r>
            <a:r>
              <a:rPr lang="zh-CN" altLang="zh-CN" sz="2000" kern="100" dirty="0" smtClean="0">
                <a:solidFill>
                  <a:srgbClr val="000000"/>
                </a:solidFill>
                <a:latin typeface="Times New Roman"/>
                <a:ea typeface="宋体"/>
                <a:cs typeface="Times New Roman"/>
              </a:rPr>
              <a:t>作</a:t>
            </a:r>
            <a:r>
              <a:rPr lang="zh-CN" altLang="zh-CN" sz="2000" kern="100" dirty="0">
                <a:solidFill>
                  <a:srgbClr val="000000"/>
                </a:solidFill>
                <a:latin typeface="Times New Roman"/>
                <a:ea typeface="宋体"/>
                <a:cs typeface="Times New Roman"/>
              </a:rPr>
              <a:t>在向下计数模式</a:t>
            </a:r>
            <a:r>
              <a:rPr lang="zh-CN" altLang="zh-CN" sz="2000" kern="100" dirty="0" smtClean="0">
                <a:solidFill>
                  <a:srgbClr val="000000"/>
                </a:solidFill>
                <a:latin typeface="Times New Roman"/>
                <a:ea typeface="宋体"/>
                <a:cs typeface="Times New Roman"/>
              </a:rPr>
              <a:t>下，自动</a:t>
            </a:r>
            <a:r>
              <a:rPr lang="zh-CN" altLang="zh-CN" sz="2000" kern="100" dirty="0">
                <a:solidFill>
                  <a:srgbClr val="000000"/>
                </a:solidFill>
                <a:latin typeface="Times New Roman"/>
                <a:ea typeface="宋体"/>
                <a:cs typeface="Times New Roman"/>
              </a:rPr>
              <a:t>重装载</a:t>
            </a:r>
            <a:r>
              <a:rPr lang="zh-CN" altLang="zh-CN" sz="2000" kern="100" dirty="0" smtClean="0">
                <a:solidFill>
                  <a:srgbClr val="000000"/>
                </a:solidFill>
                <a:latin typeface="Times New Roman"/>
                <a:ea typeface="宋体"/>
                <a:cs typeface="Times New Roman"/>
              </a:rPr>
              <a:t>寄存器值</a:t>
            </a:r>
            <a:r>
              <a:rPr lang="zh-CN" altLang="zh-CN" sz="2000" kern="100" dirty="0">
                <a:solidFill>
                  <a:srgbClr val="000000"/>
                </a:solidFill>
                <a:latin typeface="Times New Roman"/>
                <a:ea typeface="宋体"/>
                <a:cs typeface="Times New Roman"/>
              </a:rPr>
              <a:t>为</a:t>
            </a:r>
            <a:r>
              <a:rPr lang="en-US" altLang="zh-CN" sz="2000" kern="100" dirty="0">
                <a:solidFill>
                  <a:srgbClr val="000000"/>
                </a:solidFill>
                <a:latin typeface="Times New Roman"/>
                <a:ea typeface="宋体"/>
                <a:cs typeface="Times New Roman"/>
              </a:rPr>
              <a:t>0x36</a:t>
            </a:r>
            <a:r>
              <a:rPr lang="zh-CN" altLang="zh-CN" sz="2000" kern="100" dirty="0">
                <a:solidFill>
                  <a:srgbClr val="000000"/>
                </a:solidFill>
                <a:latin typeface="Times New Roman"/>
                <a:ea typeface="宋体"/>
                <a:cs typeface="Times New Roman"/>
              </a:rPr>
              <a:t>，内部预分频系数为</a:t>
            </a:r>
            <a:r>
              <a:rPr lang="en-US" altLang="zh-CN" sz="2000" kern="100" dirty="0" smtClean="0">
                <a:solidFill>
                  <a:srgbClr val="000000"/>
                </a:solidFill>
                <a:latin typeface="Times New Roman"/>
                <a:ea typeface="宋体"/>
                <a:cs typeface="Times New Roman"/>
              </a:rPr>
              <a:t>2</a:t>
            </a:r>
            <a:r>
              <a:rPr lang="zh-CN" altLang="zh-CN" sz="2000" kern="100" dirty="0" smtClean="0">
                <a:solidFill>
                  <a:srgbClr val="000000"/>
                </a:solidFill>
                <a:latin typeface="Times New Roman"/>
                <a:ea typeface="宋体"/>
                <a:cs typeface="Times New Roman"/>
              </a:rPr>
              <a:t>的</a:t>
            </a:r>
            <a:r>
              <a:rPr lang="zh-CN" altLang="zh-CN" sz="2000" kern="100" dirty="0">
                <a:solidFill>
                  <a:srgbClr val="000000"/>
                </a:solidFill>
                <a:latin typeface="Times New Roman"/>
                <a:ea typeface="宋体"/>
                <a:cs typeface="Times New Roman"/>
              </a:rPr>
              <a:t>计数器时序</a:t>
            </a:r>
            <a:r>
              <a:rPr lang="zh-CN" altLang="zh-CN" sz="2000" kern="100" dirty="0" smtClean="0">
                <a:solidFill>
                  <a:srgbClr val="000000"/>
                </a:solidFill>
                <a:latin typeface="Times New Roman"/>
                <a:ea typeface="宋体"/>
                <a:cs typeface="Times New Roman"/>
              </a:rPr>
              <a:t>图。</a:t>
            </a:r>
            <a:endParaRPr lang="zh-CN" altLang="zh-CN" sz="2000" kern="100" dirty="0">
              <a:effectLst/>
              <a:latin typeface="Calibri"/>
              <a:ea typeface="宋体"/>
              <a:cs typeface="Times New Roman"/>
            </a:endParaRPr>
          </a:p>
        </p:txBody>
      </p:sp>
    </p:spTree>
    <p:extLst>
      <p:ext uri="{BB962C8B-B14F-4D97-AF65-F5344CB8AC3E}">
        <p14:creationId xmlns:p14="http://schemas.microsoft.com/office/powerpoint/2010/main" val="224346586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9222" y="489943"/>
            <a:ext cx="2933816" cy="542264"/>
          </a:xfrm>
          <a:prstGeom prst="rect">
            <a:avLst/>
          </a:prstGeom>
        </p:spPr>
        <p:txBody>
          <a:bodyPr wrap="none">
            <a:spAutoFit/>
          </a:bodyPr>
          <a:lstStyle/>
          <a:p>
            <a:pPr algn="just">
              <a:lnSpc>
                <a:spcPct val="150000"/>
              </a:lnSpc>
              <a:spcAft>
                <a:spcPts val="0"/>
              </a:spcAft>
              <a:tabLst>
                <a:tab pos="2372360" algn="l"/>
              </a:tabLst>
            </a:pPr>
            <a:r>
              <a:rPr lang="en-US" altLang="zh-CN" sz="2200" b="1" kern="100" dirty="0">
                <a:latin typeface="Times New Roman"/>
                <a:ea typeface="宋体"/>
                <a:cs typeface="Times New Roman"/>
              </a:rPr>
              <a:t>(3) </a:t>
            </a:r>
            <a:r>
              <a:rPr lang="zh-CN" altLang="zh-CN" sz="2200" b="1" kern="100" dirty="0">
                <a:latin typeface="Times New Roman"/>
                <a:ea typeface="宋体"/>
                <a:cs typeface="Times New Roman"/>
              </a:rPr>
              <a:t>向上</a:t>
            </a:r>
            <a:r>
              <a:rPr lang="en-US" altLang="zh-CN" sz="2200" b="1" kern="100" dirty="0">
                <a:latin typeface="Times New Roman"/>
                <a:ea typeface="宋体"/>
                <a:cs typeface="Times New Roman"/>
              </a:rPr>
              <a:t>/</a:t>
            </a:r>
            <a:r>
              <a:rPr lang="zh-CN" altLang="zh-CN" sz="2200" b="1" kern="100" dirty="0">
                <a:latin typeface="Times New Roman"/>
                <a:ea typeface="宋体"/>
                <a:cs typeface="Times New Roman"/>
              </a:rPr>
              <a:t>向下计数模式</a:t>
            </a:r>
            <a:endParaRPr lang="zh-CN" altLang="zh-CN" sz="2200" kern="100" dirty="0">
              <a:effectLst/>
              <a:latin typeface="Calibri"/>
              <a:ea typeface="宋体"/>
              <a:cs typeface="Times New Roman"/>
            </a:endParaRPr>
          </a:p>
        </p:txBody>
      </p:sp>
      <p:sp>
        <p:nvSpPr>
          <p:cNvPr id="5" name="矩形 4"/>
          <p:cNvSpPr/>
          <p:nvPr/>
        </p:nvSpPr>
        <p:spPr>
          <a:xfrm>
            <a:off x="885370" y="4235495"/>
            <a:ext cx="7823201" cy="1938992"/>
          </a:xfrm>
          <a:prstGeom prst="rect">
            <a:avLst/>
          </a:prstGeom>
        </p:spPr>
        <p:txBody>
          <a:bodyPr wrap="square">
            <a:spAutoFit/>
          </a:bodyPr>
          <a:lstStyle/>
          <a:p>
            <a:pPr indent="457200">
              <a:lnSpc>
                <a:spcPct val="150000"/>
              </a:lnSpc>
            </a:pPr>
            <a:r>
              <a:rPr lang="zh-CN" altLang="zh-CN" sz="2000" dirty="0">
                <a:latin typeface="Times New Roman"/>
                <a:ea typeface="宋体"/>
                <a:cs typeface="Times New Roman"/>
              </a:rPr>
              <a:t>向上</a:t>
            </a:r>
            <a:r>
              <a:rPr lang="en-US" altLang="zh-CN" sz="2000" dirty="0">
                <a:latin typeface="Times New Roman"/>
                <a:ea typeface="宋体"/>
              </a:rPr>
              <a:t>/</a:t>
            </a:r>
            <a:r>
              <a:rPr lang="zh-CN" altLang="zh-CN" sz="2000" dirty="0">
                <a:latin typeface="Times New Roman"/>
                <a:ea typeface="宋体"/>
                <a:cs typeface="Times New Roman"/>
              </a:rPr>
              <a:t>向下计数模式又称为中央对齐模式或双向计数模式，其工作过程如</a:t>
            </a:r>
            <a:r>
              <a:rPr lang="zh-CN" altLang="zh-CN" sz="2000" dirty="0" smtClean="0">
                <a:latin typeface="Times New Roman"/>
                <a:ea typeface="宋体"/>
                <a:cs typeface="Times New Roman"/>
              </a:rPr>
              <a:t>图所</a:t>
            </a:r>
            <a:r>
              <a:rPr lang="zh-CN" altLang="zh-CN" sz="2000" dirty="0">
                <a:latin typeface="Times New Roman"/>
                <a:ea typeface="宋体"/>
                <a:cs typeface="Times New Roman"/>
              </a:rPr>
              <a:t>示，计数器从</a:t>
            </a:r>
            <a:r>
              <a:rPr lang="en-US" altLang="zh-CN" sz="2000" dirty="0">
                <a:latin typeface="Times New Roman"/>
                <a:ea typeface="宋体"/>
              </a:rPr>
              <a:t>0</a:t>
            </a:r>
            <a:r>
              <a:rPr lang="zh-CN" altLang="zh-CN" sz="2000" dirty="0">
                <a:latin typeface="Times New Roman"/>
                <a:ea typeface="宋体"/>
                <a:cs typeface="Times New Roman"/>
              </a:rPr>
              <a:t>开始计数到自动加载的值</a:t>
            </a:r>
            <a:r>
              <a:rPr lang="en-US" altLang="zh-CN" sz="2000" dirty="0">
                <a:latin typeface="Times New Roman"/>
                <a:ea typeface="宋体"/>
              </a:rPr>
              <a:t>(</a:t>
            </a:r>
            <a:r>
              <a:rPr lang="en-US" altLang="zh-CN" sz="2000" dirty="0" err="1">
                <a:latin typeface="Times New Roman"/>
                <a:ea typeface="宋体"/>
              </a:rPr>
              <a:t>TIMx_ARR</a:t>
            </a:r>
            <a:r>
              <a:rPr lang="zh-CN" altLang="zh-CN" sz="2000" dirty="0">
                <a:latin typeface="Times New Roman"/>
                <a:ea typeface="宋体"/>
                <a:cs typeface="Times New Roman"/>
              </a:rPr>
              <a:t>寄存器</a:t>
            </a:r>
            <a:r>
              <a:rPr lang="en-US" altLang="zh-CN" sz="2000" dirty="0">
                <a:latin typeface="Times New Roman"/>
                <a:ea typeface="宋体"/>
              </a:rPr>
              <a:t>)−1</a:t>
            </a:r>
            <a:r>
              <a:rPr lang="zh-CN" altLang="zh-CN" sz="2000" dirty="0">
                <a:latin typeface="Times New Roman"/>
                <a:ea typeface="宋体"/>
                <a:cs typeface="Times New Roman"/>
              </a:rPr>
              <a:t>，产生一个计数器溢出事件，然后向下计数到</a:t>
            </a:r>
            <a:r>
              <a:rPr lang="en-US" altLang="zh-CN" sz="2000" dirty="0">
                <a:latin typeface="Times New Roman"/>
                <a:ea typeface="宋体"/>
              </a:rPr>
              <a:t>1</a:t>
            </a:r>
            <a:r>
              <a:rPr lang="zh-CN" altLang="zh-CN" sz="2000" dirty="0">
                <a:latin typeface="Times New Roman"/>
                <a:ea typeface="宋体"/>
                <a:cs typeface="Times New Roman"/>
              </a:rPr>
              <a:t>并且产生一个计数器下溢事件；然后再从</a:t>
            </a:r>
            <a:r>
              <a:rPr lang="en-US" altLang="zh-CN" sz="2000" dirty="0">
                <a:latin typeface="Times New Roman"/>
                <a:ea typeface="宋体"/>
              </a:rPr>
              <a:t>0</a:t>
            </a:r>
            <a:r>
              <a:rPr lang="zh-CN" altLang="zh-CN" sz="2000" dirty="0">
                <a:latin typeface="Times New Roman"/>
                <a:ea typeface="宋体"/>
                <a:cs typeface="Times New Roman"/>
              </a:rPr>
              <a:t>开始重新计数。</a:t>
            </a:r>
            <a:endParaRPr lang="zh-CN" altLang="en-US" sz="2000"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722" y="1379858"/>
            <a:ext cx="4047588" cy="2855637"/>
          </a:xfrm>
          <a:prstGeom prst="rect">
            <a:avLst/>
          </a:prstGeom>
          <a:noFill/>
          <a:ln>
            <a:noFill/>
          </a:ln>
        </p:spPr>
      </p:pic>
    </p:spTree>
    <p:extLst>
      <p:ext uri="{BB962C8B-B14F-4D97-AF65-F5344CB8AC3E}">
        <p14:creationId xmlns:p14="http://schemas.microsoft.com/office/powerpoint/2010/main" val="224346586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2"/>
          <p:cNvSpPr>
            <a:spLocks noChangeArrowheads="1"/>
          </p:cNvSpPr>
          <p:nvPr/>
        </p:nvSpPr>
        <p:spPr bwMode="auto">
          <a:xfrm>
            <a:off x="2322513" y="3154363"/>
            <a:ext cx="558482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buFont typeface="Arial" pitchFamily="34" charset="0"/>
              <a:buNone/>
            </a:pPr>
            <a:r>
              <a:rPr lang="zh-CN" altLang="en-US" sz="2200" b="1">
                <a:solidFill>
                  <a:schemeClr val="bg1"/>
                </a:solidFill>
                <a:latin typeface="Verdana" pitchFamily="34" charset="0"/>
                <a:ea typeface="Gulim" pitchFamily="34" charset="-127"/>
              </a:rPr>
              <a:t>二传输网络介绍</a:t>
            </a:r>
          </a:p>
        </p:txBody>
      </p:sp>
      <p:sp>
        <p:nvSpPr>
          <p:cNvPr id="5125" name="内容占位符 2"/>
          <p:cNvSpPr>
            <a:spLocks/>
          </p:cNvSpPr>
          <p:nvPr/>
        </p:nvSpPr>
        <p:spPr bwMode="auto">
          <a:xfrm>
            <a:off x="554038" y="1371371"/>
            <a:ext cx="8032750" cy="523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200000"/>
              </a:lnSpc>
              <a:buFont typeface="Wingdings" pitchFamily="2" charset="2"/>
              <a:buChar char="Ø"/>
            </a:pPr>
            <a:r>
              <a:rPr lang="en-US" altLang="zh-CN" sz="2400" dirty="0" smtClean="0"/>
              <a:t>STM32F103</a:t>
            </a:r>
            <a:r>
              <a:rPr lang="zh-CN" altLang="en-US" sz="2400" dirty="0"/>
              <a:t>定时器概述</a:t>
            </a:r>
          </a:p>
          <a:p>
            <a:pPr marL="342900" indent="-342900">
              <a:lnSpc>
                <a:spcPct val="200000"/>
              </a:lnSpc>
              <a:buFont typeface="Wingdings" pitchFamily="2" charset="2"/>
              <a:buChar char="Ø"/>
            </a:pPr>
            <a:r>
              <a:rPr lang="zh-CN" altLang="en-US" sz="2400" dirty="0" smtClean="0"/>
              <a:t>基本</a:t>
            </a:r>
            <a:r>
              <a:rPr lang="zh-CN" altLang="en-US" sz="2400" dirty="0"/>
              <a:t>定时器</a:t>
            </a:r>
          </a:p>
          <a:p>
            <a:pPr marL="342900" indent="-342900">
              <a:lnSpc>
                <a:spcPct val="200000"/>
              </a:lnSpc>
              <a:buFont typeface="Wingdings" pitchFamily="2" charset="2"/>
              <a:buChar char="Ø"/>
            </a:pPr>
            <a:r>
              <a:rPr lang="zh-CN" altLang="en-US" sz="2400" dirty="0" smtClean="0"/>
              <a:t>通用</a:t>
            </a:r>
            <a:r>
              <a:rPr lang="zh-CN" altLang="en-US" sz="2400" dirty="0"/>
              <a:t>定时器</a:t>
            </a:r>
          </a:p>
          <a:p>
            <a:pPr marL="342900" indent="-342900">
              <a:lnSpc>
                <a:spcPct val="200000"/>
              </a:lnSpc>
              <a:buFont typeface="Wingdings" pitchFamily="2" charset="2"/>
              <a:buChar char="Ø"/>
            </a:pPr>
            <a:r>
              <a:rPr lang="zh-CN" altLang="en-US" sz="2400" dirty="0" smtClean="0"/>
              <a:t>高级</a:t>
            </a:r>
            <a:r>
              <a:rPr lang="zh-CN" altLang="en-US" sz="2400" dirty="0"/>
              <a:t>定时器</a:t>
            </a:r>
          </a:p>
          <a:p>
            <a:pPr marL="342900" indent="-342900">
              <a:lnSpc>
                <a:spcPct val="200000"/>
              </a:lnSpc>
              <a:buFont typeface="Wingdings" pitchFamily="2" charset="2"/>
              <a:buChar char="Ø"/>
            </a:pPr>
            <a:r>
              <a:rPr lang="zh-CN" altLang="en-US" sz="2400" dirty="0" smtClean="0"/>
              <a:t>定时器</a:t>
            </a:r>
            <a:r>
              <a:rPr lang="zh-CN" altLang="en-US" sz="2400" dirty="0"/>
              <a:t>相关库函数</a:t>
            </a:r>
          </a:p>
          <a:p>
            <a:pPr marL="342900" indent="-342900">
              <a:lnSpc>
                <a:spcPct val="200000"/>
              </a:lnSpc>
              <a:buFont typeface="Wingdings" pitchFamily="2" charset="2"/>
              <a:buChar char="Ø"/>
            </a:pPr>
            <a:r>
              <a:rPr lang="zh-CN" altLang="en-US" sz="2400" dirty="0" smtClean="0"/>
              <a:t>定时器</a:t>
            </a:r>
            <a:r>
              <a:rPr lang="zh-CN" altLang="en-US" sz="2400" dirty="0"/>
              <a:t>秒计时项目实施</a:t>
            </a:r>
          </a:p>
          <a:p>
            <a:pPr marL="342900" indent="-342900">
              <a:lnSpc>
                <a:spcPct val="200000"/>
              </a:lnSpc>
              <a:buFont typeface="Wingdings" pitchFamily="2" charset="2"/>
              <a:buChar char="Ø"/>
            </a:pPr>
            <a:r>
              <a:rPr lang="en-US" altLang="zh-CN" sz="2400" dirty="0" smtClean="0"/>
              <a:t>PWM</a:t>
            </a:r>
            <a:r>
              <a:rPr lang="zh-CN" altLang="en-US" sz="2400" dirty="0"/>
              <a:t>呼吸灯项目实施</a:t>
            </a:r>
          </a:p>
        </p:txBody>
      </p:sp>
      <p:sp>
        <p:nvSpPr>
          <p:cNvPr id="2" name="矩形 1"/>
          <p:cNvSpPr/>
          <p:nvPr/>
        </p:nvSpPr>
        <p:spPr>
          <a:xfrm>
            <a:off x="603477" y="541547"/>
            <a:ext cx="2967479" cy="923330"/>
          </a:xfrm>
          <a:prstGeom prst="rect">
            <a:avLst/>
          </a:prstGeom>
          <a:noFill/>
        </p:spPr>
        <p:txBody>
          <a:bodyPr wrap="none" lIns="91440" tIns="45720" rIns="91440" bIns="45720">
            <a:spAutoFit/>
          </a:bodyPr>
          <a:lstStyle/>
          <a:p>
            <a:pPr algn="ctr"/>
            <a:r>
              <a:rPr lang="zh-CN" altLang="en-US" sz="5400" b="1" dirty="0">
                <a:ln w="12700">
                  <a:solidFill>
                    <a:schemeClr val="tx2">
                      <a:satMod val="155000"/>
                    </a:schemeClr>
                  </a:solidFill>
                  <a:prstDash val="solid"/>
                </a:ln>
                <a:solidFill>
                  <a:srgbClr val="FF33CC"/>
                </a:solidFill>
                <a:effectLst>
                  <a:outerShdw blurRad="41275" dist="20320" dir="1800000" algn="tl" rotWithShape="0">
                    <a:srgbClr val="000000">
                      <a:alpha val="40000"/>
                    </a:srgbClr>
                  </a:outerShdw>
                </a:effectLst>
              </a:rPr>
              <a:t>本章</a:t>
            </a:r>
            <a:r>
              <a:rPr lang="zh-CN" altLang="en-US" sz="5400" b="1" dirty="0" smtClean="0">
                <a:ln w="12700">
                  <a:solidFill>
                    <a:schemeClr val="tx2">
                      <a:satMod val="155000"/>
                    </a:schemeClr>
                  </a:solidFill>
                  <a:prstDash val="solid"/>
                </a:ln>
                <a:solidFill>
                  <a:srgbClr val="FF33CC"/>
                </a:solidFill>
                <a:effectLst>
                  <a:outerShdw blurRad="41275" dist="20320" dir="1800000" algn="tl" rotWithShape="0">
                    <a:srgbClr val="000000">
                      <a:alpha val="40000"/>
                    </a:srgbClr>
                  </a:outerShdw>
                </a:effectLst>
              </a:rPr>
              <a:t>概要</a:t>
            </a:r>
            <a:endParaRPr lang="zh-CN" altLang="en-US" sz="5400" b="1" dirty="0">
              <a:ln w="12700">
                <a:solidFill>
                  <a:schemeClr val="tx2">
                    <a:satMod val="155000"/>
                  </a:schemeClr>
                </a:solidFill>
                <a:prstDash val="solid"/>
              </a:ln>
              <a:solidFill>
                <a:srgbClr val="FF33CC"/>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0227" y="428211"/>
            <a:ext cx="8011885" cy="1477328"/>
          </a:xfrm>
          <a:prstGeom prst="rect">
            <a:avLst/>
          </a:prstGeom>
        </p:spPr>
        <p:txBody>
          <a:bodyPr wrap="square">
            <a:spAutoFit/>
          </a:bodyPr>
          <a:lstStyle/>
          <a:p>
            <a:pPr indent="360000" algn="just">
              <a:lnSpc>
                <a:spcPct val="150000"/>
              </a:lnSpc>
              <a:spcAft>
                <a:spcPts val="0"/>
              </a:spcAft>
              <a:tabLst>
                <a:tab pos="2372360" algn="l"/>
              </a:tabLst>
            </a:pPr>
            <a:r>
              <a:rPr lang="zh-CN" altLang="zh-CN" sz="2000" kern="100" dirty="0">
                <a:solidFill>
                  <a:srgbClr val="000000"/>
                </a:solidFill>
                <a:latin typeface="Times New Roman"/>
                <a:ea typeface="宋体"/>
                <a:cs typeface="Times New Roman"/>
              </a:rPr>
              <a:t>工作在向上</a:t>
            </a:r>
            <a:r>
              <a:rPr lang="en-US" altLang="zh-CN" sz="2000" kern="100" dirty="0">
                <a:solidFill>
                  <a:srgbClr val="000000"/>
                </a:solidFill>
                <a:latin typeface="Times New Roman"/>
                <a:ea typeface="宋体"/>
                <a:cs typeface="Times New Roman"/>
              </a:rPr>
              <a:t>/</a:t>
            </a:r>
            <a:r>
              <a:rPr lang="zh-CN" altLang="zh-CN" sz="2000" kern="100" dirty="0">
                <a:solidFill>
                  <a:srgbClr val="000000"/>
                </a:solidFill>
                <a:latin typeface="Times New Roman"/>
                <a:ea typeface="宋体"/>
                <a:cs typeface="Times New Roman"/>
              </a:rPr>
              <a:t>向下计数模式下的通用定时器，当自动重装载寄存器</a:t>
            </a:r>
            <a:r>
              <a:rPr lang="en-US" altLang="zh-CN" sz="2000" kern="100" dirty="0" err="1">
                <a:solidFill>
                  <a:srgbClr val="000000"/>
                </a:solidFill>
                <a:latin typeface="Times New Roman"/>
                <a:ea typeface="宋体"/>
                <a:cs typeface="Times New Roman"/>
              </a:rPr>
              <a:t>TIMx_ARR</a:t>
            </a:r>
            <a:r>
              <a:rPr lang="zh-CN" altLang="zh-CN" sz="2000" kern="100" dirty="0">
                <a:solidFill>
                  <a:srgbClr val="000000"/>
                </a:solidFill>
                <a:latin typeface="Times New Roman"/>
                <a:ea typeface="宋体"/>
                <a:cs typeface="Times New Roman"/>
              </a:rPr>
              <a:t>的值为</a:t>
            </a:r>
            <a:r>
              <a:rPr lang="en-US" altLang="zh-CN" sz="2000" kern="100" dirty="0">
                <a:solidFill>
                  <a:srgbClr val="000000"/>
                </a:solidFill>
                <a:latin typeface="Times New Roman"/>
                <a:ea typeface="宋体"/>
                <a:cs typeface="Times New Roman"/>
              </a:rPr>
              <a:t>0x06</a:t>
            </a:r>
            <a:r>
              <a:rPr lang="zh-CN" altLang="zh-CN" sz="2000" kern="100" dirty="0">
                <a:solidFill>
                  <a:srgbClr val="000000"/>
                </a:solidFill>
                <a:latin typeface="Times New Roman"/>
                <a:ea typeface="宋体"/>
                <a:cs typeface="Times New Roman"/>
              </a:rPr>
              <a:t>，内部预分频系数为</a:t>
            </a:r>
            <a:r>
              <a:rPr lang="en-US" altLang="zh-CN" sz="2000" kern="100" dirty="0">
                <a:solidFill>
                  <a:srgbClr val="000000"/>
                </a:solidFill>
                <a:latin typeface="Times New Roman"/>
                <a:ea typeface="宋体"/>
                <a:cs typeface="Times New Roman"/>
              </a:rPr>
              <a:t>1</a:t>
            </a:r>
            <a:r>
              <a:rPr lang="zh-CN" altLang="zh-CN" sz="2000" kern="100" dirty="0">
                <a:solidFill>
                  <a:srgbClr val="000000"/>
                </a:solidFill>
                <a:latin typeface="Times New Roman"/>
                <a:ea typeface="宋体"/>
                <a:cs typeface="Times New Roman"/>
              </a:rPr>
              <a:t>（预分频寄存器</a:t>
            </a:r>
            <a:r>
              <a:rPr lang="en-US" altLang="zh-CN" sz="2000" kern="100" dirty="0" err="1">
                <a:solidFill>
                  <a:srgbClr val="000000"/>
                </a:solidFill>
                <a:latin typeface="Times New Roman"/>
                <a:ea typeface="宋体"/>
                <a:cs typeface="Times New Roman"/>
              </a:rPr>
              <a:t>TIMx_PSC</a:t>
            </a:r>
            <a:r>
              <a:rPr lang="zh-CN" altLang="zh-CN" sz="2000" kern="100" dirty="0">
                <a:solidFill>
                  <a:srgbClr val="000000"/>
                </a:solidFill>
                <a:latin typeface="Times New Roman"/>
                <a:ea typeface="宋体"/>
                <a:cs typeface="Times New Roman"/>
              </a:rPr>
              <a:t>的值为</a:t>
            </a:r>
            <a:r>
              <a:rPr lang="en-US" altLang="zh-CN" sz="2000" kern="100" dirty="0">
                <a:solidFill>
                  <a:srgbClr val="000000"/>
                </a:solidFill>
                <a:latin typeface="Times New Roman"/>
                <a:ea typeface="宋体"/>
                <a:cs typeface="Times New Roman"/>
              </a:rPr>
              <a:t>0</a:t>
            </a:r>
            <a:r>
              <a:rPr lang="zh-CN" altLang="zh-CN" sz="2000" kern="100" dirty="0">
                <a:solidFill>
                  <a:srgbClr val="000000"/>
                </a:solidFill>
                <a:latin typeface="Times New Roman"/>
                <a:ea typeface="宋体"/>
                <a:cs typeface="Times New Roman"/>
              </a:rPr>
              <a:t>）的计数器时序图</a:t>
            </a:r>
            <a:r>
              <a:rPr lang="zh-CN" altLang="zh-CN" sz="2000" kern="100" dirty="0" smtClean="0">
                <a:solidFill>
                  <a:srgbClr val="000000"/>
                </a:solidFill>
                <a:latin typeface="Times New Roman"/>
                <a:ea typeface="宋体"/>
                <a:cs typeface="Times New Roman"/>
              </a:rPr>
              <a:t>如图所</a:t>
            </a:r>
            <a:r>
              <a:rPr lang="zh-CN" altLang="zh-CN" sz="2000" kern="100" dirty="0">
                <a:solidFill>
                  <a:srgbClr val="000000"/>
                </a:solidFill>
                <a:latin typeface="Times New Roman"/>
                <a:ea typeface="宋体"/>
                <a:cs typeface="Times New Roman"/>
              </a:rPr>
              <a:t>示。</a:t>
            </a:r>
            <a:endParaRPr lang="zh-CN" altLang="zh-CN" sz="2000" kern="100" dirty="0">
              <a:effectLst/>
              <a:latin typeface="Calibri"/>
              <a:ea typeface="宋体"/>
              <a:cs typeface="Times New Roman"/>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0903" y="1920053"/>
            <a:ext cx="6628572" cy="4086796"/>
          </a:xfrm>
          <a:prstGeom prst="rect">
            <a:avLst/>
          </a:prstGeom>
          <a:noFill/>
          <a:ln>
            <a:noFill/>
          </a:ln>
        </p:spPr>
      </p:pic>
    </p:spTree>
    <p:extLst>
      <p:ext uri="{BB962C8B-B14F-4D97-AF65-F5344CB8AC3E}">
        <p14:creationId xmlns:p14="http://schemas.microsoft.com/office/powerpoint/2010/main" val="2243465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252828" y="698046"/>
            <a:ext cx="1886858" cy="653143"/>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a:lnSpc>
                <a:spcPct val="150000"/>
              </a:lnSpc>
              <a:spcAft>
                <a:spcPts val="0"/>
              </a:spcAft>
              <a:tabLst>
                <a:tab pos="2372360" algn="l"/>
              </a:tabLst>
            </a:pPr>
            <a:r>
              <a:rPr lang="en-US" altLang="zh-CN" sz="2400" kern="100" dirty="0">
                <a:solidFill>
                  <a:srgbClr val="000000"/>
                </a:solidFill>
                <a:latin typeface="Times New Roman"/>
                <a:ea typeface="宋体"/>
                <a:cs typeface="Times New Roman"/>
              </a:rPr>
              <a:t>3. </a:t>
            </a:r>
            <a:r>
              <a:rPr lang="zh-CN" altLang="en-US" sz="2400" kern="100" dirty="0">
                <a:solidFill>
                  <a:srgbClr val="000000"/>
                </a:solidFill>
                <a:latin typeface="Times New Roman"/>
                <a:ea typeface="宋体"/>
                <a:cs typeface="Times New Roman"/>
              </a:rPr>
              <a:t>时钟选择</a:t>
            </a:r>
            <a:endParaRPr lang="zh-CN" altLang="zh-CN" sz="2400" kern="100" dirty="0">
              <a:effectLst/>
              <a:latin typeface="Calibri"/>
              <a:ea typeface="宋体"/>
              <a:cs typeface="Times New Roman"/>
            </a:endParaRPr>
          </a:p>
        </p:txBody>
      </p:sp>
      <p:sp>
        <p:nvSpPr>
          <p:cNvPr id="4" name="矩形 3"/>
          <p:cNvSpPr/>
          <p:nvPr/>
        </p:nvSpPr>
        <p:spPr>
          <a:xfrm>
            <a:off x="638628" y="1658229"/>
            <a:ext cx="8200571" cy="3647152"/>
          </a:xfrm>
          <a:prstGeom prst="rect">
            <a:avLst/>
          </a:prstGeom>
        </p:spPr>
        <p:txBody>
          <a:bodyPr wrap="square">
            <a:spAutoFit/>
          </a:bodyPr>
          <a:lstStyle/>
          <a:p>
            <a:pPr indent="457200" algn="just">
              <a:lnSpc>
                <a:spcPct val="150000"/>
              </a:lnSpc>
              <a:spcAft>
                <a:spcPts val="0"/>
              </a:spcAft>
              <a:tabLst>
                <a:tab pos="2372360" algn="l"/>
              </a:tabLst>
            </a:pPr>
            <a:r>
              <a:rPr lang="zh-CN" altLang="zh-CN" sz="2200" kern="100" dirty="0">
                <a:latin typeface="Times New Roman"/>
                <a:ea typeface="宋体"/>
                <a:cs typeface="Times New Roman"/>
              </a:rPr>
              <a:t>相比于基本定时器单一的内部时钟源，</a:t>
            </a:r>
            <a:r>
              <a:rPr lang="en-US" altLang="zh-CN" sz="2200" kern="100" dirty="0">
                <a:latin typeface="Times New Roman"/>
                <a:ea typeface="宋体"/>
                <a:cs typeface="Times New Roman"/>
              </a:rPr>
              <a:t>STM32F103</a:t>
            </a:r>
            <a:r>
              <a:rPr lang="zh-CN" altLang="zh-CN" sz="2200" kern="100" dirty="0">
                <a:latin typeface="Times New Roman"/>
                <a:ea typeface="宋体"/>
                <a:cs typeface="Times New Roman"/>
              </a:rPr>
              <a:t>通用定时器的</a:t>
            </a:r>
            <a:r>
              <a:rPr lang="en-US" altLang="zh-CN" sz="2200" kern="100" dirty="0">
                <a:latin typeface="Times New Roman"/>
                <a:ea typeface="宋体"/>
                <a:cs typeface="Times New Roman"/>
              </a:rPr>
              <a:t>16</a:t>
            </a:r>
            <a:r>
              <a:rPr lang="zh-CN" altLang="zh-CN" sz="2200" kern="100" dirty="0">
                <a:latin typeface="Times New Roman"/>
                <a:ea typeface="宋体"/>
                <a:cs typeface="Times New Roman"/>
              </a:rPr>
              <a:t>位计数器的时钟源有多种选择，可由以下时钟源提供。</a:t>
            </a:r>
            <a:endParaRPr lang="zh-CN" altLang="zh-CN" sz="2200" kern="100" dirty="0">
              <a:latin typeface="Calibri"/>
              <a:ea typeface="宋体"/>
              <a:cs typeface="Times New Roman"/>
            </a:endParaRPr>
          </a:p>
          <a:p>
            <a:pPr indent="457200" algn="just">
              <a:lnSpc>
                <a:spcPct val="150000"/>
              </a:lnSpc>
              <a:spcAft>
                <a:spcPts val="0"/>
              </a:spcAft>
              <a:tabLst>
                <a:tab pos="2372360" algn="l"/>
              </a:tabLst>
            </a:pPr>
            <a:r>
              <a:rPr lang="zh-CN" altLang="zh-CN" sz="2200" kern="100" dirty="0">
                <a:latin typeface="Times New Roman"/>
                <a:ea typeface="宋体"/>
                <a:cs typeface="Times New Roman"/>
              </a:rPr>
              <a:t>●</a:t>
            </a:r>
            <a:r>
              <a:rPr lang="zh-CN" altLang="zh-CN" sz="2200" kern="100" dirty="0">
                <a:latin typeface="Calibri"/>
                <a:ea typeface="Times New Roman"/>
                <a:cs typeface="Times New Roman"/>
              </a:rPr>
              <a:t> </a:t>
            </a:r>
            <a:r>
              <a:rPr lang="zh-CN" altLang="zh-CN" sz="2200" kern="100" dirty="0">
                <a:latin typeface="Times New Roman"/>
                <a:ea typeface="宋体"/>
                <a:cs typeface="Times New Roman"/>
              </a:rPr>
              <a:t>内部时钟</a:t>
            </a:r>
            <a:r>
              <a:rPr lang="en-US" altLang="zh-CN" sz="2200" kern="100" dirty="0">
                <a:latin typeface="Times New Roman"/>
                <a:ea typeface="宋体"/>
                <a:cs typeface="Times New Roman"/>
              </a:rPr>
              <a:t>(CK_INT)</a:t>
            </a:r>
            <a:endParaRPr lang="zh-CN" altLang="zh-CN" sz="2200" kern="100" dirty="0">
              <a:latin typeface="Calibri"/>
              <a:ea typeface="宋体"/>
              <a:cs typeface="Times New Roman"/>
            </a:endParaRPr>
          </a:p>
          <a:p>
            <a:pPr indent="457200" algn="just">
              <a:lnSpc>
                <a:spcPct val="150000"/>
              </a:lnSpc>
              <a:spcAft>
                <a:spcPts val="0"/>
              </a:spcAft>
              <a:tabLst>
                <a:tab pos="2372360" algn="l"/>
              </a:tabLst>
            </a:pPr>
            <a:r>
              <a:rPr lang="zh-CN" altLang="zh-CN" sz="2200" kern="100" dirty="0">
                <a:latin typeface="Times New Roman"/>
                <a:ea typeface="宋体"/>
                <a:cs typeface="Times New Roman"/>
              </a:rPr>
              <a:t>●</a:t>
            </a:r>
            <a:r>
              <a:rPr lang="zh-CN" altLang="zh-CN" sz="2200" kern="100" dirty="0">
                <a:latin typeface="Calibri"/>
                <a:ea typeface="Times New Roman"/>
                <a:cs typeface="Times New Roman"/>
              </a:rPr>
              <a:t> </a:t>
            </a:r>
            <a:r>
              <a:rPr lang="zh-CN" altLang="zh-CN" sz="2200" kern="100" dirty="0">
                <a:latin typeface="Times New Roman"/>
                <a:ea typeface="宋体"/>
                <a:cs typeface="Times New Roman"/>
              </a:rPr>
              <a:t>外部时钟模式</a:t>
            </a:r>
            <a:r>
              <a:rPr lang="en-US" altLang="zh-CN" sz="2200" kern="100" dirty="0">
                <a:latin typeface="Times New Roman"/>
                <a:ea typeface="宋体"/>
                <a:cs typeface="Times New Roman"/>
              </a:rPr>
              <a:t>1</a:t>
            </a:r>
            <a:r>
              <a:rPr lang="zh-CN" altLang="zh-CN" sz="2200" kern="100" dirty="0">
                <a:latin typeface="Times New Roman"/>
                <a:ea typeface="宋体"/>
                <a:cs typeface="Times New Roman"/>
              </a:rPr>
              <a:t>：外部输入捕获引脚</a:t>
            </a:r>
            <a:r>
              <a:rPr lang="en-US" altLang="zh-CN" sz="2200" kern="100" dirty="0">
                <a:latin typeface="Times New Roman"/>
                <a:ea typeface="宋体"/>
                <a:cs typeface="Times New Roman"/>
              </a:rPr>
              <a:t>(</a:t>
            </a:r>
            <a:r>
              <a:rPr lang="en-US" altLang="zh-CN" sz="2200" kern="100" dirty="0" err="1">
                <a:latin typeface="Times New Roman"/>
                <a:ea typeface="宋体"/>
                <a:cs typeface="Times New Roman"/>
              </a:rPr>
              <a:t>TIx</a:t>
            </a:r>
            <a:r>
              <a:rPr lang="en-US" altLang="zh-CN" sz="2200" kern="100" dirty="0">
                <a:latin typeface="Times New Roman"/>
                <a:ea typeface="宋体"/>
                <a:cs typeface="Times New Roman"/>
              </a:rPr>
              <a:t>)</a:t>
            </a:r>
            <a:endParaRPr lang="zh-CN" altLang="zh-CN" sz="2200" kern="100" dirty="0">
              <a:latin typeface="Calibri"/>
              <a:ea typeface="宋体"/>
              <a:cs typeface="Times New Roman"/>
            </a:endParaRPr>
          </a:p>
          <a:p>
            <a:pPr indent="457200" algn="just">
              <a:lnSpc>
                <a:spcPct val="150000"/>
              </a:lnSpc>
              <a:spcAft>
                <a:spcPts val="0"/>
              </a:spcAft>
              <a:tabLst>
                <a:tab pos="2372360" algn="l"/>
              </a:tabLst>
            </a:pPr>
            <a:r>
              <a:rPr lang="zh-CN" altLang="zh-CN" sz="2200" kern="100" dirty="0">
                <a:latin typeface="Times New Roman"/>
                <a:ea typeface="宋体"/>
                <a:cs typeface="Times New Roman"/>
              </a:rPr>
              <a:t>●</a:t>
            </a:r>
            <a:r>
              <a:rPr lang="zh-CN" altLang="zh-CN" sz="2200" kern="100" dirty="0">
                <a:latin typeface="Calibri"/>
                <a:ea typeface="Times New Roman"/>
                <a:cs typeface="Times New Roman"/>
              </a:rPr>
              <a:t> </a:t>
            </a:r>
            <a:r>
              <a:rPr lang="zh-CN" altLang="zh-CN" sz="2200" kern="100" dirty="0">
                <a:latin typeface="Times New Roman"/>
                <a:ea typeface="宋体"/>
                <a:cs typeface="Times New Roman"/>
              </a:rPr>
              <a:t>外部时钟模式</a:t>
            </a:r>
            <a:r>
              <a:rPr lang="en-US" altLang="zh-CN" sz="2200" kern="100" dirty="0">
                <a:latin typeface="Times New Roman"/>
                <a:ea typeface="宋体"/>
                <a:cs typeface="Times New Roman"/>
              </a:rPr>
              <a:t>2</a:t>
            </a:r>
            <a:r>
              <a:rPr lang="zh-CN" altLang="zh-CN" sz="2200" kern="100" dirty="0">
                <a:latin typeface="Times New Roman"/>
                <a:ea typeface="宋体"/>
                <a:cs typeface="Times New Roman"/>
              </a:rPr>
              <a:t>：外部触发输入</a:t>
            </a:r>
            <a:r>
              <a:rPr lang="en-US" altLang="zh-CN" sz="2200" kern="100" dirty="0">
                <a:latin typeface="Times New Roman"/>
                <a:ea typeface="宋体"/>
                <a:cs typeface="Times New Roman"/>
              </a:rPr>
              <a:t>(ETR)</a:t>
            </a:r>
            <a:endParaRPr lang="zh-CN" altLang="zh-CN" sz="2200" kern="100" dirty="0">
              <a:latin typeface="Calibri"/>
              <a:ea typeface="宋体"/>
              <a:cs typeface="Times New Roman"/>
            </a:endParaRPr>
          </a:p>
          <a:p>
            <a:pPr indent="457200" algn="just">
              <a:lnSpc>
                <a:spcPct val="150000"/>
              </a:lnSpc>
              <a:spcAft>
                <a:spcPts val="0"/>
              </a:spcAft>
              <a:tabLst>
                <a:tab pos="2372360" algn="l"/>
              </a:tabLst>
            </a:pPr>
            <a:r>
              <a:rPr lang="zh-CN" altLang="zh-CN" sz="2200" kern="100" dirty="0">
                <a:latin typeface="Times New Roman"/>
                <a:ea typeface="宋体"/>
                <a:cs typeface="Times New Roman"/>
              </a:rPr>
              <a:t>●</a:t>
            </a:r>
            <a:r>
              <a:rPr lang="zh-CN" altLang="zh-CN" sz="2200" kern="100" dirty="0">
                <a:latin typeface="Calibri"/>
                <a:ea typeface="Times New Roman"/>
                <a:cs typeface="Times New Roman"/>
              </a:rPr>
              <a:t> </a:t>
            </a:r>
            <a:r>
              <a:rPr lang="zh-CN" altLang="zh-CN" sz="2200" kern="100" dirty="0">
                <a:latin typeface="Times New Roman"/>
                <a:ea typeface="宋体"/>
                <a:cs typeface="Times New Roman"/>
              </a:rPr>
              <a:t>内部触发输入</a:t>
            </a:r>
            <a:r>
              <a:rPr lang="en-US" altLang="zh-CN" sz="2200" kern="100" dirty="0">
                <a:latin typeface="Times New Roman"/>
                <a:ea typeface="宋体"/>
                <a:cs typeface="Times New Roman"/>
              </a:rPr>
              <a:t>(</a:t>
            </a:r>
            <a:r>
              <a:rPr lang="en-US" altLang="zh-CN" sz="2200" kern="100" dirty="0" err="1">
                <a:latin typeface="Times New Roman"/>
                <a:ea typeface="宋体"/>
                <a:cs typeface="Times New Roman"/>
              </a:rPr>
              <a:t>ITRx</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：使用一个定时器作为另一个定时器的预分频器</a:t>
            </a:r>
            <a:endParaRPr lang="zh-CN" altLang="zh-CN" sz="2200" kern="100" dirty="0">
              <a:effectLst/>
              <a:latin typeface="Calibri"/>
              <a:ea typeface="宋体"/>
              <a:cs typeface="Times New Roman"/>
            </a:endParaRPr>
          </a:p>
        </p:txBody>
      </p:sp>
    </p:spTree>
    <p:extLst>
      <p:ext uri="{BB962C8B-B14F-4D97-AF65-F5344CB8AC3E}">
        <p14:creationId xmlns:p14="http://schemas.microsoft.com/office/powerpoint/2010/main" val="224346586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252828" y="610962"/>
            <a:ext cx="2504886" cy="653143"/>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a:lnSpc>
                <a:spcPct val="150000"/>
              </a:lnSpc>
              <a:spcAft>
                <a:spcPts val="0"/>
              </a:spcAft>
              <a:tabLst>
                <a:tab pos="2372360" algn="l"/>
              </a:tabLst>
            </a:pPr>
            <a:r>
              <a:rPr lang="en-US" altLang="zh-CN" sz="2400" kern="100" dirty="0">
                <a:solidFill>
                  <a:srgbClr val="000000"/>
                </a:solidFill>
                <a:latin typeface="Times New Roman"/>
                <a:ea typeface="宋体"/>
                <a:cs typeface="Times New Roman"/>
              </a:rPr>
              <a:t>4. </a:t>
            </a:r>
            <a:r>
              <a:rPr lang="zh-CN" altLang="en-US" sz="2400" kern="100" dirty="0">
                <a:solidFill>
                  <a:srgbClr val="000000"/>
                </a:solidFill>
                <a:latin typeface="Times New Roman"/>
                <a:ea typeface="宋体"/>
                <a:cs typeface="Times New Roman"/>
              </a:rPr>
              <a:t>捕获</a:t>
            </a:r>
            <a:r>
              <a:rPr lang="en-US" altLang="zh-CN" sz="2400" kern="100" dirty="0">
                <a:solidFill>
                  <a:srgbClr val="000000"/>
                </a:solidFill>
                <a:latin typeface="Times New Roman"/>
                <a:ea typeface="宋体"/>
                <a:cs typeface="Times New Roman"/>
              </a:rPr>
              <a:t>/</a:t>
            </a:r>
            <a:r>
              <a:rPr lang="zh-CN" altLang="en-US" sz="2400" kern="100" dirty="0">
                <a:solidFill>
                  <a:srgbClr val="000000"/>
                </a:solidFill>
                <a:latin typeface="Times New Roman"/>
                <a:ea typeface="宋体"/>
                <a:cs typeface="Times New Roman"/>
              </a:rPr>
              <a:t>比较通道</a:t>
            </a:r>
            <a:endParaRPr lang="zh-CN" altLang="zh-CN" sz="2400" kern="100" dirty="0">
              <a:effectLst/>
              <a:latin typeface="Calibri"/>
              <a:ea typeface="宋体"/>
              <a:cs typeface="Times New Roman"/>
            </a:endParaRPr>
          </a:p>
        </p:txBody>
      </p:sp>
      <p:sp>
        <p:nvSpPr>
          <p:cNvPr id="5" name="矩形 4"/>
          <p:cNvSpPr/>
          <p:nvPr/>
        </p:nvSpPr>
        <p:spPr>
          <a:xfrm>
            <a:off x="638633" y="1590210"/>
            <a:ext cx="7823200" cy="3785652"/>
          </a:xfrm>
          <a:prstGeom prst="rect">
            <a:avLst/>
          </a:prstGeom>
        </p:spPr>
        <p:txBody>
          <a:bodyPr wrap="square">
            <a:spAutoFit/>
          </a:bodyPr>
          <a:lstStyle/>
          <a:p>
            <a:pPr indent="457200">
              <a:lnSpc>
                <a:spcPct val="150000"/>
              </a:lnSpc>
            </a:pPr>
            <a:r>
              <a:rPr lang="zh-CN" altLang="zh-CN" sz="2000" dirty="0">
                <a:solidFill>
                  <a:srgbClr val="000000"/>
                </a:solidFill>
                <a:latin typeface="Times New Roman" pitchFamily="18" charset="0"/>
                <a:ea typeface="宋体" pitchFamily="2" charset="-122"/>
                <a:cs typeface="Times New Roman" pitchFamily="18" charset="0"/>
              </a:rPr>
              <a:t>每一个捕获</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比较通道都是围绕着一个捕获</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比较寄存器</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包含影子寄存器</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，包括捕获的输入部分</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数字滤波、多路复用和预分频器</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，和输出部分</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比较器和输出控制</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。输入部分对相应的</a:t>
            </a:r>
            <a:r>
              <a:rPr lang="en-US" altLang="zh-CN" sz="2000" dirty="0" err="1">
                <a:solidFill>
                  <a:srgbClr val="000000"/>
                </a:solidFill>
                <a:latin typeface="Times New Roman" pitchFamily="18" charset="0"/>
                <a:ea typeface="宋体" pitchFamily="2" charset="-122"/>
                <a:cs typeface="Times New Roman" pitchFamily="18" charset="0"/>
              </a:rPr>
              <a:t>TIx</a:t>
            </a:r>
            <a:r>
              <a:rPr lang="zh-CN" altLang="zh-CN" sz="2000" dirty="0">
                <a:solidFill>
                  <a:srgbClr val="000000"/>
                </a:solidFill>
                <a:latin typeface="Times New Roman" pitchFamily="18" charset="0"/>
                <a:ea typeface="宋体" pitchFamily="2" charset="-122"/>
                <a:cs typeface="Times New Roman" pitchFamily="18" charset="0"/>
              </a:rPr>
              <a:t>输入信号采样，并产生一个滤波后的信号</a:t>
            </a:r>
            <a:r>
              <a:rPr lang="en-US" altLang="zh-CN" sz="2000" dirty="0" err="1">
                <a:solidFill>
                  <a:srgbClr val="000000"/>
                </a:solidFill>
                <a:latin typeface="Times New Roman" pitchFamily="18" charset="0"/>
                <a:ea typeface="宋体" pitchFamily="2" charset="-122"/>
                <a:cs typeface="Times New Roman" pitchFamily="18" charset="0"/>
              </a:rPr>
              <a:t>TIxF</a:t>
            </a:r>
            <a:r>
              <a:rPr lang="zh-CN" altLang="zh-CN" sz="2000" dirty="0">
                <a:solidFill>
                  <a:srgbClr val="000000"/>
                </a:solidFill>
                <a:latin typeface="Times New Roman" pitchFamily="18" charset="0"/>
                <a:ea typeface="宋体" pitchFamily="2" charset="-122"/>
                <a:cs typeface="Times New Roman" pitchFamily="18" charset="0"/>
              </a:rPr>
              <a:t>。然后，一个带极性选择的边缘检测器产生一个信号</a:t>
            </a:r>
            <a:r>
              <a:rPr lang="en-US" altLang="zh-CN" sz="2000" dirty="0">
                <a:solidFill>
                  <a:srgbClr val="000000"/>
                </a:solidFill>
                <a:latin typeface="Times New Roman" pitchFamily="18" charset="0"/>
                <a:ea typeface="宋体" pitchFamily="2" charset="-122"/>
                <a:cs typeface="Times New Roman" pitchFamily="18" charset="0"/>
              </a:rPr>
              <a:t>(</a:t>
            </a:r>
            <a:r>
              <a:rPr lang="en-US" altLang="zh-CN" sz="2000" dirty="0" err="1">
                <a:solidFill>
                  <a:srgbClr val="000000"/>
                </a:solidFill>
                <a:latin typeface="Times New Roman" pitchFamily="18" charset="0"/>
                <a:ea typeface="宋体" pitchFamily="2" charset="-122"/>
                <a:cs typeface="Times New Roman" pitchFamily="18" charset="0"/>
              </a:rPr>
              <a:t>TIxFPx</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，它可以作为从模式控制器的输入触发或者作为捕获控制。该信号通过预分频进入捕获寄存器</a:t>
            </a:r>
            <a:r>
              <a:rPr lang="en-US" altLang="zh-CN" sz="2000" dirty="0">
                <a:solidFill>
                  <a:srgbClr val="000000"/>
                </a:solidFill>
                <a:latin typeface="Times New Roman" pitchFamily="18" charset="0"/>
                <a:ea typeface="宋体" pitchFamily="2" charset="-122"/>
                <a:cs typeface="Times New Roman" pitchFamily="18" charset="0"/>
              </a:rPr>
              <a:t>(</a:t>
            </a:r>
            <a:r>
              <a:rPr lang="en-US" altLang="zh-CN" sz="2000" dirty="0" err="1">
                <a:solidFill>
                  <a:srgbClr val="000000"/>
                </a:solidFill>
                <a:latin typeface="Times New Roman" pitchFamily="18" charset="0"/>
                <a:ea typeface="宋体" pitchFamily="2" charset="-122"/>
                <a:cs typeface="Times New Roman" pitchFamily="18" charset="0"/>
              </a:rPr>
              <a:t>ICxPS</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。输出部分产生一个中间波形</a:t>
            </a:r>
            <a:r>
              <a:rPr lang="en-US" altLang="zh-CN" sz="2000" dirty="0" err="1">
                <a:solidFill>
                  <a:srgbClr val="000000"/>
                </a:solidFill>
                <a:latin typeface="Times New Roman" pitchFamily="18" charset="0"/>
                <a:ea typeface="宋体" pitchFamily="2" charset="-122"/>
                <a:cs typeface="Times New Roman" pitchFamily="18" charset="0"/>
              </a:rPr>
              <a:t>OCxRef</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高有效</a:t>
            </a:r>
            <a:r>
              <a:rPr lang="en-US" altLang="zh-CN" sz="2000" dirty="0">
                <a:solidFill>
                  <a:srgbClr val="000000"/>
                </a:solidFill>
                <a:latin typeface="Times New Roman" pitchFamily="18" charset="0"/>
                <a:ea typeface="宋体" pitchFamily="2" charset="-122"/>
                <a:cs typeface="Times New Roman" pitchFamily="18" charset="0"/>
              </a:rPr>
              <a:t>)</a:t>
            </a:r>
            <a:r>
              <a:rPr lang="zh-CN" altLang="zh-CN" sz="2000" dirty="0">
                <a:solidFill>
                  <a:srgbClr val="000000"/>
                </a:solidFill>
                <a:latin typeface="Times New Roman" pitchFamily="18" charset="0"/>
                <a:ea typeface="宋体" pitchFamily="2" charset="-122"/>
                <a:cs typeface="Times New Roman" pitchFamily="18" charset="0"/>
              </a:rPr>
              <a:t>作为基准，链的末端决定最终输出信号的极性。</a:t>
            </a:r>
            <a:endParaRPr lang="zh-CN" altLang="en-US" sz="200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24346586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743" y="509887"/>
            <a:ext cx="5393230"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9.3.4 </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通用定时器工作模式</a:t>
            </a:r>
          </a:p>
        </p:txBody>
      </p:sp>
      <p:graphicFrame>
        <p:nvGraphicFramePr>
          <p:cNvPr id="4" name="图示 3"/>
          <p:cNvGraphicFramePr/>
          <p:nvPr>
            <p:extLst>
              <p:ext uri="{D42A27DB-BD31-4B8C-83A1-F6EECF244321}">
                <p14:modId xmlns:p14="http://schemas.microsoft.com/office/powerpoint/2010/main" val="2450255431"/>
              </p:ext>
            </p:extLst>
          </p:nvPr>
        </p:nvGraphicFramePr>
        <p:xfrm>
          <a:off x="856343" y="142614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3498193" y="4357916"/>
            <a:ext cx="880369" cy="923330"/>
          </a:xfrm>
          <a:prstGeom prst="rect">
            <a:avLst/>
          </a:prstGeom>
          <a:noFill/>
        </p:spPr>
        <p:txBody>
          <a:bodyPr wrap="none" lIns="91440" tIns="45720" rIns="91440" bIns="45720">
            <a:spAutoFit/>
          </a:bodyPr>
          <a:lstStyle/>
          <a:p>
            <a:pPr algn="ctr"/>
            <a:r>
              <a:rPr lang="zh-CN" altLang="zh-CN" sz="5400" b="1" dirty="0">
                <a:solidFill>
                  <a:srgbClr val="FF0000"/>
                </a:solidFill>
                <a:latin typeface="SimSun-ExtB" pitchFamily="49" charset="-122"/>
                <a:ea typeface="SimSun-ExtB" pitchFamily="49" charset="-122"/>
              </a:rPr>
              <a:t>√</a:t>
            </a:r>
            <a:endParaRPr lang="zh-CN" altLang="en-US" sz="54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SimSun-ExtB" pitchFamily="49" charset="-122"/>
              <a:ea typeface="SimSun-ExtB" pitchFamily="49" charset="-122"/>
            </a:endParaRPr>
          </a:p>
        </p:txBody>
      </p:sp>
    </p:spTree>
    <p:extLst>
      <p:ext uri="{BB962C8B-B14F-4D97-AF65-F5344CB8AC3E}">
        <p14:creationId xmlns:p14="http://schemas.microsoft.com/office/powerpoint/2010/main" val="2243465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1"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
                                        </p:tgtEl>
                                        <p:attrNameLst>
                                          <p:attrName>ppt_x</p:attrName>
                                          <p:attrName>ppt_y</p:attrName>
                                        </p:attrNameLst>
                                      </p:cBhvr>
                                    </p:animMotion>
                                    <p:animRot by="1500000">
                                      <p:cBhvr>
                                        <p:cTn id="12" dur="125" fill="hold">
                                          <p:stCondLst>
                                            <p:cond delay="0"/>
                                          </p:stCondLst>
                                        </p:cTn>
                                        <p:tgtEl>
                                          <p:spTgt spid="5"/>
                                        </p:tgtEl>
                                        <p:attrNameLst>
                                          <p:attrName>r</p:attrName>
                                        </p:attrNameLst>
                                      </p:cBhvr>
                                    </p:animRot>
                                    <p:animRot by="-1500000">
                                      <p:cBhvr>
                                        <p:cTn id="13" dur="125" fill="hold">
                                          <p:stCondLst>
                                            <p:cond delay="125"/>
                                          </p:stCondLst>
                                        </p:cTn>
                                        <p:tgtEl>
                                          <p:spTgt spid="5"/>
                                        </p:tgtEl>
                                        <p:attrNameLst>
                                          <p:attrName>r</p:attrName>
                                        </p:attrNameLst>
                                      </p:cBhvr>
                                    </p:animRot>
                                    <p:animRot by="-1500000">
                                      <p:cBhvr>
                                        <p:cTn id="14" dur="125" fill="hold">
                                          <p:stCondLst>
                                            <p:cond delay="250"/>
                                          </p:stCondLst>
                                        </p:cTn>
                                        <p:tgtEl>
                                          <p:spTgt spid="5"/>
                                        </p:tgtEl>
                                        <p:attrNameLst>
                                          <p:attrName>r</p:attrName>
                                        </p:attrNameLst>
                                      </p:cBhvr>
                                    </p:animRot>
                                    <p:animRot by="1500000">
                                      <p:cBhvr>
                                        <p:cTn id="15"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252828" y="610962"/>
            <a:ext cx="2504886" cy="653143"/>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a:lnSpc>
                <a:spcPct val="150000"/>
              </a:lnSpc>
              <a:spcAft>
                <a:spcPts val="0"/>
              </a:spcAft>
              <a:tabLst>
                <a:tab pos="2372360" algn="l"/>
              </a:tabLst>
            </a:pPr>
            <a:r>
              <a:rPr lang="en-US" altLang="zh-CN" sz="2400" kern="100" dirty="0">
                <a:solidFill>
                  <a:srgbClr val="000000"/>
                </a:solidFill>
                <a:latin typeface="Times New Roman"/>
                <a:ea typeface="宋体"/>
                <a:cs typeface="Times New Roman"/>
              </a:rPr>
              <a:t>5. PWM </a:t>
            </a:r>
            <a:r>
              <a:rPr lang="zh-CN" altLang="en-US" sz="2400" kern="100" dirty="0">
                <a:solidFill>
                  <a:srgbClr val="000000"/>
                </a:solidFill>
                <a:latin typeface="Times New Roman"/>
                <a:ea typeface="宋体"/>
                <a:cs typeface="Times New Roman"/>
              </a:rPr>
              <a:t>模式</a:t>
            </a:r>
            <a:endParaRPr lang="zh-CN" altLang="zh-CN" sz="2400" kern="100" dirty="0">
              <a:effectLst/>
              <a:latin typeface="Calibri"/>
              <a:ea typeface="宋体"/>
              <a:cs typeface="Times New Roman"/>
            </a:endParaRPr>
          </a:p>
        </p:txBody>
      </p:sp>
      <p:sp>
        <p:nvSpPr>
          <p:cNvPr id="6" name="矩形 5"/>
          <p:cNvSpPr/>
          <p:nvPr/>
        </p:nvSpPr>
        <p:spPr>
          <a:xfrm>
            <a:off x="3620157" y="663785"/>
            <a:ext cx="1874231" cy="542264"/>
          </a:xfrm>
          <a:prstGeom prst="rect">
            <a:avLst/>
          </a:prstGeom>
        </p:spPr>
        <p:txBody>
          <a:bodyPr wrap="none">
            <a:spAutoFit/>
          </a:bodyPr>
          <a:lstStyle/>
          <a:p>
            <a:pPr algn="just">
              <a:lnSpc>
                <a:spcPct val="150000"/>
              </a:lnSpc>
              <a:spcAft>
                <a:spcPts val="0"/>
              </a:spcAft>
              <a:tabLst>
                <a:tab pos="2372360" algn="l"/>
              </a:tabLst>
            </a:pPr>
            <a:r>
              <a:rPr lang="en-US" altLang="zh-CN" sz="2200" b="1" kern="100" dirty="0">
                <a:latin typeface="Times New Roman"/>
                <a:ea typeface="宋体"/>
                <a:cs typeface="Times New Roman"/>
              </a:rPr>
              <a:t>(1) PWM</a:t>
            </a:r>
            <a:r>
              <a:rPr lang="zh-CN" altLang="zh-CN" sz="2200" b="1" kern="100" dirty="0">
                <a:latin typeface="Times New Roman"/>
                <a:ea typeface="宋体"/>
                <a:cs typeface="Times New Roman"/>
              </a:rPr>
              <a:t>简介</a:t>
            </a:r>
            <a:endParaRPr lang="zh-CN" altLang="zh-CN" sz="2200" kern="100" dirty="0">
              <a:effectLst/>
              <a:latin typeface="Calibri"/>
              <a:ea typeface="宋体"/>
              <a:cs typeface="Times New Roman"/>
            </a:endParaRPr>
          </a:p>
        </p:txBody>
      </p:sp>
      <p:sp>
        <p:nvSpPr>
          <p:cNvPr id="7" name="矩形 6"/>
          <p:cNvSpPr/>
          <p:nvPr/>
        </p:nvSpPr>
        <p:spPr>
          <a:xfrm>
            <a:off x="449943" y="1518511"/>
            <a:ext cx="8302171" cy="3271280"/>
          </a:xfrm>
          <a:prstGeom prst="rect">
            <a:avLst/>
          </a:prstGeom>
        </p:spPr>
        <p:txBody>
          <a:bodyPr wrap="square">
            <a:spAutoFit/>
          </a:bodyPr>
          <a:lstStyle/>
          <a:p>
            <a:pPr indent="457200" algn="just">
              <a:lnSpc>
                <a:spcPct val="150000"/>
              </a:lnSpc>
              <a:spcAft>
                <a:spcPts val="0"/>
              </a:spcAft>
              <a:tabLst>
                <a:tab pos="2372360" algn="l"/>
              </a:tabLst>
            </a:pPr>
            <a:r>
              <a:rPr lang="en-US" altLang="zh-CN" sz="2000" kern="100" dirty="0">
                <a:latin typeface="Times New Roman"/>
                <a:ea typeface="宋体"/>
                <a:cs typeface="Times New Roman"/>
              </a:rPr>
              <a:t>PWM </a:t>
            </a:r>
            <a:r>
              <a:rPr lang="zh-CN" altLang="zh-CN" sz="2000" kern="100" dirty="0">
                <a:latin typeface="Times New Roman"/>
                <a:ea typeface="宋体"/>
                <a:cs typeface="Times New Roman"/>
              </a:rPr>
              <a:t>是</a:t>
            </a:r>
            <a:r>
              <a:rPr lang="en-US" altLang="zh-CN" sz="2000" kern="100" dirty="0">
                <a:latin typeface="Times New Roman"/>
                <a:ea typeface="宋体"/>
                <a:cs typeface="Times New Roman"/>
              </a:rPr>
              <a:t> Pulse Width Modulation </a:t>
            </a:r>
            <a:r>
              <a:rPr lang="zh-CN" altLang="zh-CN" sz="2000" kern="100" dirty="0">
                <a:latin typeface="Times New Roman"/>
                <a:ea typeface="宋体"/>
                <a:cs typeface="Times New Roman"/>
              </a:rPr>
              <a:t>的缩写，中文意思就是脉冲宽度调制，简称脉宽调制。它是利用微处理器的数字输出来对模拟电路进行控制的一种非常有效的技术，其控制简单、灵活和动态响应好等优点而成为电力电子技术最广泛应用的控制方式，其应用领域包括测量、通信、功率控制与变换，电动机控制、伺服控制、调光、开关电源，甚至某些音频放大器，因此研究基于</a:t>
            </a:r>
            <a:r>
              <a:rPr lang="en-US" altLang="zh-CN" sz="2000" kern="100" dirty="0">
                <a:latin typeface="Times New Roman"/>
                <a:ea typeface="宋体"/>
                <a:cs typeface="Times New Roman"/>
              </a:rPr>
              <a:t> PWM </a:t>
            </a:r>
            <a:r>
              <a:rPr lang="zh-CN" altLang="zh-CN" sz="2000" kern="100" dirty="0">
                <a:latin typeface="Times New Roman"/>
                <a:ea typeface="宋体"/>
                <a:cs typeface="Times New Roman"/>
              </a:rPr>
              <a:t>技术的正负脉宽数控调制信号发生器具有十分重要的现实意义。</a:t>
            </a:r>
            <a:endParaRPr lang="zh-CN" altLang="zh-CN" sz="2000" kern="100" dirty="0">
              <a:effectLst/>
              <a:latin typeface="Calibri"/>
              <a:ea typeface="宋体"/>
              <a:cs typeface="Times New Roman"/>
            </a:endParaRPr>
          </a:p>
        </p:txBody>
      </p:sp>
    </p:spTree>
    <p:extLst>
      <p:ext uri="{BB962C8B-B14F-4D97-AF65-F5344CB8AC3E}">
        <p14:creationId xmlns:p14="http://schemas.microsoft.com/office/powerpoint/2010/main" val="295074618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113" y="533485"/>
            <a:ext cx="1874231" cy="542264"/>
          </a:xfrm>
          <a:prstGeom prst="rect">
            <a:avLst/>
          </a:prstGeom>
        </p:spPr>
        <p:txBody>
          <a:bodyPr wrap="none">
            <a:spAutoFit/>
          </a:bodyPr>
          <a:lstStyle/>
          <a:p>
            <a:pPr algn="just">
              <a:lnSpc>
                <a:spcPct val="150000"/>
              </a:lnSpc>
              <a:spcAft>
                <a:spcPts val="0"/>
              </a:spcAft>
              <a:tabLst>
                <a:tab pos="2372360" algn="l"/>
              </a:tabLst>
            </a:pPr>
            <a:r>
              <a:rPr lang="en-US" altLang="zh-CN" sz="2200" b="1" kern="100" dirty="0">
                <a:latin typeface="Times New Roman"/>
                <a:ea typeface="宋体"/>
                <a:cs typeface="Times New Roman"/>
              </a:rPr>
              <a:t>(2) PWM</a:t>
            </a:r>
            <a:r>
              <a:rPr lang="zh-CN" altLang="zh-CN" sz="2200" b="1" kern="100" dirty="0">
                <a:latin typeface="Times New Roman"/>
                <a:ea typeface="宋体"/>
                <a:cs typeface="Times New Roman"/>
              </a:rPr>
              <a:t>实现</a:t>
            </a:r>
            <a:endParaRPr lang="zh-CN" altLang="zh-CN" sz="2200" kern="100" dirty="0">
              <a:effectLst/>
              <a:latin typeface="Calibri"/>
              <a:ea typeface="宋体"/>
              <a:cs typeface="Times New Roman"/>
            </a:endParaRPr>
          </a:p>
        </p:txBody>
      </p:sp>
      <p:sp>
        <p:nvSpPr>
          <p:cNvPr id="4" name="矩形 3"/>
          <p:cNvSpPr/>
          <p:nvPr/>
        </p:nvSpPr>
        <p:spPr>
          <a:xfrm>
            <a:off x="499798" y="1266054"/>
            <a:ext cx="8020087" cy="4247317"/>
          </a:xfrm>
          <a:prstGeom prst="rect">
            <a:avLst/>
          </a:prstGeom>
        </p:spPr>
        <p:txBody>
          <a:bodyPr wrap="square">
            <a:spAutoFit/>
          </a:bodyPr>
          <a:lstStyle/>
          <a:p>
            <a:pPr indent="457200" algn="just">
              <a:lnSpc>
                <a:spcPct val="150000"/>
              </a:lnSpc>
              <a:spcAft>
                <a:spcPts val="0"/>
              </a:spcAft>
              <a:tabLst>
                <a:tab pos="2372360" algn="l"/>
              </a:tabLst>
            </a:pPr>
            <a:r>
              <a:rPr lang="zh-CN" altLang="zh-CN" sz="2000" kern="100" dirty="0" smtClean="0">
                <a:latin typeface="Times New Roman"/>
                <a:ea typeface="宋体"/>
                <a:cs typeface="Times New Roman"/>
              </a:rPr>
              <a:t>实现</a:t>
            </a:r>
            <a:r>
              <a:rPr lang="en-US" altLang="zh-CN" sz="2000" kern="100" dirty="0">
                <a:latin typeface="Times New Roman"/>
                <a:ea typeface="宋体"/>
                <a:cs typeface="Times New Roman"/>
              </a:rPr>
              <a:t>PWM</a:t>
            </a:r>
            <a:r>
              <a:rPr lang="zh-CN" altLang="zh-CN" sz="2000" kern="100" dirty="0">
                <a:latin typeface="Times New Roman"/>
                <a:ea typeface="宋体"/>
                <a:cs typeface="Times New Roman"/>
              </a:rPr>
              <a:t>的方法主要有传统的数字电路、微控制器普通</a:t>
            </a:r>
            <a:r>
              <a:rPr lang="en-US" altLang="zh-CN" sz="2000" kern="100" dirty="0">
                <a:latin typeface="Times New Roman"/>
                <a:ea typeface="宋体"/>
                <a:cs typeface="Times New Roman"/>
              </a:rPr>
              <a:t>I/O</a:t>
            </a:r>
            <a:r>
              <a:rPr lang="zh-CN" altLang="zh-CN" sz="2000" kern="100" dirty="0">
                <a:latin typeface="Times New Roman"/>
                <a:ea typeface="宋体"/>
                <a:cs typeface="Times New Roman"/>
              </a:rPr>
              <a:t>模拟和微控制器的</a:t>
            </a:r>
            <a:r>
              <a:rPr lang="en-US" altLang="zh-CN" sz="2000" kern="100" dirty="0">
                <a:latin typeface="Times New Roman"/>
                <a:ea typeface="宋体"/>
                <a:cs typeface="Times New Roman"/>
              </a:rPr>
              <a:t>PWM</a:t>
            </a:r>
            <a:r>
              <a:rPr lang="zh-CN" altLang="zh-CN" sz="2000" kern="100" dirty="0">
                <a:latin typeface="Times New Roman"/>
                <a:ea typeface="宋体"/>
                <a:cs typeface="Times New Roman"/>
              </a:rPr>
              <a:t>直接输出等。</a:t>
            </a:r>
            <a:endParaRPr lang="zh-CN" altLang="zh-CN" sz="2000" kern="100" dirty="0">
              <a:latin typeface="Calibri"/>
              <a:ea typeface="宋体"/>
              <a:cs typeface="Times New Roman"/>
            </a:endParaRPr>
          </a:p>
          <a:p>
            <a:pPr indent="457200" algn="just">
              <a:lnSpc>
                <a:spcPct val="150000"/>
              </a:lnSpc>
              <a:spcAft>
                <a:spcPts val="0"/>
              </a:spcAft>
              <a:tabLst>
                <a:tab pos="2372360" algn="l"/>
              </a:tabLst>
            </a:pPr>
            <a:r>
              <a:rPr lang="zh-CN" altLang="zh-CN" sz="2000" kern="100" dirty="0">
                <a:latin typeface="Calibri"/>
                <a:ea typeface="仿宋"/>
                <a:cs typeface="Times New Roman"/>
              </a:rPr>
              <a:t>■</a:t>
            </a:r>
            <a:r>
              <a:rPr lang="zh-CN" altLang="zh-CN" sz="2000" kern="100" dirty="0">
                <a:latin typeface="Calibri"/>
                <a:ea typeface="Times New Roman"/>
                <a:cs typeface="Times New Roman"/>
              </a:rPr>
              <a:t> </a:t>
            </a:r>
            <a:r>
              <a:rPr lang="zh-CN" altLang="zh-CN" sz="2000" kern="100" dirty="0">
                <a:latin typeface="Times New Roman"/>
                <a:ea typeface="宋体"/>
                <a:cs typeface="Times New Roman"/>
              </a:rPr>
              <a:t>传统的数字电路方式：用传统的数字电路实现</a:t>
            </a:r>
            <a:r>
              <a:rPr lang="en-US" altLang="zh-CN" sz="2000" kern="100" dirty="0">
                <a:latin typeface="Times New Roman"/>
                <a:ea typeface="宋体"/>
                <a:cs typeface="Times New Roman"/>
              </a:rPr>
              <a:t>PWM</a:t>
            </a:r>
            <a:r>
              <a:rPr lang="zh-CN" altLang="zh-CN" sz="2000" kern="100" dirty="0">
                <a:latin typeface="Times New Roman"/>
                <a:ea typeface="宋体"/>
                <a:cs typeface="Times New Roman"/>
              </a:rPr>
              <a:t>（如</a:t>
            </a:r>
            <a:r>
              <a:rPr lang="en-US" altLang="zh-CN" sz="2000" kern="100" dirty="0">
                <a:latin typeface="Times New Roman"/>
                <a:ea typeface="宋体"/>
                <a:cs typeface="Times New Roman"/>
              </a:rPr>
              <a:t>555</a:t>
            </a:r>
            <a:r>
              <a:rPr lang="zh-CN" altLang="zh-CN" sz="2000" kern="100" dirty="0" smtClean="0">
                <a:latin typeface="Times New Roman"/>
                <a:ea typeface="宋体"/>
                <a:cs typeface="Times New Roman"/>
              </a:rPr>
              <a:t>定时器</a:t>
            </a:r>
            <a:r>
              <a:rPr lang="zh-CN" altLang="en-US" sz="2000" kern="100" dirty="0">
                <a:latin typeface="Times New Roman"/>
                <a:ea typeface="宋体"/>
                <a:cs typeface="Times New Roman"/>
              </a:rPr>
              <a:t>）</a:t>
            </a:r>
            <a:r>
              <a:rPr lang="zh-CN" altLang="zh-CN" sz="2000" kern="100" dirty="0" smtClean="0">
                <a:latin typeface="Times New Roman"/>
                <a:ea typeface="宋体"/>
                <a:cs typeface="Times New Roman"/>
              </a:rPr>
              <a:t>。</a:t>
            </a:r>
            <a:endParaRPr lang="zh-CN" altLang="zh-CN" sz="2000" kern="100" dirty="0">
              <a:latin typeface="Calibri"/>
              <a:ea typeface="宋体"/>
              <a:cs typeface="Times New Roman"/>
            </a:endParaRPr>
          </a:p>
          <a:p>
            <a:pPr indent="457200" algn="just">
              <a:lnSpc>
                <a:spcPct val="150000"/>
              </a:lnSpc>
              <a:spcAft>
                <a:spcPts val="0"/>
              </a:spcAft>
              <a:tabLst>
                <a:tab pos="2372360" algn="l"/>
              </a:tabLst>
            </a:pPr>
            <a:r>
              <a:rPr lang="zh-CN" altLang="zh-CN" sz="2000" kern="100" dirty="0">
                <a:latin typeface="Calibri"/>
                <a:ea typeface="仿宋"/>
                <a:cs typeface="Times New Roman"/>
              </a:rPr>
              <a:t>■ </a:t>
            </a:r>
            <a:r>
              <a:rPr lang="zh-CN" altLang="zh-CN" sz="2000" kern="100" dirty="0">
                <a:latin typeface="Times New Roman"/>
                <a:ea typeface="宋体"/>
                <a:cs typeface="Times New Roman"/>
              </a:rPr>
              <a:t>微控制器普通</a:t>
            </a:r>
            <a:r>
              <a:rPr lang="en-US" altLang="zh-CN" sz="2000" kern="100" dirty="0">
                <a:latin typeface="Times New Roman"/>
                <a:ea typeface="宋体"/>
                <a:cs typeface="Times New Roman"/>
              </a:rPr>
              <a:t>I/O</a:t>
            </a:r>
            <a:r>
              <a:rPr lang="zh-CN" altLang="zh-CN" sz="2000" kern="100" dirty="0">
                <a:latin typeface="Times New Roman"/>
                <a:ea typeface="宋体"/>
                <a:cs typeface="Times New Roman"/>
              </a:rPr>
              <a:t>模拟方式：对于微控制器中无</a:t>
            </a:r>
            <a:r>
              <a:rPr lang="en-US" altLang="zh-CN" sz="2000" kern="100" dirty="0">
                <a:latin typeface="Times New Roman"/>
                <a:ea typeface="宋体"/>
                <a:cs typeface="Times New Roman"/>
              </a:rPr>
              <a:t>PWM</a:t>
            </a:r>
            <a:r>
              <a:rPr lang="zh-CN" altLang="zh-CN" sz="2000" kern="100" dirty="0">
                <a:latin typeface="Times New Roman"/>
                <a:ea typeface="宋体"/>
                <a:cs typeface="Times New Roman"/>
              </a:rPr>
              <a:t>输出功能情况（如</a:t>
            </a:r>
            <a:r>
              <a:rPr lang="en-US" altLang="zh-CN" sz="2000" kern="100" dirty="0">
                <a:latin typeface="Times New Roman"/>
                <a:ea typeface="宋体"/>
                <a:cs typeface="Times New Roman"/>
              </a:rPr>
              <a:t>51</a:t>
            </a:r>
            <a:r>
              <a:rPr lang="zh-CN" altLang="zh-CN" sz="2000" kern="100" dirty="0">
                <a:latin typeface="Times New Roman"/>
                <a:ea typeface="宋体"/>
                <a:cs typeface="Times New Roman"/>
              </a:rPr>
              <a:t>单片机），可以通过</a:t>
            </a:r>
            <a:r>
              <a:rPr lang="en-US" altLang="zh-CN" sz="2000" kern="100" dirty="0">
                <a:latin typeface="Times New Roman"/>
                <a:ea typeface="宋体"/>
                <a:cs typeface="Times New Roman"/>
              </a:rPr>
              <a:t>CPU</a:t>
            </a:r>
            <a:r>
              <a:rPr lang="zh-CN" altLang="zh-CN" sz="2000" kern="100" dirty="0">
                <a:latin typeface="Times New Roman"/>
                <a:ea typeface="宋体"/>
                <a:cs typeface="Times New Roman"/>
              </a:rPr>
              <a:t>操控普通</a:t>
            </a:r>
            <a:r>
              <a:rPr lang="en-US" altLang="zh-CN" sz="2000" kern="100" dirty="0">
                <a:latin typeface="Times New Roman"/>
                <a:ea typeface="宋体"/>
                <a:cs typeface="Times New Roman"/>
              </a:rPr>
              <a:t>I/O</a:t>
            </a:r>
            <a:r>
              <a:rPr lang="zh-CN" altLang="zh-CN" sz="2000" kern="100" dirty="0">
                <a:latin typeface="Times New Roman"/>
                <a:ea typeface="宋体"/>
                <a:cs typeface="Times New Roman"/>
              </a:rPr>
              <a:t>口来实现</a:t>
            </a:r>
            <a:r>
              <a:rPr lang="en-US" altLang="zh-CN" sz="2000" kern="100" dirty="0">
                <a:latin typeface="Times New Roman"/>
                <a:ea typeface="宋体"/>
                <a:cs typeface="Times New Roman"/>
              </a:rPr>
              <a:t>PWM</a:t>
            </a:r>
            <a:r>
              <a:rPr lang="zh-CN" altLang="zh-CN" sz="2000" kern="100" dirty="0">
                <a:latin typeface="Times New Roman"/>
                <a:ea typeface="宋体"/>
                <a:cs typeface="Times New Roman"/>
              </a:rPr>
              <a:t>输出</a:t>
            </a:r>
            <a:r>
              <a:rPr lang="zh-CN" altLang="zh-CN"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457200" algn="just">
              <a:lnSpc>
                <a:spcPct val="150000"/>
              </a:lnSpc>
              <a:spcAft>
                <a:spcPts val="0"/>
              </a:spcAft>
              <a:tabLst>
                <a:tab pos="2372360" algn="l"/>
              </a:tabLst>
            </a:pPr>
            <a:r>
              <a:rPr lang="zh-CN" altLang="zh-CN" sz="2000" kern="100" dirty="0" smtClean="0">
                <a:latin typeface="Calibri"/>
                <a:ea typeface="仿宋"/>
                <a:cs typeface="Times New Roman"/>
              </a:rPr>
              <a:t>■ </a:t>
            </a:r>
            <a:r>
              <a:rPr lang="zh-CN" altLang="zh-CN" sz="2000" kern="100" dirty="0">
                <a:latin typeface="Times New Roman"/>
                <a:ea typeface="宋体"/>
                <a:cs typeface="Times New Roman"/>
              </a:rPr>
              <a:t>微控制器的</a:t>
            </a:r>
            <a:r>
              <a:rPr lang="en-US" altLang="zh-CN" sz="2000" kern="100" dirty="0">
                <a:latin typeface="Times New Roman"/>
                <a:ea typeface="宋体"/>
                <a:cs typeface="Times New Roman"/>
              </a:rPr>
              <a:t>PWM</a:t>
            </a:r>
            <a:r>
              <a:rPr lang="zh-CN" altLang="zh-CN" sz="2000" kern="100" dirty="0">
                <a:latin typeface="Times New Roman"/>
                <a:ea typeface="宋体"/>
                <a:cs typeface="Times New Roman"/>
              </a:rPr>
              <a:t>直接输出方式：对于具有</a:t>
            </a:r>
            <a:r>
              <a:rPr lang="en-US" altLang="zh-CN" sz="2000" kern="100" dirty="0">
                <a:latin typeface="Times New Roman"/>
                <a:ea typeface="宋体"/>
                <a:cs typeface="Times New Roman"/>
              </a:rPr>
              <a:t>PWM</a:t>
            </a:r>
            <a:r>
              <a:rPr lang="zh-CN" altLang="zh-CN" sz="2000" kern="100" dirty="0">
                <a:latin typeface="Times New Roman"/>
                <a:ea typeface="宋体"/>
                <a:cs typeface="Times New Roman"/>
              </a:rPr>
              <a:t>输出功能的微控制器，在进行简单的配置后即可在微控制器的指定引脚上输出</a:t>
            </a:r>
            <a:r>
              <a:rPr lang="en-US" altLang="zh-CN" sz="2000" kern="100" dirty="0">
                <a:latin typeface="Times New Roman"/>
                <a:ea typeface="宋体"/>
                <a:cs typeface="Times New Roman"/>
              </a:rPr>
              <a:t>PWM</a:t>
            </a:r>
            <a:r>
              <a:rPr lang="zh-CN" altLang="zh-CN" sz="2000" kern="100" dirty="0">
                <a:latin typeface="Times New Roman"/>
                <a:ea typeface="宋体"/>
                <a:cs typeface="Times New Roman"/>
              </a:rPr>
              <a:t>脉冲</a:t>
            </a:r>
            <a:r>
              <a:rPr lang="zh-CN" altLang="zh-CN" sz="2000" kern="100" dirty="0" smtClean="0">
                <a:latin typeface="Times New Roman"/>
                <a:ea typeface="宋体"/>
                <a:cs typeface="Times New Roman"/>
              </a:rPr>
              <a:t>。</a:t>
            </a:r>
            <a:endParaRPr lang="zh-CN" altLang="zh-CN" sz="2000" kern="100" dirty="0">
              <a:effectLst/>
              <a:latin typeface="Calibri"/>
              <a:ea typeface="宋体"/>
              <a:cs typeface="Times New Roman"/>
            </a:endParaRPr>
          </a:p>
        </p:txBody>
      </p:sp>
    </p:spTree>
    <p:extLst>
      <p:ext uri="{BB962C8B-B14F-4D97-AF65-F5344CB8AC3E}">
        <p14:creationId xmlns:p14="http://schemas.microsoft.com/office/powerpoint/2010/main" val="40565771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851" y="562513"/>
            <a:ext cx="3860352" cy="542264"/>
          </a:xfrm>
          <a:prstGeom prst="rect">
            <a:avLst/>
          </a:prstGeom>
        </p:spPr>
        <p:txBody>
          <a:bodyPr wrap="none">
            <a:spAutoFit/>
          </a:bodyPr>
          <a:lstStyle/>
          <a:p>
            <a:pPr algn="just">
              <a:lnSpc>
                <a:spcPct val="150000"/>
              </a:lnSpc>
              <a:spcAft>
                <a:spcPts val="0"/>
              </a:spcAft>
              <a:tabLst>
                <a:tab pos="2372360" algn="l"/>
              </a:tabLst>
            </a:pPr>
            <a:r>
              <a:rPr lang="en-US" altLang="zh-CN" sz="2200" b="1" kern="100" dirty="0">
                <a:latin typeface="Times New Roman"/>
                <a:ea typeface="宋体"/>
                <a:cs typeface="Times New Roman"/>
              </a:rPr>
              <a:t>(3) PWM</a:t>
            </a:r>
            <a:r>
              <a:rPr lang="zh-CN" altLang="zh-CN" sz="2200" b="1" kern="100" dirty="0">
                <a:latin typeface="Times New Roman"/>
                <a:ea typeface="宋体"/>
                <a:cs typeface="Times New Roman"/>
              </a:rPr>
              <a:t>输出模式的工作过程</a:t>
            </a:r>
            <a:endParaRPr lang="zh-CN" altLang="zh-CN" sz="2200" kern="100" dirty="0">
              <a:effectLst/>
              <a:latin typeface="Calibri"/>
              <a:ea typeface="宋体"/>
              <a:cs typeface="Times New Roman"/>
            </a:endParaRPr>
          </a:p>
        </p:txBody>
      </p:sp>
      <p:sp>
        <p:nvSpPr>
          <p:cNvPr id="4" name="矩形 3"/>
          <p:cNvSpPr/>
          <p:nvPr/>
        </p:nvSpPr>
        <p:spPr>
          <a:xfrm>
            <a:off x="370112" y="1361666"/>
            <a:ext cx="8207829" cy="1424621"/>
          </a:xfrm>
          <a:prstGeom prst="rect">
            <a:avLst/>
          </a:prstGeom>
        </p:spPr>
        <p:txBody>
          <a:bodyPr wrap="square">
            <a:spAutoFit/>
          </a:bodyPr>
          <a:lstStyle/>
          <a:p>
            <a:pPr indent="457200" algn="just">
              <a:lnSpc>
                <a:spcPct val="150000"/>
              </a:lnSpc>
              <a:spcAft>
                <a:spcPts val="0"/>
              </a:spcAft>
              <a:tabLst>
                <a:tab pos="2372360" algn="l"/>
              </a:tabLst>
            </a:pPr>
            <a:r>
              <a:rPr lang="en-US" altLang="zh-CN" sz="2000" kern="100" dirty="0">
                <a:latin typeface="Times New Roman"/>
                <a:ea typeface="宋体"/>
                <a:cs typeface="Times New Roman"/>
              </a:rPr>
              <a:t>STM32F103</a:t>
            </a:r>
            <a:r>
              <a:rPr lang="zh-CN" altLang="zh-CN" sz="2000" kern="100" dirty="0">
                <a:latin typeface="Times New Roman"/>
                <a:ea typeface="宋体"/>
                <a:cs typeface="Times New Roman"/>
              </a:rPr>
              <a:t>微控制器脉冲宽度调制模式可以产生一个由</a:t>
            </a:r>
            <a:r>
              <a:rPr lang="en-US" altLang="zh-CN" sz="2000" kern="100" dirty="0" err="1">
                <a:latin typeface="Times New Roman"/>
                <a:ea typeface="宋体"/>
                <a:cs typeface="Times New Roman"/>
              </a:rPr>
              <a:t>TIMx_ARR</a:t>
            </a:r>
            <a:r>
              <a:rPr lang="zh-CN" altLang="zh-CN" sz="2000" kern="100" dirty="0">
                <a:latin typeface="Times New Roman"/>
                <a:ea typeface="宋体"/>
                <a:cs typeface="Times New Roman"/>
              </a:rPr>
              <a:t>寄存器确定频率、由</a:t>
            </a:r>
            <a:r>
              <a:rPr lang="en-US" altLang="zh-CN" sz="2000" kern="100" dirty="0" err="1">
                <a:latin typeface="Times New Roman"/>
                <a:ea typeface="宋体"/>
                <a:cs typeface="Times New Roman"/>
              </a:rPr>
              <a:t>TIMx_CCRx</a:t>
            </a:r>
            <a:r>
              <a:rPr lang="zh-CN" altLang="zh-CN" sz="2000" kern="100" dirty="0">
                <a:latin typeface="Times New Roman"/>
                <a:ea typeface="宋体"/>
                <a:cs typeface="Times New Roman"/>
              </a:rPr>
              <a:t>寄存器确定占空比的信号，其产生原理如图</a:t>
            </a:r>
            <a:r>
              <a:rPr lang="en-US" altLang="zh-CN" sz="2000" kern="100" dirty="0">
                <a:latin typeface="Times New Roman"/>
                <a:ea typeface="宋体"/>
                <a:cs typeface="Times New Roman"/>
              </a:rPr>
              <a:t>9-14</a:t>
            </a:r>
            <a:r>
              <a:rPr lang="zh-CN" altLang="zh-CN" sz="2000" kern="100" dirty="0">
                <a:latin typeface="Times New Roman"/>
                <a:ea typeface="宋体"/>
                <a:cs typeface="Times New Roman"/>
              </a:rPr>
              <a:t>所示。</a:t>
            </a:r>
            <a:endParaRPr lang="zh-CN" altLang="zh-CN" sz="2000" kern="100" dirty="0">
              <a:effectLst/>
              <a:latin typeface="Calibri"/>
              <a:ea typeface="宋体"/>
              <a:cs typeface="Times New Roman"/>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328" y="2890646"/>
            <a:ext cx="6552824" cy="2132318"/>
          </a:xfrm>
          <a:prstGeom prst="rect">
            <a:avLst/>
          </a:prstGeom>
          <a:noFill/>
        </p:spPr>
      </p:pic>
      <p:sp>
        <p:nvSpPr>
          <p:cNvPr id="6" name="矩形 5"/>
          <p:cNvSpPr/>
          <p:nvPr/>
        </p:nvSpPr>
        <p:spPr>
          <a:xfrm>
            <a:off x="2368589" y="5290465"/>
            <a:ext cx="4474302" cy="507831"/>
          </a:xfrm>
          <a:prstGeom prst="rect">
            <a:avLst/>
          </a:prstGeom>
        </p:spPr>
        <p:txBody>
          <a:bodyPr wrap="none">
            <a:spAutoFit/>
          </a:bodyPr>
          <a:lstStyle/>
          <a:p>
            <a:pPr algn="ctr">
              <a:lnSpc>
                <a:spcPct val="150000"/>
              </a:lnSpc>
              <a:spcAft>
                <a:spcPts val="0"/>
              </a:spcAft>
              <a:tabLst>
                <a:tab pos="2372360" algn="l"/>
              </a:tabLst>
            </a:pPr>
            <a:r>
              <a:rPr lang="zh-CN" altLang="zh-CN" kern="100" dirty="0">
                <a:latin typeface="Times New Roman"/>
                <a:ea typeface="宋体"/>
                <a:cs typeface="Times New Roman"/>
              </a:rPr>
              <a:t>图</a:t>
            </a:r>
            <a:r>
              <a:rPr lang="en-US" altLang="zh-CN" kern="100" dirty="0">
                <a:latin typeface="Times New Roman"/>
                <a:ea typeface="宋体"/>
                <a:cs typeface="Times New Roman"/>
              </a:rPr>
              <a:t>9-14 STM32F103</a:t>
            </a:r>
            <a:r>
              <a:rPr lang="zh-CN" altLang="zh-CN" kern="100" dirty="0">
                <a:latin typeface="Times New Roman"/>
                <a:ea typeface="宋体"/>
                <a:cs typeface="Times New Roman"/>
              </a:rPr>
              <a:t>微控制器</a:t>
            </a:r>
            <a:r>
              <a:rPr lang="en-US" altLang="zh-CN" kern="100" dirty="0">
                <a:latin typeface="Times New Roman"/>
                <a:ea typeface="宋体"/>
                <a:cs typeface="Times New Roman"/>
              </a:rPr>
              <a:t>PWM</a:t>
            </a:r>
            <a:r>
              <a:rPr lang="zh-CN" altLang="zh-CN" kern="100" dirty="0">
                <a:latin typeface="Times New Roman"/>
                <a:ea typeface="宋体"/>
                <a:cs typeface="Times New Roman"/>
              </a:rPr>
              <a:t>产生原理</a:t>
            </a:r>
            <a:endParaRPr lang="zh-CN" altLang="zh-CN" kern="100" dirty="0">
              <a:effectLst/>
              <a:latin typeface="Calibri"/>
              <a:ea typeface="宋体"/>
              <a:cs typeface="Times New Roman"/>
            </a:endParaRPr>
          </a:p>
        </p:txBody>
      </p:sp>
    </p:spTree>
    <p:extLst>
      <p:ext uri="{BB962C8B-B14F-4D97-AF65-F5344CB8AC3E}">
        <p14:creationId xmlns:p14="http://schemas.microsoft.com/office/powerpoint/2010/main" val="11768702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5773" y="588011"/>
            <a:ext cx="8621484" cy="5632311"/>
          </a:xfrm>
          <a:prstGeom prst="rect">
            <a:avLst/>
          </a:prstGeom>
        </p:spPr>
        <p:txBody>
          <a:bodyPr wrap="square">
            <a:spAutoFit/>
          </a:bodyPr>
          <a:lstStyle/>
          <a:p>
            <a:pPr indent="457200" algn="just">
              <a:lnSpc>
                <a:spcPct val="150000"/>
              </a:lnSpc>
              <a:spcAft>
                <a:spcPts val="0"/>
              </a:spcAft>
              <a:tabLst>
                <a:tab pos="2372360" algn="l"/>
              </a:tabLst>
            </a:pPr>
            <a:r>
              <a:rPr lang="zh-CN" altLang="zh-CN" sz="2000" b="1" kern="100" dirty="0">
                <a:latin typeface="Times New Roman"/>
                <a:ea typeface="宋体"/>
                <a:cs typeface="Times New Roman"/>
              </a:rPr>
              <a:t>通用定时器</a:t>
            </a:r>
            <a:r>
              <a:rPr lang="en-US" altLang="zh-CN" sz="2000" b="1" kern="100" dirty="0">
                <a:latin typeface="Times New Roman"/>
                <a:ea typeface="宋体"/>
                <a:cs typeface="Times New Roman"/>
              </a:rPr>
              <a:t>PWM</a:t>
            </a:r>
            <a:r>
              <a:rPr lang="zh-CN" altLang="zh-CN" sz="2000" b="1" kern="100" dirty="0">
                <a:latin typeface="Times New Roman"/>
                <a:ea typeface="宋体"/>
                <a:cs typeface="Times New Roman"/>
              </a:rPr>
              <a:t>输出模式的工作过程如下：</a:t>
            </a:r>
            <a:endParaRPr lang="zh-CN" altLang="zh-CN" sz="2000" b="1" kern="100" dirty="0">
              <a:latin typeface="Calibri"/>
              <a:ea typeface="宋体"/>
              <a:cs typeface="Times New Roman"/>
            </a:endParaRPr>
          </a:p>
          <a:p>
            <a:pPr indent="457200" algn="just">
              <a:lnSpc>
                <a:spcPct val="150000"/>
              </a:lnSpc>
              <a:spcAft>
                <a:spcPts val="0"/>
              </a:spcAft>
              <a:tabLst>
                <a:tab pos="2372360" algn="l"/>
              </a:tabLst>
            </a:pPr>
            <a:r>
              <a:rPr lang="en-US" altLang="zh-CN" sz="2000" kern="100" dirty="0">
                <a:latin typeface="Times New Roman"/>
                <a:ea typeface="宋体"/>
                <a:cs typeface="Times New Roman"/>
              </a:rPr>
              <a:t>1</a:t>
            </a:r>
            <a:r>
              <a:rPr lang="zh-CN" altLang="zh-CN" sz="2000" kern="100" dirty="0">
                <a:latin typeface="Times New Roman"/>
                <a:ea typeface="宋体"/>
                <a:cs typeface="Times New Roman"/>
              </a:rPr>
              <a:t>）若配置脉冲计数器</a:t>
            </a:r>
            <a:r>
              <a:rPr lang="en-US" altLang="zh-CN" sz="2000" kern="100" dirty="0" err="1">
                <a:latin typeface="Times New Roman"/>
                <a:ea typeface="宋体"/>
                <a:cs typeface="Times New Roman"/>
              </a:rPr>
              <a:t>TIMx_CNT</a:t>
            </a:r>
            <a:r>
              <a:rPr lang="zh-CN" altLang="zh-CN" sz="2000" kern="100" dirty="0">
                <a:latin typeface="Times New Roman"/>
                <a:ea typeface="宋体"/>
                <a:cs typeface="Times New Roman"/>
              </a:rPr>
              <a:t>为向上计数模式，自动重装载寄存器</a:t>
            </a:r>
            <a:r>
              <a:rPr lang="en-US" altLang="zh-CN" sz="2000" kern="100" dirty="0" err="1">
                <a:latin typeface="Times New Roman"/>
                <a:ea typeface="宋体"/>
                <a:cs typeface="Times New Roman"/>
              </a:rPr>
              <a:t>TIMx_ARR</a:t>
            </a:r>
            <a:r>
              <a:rPr lang="zh-CN" altLang="zh-CN" sz="2000" kern="100" dirty="0">
                <a:latin typeface="Times New Roman"/>
                <a:ea typeface="宋体"/>
                <a:cs typeface="Times New Roman"/>
              </a:rPr>
              <a:t>的预设为</a:t>
            </a:r>
            <a:r>
              <a:rPr lang="en-US" altLang="zh-CN" sz="2000" kern="100" dirty="0">
                <a:latin typeface="Times New Roman"/>
                <a:ea typeface="宋体"/>
                <a:cs typeface="Times New Roman"/>
              </a:rPr>
              <a:t>N</a:t>
            </a:r>
            <a:r>
              <a:rPr lang="zh-CN" altLang="zh-CN" sz="2000" kern="100" dirty="0">
                <a:latin typeface="Times New Roman"/>
                <a:ea typeface="宋体"/>
                <a:cs typeface="Times New Roman"/>
              </a:rPr>
              <a:t>，则脉冲计数器</a:t>
            </a:r>
            <a:r>
              <a:rPr lang="en-US" altLang="zh-CN" sz="2000" kern="100" dirty="0" err="1">
                <a:latin typeface="Times New Roman"/>
                <a:ea typeface="宋体"/>
                <a:cs typeface="Times New Roman"/>
              </a:rPr>
              <a:t>TIMx_CNT</a:t>
            </a:r>
            <a:r>
              <a:rPr lang="zh-CN" altLang="zh-CN" sz="2000" kern="100" dirty="0">
                <a:latin typeface="Times New Roman"/>
                <a:ea typeface="宋体"/>
                <a:cs typeface="Times New Roman"/>
              </a:rPr>
              <a:t>的当前计数值</a:t>
            </a:r>
            <a:r>
              <a:rPr lang="en-US" altLang="zh-CN" sz="2000" kern="100" dirty="0">
                <a:latin typeface="Times New Roman"/>
                <a:ea typeface="宋体"/>
                <a:cs typeface="Times New Roman"/>
              </a:rPr>
              <a:t>X</a:t>
            </a:r>
            <a:r>
              <a:rPr lang="zh-CN" altLang="zh-CN" sz="2000" kern="100" dirty="0">
                <a:latin typeface="Times New Roman"/>
                <a:ea typeface="宋体"/>
                <a:cs typeface="Times New Roman"/>
              </a:rPr>
              <a:t>在时钟</a:t>
            </a:r>
            <a:r>
              <a:rPr lang="en-US" altLang="zh-CN" sz="2000" kern="100" dirty="0">
                <a:latin typeface="Times New Roman"/>
                <a:ea typeface="宋体"/>
                <a:cs typeface="Times New Roman"/>
              </a:rPr>
              <a:t>CK_CNT</a:t>
            </a:r>
            <a:r>
              <a:rPr lang="zh-CN" altLang="zh-CN" sz="2000" kern="100" dirty="0">
                <a:latin typeface="Times New Roman"/>
                <a:ea typeface="宋体"/>
                <a:cs typeface="Times New Roman"/>
              </a:rPr>
              <a:t>（通常由</a:t>
            </a:r>
            <a:r>
              <a:rPr lang="en-US" altLang="zh-CN" sz="2000" kern="100" dirty="0" err="1">
                <a:latin typeface="Times New Roman"/>
                <a:ea typeface="宋体"/>
                <a:cs typeface="Times New Roman"/>
              </a:rPr>
              <a:t>TIMxCLK</a:t>
            </a:r>
            <a:r>
              <a:rPr lang="zh-CN" altLang="zh-CN" sz="2000" kern="100" dirty="0">
                <a:latin typeface="Times New Roman"/>
                <a:ea typeface="宋体"/>
                <a:cs typeface="Times New Roman"/>
              </a:rPr>
              <a:t>经</a:t>
            </a:r>
            <a:r>
              <a:rPr lang="en-US" altLang="zh-CN" sz="2000" kern="100" dirty="0" err="1">
                <a:latin typeface="Times New Roman"/>
                <a:ea typeface="宋体"/>
                <a:cs typeface="Times New Roman"/>
              </a:rPr>
              <a:t>TIMx_PSC</a:t>
            </a:r>
            <a:r>
              <a:rPr lang="zh-CN" altLang="zh-CN" sz="2000" kern="100" dirty="0">
                <a:latin typeface="Times New Roman"/>
                <a:ea typeface="宋体"/>
                <a:cs typeface="Times New Roman"/>
              </a:rPr>
              <a:t>分频而得）的驱动下从</a:t>
            </a:r>
            <a:r>
              <a:rPr lang="en-US" altLang="zh-CN" sz="2000" kern="100" dirty="0">
                <a:latin typeface="Times New Roman"/>
                <a:ea typeface="宋体"/>
                <a:cs typeface="Times New Roman"/>
              </a:rPr>
              <a:t>0</a:t>
            </a:r>
            <a:r>
              <a:rPr lang="zh-CN" altLang="zh-CN" sz="2000" kern="100" dirty="0">
                <a:latin typeface="Times New Roman"/>
                <a:ea typeface="宋体"/>
                <a:cs typeface="Times New Roman"/>
              </a:rPr>
              <a:t>开始不断累加计数。</a:t>
            </a:r>
            <a:endParaRPr lang="zh-CN" altLang="zh-CN" sz="2000" kern="100" dirty="0">
              <a:latin typeface="Calibri"/>
              <a:ea typeface="宋体"/>
              <a:cs typeface="Times New Roman"/>
            </a:endParaRPr>
          </a:p>
          <a:p>
            <a:pPr indent="457200" algn="just">
              <a:lnSpc>
                <a:spcPct val="150000"/>
              </a:lnSpc>
              <a:spcAft>
                <a:spcPts val="0"/>
              </a:spcAft>
              <a:tabLst>
                <a:tab pos="2372360" algn="l"/>
              </a:tabLst>
            </a:pPr>
            <a:r>
              <a:rPr lang="en-US" altLang="zh-CN" sz="2000" kern="100" dirty="0">
                <a:latin typeface="Times New Roman"/>
                <a:ea typeface="宋体"/>
                <a:cs typeface="Times New Roman"/>
              </a:rPr>
              <a:t>2</a:t>
            </a:r>
            <a:r>
              <a:rPr lang="zh-CN" altLang="zh-CN" sz="2000" kern="100" dirty="0">
                <a:latin typeface="Times New Roman"/>
                <a:ea typeface="宋体"/>
                <a:cs typeface="Times New Roman"/>
              </a:rPr>
              <a:t>）在脉冲计数器</a:t>
            </a:r>
            <a:r>
              <a:rPr lang="en-US" altLang="zh-CN" sz="2000" kern="100" dirty="0" err="1">
                <a:latin typeface="Times New Roman"/>
                <a:ea typeface="宋体"/>
                <a:cs typeface="Times New Roman"/>
              </a:rPr>
              <a:t>TIMx_CNT</a:t>
            </a:r>
            <a:r>
              <a:rPr lang="zh-CN" altLang="zh-CN" sz="2000" kern="100" dirty="0">
                <a:latin typeface="Times New Roman"/>
                <a:ea typeface="宋体"/>
                <a:cs typeface="Times New Roman"/>
              </a:rPr>
              <a:t>随着时钟</a:t>
            </a:r>
            <a:r>
              <a:rPr lang="en-US" altLang="zh-CN" sz="2000" kern="100" dirty="0">
                <a:latin typeface="Times New Roman"/>
                <a:ea typeface="宋体"/>
                <a:cs typeface="Times New Roman"/>
              </a:rPr>
              <a:t>CK_CNT</a:t>
            </a:r>
            <a:r>
              <a:rPr lang="zh-CN" altLang="zh-CN" sz="2000" kern="100" dirty="0">
                <a:latin typeface="Times New Roman"/>
                <a:ea typeface="宋体"/>
                <a:cs typeface="Times New Roman"/>
              </a:rPr>
              <a:t>触发进行累加计数的同时，脉冲计数器</a:t>
            </a:r>
            <a:r>
              <a:rPr lang="en-US" altLang="zh-CN" sz="2000" kern="100" dirty="0" err="1">
                <a:latin typeface="Times New Roman"/>
                <a:ea typeface="宋体"/>
                <a:cs typeface="Times New Roman"/>
              </a:rPr>
              <a:t>TIMx_CNT</a:t>
            </a:r>
            <a:r>
              <a:rPr lang="zh-CN" altLang="zh-CN" sz="2000" kern="100" dirty="0">
                <a:latin typeface="Times New Roman"/>
                <a:ea typeface="宋体"/>
                <a:cs typeface="Times New Roman"/>
              </a:rPr>
              <a:t>的当前计数值</a:t>
            </a:r>
            <a:r>
              <a:rPr lang="en-US" altLang="zh-CN" sz="2000" kern="100" dirty="0">
                <a:latin typeface="Times New Roman"/>
                <a:ea typeface="宋体"/>
                <a:cs typeface="Times New Roman"/>
              </a:rPr>
              <a:t>X</a:t>
            </a:r>
            <a:r>
              <a:rPr lang="zh-CN" altLang="zh-CN" sz="2000" kern="100" dirty="0">
                <a:latin typeface="Times New Roman"/>
                <a:ea typeface="宋体"/>
                <a:cs typeface="Times New Roman"/>
              </a:rPr>
              <a:t>与捕获</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比较寄存器</a:t>
            </a:r>
            <a:r>
              <a:rPr lang="en-US" altLang="zh-CN" sz="2000" kern="100" dirty="0" err="1">
                <a:latin typeface="Times New Roman"/>
                <a:ea typeface="宋体"/>
                <a:cs typeface="Times New Roman"/>
              </a:rPr>
              <a:t>TIMx_CCR</a:t>
            </a:r>
            <a:r>
              <a:rPr lang="zh-CN" altLang="zh-CN" sz="2000" kern="100" dirty="0">
                <a:latin typeface="Times New Roman"/>
                <a:ea typeface="宋体"/>
                <a:cs typeface="Times New Roman"/>
              </a:rPr>
              <a:t>的预设值</a:t>
            </a:r>
            <a:r>
              <a:rPr lang="en-US" altLang="zh-CN" sz="2000" kern="100" dirty="0">
                <a:latin typeface="Times New Roman"/>
                <a:ea typeface="宋体"/>
                <a:cs typeface="Times New Roman"/>
              </a:rPr>
              <a:t>A</a:t>
            </a:r>
            <a:r>
              <a:rPr lang="zh-CN" altLang="zh-CN" sz="2000" kern="100" dirty="0">
                <a:latin typeface="Times New Roman"/>
                <a:ea typeface="宋体"/>
                <a:cs typeface="Times New Roman"/>
              </a:rPr>
              <a:t>进行比较；如果</a:t>
            </a:r>
            <a:r>
              <a:rPr lang="en-US" altLang="zh-CN" sz="2000" kern="100" dirty="0">
                <a:latin typeface="Times New Roman"/>
                <a:ea typeface="宋体"/>
                <a:cs typeface="Times New Roman"/>
              </a:rPr>
              <a:t>X&lt;A,,</a:t>
            </a:r>
            <a:r>
              <a:rPr lang="zh-CN" altLang="zh-CN" sz="2000" kern="100" dirty="0">
                <a:latin typeface="Times New Roman"/>
                <a:ea typeface="宋体"/>
                <a:cs typeface="Times New Roman"/>
              </a:rPr>
              <a:t>输出高电平（或低电平）；如果</a:t>
            </a:r>
            <a:r>
              <a:rPr lang="en-US" altLang="zh-CN" sz="2000" kern="100" dirty="0">
                <a:latin typeface="Times New Roman"/>
                <a:ea typeface="宋体"/>
                <a:cs typeface="Times New Roman"/>
              </a:rPr>
              <a:t>X</a:t>
            </a:r>
            <a:r>
              <a:rPr lang="zh-CN" altLang="zh-CN" sz="2000" kern="100" dirty="0">
                <a:latin typeface="Times New Roman"/>
                <a:ea typeface="宋体"/>
                <a:cs typeface="Times New Roman"/>
              </a:rPr>
              <a:t>≥</a:t>
            </a:r>
            <a:r>
              <a:rPr lang="en-US" altLang="zh-CN" sz="2000" kern="100" dirty="0">
                <a:latin typeface="Times New Roman"/>
                <a:ea typeface="宋体"/>
                <a:cs typeface="Times New Roman"/>
              </a:rPr>
              <a:t>A</a:t>
            </a:r>
            <a:r>
              <a:rPr lang="zh-CN" altLang="zh-CN" sz="2000" kern="100" dirty="0">
                <a:latin typeface="Times New Roman"/>
                <a:ea typeface="宋体"/>
                <a:cs typeface="Times New Roman"/>
              </a:rPr>
              <a:t>，输出低电平（或高电平）。</a:t>
            </a:r>
            <a:endParaRPr lang="zh-CN" altLang="zh-CN" sz="2000" kern="100" dirty="0">
              <a:latin typeface="Calibri"/>
              <a:ea typeface="宋体"/>
              <a:cs typeface="Times New Roman"/>
            </a:endParaRPr>
          </a:p>
          <a:p>
            <a:pPr indent="457200">
              <a:lnSpc>
                <a:spcPct val="150000"/>
              </a:lnSpc>
            </a:pPr>
            <a:r>
              <a:rPr lang="en-US" altLang="zh-CN" sz="2000" dirty="0">
                <a:latin typeface="Times New Roman"/>
                <a:ea typeface="宋体"/>
              </a:rPr>
              <a:t>3</a:t>
            </a:r>
            <a:r>
              <a:rPr lang="zh-CN" altLang="zh-CN" sz="2000" dirty="0">
                <a:latin typeface="Times New Roman"/>
                <a:ea typeface="宋体"/>
                <a:cs typeface="Times New Roman"/>
              </a:rPr>
              <a:t>）当脉冲计数器</a:t>
            </a:r>
            <a:r>
              <a:rPr lang="en-US" altLang="zh-CN" sz="2000" dirty="0" err="1">
                <a:latin typeface="Times New Roman"/>
                <a:ea typeface="宋体"/>
              </a:rPr>
              <a:t>TIMx_CNT</a:t>
            </a:r>
            <a:r>
              <a:rPr lang="zh-CN" altLang="zh-CN" sz="2000" dirty="0">
                <a:latin typeface="Times New Roman"/>
                <a:ea typeface="宋体"/>
                <a:cs typeface="Times New Roman"/>
              </a:rPr>
              <a:t>的计数值</a:t>
            </a:r>
            <a:r>
              <a:rPr lang="en-US" altLang="zh-CN" sz="2000" dirty="0">
                <a:latin typeface="Times New Roman"/>
                <a:ea typeface="宋体"/>
              </a:rPr>
              <a:t>X</a:t>
            </a:r>
            <a:r>
              <a:rPr lang="zh-CN" altLang="zh-CN" sz="2000" dirty="0">
                <a:latin typeface="Times New Roman"/>
                <a:ea typeface="宋体"/>
                <a:cs typeface="Times New Roman"/>
              </a:rPr>
              <a:t>大于自动重装载寄存器</a:t>
            </a:r>
            <a:r>
              <a:rPr lang="en-US" altLang="zh-CN" sz="2000" dirty="0" err="1">
                <a:latin typeface="Times New Roman"/>
                <a:ea typeface="宋体"/>
              </a:rPr>
              <a:t>TIMx_ARR</a:t>
            </a:r>
            <a:r>
              <a:rPr lang="zh-CN" altLang="zh-CN" sz="2000" dirty="0">
                <a:latin typeface="Times New Roman"/>
                <a:ea typeface="宋体"/>
                <a:cs typeface="Times New Roman"/>
              </a:rPr>
              <a:t>的预设值</a:t>
            </a:r>
            <a:r>
              <a:rPr lang="en-US" altLang="zh-CN" sz="2000" dirty="0">
                <a:latin typeface="Times New Roman"/>
                <a:ea typeface="宋体"/>
              </a:rPr>
              <a:t>N</a:t>
            </a:r>
            <a:r>
              <a:rPr lang="zh-CN" altLang="zh-CN" sz="2000" dirty="0">
                <a:latin typeface="Times New Roman"/>
                <a:ea typeface="宋体"/>
                <a:cs typeface="Times New Roman"/>
              </a:rPr>
              <a:t>时，脉冲计数器</a:t>
            </a:r>
            <a:r>
              <a:rPr lang="en-US" altLang="zh-CN" sz="2000" dirty="0" err="1">
                <a:latin typeface="Times New Roman"/>
                <a:ea typeface="宋体"/>
              </a:rPr>
              <a:t>TIMx_CNT</a:t>
            </a:r>
            <a:r>
              <a:rPr lang="zh-CN" altLang="zh-CN" sz="2000" dirty="0">
                <a:latin typeface="Times New Roman"/>
                <a:ea typeface="宋体"/>
                <a:cs typeface="Times New Roman"/>
              </a:rPr>
              <a:t>的计数值清零并重新开始计数。</a:t>
            </a:r>
            <a:endParaRPr lang="zh-CN" altLang="en-US" sz="2000" dirty="0"/>
          </a:p>
        </p:txBody>
      </p:sp>
    </p:spTree>
    <p:extLst>
      <p:ext uri="{BB962C8B-B14F-4D97-AF65-F5344CB8AC3E}">
        <p14:creationId xmlns:p14="http://schemas.microsoft.com/office/powerpoint/2010/main" val="117687024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1531" y="672599"/>
            <a:ext cx="6528394" cy="4420953"/>
          </a:xfrm>
          <a:prstGeom prst="rect">
            <a:avLst/>
          </a:prstGeom>
          <a:noFill/>
          <a:ln>
            <a:noFill/>
          </a:ln>
        </p:spPr>
      </p:pic>
      <p:sp>
        <p:nvSpPr>
          <p:cNvPr id="4" name="矩形 3"/>
          <p:cNvSpPr/>
          <p:nvPr/>
        </p:nvSpPr>
        <p:spPr>
          <a:xfrm>
            <a:off x="2896129" y="5236114"/>
            <a:ext cx="3961341" cy="600164"/>
          </a:xfrm>
          <a:prstGeom prst="rect">
            <a:avLst/>
          </a:prstGeom>
        </p:spPr>
        <p:txBody>
          <a:bodyPr wrap="none">
            <a:spAutoFit/>
          </a:bodyPr>
          <a:lstStyle/>
          <a:p>
            <a:pPr algn="ctr">
              <a:lnSpc>
                <a:spcPct val="150000"/>
              </a:lnSpc>
              <a:spcAft>
                <a:spcPts val="0"/>
              </a:spcAft>
              <a:tabLst>
                <a:tab pos="2372360" algn="l"/>
              </a:tabLst>
            </a:pPr>
            <a:r>
              <a:rPr lang="zh-CN" altLang="zh-CN" sz="2200" kern="100" dirty="0" smtClean="0">
                <a:latin typeface="Times New Roman"/>
                <a:ea typeface="宋体"/>
                <a:cs typeface="Times New Roman"/>
              </a:rPr>
              <a:t>向上</a:t>
            </a:r>
            <a:r>
              <a:rPr lang="zh-CN" altLang="zh-CN" sz="2200" kern="100" dirty="0">
                <a:latin typeface="Times New Roman"/>
                <a:ea typeface="宋体"/>
                <a:cs typeface="Times New Roman"/>
              </a:rPr>
              <a:t>计数模式</a:t>
            </a:r>
            <a:r>
              <a:rPr lang="en-US" altLang="zh-CN" sz="2200" kern="100" dirty="0">
                <a:latin typeface="Times New Roman"/>
                <a:ea typeface="宋体"/>
                <a:cs typeface="Times New Roman"/>
              </a:rPr>
              <a:t>PWM</a:t>
            </a:r>
            <a:r>
              <a:rPr lang="zh-CN" altLang="zh-CN" sz="2200" kern="100" dirty="0">
                <a:latin typeface="Times New Roman"/>
                <a:ea typeface="宋体"/>
                <a:cs typeface="Times New Roman"/>
              </a:rPr>
              <a:t>输出时序图</a:t>
            </a:r>
            <a:endParaRPr lang="zh-CN" altLang="zh-CN" sz="2200" kern="100" dirty="0">
              <a:effectLst/>
              <a:latin typeface="Calibri"/>
              <a:ea typeface="宋体"/>
              <a:cs typeface="Times New Roman"/>
            </a:endParaRPr>
          </a:p>
        </p:txBody>
      </p:sp>
    </p:spTree>
    <p:extLst>
      <p:ext uri="{BB962C8B-B14F-4D97-AF65-F5344CB8AC3E}">
        <p14:creationId xmlns:p14="http://schemas.microsoft.com/office/powerpoint/2010/main" val="117687024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260" y="506327"/>
            <a:ext cx="6249565" cy="646331"/>
          </a:xfrm>
          <a:prstGeom prst="rect">
            <a:avLst/>
          </a:prstGeom>
          <a:noFill/>
        </p:spPr>
        <p:txBody>
          <a:bodyPr wrap="square">
            <a:spAutoFit/>
          </a:bodyPr>
          <a:lstStyle/>
          <a:p>
            <a:pPr>
              <a:defRPr/>
            </a:pPr>
            <a:r>
              <a:rPr lang="en-US" altLang="zh-CN" sz="3600" b="1" dirty="0">
                <a:ln w="10541" cmpd="sng">
                  <a:solidFill>
                    <a:schemeClr val="accent1">
                      <a:shade val="88000"/>
                      <a:satMod val="110000"/>
                    </a:schemeClr>
                  </a:solidFill>
                  <a:prstDash val="solid"/>
                </a:ln>
                <a:solidFill>
                  <a:srgbClr val="66FF33"/>
                </a:solidFill>
                <a:latin typeface="Arial" charset="0"/>
              </a:rPr>
              <a:t>9.4 </a:t>
            </a:r>
            <a:r>
              <a:rPr lang="zh-CN" altLang="en-US" sz="3600" b="1" dirty="0">
                <a:ln w="10541" cmpd="sng">
                  <a:solidFill>
                    <a:schemeClr val="accent1">
                      <a:shade val="88000"/>
                      <a:satMod val="110000"/>
                    </a:schemeClr>
                  </a:solidFill>
                  <a:prstDash val="solid"/>
                </a:ln>
                <a:solidFill>
                  <a:srgbClr val="66FF33"/>
                </a:solidFill>
                <a:latin typeface="Arial" charset="0"/>
              </a:rPr>
              <a:t>高级定时器</a:t>
            </a:r>
          </a:p>
        </p:txBody>
      </p:sp>
      <p:sp>
        <p:nvSpPr>
          <p:cNvPr id="3" name="矩形 2"/>
          <p:cNvSpPr/>
          <p:nvPr/>
        </p:nvSpPr>
        <p:spPr>
          <a:xfrm>
            <a:off x="209286" y="1150969"/>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9.4.1 </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高级定时器简介</a:t>
            </a:r>
          </a:p>
        </p:txBody>
      </p:sp>
      <p:sp>
        <p:nvSpPr>
          <p:cNvPr id="4" name="矩形 3"/>
          <p:cNvSpPr/>
          <p:nvPr/>
        </p:nvSpPr>
        <p:spPr>
          <a:xfrm>
            <a:off x="275773" y="1794282"/>
            <a:ext cx="8606971" cy="3589252"/>
          </a:xfrm>
          <a:prstGeom prst="rect">
            <a:avLst/>
          </a:prstGeom>
        </p:spPr>
        <p:txBody>
          <a:bodyPr wrap="square">
            <a:spAutoFit/>
          </a:bodyPr>
          <a:lstStyle/>
          <a:p>
            <a:pPr indent="457200" algn="just">
              <a:lnSpc>
                <a:spcPct val="150000"/>
              </a:lnSpc>
              <a:spcAft>
                <a:spcPts val="0"/>
              </a:spcAft>
              <a:tabLst>
                <a:tab pos="2372360" algn="l"/>
              </a:tabLst>
            </a:pPr>
            <a:r>
              <a:rPr lang="zh-CN" altLang="zh-CN" sz="2200" kern="100" dirty="0">
                <a:latin typeface="Times New Roman"/>
                <a:ea typeface="宋体"/>
                <a:cs typeface="Times New Roman"/>
              </a:rPr>
              <a:t>高级控制定时器</a:t>
            </a:r>
            <a:r>
              <a:rPr lang="en-US" altLang="zh-CN" sz="2200" kern="100" dirty="0">
                <a:latin typeface="Times New Roman"/>
                <a:ea typeface="宋体"/>
                <a:cs typeface="Times New Roman"/>
              </a:rPr>
              <a:t>(TIM1</a:t>
            </a:r>
            <a:r>
              <a:rPr lang="zh-CN" altLang="zh-CN" sz="2200" kern="100" dirty="0">
                <a:latin typeface="Times New Roman"/>
                <a:ea typeface="宋体"/>
                <a:cs typeface="Times New Roman"/>
              </a:rPr>
              <a:t>和</a:t>
            </a:r>
            <a:r>
              <a:rPr lang="en-US" altLang="zh-CN" sz="2200" kern="100" dirty="0">
                <a:latin typeface="Times New Roman"/>
                <a:ea typeface="宋体"/>
                <a:cs typeface="Times New Roman"/>
              </a:rPr>
              <a:t>TIM8)</a:t>
            </a:r>
            <a:r>
              <a:rPr lang="zh-CN" altLang="zh-CN" sz="2200" kern="100" dirty="0">
                <a:latin typeface="Times New Roman"/>
                <a:ea typeface="宋体"/>
                <a:cs typeface="Times New Roman"/>
              </a:rPr>
              <a:t>由一个</a:t>
            </a:r>
            <a:r>
              <a:rPr lang="en-US" altLang="zh-CN" sz="2200" kern="100" dirty="0">
                <a:latin typeface="Times New Roman"/>
                <a:ea typeface="宋体"/>
                <a:cs typeface="Times New Roman"/>
              </a:rPr>
              <a:t>16</a:t>
            </a:r>
            <a:r>
              <a:rPr lang="zh-CN" altLang="zh-CN" sz="2200" kern="100" dirty="0">
                <a:latin typeface="Times New Roman"/>
                <a:ea typeface="宋体"/>
                <a:cs typeface="Times New Roman"/>
              </a:rPr>
              <a:t>位的自动装载计数器组成，它由一个可编程的预分频器驱动。它适合多种用途，包含测量输入信号的脉冲宽度</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输入捕获</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，或者产生输出波形</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输出比较、</a:t>
            </a:r>
            <a:r>
              <a:rPr lang="en-US" altLang="zh-CN" sz="2200" kern="100" dirty="0">
                <a:latin typeface="Times New Roman"/>
                <a:ea typeface="宋体"/>
                <a:cs typeface="Times New Roman"/>
              </a:rPr>
              <a:t>PWM</a:t>
            </a:r>
            <a:r>
              <a:rPr lang="zh-CN" altLang="zh-CN" sz="2200" kern="100" dirty="0">
                <a:latin typeface="Times New Roman"/>
                <a:ea typeface="宋体"/>
                <a:cs typeface="Times New Roman"/>
              </a:rPr>
              <a:t>、嵌入死区时间的互补</a:t>
            </a:r>
            <a:r>
              <a:rPr lang="en-US" altLang="zh-CN" sz="2200" kern="100" dirty="0">
                <a:latin typeface="Times New Roman"/>
                <a:ea typeface="宋体"/>
                <a:cs typeface="Times New Roman"/>
              </a:rPr>
              <a:t>PWM</a:t>
            </a:r>
            <a:r>
              <a:rPr lang="zh-CN" altLang="zh-CN" sz="2200" kern="100" dirty="0">
                <a:latin typeface="Times New Roman"/>
                <a:ea typeface="宋体"/>
                <a:cs typeface="Times New Roman"/>
              </a:rPr>
              <a:t>等</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。使用定时器预分频器和</a:t>
            </a:r>
            <a:r>
              <a:rPr lang="en-US" altLang="zh-CN" sz="2200" kern="100" dirty="0">
                <a:latin typeface="Times New Roman"/>
                <a:ea typeface="宋体"/>
                <a:cs typeface="Times New Roman"/>
              </a:rPr>
              <a:t>RCC</a:t>
            </a:r>
            <a:r>
              <a:rPr lang="zh-CN" altLang="zh-CN" sz="2200" kern="100" dirty="0">
                <a:latin typeface="Times New Roman"/>
                <a:ea typeface="宋体"/>
                <a:cs typeface="Times New Roman"/>
              </a:rPr>
              <a:t>时钟控制预分频器，可以实现脉冲宽度和波形周期从几个微秒到几个毫秒的调节。高级控制定时器</a:t>
            </a:r>
            <a:r>
              <a:rPr lang="en-US" altLang="zh-CN" sz="2200" kern="100" dirty="0">
                <a:latin typeface="Times New Roman"/>
                <a:ea typeface="宋体"/>
                <a:cs typeface="Times New Roman"/>
              </a:rPr>
              <a:t>(TIM1</a:t>
            </a:r>
            <a:r>
              <a:rPr lang="zh-CN" altLang="zh-CN" sz="2200" kern="100" dirty="0">
                <a:latin typeface="Times New Roman"/>
                <a:ea typeface="宋体"/>
                <a:cs typeface="Times New Roman"/>
              </a:rPr>
              <a:t>和</a:t>
            </a:r>
            <a:r>
              <a:rPr lang="en-US" altLang="zh-CN" sz="2200" kern="100" dirty="0">
                <a:latin typeface="Times New Roman"/>
                <a:ea typeface="宋体"/>
                <a:cs typeface="Times New Roman"/>
              </a:rPr>
              <a:t>TIM8)</a:t>
            </a:r>
            <a:r>
              <a:rPr lang="zh-CN" altLang="zh-CN" sz="2200" kern="100" dirty="0">
                <a:latin typeface="Times New Roman"/>
                <a:ea typeface="宋体"/>
                <a:cs typeface="Times New Roman"/>
              </a:rPr>
              <a:t>和通用定时器</a:t>
            </a:r>
            <a:r>
              <a:rPr lang="en-US" altLang="zh-CN" sz="2200" kern="100" dirty="0">
                <a:latin typeface="Times New Roman"/>
                <a:ea typeface="宋体"/>
                <a:cs typeface="Times New Roman"/>
              </a:rPr>
              <a:t>(</a:t>
            </a:r>
            <a:r>
              <a:rPr lang="en-US" altLang="zh-CN" sz="2200" kern="100" dirty="0" err="1">
                <a:latin typeface="Times New Roman"/>
                <a:ea typeface="宋体"/>
                <a:cs typeface="Times New Roman"/>
              </a:rPr>
              <a:t>TIMx</a:t>
            </a:r>
            <a:r>
              <a:rPr lang="en-US" altLang="zh-CN" sz="2200" kern="100" dirty="0">
                <a:latin typeface="Times New Roman"/>
                <a:ea typeface="宋体"/>
                <a:cs typeface="Times New Roman"/>
              </a:rPr>
              <a:t>)</a:t>
            </a:r>
            <a:r>
              <a:rPr lang="zh-CN" altLang="zh-CN" sz="2200" kern="100" dirty="0">
                <a:latin typeface="Times New Roman"/>
                <a:ea typeface="宋体"/>
                <a:cs typeface="Times New Roman"/>
              </a:rPr>
              <a:t>是完全独立的，它们不共享任何资源，它们可以同步操作。</a:t>
            </a:r>
            <a:endParaRPr lang="zh-CN" altLang="zh-CN" sz="2200" kern="100" dirty="0">
              <a:effectLst/>
              <a:latin typeface="Calibri"/>
              <a:ea typeface="宋体"/>
              <a:cs typeface="Times New Roman"/>
            </a:endParaRPr>
          </a:p>
        </p:txBody>
      </p:sp>
    </p:spTree>
    <p:extLst>
      <p:ext uri="{BB962C8B-B14F-4D97-AF65-F5344CB8AC3E}">
        <p14:creationId xmlns:p14="http://schemas.microsoft.com/office/powerpoint/2010/main" val="24169119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606" y="506327"/>
            <a:ext cx="6249565" cy="646331"/>
          </a:xfrm>
          <a:prstGeom prst="rect">
            <a:avLst/>
          </a:prstGeom>
          <a:noFill/>
        </p:spPr>
        <p:txBody>
          <a:bodyPr wrap="square">
            <a:spAutoFit/>
          </a:bodyPr>
          <a:lstStyle/>
          <a:p>
            <a:pPr>
              <a:defRPr/>
            </a:pPr>
            <a:r>
              <a:rPr lang="en-US" altLang="zh-CN" sz="3600" b="1" dirty="0">
                <a:ln w="10541" cmpd="sng">
                  <a:solidFill>
                    <a:schemeClr val="accent1">
                      <a:shade val="88000"/>
                      <a:satMod val="110000"/>
                    </a:schemeClr>
                  </a:solidFill>
                  <a:prstDash val="solid"/>
                </a:ln>
                <a:solidFill>
                  <a:srgbClr val="66FF33"/>
                </a:solidFill>
                <a:latin typeface="Arial" charset="0"/>
              </a:rPr>
              <a:t>9.1 STM32F103</a:t>
            </a:r>
            <a:r>
              <a:rPr lang="zh-CN" altLang="en-US" sz="3600" b="1" dirty="0">
                <a:ln w="10541" cmpd="sng">
                  <a:solidFill>
                    <a:schemeClr val="accent1">
                      <a:shade val="88000"/>
                      <a:satMod val="110000"/>
                    </a:schemeClr>
                  </a:solidFill>
                  <a:prstDash val="solid"/>
                </a:ln>
                <a:solidFill>
                  <a:srgbClr val="66FF33"/>
                </a:solidFill>
                <a:latin typeface="Arial" charset="0"/>
              </a:rPr>
              <a:t>定时器概述</a:t>
            </a:r>
          </a:p>
        </p:txBody>
      </p:sp>
      <p:sp>
        <p:nvSpPr>
          <p:cNvPr id="2" name="矩形 1"/>
          <p:cNvSpPr/>
          <p:nvPr/>
        </p:nvSpPr>
        <p:spPr>
          <a:xfrm>
            <a:off x="362857" y="1312773"/>
            <a:ext cx="8316687" cy="5078313"/>
          </a:xfrm>
          <a:prstGeom prst="rect">
            <a:avLst/>
          </a:prstGeom>
        </p:spPr>
        <p:txBody>
          <a:bodyPr wrap="square">
            <a:spAutoFit/>
          </a:bodyPr>
          <a:lstStyle/>
          <a:p>
            <a:pPr indent="457200">
              <a:lnSpc>
                <a:spcPct val="150000"/>
              </a:lnSpc>
            </a:pPr>
            <a:r>
              <a:rPr lang="en-US" altLang="zh-CN" sz="2400" dirty="0" smtClean="0">
                <a:latin typeface="宋体" pitchFamily="2" charset="-122"/>
                <a:ea typeface="宋体" pitchFamily="2" charset="-122"/>
              </a:rPr>
              <a:t>STM32F103</a:t>
            </a:r>
            <a:r>
              <a:rPr lang="zh-CN" altLang="en-US" sz="2400" dirty="0">
                <a:latin typeface="宋体" pitchFamily="2" charset="-122"/>
                <a:ea typeface="宋体" pitchFamily="2" charset="-122"/>
              </a:rPr>
              <a:t>定时器相比于传统的</a:t>
            </a:r>
            <a:r>
              <a:rPr lang="en-US" altLang="zh-CN" sz="2400" dirty="0">
                <a:latin typeface="宋体" pitchFamily="2" charset="-122"/>
                <a:ea typeface="宋体" pitchFamily="2" charset="-122"/>
              </a:rPr>
              <a:t>51</a:t>
            </a:r>
            <a:r>
              <a:rPr lang="zh-CN" altLang="en-US" sz="2400" dirty="0">
                <a:latin typeface="宋体" pitchFamily="2" charset="-122"/>
                <a:ea typeface="宋体" pitchFamily="2" charset="-122"/>
              </a:rPr>
              <a:t>单片机要完善和复杂得多，它是专为工业控制应用量身定做，具有延时、频率测量、</a:t>
            </a:r>
            <a:r>
              <a:rPr lang="en-US" altLang="zh-CN" sz="2400" dirty="0">
                <a:latin typeface="宋体" pitchFamily="2" charset="-122"/>
                <a:ea typeface="宋体" pitchFamily="2" charset="-122"/>
              </a:rPr>
              <a:t>PWM</a:t>
            </a:r>
            <a:r>
              <a:rPr lang="zh-CN" altLang="en-US" sz="2400" dirty="0">
                <a:latin typeface="宋体" pitchFamily="2" charset="-122"/>
                <a:ea typeface="宋体" pitchFamily="2" charset="-122"/>
              </a:rPr>
              <a:t>输出、电机控制及编码接口等功能。</a:t>
            </a:r>
          </a:p>
          <a:p>
            <a:pPr indent="457200">
              <a:lnSpc>
                <a:spcPct val="150000"/>
              </a:lnSpc>
            </a:pPr>
            <a:r>
              <a:rPr lang="en-US" altLang="zh-CN" sz="2400" dirty="0">
                <a:latin typeface="宋体" pitchFamily="2" charset="-122"/>
                <a:ea typeface="宋体" pitchFamily="2" charset="-122"/>
              </a:rPr>
              <a:t>STM32F103</a:t>
            </a:r>
            <a:r>
              <a:rPr lang="zh-CN" altLang="en-US" sz="2400" dirty="0">
                <a:latin typeface="宋体" pitchFamily="2" charset="-122"/>
                <a:ea typeface="宋体" pitchFamily="2" charset="-122"/>
              </a:rPr>
              <a:t>微控制器内部集成了多个可编程定时器，可以分为基本定时器（</a:t>
            </a:r>
            <a:r>
              <a:rPr lang="en-US" altLang="zh-CN" sz="2400" dirty="0">
                <a:latin typeface="宋体" pitchFamily="2" charset="-122"/>
                <a:ea typeface="宋体" pitchFamily="2" charset="-122"/>
              </a:rPr>
              <a:t>TIM6</a:t>
            </a:r>
            <a:r>
              <a:rPr lang="zh-CN" altLang="en-US" sz="2400" dirty="0">
                <a:latin typeface="宋体" pitchFamily="2" charset="-122"/>
                <a:ea typeface="宋体" pitchFamily="2" charset="-122"/>
              </a:rPr>
              <a:t>和</a:t>
            </a:r>
            <a:r>
              <a:rPr lang="en-US" altLang="zh-CN" sz="2400" dirty="0">
                <a:latin typeface="宋体" pitchFamily="2" charset="-122"/>
                <a:ea typeface="宋体" pitchFamily="2" charset="-122"/>
              </a:rPr>
              <a:t>TIM7</a:t>
            </a:r>
            <a:r>
              <a:rPr lang="zh-CN" altLang="en-US" sz="2400" dirty="0">
                <a:latin typeface="宋体" pitchFamily="2" charset="-122"/>
                <a:ea typeface="宋体" pitchFamily="2" charset="-122"/>
              </a:rPr>
              <a:t>）、通用定时器（</a:t>
            </a:r>
            <a:r>
              <a:rPr lang="en-US" altLang="zh-CN" sz="2400" dirty="0">
                <a:latin typeface="宋体" pitchFamily="2" charset="-122"/>
                <a:ea typeface="宋体" pitchFamily="2" charset="-122"/>
              </a:rPr>
              <a:t>TIM2~TIM5</a:t>
            </a:r>
            <a:r>
              <a:rPr lang="zh-CN" altLang="en-US" sz="2400" dirty="0">
                <a:latin typeface="宋体" pitchFamily="2" charset="-122"/>
                <a:ea typeface="宋体" pitchFamily="2" charset="-122"/>
              </a:rPr>
              <a:t>）和高级定时器（</a:t>
            </a:r>
            <a:r>
              <a:rPr lang="en-US" altLang="zh-CN" sz="2400" dirty="0">
                <a:latin typeface="宋体" pitchFamily="2" charset="-122"/>
                <a:ea typeface="宋体" pitchFamily="2" charset="-122"/>
              </a:rPr>
              <a:t>TIM1</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TIM8</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种类型。从功能上看，基本定时器的功能是通用定时器的子集，而通用定时器的功能又是高级定时器的一个子集，各类定时器功能描述见表</a:t>
            </a:r>
            <a:r>
              <a:rPr lang="en-US" altLang="zh-CN" sz="2400" dirty="0">
                <a:latin typeface="宋体" pitchFamily="2" charset="-122"/>
                <a:ea typeface="宋体" pitchFamily="2" charset="-122"/>
              </a:rPr>
              <a:t>9-1</a:t>
            </a:r>
            <a:r>
              <a:rPr lang="zh-CN" altLang="en-US" sz="2400" dirty="0">
                <a:latin typeface="宋体" pitchFamily="2" charset="-122"/>
                <a:ea typeface="宋体" pitchFamily="2" charset="-122"/>
              </a:rPr>
              <a:t>。</a:t>
            </a:r>
          </a:p>
          <a:p>
            <a:pPr indent="457200">
              <a:lnSpc>
                <a:spcPct val="150000"/>
              </a:lnSpc>
            </a:pP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2867489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6" y="454284"/>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9.4.2 </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高级定时器特性</a:t>
            </a:r>
          </a:p>
        </p:txBody>
      </p:sp>
      <p:sp>
        <p:nvSpPr>
          <p:cNvPr id="5" name="矩形 4"/>
          <p:cNvSpPr/>
          <p:nvPr/>
        </p:nvSpPr>
        <p:spPr>
          <a:xfrm>
            <a:off x="333829" y="1050306"/>
            <a:ext cx="8969828" cy="5632311"/>
          </a:xfrm>
          <a:prstGeom prst="rect">
            <a:avLst/>
          </a:prstGeom>
        </p:spPr>
        <p:txBody>
          <a:bodyPr wrap="square">
            <a:spAutoFit/>
          </a:bodyPr>
          <a:lstStyle/>
          <a:p>
            <a:pPr indent="266700" algn="just">
              <a:lnSpc>
                <a:spcPct val="150000"/>
              </a:lnSpc>
              <a:spcAft>
                <a:spcPts val="0"/>
              </a:spcAft>
              <a:tabLst>
                <a:tab pos="2372360" algn="l"/>
              </a:tabLst>
            </a:pPr>
            <a:r>
              <a:rPr lang="en-US" altLang="zh-CN" sz="2000" kern="100" dirty="0">
                <a:latin typeface="Times New Roman"/>
                <a:ea typeface="宋体"/>
                <a:cs typeface="Times New Roman"/>
              </a:rPr>
              <a:t>TIM1</a:t>
            </a:r>
            <a:r>
              <a:rPr lang="zh-CN" altLang="zh-CN" sz="2000" kern="100" dirty="0">
                <a:latin typeface="Times New Roman"/>
                <a:ea typeface="宋体"/>
                <a:cs typeface="Times New Roman"/>
              </a:rPr>
              <a:t>和</a:t>
            </a:r>
            <a:r>
              <a:rPr lang="en-US" altLang="zh-CN" sz="2000" kern="100" dirty="0">
                <a:latin typeface="Times New Roman"/>
                <a:ea typeface="宋体"/>
                <a:cs typeface="Times New Roman"/>
              </a:rPr>
              <a:t>TIM8</a:t>
            </a:r>
            <a:r>
              <a:rPr lang="zh-CN" altLang="zh-CN" sz="2000" kern="100" dirty="0">
                <a:latin typeface="Times New Roman"/>
                <a:ea typeface="宋体"/>
                <a:cs typeface="Times New Roman"/>
              </a:rPr>
              <a:t>定时器的功能包括：</a:t>
            </a:r>
            <a:endParaRPr lang="zh-CN" altLang="zh-CN" sz="2000" kern="100" dirty="0">
              <a:latin typeface="Calibri"/>
              <a:ea typeface="宋体"/>
              <a:cs typeface="Times New Roman"/>
            </a:endParaRPr>
          </a:p>
          <a:p>
            <a:pPr indent="266700" algn="just">
              <a:lnSpc>
                <a:spcPct val="150000"/>
              </a:lnSpc>
              <a:spcAft>
                <a:spcPts val="0"/>
              </a:spcAft>
              <a:tabLst>
                <a:tab pos="2372360" algn="l"/>
              </a:tabLst>
            </a:pPr>
            <a:r>
              <a:rPr lang="zh-CN" altLang="zh-CN" sz="2000" kern="100" dirty="0">
                <a:latin typeface="Times New Roman"/>
                <a:ea typeface="宋体"/>
                <a:cs typeface="Times New Roman"/>
              </a:rPr>
              <a:t>●</a:t>
            </a:r>
            <a:r>
              <a:rPr lang="en-US" altLang="zh-CN" sz="2000" kern="100" dirty="0">
                <a:latin typeface="Times New Roman"/>
                <a:ea typeface="宋体"/>
                <a:cs typeface="Times New Roman"/>
              </a:rPr>
              <a:t> 16</a:t>
            </a:r>
            <a:r>
              <a:rPr lang="zh-CN" altLang="zh-CN" sz="2000" kern="100" dirty="0">
                <a:latin typeface="Times New Roman"/>
                <a:ea typeface="宋体"/>
                <a:cs typeface="Times New Roman"/>
              </a:rPr>
              <a:t>位向上、向下、向上</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下自动装载计数器</a:t>
            </a:r>
            <a:endParaRPr lang="zh-CN" altLang="zh-CN" sz="2000" kern="100" dirty="0">
              <a:latin typeface="Calibri"/>
              <a:ea typeface="宋体"/>
              <a:cs typeface="Times New Roman"/>
            </a:endParaRPr>
          </a:p>
          <a:p>
            <a:pPr indent="266700" algn="just">
              <a:lnSpc>
                <a:spcPct val="150000"/>
              </a:lnSpc>
              <a:spcAft>
                <a:spcPts val="0"/>
              </a:spcAft>
              <a:tabLst>
                <a:tab pos="2372360" algn="l"/>
              </a:tabLst>
            </a:pPr>
            <a:r>
              <a:rPr lang="zh-CN" altLang="zh-CN" sz="2000" kern="100" dirty="0">
                <a:latin typeface="Times New Roman"/>
                <a:ea typeface="宋体"/>
                <a:cs typeface="Times New Roman"/>
              </a:rPr>
              <a:t>●</a:t>
            </a:r>
            <a:r>
              <a:rPr lang="en-US" altLang="zh-CN" sz="2000" kern="100" dirty="0">
                <a:latin typeface="Times New Roman"/>
                <a:ea typeface="宋体"/>
                <a:cs typeface="Times New Roman"/>
              </a:rPr>
              <a:t> 16</a:t>
            </a:r>
            <a:r>
              <a:rPr lang="zh-CN" altLang="zh-CN" sz="2000" kern="100" dirty="0">
                <a:latin typeface="Times New Roman"/>
                <a:ea typeface="宋体"/>
                <a:cs typeface="Times New Roman"/>
              </a:rPr>
              <a:t>位可编程</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可以实时修改</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预</a:t>
            </a:r>
            <a:r>
              <a:rPr lang="zh-CN" altLang="zh-CN" sz="2000" kern="100" dirty="0" smtClean="0">
                <a:latin typeface="Times New Roman"/>
                <a:ea typeface="宋体"/>
                <a:cs typeface="Times New Roman"/>
              </a:rPr>
              <a:t>分频器</a:t>
            </a:r>
            <a:endParaRPr lang="en-US" altLang="zh-CN" sz="2000" kern="100" dirty="0" smtClean="0">
              <a:latin typeface="Times New Roman"/>
              <a:ea typeface="宋体"/>
              <a:cs typeface="Times New Roman"/>
            </a:endParaRPr>
          </a:p>
          <a:p>
            <a:pPr indent="266700" algn="just">
              <a:lnSpc>
                <a:spcPct val="150000"/>
              </a:lnSpc>
              <a:spcAft>
                <a:spcPts val="0"/>
              </a:spcAft>
              <a:tabLst>
                <a:tab pos="2372360" algn="l"/>
              </a:tabLst>
            </a:pPr>
            <a:r>
              <a:rPr lang="zh-CN" altLang="zh-CN" sz="2000" kern="100" dirty="0" smtClean="0">
                <a:latin typeface="Times New Roman"/>
                <a:ea typeface="宋体"/>
                <a:cs typeface="Times New Roman"/>
              </a:rPr>
              <a:t>●</a:t>
            </a:r>
            <a:r>
              <a:rPr lang="zh-CN" altLang="zh-CN" sz="2000" kern="100" dirty="0" smtClean="0">
                <a:latin typeface="Calibri"/>
                <a:ea typeface="Times New Roman"/>
                <a:cs typeface="Times New Roman"/>
              </a:rPr>
              <a:t> </a:t>
            </a:r>
            <a:r>
              <a:rPr lang="zh-CN" altLang="zh-CN" sz="2000" kern="100" dirty="0">
                <a:latin typeface="Times New Roman"/>
                <a:ea typeface="宋体"/>
                <a:cs typeface="Times New Roman"/>
              </a:rPr>
              <a:t>多达</a:t>
            </a:r>
            <a:r>
              <a:rPr lang="en-US" altLang="zh-CN" sz="2000" kern="100" dirty="0">
                <a:latin typeface="Times New Roman"/>
                <a:ea typeface="宋体"/>
                <a:cs typeface="Times New Roman"/>
              </a:rPr>
              <a:t>4</a:t>
            </a:r>
            <a:r>
              <a:rPr lang="zh-CN" altLang="zh-CN" sz="2000" kern="100" dirty="0">
                <a:latin typeface="Times New Roman"/>
                <a:ea typeface="宋体"/>
                <a:cs typeface="Times New Roman"/>
              </a:rPr>
              <a:t>个独立通道</a:t>
            </a:r>
            <a:r>
              <a:rPr lang="zh-CN" altLang="zh-CN" sz="2000" kern="100" dirty="0" smtClean="0">
                <a:latin typeface="Times New Roman"/>
                <a:ea typeface="宋体"/>
                <a:cs typeface="Times New Roman"/>
              </a:rPr>
              <a:t>：</a:t>
            </a:r>
            <a:endParaRPr lang="en-US" altLang="zh-CN" sz="2000" kern="100" dirty="0" smtClean="0">
              <a:latin typeface="Times New Roman"/>
              <a:ea typeface="宋体"/>
              <a:cs typeface="Times New Roman"/>
            </a:endParaRPr>
          </a:p>
          <a:p>
            <a:pPr indent="266700" algn="just">
              <a:lnSpc>
                <a:spcPct val="150000"/>
              </a:lnSpc>
              <a:spcAft>
                <a:spcPts val="0"/>
              </a:spcAft>
              <a:tabLst>
                <a:tab pos="2372360" algn="l"/>
              </a:tabLst>
            </a:pPr>
            <a:r>
              <a:rPr lang="zh-CN" altLang="zh-CN" sz="2000" kern="100" dirty="0" smtClean="0">
                <a:latin typeface="Times New Roman"/>
                <a:ea typeface="宋体"/>
                <a:cs typeface="Times New Roman"/>
              </a:rPr>
              <a:t>●</a:t>
            </a:r>
            <a:r>
              <a:rPr lang="zh-CN" altLang="zh-CN" sz="2000" kern="100" dirty="0" smtClean="0">
                <a:latin typeface="Calibri"/>
                <a:ea typeface="Times New Roman"/>
                <a:cs typeface="Times New Roman"/>
              </a:rPr>
              <a:t> </a:t>
            </a:r>
            <a:r>
              <a:rPr lang="zh-CN" altLang="zh-CN" sz="2000" kern="100" dirty="0">
                <a:latin typeface="Times New Roman"/>
                <a:ea typeface="宋体"/>
                <a:cs typeface="Times New Roman"/>
              </a:rPr>
              <a:t>死区时间可编程的互补输出</a:t>
            </a:r>
            <a:endParaRPr lang="zh-CN" altLang="zh-CN" sz="2000" kern="100" dirty="0">
              <a:latin typeface="Calibri"/>
              <a:ea typeface="宋体"/>
              <a:cs typeface="Times New Roman"/>
            </a:endParaRPr>
          </a:p>
          <a:p>
            <a:pPr indent="266700" algn="just">
              <a:lnSpc>
                <a:spcPct val="150000"/>
              </a:lnSpc>
              <a:spcAft>
                <a:spcPts val="0"/>
              </a:spcAft>
              <a:tabLst>
                <a:tab pos="2372360" algn="l"/>
              </a:tabLst>
            </a:pPr>
            <a:r>
              <a:rPr lang="zh-CN" altLang="zh-CN" sz="2000" kern="100" dirty="0">
                <a:latin typeface="Times New Roman"/>
                <a:ea typeface="宋体"/>
                <a:cs typeface="Times New Roman"/>
              </a:rPr>
              <a:t>●</a:t>
            </a:r>
            <a:r>
              <a:rPr lang="zh-CN" altLang="zh-CN" sz="2000" kern="100" dirty="0">
                <a:latin typeface="Calibri"/>
                <a:ea typeface="Times New Roman"/>
                <a:cs typeface="Times New Roman"/>
              </a:rPr>
              <a:t> </a:t>
            </a:r>
            <a:r>
              <a:rPr lang="zh-CN" altLang="zh-CN" sz="2000" kern="100" dirty="0">
                <a:latin typeface="Times New Roman"/>
                <a:ea typeface="宋体"/>
                <a:cs typeface="Times New Roman"/>
              </a:rPr>
              <a:t>使用外部信号控制定时器和定时器互联的同步电路</a:t>
            </a:r>
            <a:endParaRPr lang="zh-CN" altLang="zh-CN" sz="2000" kern="100" dirty="0">
              <a:latin typeface="Calibri"/>
              <a:ea typeface="宋体"/>
              <a:cs typeface="Times New Roman"/>
            </a:endParaRPr>
          </a:p>
          <a:p>
            <a:pPr indent="266700" algn="just">
              <a:lnSpc>
                <a:spcPct val="150000"/>
              </a:lnSpc>
              <a:spcAft>
                <a:spcPts val="0"/>
              </a:spcAft>
              <a:tabLst>
                <a:tab pos="2372360" algn="l"/>
              </a:tabLst>
            </a:pPr>
            <a:r>
              <a:rPr lang="zh-CN" altLang="zh-CN" sz="2000" kern="100" dirty="0">
                <a:latin typeface="Times New Roman"/>
                <a:ea typeface="宋体"/>
                <a:cs typeface="Times New Roman"/>
              </a:rPr>
              <a:t>●</a:t>
            </a:r>
            <a:r>
              <a:rPr lang="zh-CN" altLang="zh-CN" sz="2000" kern="100" dirty="0">
                <a:latin typeface="Calibri"/>
                <a:ea typeface="Times New Roman"/>
                <a:cs typeface="Times New Roman"/>
              </a:rPr>
              <a:t> </a:t>
            </a:r>
            <a:r>
              <a:rPr lang="zh-CN" altLang="zh-CN" sz="2000" kern="100" dirty="0">
                <a:latin typeface="Times New Roman"/>
                <a:ea typeface="宋体"/>
                <a:cs typeface="Times New Roman"/>
              </a:rPr>
              <a:t>允许在指定数目的计数器周期之后更新定时器寄存器的重复计数器</a:t>
            </a:r>
            <a:endParaRPr lang="zh-CN" altLang="zh-CN" sz="2000" kern="100" dirty="0">
              <a:latin typeface="Calibri"/>
              <a:ea typeface="宋体"/>
              <a:cs typeface="Times New Roman"/>
            </a:endParaRPr>
          </a:p>
          <a:p>
            <a:pPr indent="266700" algn="just">
              <a:lnSpc>
                <a:spcPct val="150000"/>
              </a:lnSpc>
              <a:spcAft>
                <a:spcPts val="0"/>
              </a:spcAft>
              <a:tabLst>
                <a:tab pos="2372360" algn="l"/>
              </a:tabLst>
            </a:pPr>
            <a:r>
              <a:rPr lang="zh-CN" altLang="zh-CN" sz="2000" kern="100" dirty="0">
                <a:latin typeface="Times New Roman"/>
                <a:ea typeface="宋体"/>
                <a:cs typeface="Times New Roman"/>
              </a:rPr>
              <a:t>●</a:t>
            </a:r>
            <a:r>
              <a:rPr lang="zh-CN" altLang="zh-CN" sz="2000" kern="100" dirty="0">
                <a:latin typeface="Calibri"/>
                <a:ea typeface="Times New Roman"/>
                <a:cs typeface="Times New Roman"/>
              </a:rPr>
              <a:t> </a:t>
            </a:r>
            <a:r>
              <a:rPr lang="zh-CN" altLang="zh-CN" sz="2000" kern="100" dirty="0">
                <a:latin typeface="Times New Roman"/>
                <a:ea typeface="宋体"/>
                <a:cs typeface="Times New Roman"/>
              </a:rPr>
              <a:t>刹车输入信号可以将定时器输出信号置于复位状态或者一个已知状态</a:t>
            </a:r>
            <a:endParaRPr lang="zh-CN" altLang="zh-CN" sz="2000" kern="100" dirty="0">
              <a:latin typeface="Calibri"/>
              <a:ea typeface="宋体"/>
              <a:cs typeface="Times New Roman"/>
            </a:endParaRPr>
          </a:p>
          <a:p>
            <a:pPr indent="279400" algn="just">
              <a:lnSpc>
                <a:spcPct val="150000"/>
              </a:lnSpc>
              <a:spcAft>
                <a:spcPts val="0"/>
              </a:spcAft>
              <a:tabLst>
                <a:tab pos="2372360" algn="l"/>
              </a:tabLst>
            </a:pPr>
            <a:r>
              <a:rPr lang="en-US" altLang="zh-CN" sz="2000" kern="100" dirty="0">
                <a:solidFill>
                  <a:srgbClr val="000000"/>
                </a:solidFill>
                <a:latin typeface="宋体"/>
                <a:ea typeface="宋体"/>
                <a:cs typeface="Times New Roman"/>
              </a:rPr>
              <a:t>● </a:t>
            </a:r>
            <a:r>
              <a:rPr lang="zh-CN" altLang="zh-CN" sz="2000" kern="100" dirty="0">
                <a:latin typeface="Times New Roman"/>
                <a:ea typeface="宋体"/>
                <a:cs typeface="Times New Roman"/>
              </a:rPr>
              <a:t>如下事件发生时产生中断</a:t>
            </a:r>
            <a:r>
              <a:rPr lang="en-US" altLang="zh-CN" sz="2000" kern="100" dirty="0">
                <a:latin typeface="Times New Roman"/>
                <a:ea typeface="宋体"/>
                <a:cs typeface="Times New Roman"/>
              </a:rPr>
              <a:t>/DMA</a:t>
            </a:r>
            <a:r>
              <a:rPr lang="zh-CN" altLang="zh-CN" sz="2000" kern="100" dirty="0">
                <a:latin typeface="Times New Roman"/>
                <a:ea typeface="宋体"/>
                <a:cs typeface="Times New Roman"/>
              </a:rPr>
              <a:t>：</a:t>
            </a:r>
            <a:endParaRPr lang="zh-CN" altLang="zh-CN" sz="2000" kern="100" dirty="0">
              <a:latin typeface="Calibri"/>
              <a:ea typeface="宋体"/>
              <a:cs typeface="Times New Roman"/>
            </a:endParaRPr>
          </a:p>
          <a:p>
            <a:pPr marL="266700" indent="266700" algn="just">
              <a:lnSpc>
                <a:spcPct val="150000"/>
              </a:lnSpc>
              <a:spcAft>
                <a:spcPts val="0"/>
              </a:spcAft>
              <a:tabLst>
                <a:tab pos="2372360" algn="l"/>
              </a:tabLst>
            </a:pPr>
            <a:r>
              <a:rPr lang="zh-CN" altLang="zh-CN" sz="2000" kern="100" dirty="0">
                <a:latin typeface="Calibri"/>
                <a:ea typeface="宋体"/>
                <a:cs typeface="Times New Roman"/>
              </a:rPr>
              <a:t>◆ </a:t>
            </a:r>
            <a:r>
              <a:rPr lang="zh-CN" altLang="zh-CN" sz="2000" kern="100" dirty="0" smtClean="0">
                <a:latin typeface="Times New Roman"/>
                <a:ea typeface="宋体"/>
                <a:cs typeface="Times New Roman"/>
              </a:rPr>
              <a:t>更新</a:t>
            </a:r>
            <a:r>
              <a:rPr lang="zh-CN" altLang="zh-CN" sz="2000" kern="100" dirty="0" smtClean="0">
                <a:latin typeface="Calibri"/>
                <a:ea typeface="宋体"/>
                <a:cs typeface="Times New Roman"/>
              </a:rPr>
              <a:t>◆ </a:t>
            </a:r>
            <a:r>
              <a:rPr lang="zh-CN" altLang="zh-CN" sz="2000" kern="100" dirty="0">
                <a:latin typeface="Times New Roman"/>
                <a:ea typeface="宋体"/>
                <a:cs typeface="Times New Roman"/>
              </a:rPr>
              <a:t>触发</a:t>
            </a:r>
            <a:r>
              <a:rPr lang="zh-CN" altLang="zh-CN" sz="2000" kern="100" dirty="0" smtClean="0">
                <a:latin typeface="Times New Roman"/>
                <a:ea typeface="宋体"/>
                <a:cs typeface="Times New Roman"/>
              </a:rPr>
              <a:t>事件</a:t>
            </a:r>
            <a:r>
              <a:rPr lang="zh-CN" altLang="zh-CN" sz="2000" kern="100" dirty="0" smtClean="0">
                <a:latin typeface="Calibri"/>
                <a:ea typeface="宋体"/>
                <a:cs typeface="Times New Roman"/>
              </a:rPr>
              <a:t>◆</a:t>
            </a:r>
            <a:r>
              <a:rPr lang="zh-CN" altLang="zh-CN" sz="2000" kern="100" dirty="0" smtClean="0">
                <a:latin typeface="Calibri"/>
                <a:ea typeface="Times New Roman"/>
                <a:cs typeface="Times New Roman"/>
              </a:rPr>
              <a:t> </a:t>
            </a:r>
            <a:r>
              <a:rPr lang="zh-CN" altLang="zh-CN" sz="2000" kern="100" dirty="0">
                <a:latin typeface="Times New Roman"/>
                <a:ea typeface="宋体"/>
                <a:cs typeface="Times New Roman"/>
              </a:rPr>
              <a:t>输入</a:t>
            </a:r>
            <a:r>
              <a:rPr lang="zh-CN" altLang="zh-CN" sz="2000" kern="100" dirty="0" smtClean="0">
                <a:latin typeface="Times New Roman"/>
                <a:ea typeface="宋体"/>
                <a:cs typeface="Times New Roman"/>
              </a:rPr>
              <a:t>捕获</a:t>
            </a:r>
            <a:r>
              <a:rPr lang="zh-CN" altLang="zh-CN" sz="2000" kern="100" dirty="0" smtClean="0">
                <a:latin typeface="Calibri"/>
                <a:ea typeface="宋体"/>
                <a:cs typeface="Times New Roman"/>
              </a:rPr>
              <a:t>◆ </a:t>
            </a:r>
            <a:r>
              <a:rPr lang="zh-CN" altLang="zh-CN" sz="2000" kern="100" dirty="0">
                <a:latin typeface="Times New Roman"/>
                <a:ea typeface="宋体"/>
                <a:cs typeface="Times New Roman"/>
              </a:rPr>
              <a:t>输出</a:t>
            </a:r>
            <a:r>
              <a:rPr lang="zh-CN" altLang="zh-CN" sz="2000" kern="100" dirty="0" smtClean="0">
                <a:latin typeface="Times New Roman"/>
                <a:ea typeface="宋体"/>
                <a:cs typeface="Times New Roman"/>
              </a:rPr>
              <a:t>比较</a:t>
            </a:r>
            <a:r>
              <a:rPr lang="zh-CN" altLang="zh-CN" sz="2000" kern="100" dirty="0" smtClean="0">
                <a:latin typeface="Calibri"/>
                <a:ea typeface="宋体"/>
                <a:cs typeface="Times New Roman"/>
              </a:rPr>
              <a:t>◆ </a:t>
            </a:r>
            <a:r>
              <a:rPr lang="zh-CN" altLang="zh-CN" sz="2000" kern="100" dirty="0">
                <a:latin typeface="Times New Roman"/>
                <a:ea typeface="宋体"/>
                <a:cs typeface="Times New Roman"/>
              </a:rPr>
              <a:t>刹车信号输入</a:t>
            </a:r>
            <a:endParaRPr lang="zh-CN" altLang="zh-CN" sz="2000" kern="100" dirty="0">
              <a:latin typeface="Calibri"/>
              <a:ea typeface="宋体"/>
              <a:cs typeface="Times New Roman"/>
            </a:endParaRPr>
          </a:p>
          <a:p>
            <a:pPr indent="279400" algn="just">
              <a:lnSpc>
                <a:spcPct val="150000"/>
              </a:lnSpc>
              <a:spcAft>
                <a:spcPts val="0"/>
              </a:spcAft>
              <a:tabLst>
                <a:tab pos="2372360" algn="l"/>
              </a:tabLst>
            </a:pPr>
            <a:r>
              <a:rPr lang="en-US" altLang="zh-CN" sz="2000" kern="100" dirty="0">
                <a:solidFill>
                  <a:srgbClr val="000000"/>
                </a:solidFill>
                <a:latin typeface="宋体"/>
                <a:ea typeface="宋体"/>
                <a:cs typeface="Times New Roman"/>
              </a:rPr>
              <a:t>● </a:t>
            </a:r>
            <a:r>
              <a:rPr lang="zh-CN" altLang="zh-CN" sz="2000" kern="100" dirty="0">
                <a:latin typeface="Times New Roman"/>
                <a:ea typeface="宋体"/>
                <a:cs typeface="Times New Roman"/>
              </a:rPr>
              <a:t>支持针对定位的增量</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正交</a:t>
            </a:r>
            <a:r>
              <a:rPr lang="en-US" altLang="zh-CN" sz="2000" kern="100" dirty="0">
                <a:latin typeface="Times New Roman"/>
                <a:ea typeface="宋体"/>
                <a:cs typeface="Times New Roman"/>
              </a:rPr>
              <a:t>)</a:t>
            </a:r>
            <a:r>
              <a:rPr lang="zh-CN" altLang="zh-CN" sz="2000" kern="100" dirty="0">
                <a:latin typeface="Times New Roman"/>
                <a:ea typeface="宋体"/>
                <a:cs typeface="Times New Roman"/>
              </a:rPr>
              <a:t>编码器和霍尔传感器电路</a:t>
            </a:r>
            <a:endParaRPr lang="zh-CN" altLang="zh-CN" sz="2000" kern="100" dirty="0">
              <a:latin typeface="Calibri"/>
              <a:ea typeface="宋体"/>
              <a:cs typeface="Times New Roman"/>
            </a:endParaRPr>
          </a:p>
          <a:p>
            <a:pPr indent="279400" algn="just">
              <a:lnSpc>
                <a:spcPct val="150000"/>
              </a:lnSpc>
              <a:spcAft>
                <a:spcPts val="0"/>
              </a:spcAft>
              <a:tabLst>
                <a:tab pos="2372360" algn="l"/>
              </a:tabLst>
            </a:pPr>
            <a:r>
              <a:rPr lang="en-US" altLang="zh-CN" sz="2000" kern="100" dirty="0">
                <a:solidFill>
                  <a:srgbClr val="000000"/>
                </a:solidFill>
                <a:latin typeface="宋体"/>
                <a:ea typeface="宋体"/>
                <a:cs typeface="Times New Roman"/>
              </a:rPr>
              <a:t>● </a:t>
            </a:r>
            <a:r>
              <a:rPr lang="zh-CN" altLang="zh-CN" sz="2000" kern="100" dirty="0">
                <a:latin typeface="Times New Roman"/>
                <a:ea typeface="宋体"/>
                <a:cs typeface="Times New Roman"/>
              </a:rPr>
              <a:t>触发输入作为外部时钟或者按周期的电流管理</a:t>
            </a:r>
            <a:endParaRPr lang="zh-CN" altLang="zh-CN" sz="2000" kern="100" dirty="0">
              <a:effectLst/>
              <a:latin typeface="Calibri"/>
              <a:ea typeface="宋体"/>
              <a:cs typeface="Times New Roman"/>
            </a:endParaRPr>
          </a:p>
        </p:txBody>
      </p:sp>
    </p:spTree>
    <p:extLst>
      <p:ext uri="{BB962C8B-B14F-4D97-AF65-F5344CB8AC3E}">
        <p14:creationId xmlns:p14="http://schemas.microsoft.com/office/powerpoint/2010/main" val="141867659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6" y="613938"/>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9.4.3 </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高级定时器结构</a:t>
            </a:r>
          </a:p>
        </p:txBody>
      </p:sp>
      <p:sp>
        <p:nvSpPr>
          <p:cNvPr id="3" name="矩形 2"/>
          <p:cNvSpPr/>
          <p:nvPr/>
        </p:nvSpPr>
        <p:spPr>
          <a:xfrm>
            <a:off x="507998" y="1269542"/>
            <a:ext cx="8287657" cy="4097084"/>
          </a:xfrm>
          <a:prstGeom prst="rect">
            <a:avLst/>
          </a:prstGeom>
        </p:spPr>
        <p:txBody>
          <a:bodyPr wrap="square">
            <a:spAutoFit/>
          </a:bodyPr>
          <a:lstStyle/>
          <a:p>
            <a:pPr indent="457200" algn="just">
              <a:lnSpc>
                <a:spcPct val="150000"/>
              </a:lnSpc>
              <a:spcAft>
                <a:spcPts val="0"/>
              </a:spcAft>
              <a:tabLst>
                <a:tab pos="2372360" algn="l"/>
              </a:tabLst>
            </a:pPr>
            <a:r>
              <a:rPr lang="en-US" altLang="zh-CN" sz="2200" kern="100" dirty="0">
                <a:latin typeface="Times New Roman"/>
                <a:ea typeface="宋体"/>
                <a:cs typeface="Times New Roman"/>
              </a:rPr>
              <a:t>STM32F103</a:t>
            </a:r>
            <a:r>
              <a:rPr lang="zh-CN" altLang="zh-CN" sz="2200" kern="100" dirty="0">
                <a:latin typeface="Times New Roman"/>
                <a:ea typeface="宋体"/>
                <a:cs typeface="Times New Roman"/>
              </a:rPr>
              <a:t>高级定时器的内部结构要比通用定时器复杂一些，但其核心仍然与基本定时器、通用定时器相同，是一个由可编程的预分频器驱动的具有自动重装载功能的</a:t>
            </a:r>
            <a:r>
              <a:rPr lang="en-US" altLang="zh-CN" sz="2200" kern="100" dirty="0">
                <a:latin typeface="Times New Roman"/>
                <a:ea typeface="宋体"/>
                <a:cs typeface="Times New Roman"/>
              </a:rPr>
              <a:t>16</a:t>
            </a:r>
            <a:r>
              <a:rPr lang="zh-CN" altLang="zh-CN" sz="2200" kern="100" dirty="0">
                <a:latin typeface="Times New Roman"/>
                <a:ea typeface="宋体"/>
                <a:cs typeface="Times New Roman"/>
              </a:rPr>
              <a:t>位计数器。与通用定时器相比，</a:t>
            </a:r>
            <a:r>
              <a:rPr lang="en-US" altLang="zh-CN" sz="2200" kern="100" dirty="0">
                <a:latin typeface="Times New Roman"/>
                <a:ea typeface="宋体"/>
                <a:cs typeface="Times New Roman"/>
              </a:rPr>
              <a:t>STM32F103</a:t>
            </a:r>
            <a:r>
              <a:rPr lang="zh-CN" altLang="zh-CN" sz="2200" kern="100" dirty="0">
                <a:latin typeface="Times New Roman"/>
                <a:ea typeface="宋体"/>
                <a:cs typeface="Times New Roman"/>
              </a:rPr>
              <a:t>高级定时器主要多了</a:t>
            </a:r>
            <a:r>
              <a:rPr lang="en-US" altLang="zh-CN" sz="2200" kern="100" dirty="0">
                <a:latin typeface="Times New Roman"/>
                <a:ea typeface="宋体"/>
                <a:cs typeface="Times New Roman"/>
              </a:rPr>
              <a:t>BRK</a:t>
            </a:r>
            <a:r>
              <a:rPr lang="zh-CN" altLang="zh-CN" sz="2200" kern="100" dirty="0">
                <a:latin typeface="Times New Roman"/>
                <a:ea typeface="宋体"/>
                <a:cs typeface="Times New Roman"/>
              </a:rPr>
              <a:t>和</a:t>
            </a:r>
            <a:r>
              <a:rPr lang="en-US" altLang="zh-CN" sz="2200" kern="100" dirty="0">
                <a:latin typeface="Times New Roman"/>
                <a:ea typeface="宋体"/>
                <a:cs typeface="Times New Roman"/>
              </a:rPr>
              <a:t>DTG</a:t>
            </a:r>
            <a:r>
              <a:rPr lang="zh-CN" altLang="zh-CN" sz="2200" kern="100" dirty="0">
                <a:latin typeface="Times New Roman"/>
                <a:ea typeface="宋体"/>
                <a:cs typeface="Times New Roman"/>
              </a:rPr>
              <a:t>两个结构，因而具有了死区时间的控制功能</a:t>
            </a:r>
            <a:r>
              <a:rPr lang="zh-CN" altLang="zh-CN" sz="2200" kern="100" dirty="0" smtClean="0">
                <a:latin typeface="Times New Roman"/>
                <a:ea typeface="宋体"/>
                <a:cs typeface="Times New Roman"/>
              </a:rPr>
              <a:t>。</a:t>
            </a:r>
            <a:endParaRPr lang="en-US" altLang="zh-CN" sz="2200" kern="100" dirty="0" smtClean="0">
              <a:latin typeface="Times New Roman"/>
              <a:ea typeface="宋体"/>
              <a:cs typeface="Times New Roman"/>
            </a:endParaRPr>
          </a:p>
          <a:p>
            <a:pPr indent="457200" algn="just">
              <a:lnSpc>
                <a:spcPct val="150000"/>
              </a:lnSpc>
              <a:spcAft>
                <a:spcPts val="0"/>
              </a:spcAft>
              <a:tabLst>
                <a:tab pos="2372360" algn="l"/>
              </a:tabLst>
            </a:pPr>
            <a:r>
              <a:rPr lang="zh-CN" altLang="en-US" sz="2200" kern="100" dirty="0">
                <a:latin typeface="Calibri"/>
                <a:ea typeface="宋体"/>
                <a:cs typeface="Times New Roman"/>
              </a:rPr>
              <a:t>因为高级定时器的特殊功能，在普通应用中一般较少使用，所以不作为本书讨论的重点，如需详细了解可以查阅</a:t>
            </a:r>
            <a:r>
              <a:rPr lang="en-US" altLang="zh-CN" sz="2200" kern="100" dirty="0">
                <a:latin typeface="Calibri"/>
                <a:ea typeface="宋体"/>
                <a:cs typeface="Times New Roman"/>
              </a:rPr>
              <a:t>STM32</a:t>
            </a:r>
            <a:r>
              <a:rPr lang="zh-CN" altLang="en-US" sz="2200" kern="100" dirty="0">
                <a:latin typeface="Calibri"/>
                <a:ea typeface="宋体"/>
                <a:cs typeface="Times New Roman"/>
              </a:rPr>
              <a:t>中文参考手册。</a:t>
            </a:r>
            <a:endParaRPr lang="zh-CN" altLang="zh-CN" sz="2200" kern="100" dirty="0">
              <a:effectLst/>
              <a:latin typeface="Calibri"/>
              <a:ea typeface="宋体"/>
              <a:cs typeface="Times New Roman"/>
            </a:endParaRPr>
          </a:p>
        </p:txBody>
      </p:sp>
    </p:spTree>
    <p:extLst>
      <p:ext uri="{BB962C8B-B14F-4D97-AF65-F5344CB8AC3E}">
        <p14:creationId xmlns:p14="http://schemas.microsoft.com/office/powerpoint/2010/main" val="141867659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260" y="404729"/>
            <a:ext cx="6249565" cy="646331"/>
          </a:xfrm>
          <a:prstGeom prst="rect">
            <a:avLst/>
          </a:prstGeom>
          <a:noFill/>
        </p:spPr>
        <p:txBody>
          <a:bodyPr wrap="square">
            <a:spAutoFit/>
          </a:bodyPr>
          <a:lstStyle/>
          <a:p>
            <a:pPr>
              <a:defRPr/>
            </a:pPr>
            <a:r>
              <a:rPr lang="en-US" altLang="zh-CN" sz="3600" b="1" dirty="0" smtClean="0">
                <a:ln w="10541" cmpd="sng">
                  <a:solidFill>
                    <a:schemeClr val="accent1">
                      <a:shade val="88000"/>
                      <a:satMod val="110000"/>
                    </a:schemeClr>
                  </a:solidFill>
                  <a:prstDash val="solid"/>
                </a:ln>
                <a:solidFill>
                  <a:srgbClr val="66FF33"/>
                </a:solidFill>
                <a:latin typeface="Arial" charset="0"/>
              </a:rPr>
              <a:t>9.5 </a:t>
            </a:r>
            <a:r>
              <a:rPr lang="zh-CN" altLang="en-US" sz="3600" b="1" dirty="0" smtClean="0">
                <a:ln w="10541" cmpd="sng">
                  <a:solidFill>
                    <a:schemeClr val="accent1">
                      <a:shade val="88000"/>
                      <a:satMod val="110000"/>
                    </a:schemeClr>
                  </a:solidFill>
                  <a:prstDash val="solid"/>
                </a:ln>
                <a:solidFill>
                  <a:srgbClr val="66FF33"/>
                </a:solidFill>
                <a:latin typeface="Arial" charset="0"/>
              </a:rPr>
              <a:t>定时器</a:t>
            </a:r>
            <a:r>
              <a:rPr lang="zh-CN" altLang="en-US" sz="3600" b="1" dirty="0">
                <a:ln w="10541" cmpd="sng">
                  <a:solidFill>
                    <a:schemeClr val="accent1">
                      <a:shade val="88000"/>
                      <a:satMod val="110000"/>
                    </a:schemeClr>
                  </a:solidFill>
                  <a:prstDash val="solid"/>
                </a:ln>
                <a:solidFill>
                  <a:srgbClr val="66FF33"/>
                </a:solidFill>
                <a:latin typeface="Arial" charset="0"/>
              </a:rPr>
              <a:t>相关库函数</a:t>
            </a:r>
          </a:p>
        </p:txBody>
      </p:sp>
      <p:sp>
        <p:nvSpPr>
          <p:cNvPr id="3" name="矩形 2"/>
          <p:cNvSpPr/>
          <p:nvPr/>
        </p:nvSpPr>
        <p:spPr>
          <a:xfrm>
            <a:off x="209286" y="1036546"/>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9.5.1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函数</a:t>
            </a:r>
            <a:r>
              <a:rPr lang="en-US" altLang="zh-CN" sz="30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TIM_DeInit</a:t>
            </a:r>
            <a:endPar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724617546"/>
              </p:ext>
            </p:extLst>
          </p:nvPr>
        </p:nvGraphicFramePr>
        <p:xfrm>
          <a:off x="339089" y="1908536"/>
          <a:ext cx="8369482" cy="3229520"/>
        </p:xfrm>
        <a:graphic>
          <a:graphicData uri="http://schemas.openxmlformats.org/drawingml/2006/table">
            <a:tbl>
              <a:tblPr firstRow="1" firstCol="1" bandRow="1"/>
              <a:tblGrid>
                <a:gridCol w="2597777"/>
                <a:gridCol w="5771705"/>
              </a:tblGrid>
              <a:tr h="403690">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函数名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0">
                          <a:solidFill>
                            <a:srgbClr val="000000"/>
                          </a:solidFill>
                          <a:effectLst/>
                          <a:latin typeface="Times New Roman" pitchFamily="18" charset="0"/>
                          <a:ea typeface="宋体" pitchFamily="2" charset="-122"/>
                          <a:cs typeface="Times New Roman" pitchFamily="18" charset="0"/>
                        </a:rPr>
                        <a:t>TIM_DeInit</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90">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函数原形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0">
                          <a:solidFill>
                            <a:srgbClr val="000000"/>
                          </a:solidFill>
                          <a:effectLst/>
                          <a:latin typeface="Times New Roman" pitchFamily="18" charset="0"/>
                          <a:ea typeface="宋体" pitchFamily="2" charset="-122"/>
                          <a:cs typeface="Times New Roman" pitchFamily="18" charset="0"/>
                        </a:rPr>
                        <a:t>void TIM_DeInit(TIM_TypeDef* TIMx)</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90">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功能描述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将外设</a:t>
                      </a:r>
                      <a:r>
                        <a:rPr lang="en-US" sz="1800" kern="0">
                          <a:solidFill>
                            <a:srgbClr val="000000"/>
                          </a:solidFill>
                          <a:effectLst/>
                          <a:latin typeface="Times New Roman" pitchFamily="18" charset="0"/>
                          <a:ea typeface="宋体" pitchFamily="2" charset="-122"/>
                          <a:cs typeface="Times New Roman" pitchFamily="18" charset="0"/>
                        </a:rPr>
                        <a:t> TIMx </a:t>
                      </a:r>
                      <a:r>
                        <a:rPr lang="zh-CN" sz="1800" kern="0">
                          <a:solidFill>
                            <a:srgbClr val="000000"/>
                          </a:solidFill>
                          <a:effectLst/>
                          <a:latin typeface="Times New Roman" pitchFamily="18" charset="0"/>
                          <a:ea typeface="宋体" pitchFamily="2" charset="-122"/>
                          <a:cs typeface="Times New Roman" pitchFamily="18" charset="0"/>
                        </a:rPr>
                        <a:t>寄存器重设为缺省值</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90">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输入参数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0">
                          <a:solidFill>
                            <a:srgbClr val="000000"/>
                          </a:solidFill>
                          <a:effectLst/>
                          <a:latin typeface="Times New Roman" pitchFamily="18" charset="0"/>
                          <a:ea typeface="宋体" pitchFamily="2" charset="-122"/>
                          <a:cs typeface="Times New Roman" pitchFamily="18" charset="0"/>
                        </a:rPr>
                        <a:t>TIMx</a:t>
                      </a:r>
                      <a:r>
                        <a:rPr lang="zh-CN" sz="1800" kern="0">
                          <a:solidFill>
                            <a:srgbClr val="000000"/>
                          </a:solidFill>
                          <a:effectLst/>
                          <a:latin typeface="Times New Roman" pitchFamily="18" charset="0"/>
                          <a:ea typeface="宋体" pitchFamily="2" charset="-122"/>
                          <a:cs typeface="Times New Roman" pitchFamily="18" charset="0"/>
                        </a:rPr>
                        <a:t>：</a:t>
                      </a:r>
                      <a:r>
                        <a:rPr lang="en-US" sz="1800" kern="0">
                          <a:solidFill>
                            <a:srgbClr val="000000"/>
                          </a:solidFill>
                          <a:effectLst/>
                          <a:latin typeface="Times New Roman" pitchFamily="18" charset="0"/>
                          <a:ea typeface="宋体" pitchFamily="2" charset="-122"/>
                          <a:cs typeface="Times New Roman" pitchFamily="18" charset="0"/>
                        </a:rPr>
                        <a:t> x </a:t>
                      </a:r>
                      <a:r>
                        <a:rPr lang="zh-CN" sz="1800" kern="0">
                          <a:solidFill>
                            <a:srgbClr val="000000"/>
                          </a:solidFill>
                          <a:effectLst/>
                          <a:latin typeface="Times New Roman" pitchFamily="18" charset="0"/>
                          <a:ea typeface="宋体" pitchFamily="2" charset="-122"/>
                          <a:cs typeface="Times New Roman" pitchFamily="18" charset="0"/>
                        </a:rPr>
                        <a:t>可以是</a:t>
                      </a:r>
                      <a:r>
                        <a:rPr lang="en-US" sz="1800" kern="0">
                          <a:solidFill>
                            <a:srgbClr val="000000"/>
                          </a:solidFill>
                          <a:effectLst/>
                          <a:latin typeface="Times New Roman" pitchFamily="18" charset="0"/>
                          <a:ea typeface="宋体" pitchFamily="2" charset="-122"/>
                          <a:cs typeface="Times New Roman" pitchFamily="18" charset="0"/>
                        </a:rPr>
                        <a:t> 1~8 </a:t>
                      </a:r>
                      <a:r>
                        <a:rPr lang="zh-CN" sz="1800" kern="0">
                          <a:solidFill>
                            <a:srgbClr val="000000"/>
                          </a:solidFill>
                          <a:effectLst/>
                          <a:latin typeface="Times New Roman" pitchFamily="18" charset="0"/>
                          <a:ea typeface="宋体" pitchFamily="2" charset="-122"/>
                          <a:cs typeface="Times New Roman" pitchFamily="18" charset="0"/>
                        </a:rPr>
                        <a:t>，来选择</a:t>
                      </a:r>
                      <a:r>
                        <a:rPr lang="en-US" sz="1800" kern="0">
                          <a:solidFill>
                            <a:srgbClr val="000000"/>
                          </a:solidFill>
                          <a:effectLst/>
                          <a:latin typeface="Times New Roman" pitchFamily="18" charset="0"/>
                          <a:ea typeface="宋体" pitchFamily="2" charset="-122"/>
                          <a:cs typeface="Times New Roman" pitchFamily="18" charset="0"/>
                        </a:rPr>
                        <a:t> TIM </a:t>
                      </a:r>
                      <a:r>
                        <a:rPr lang="zh-CN" sz="1800" kern="0">
                          <a:solidFill>
                            <a:srgbClr val="000000"/>
                          </a:solidFill>
                          <a:effectLst/>
                          <a:latin typeface="Times New Roman" pitchFamily="18" charset="0"/>
                          <a:ea typeface="宋体" pitchFamily="2" charset="-122"/>
                          <a:cs typeface="Times New Roman" pitchFamily="18" charset="0"/>
                        </a:rPr>
                        <a:t>外设</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90">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输出参数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90">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返回值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90">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先决条件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无</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690">
                <a:tc>
                  <a:txBody>
                    <a:bodyPr/>
                    <a:lstStyle/>
                    <a:p>
                      <a:pPr algn="l">
                        <a:spcAft>
                          <a:spcPts val="0"/>
                        </a:spcAft>
                      </a:pPr>
                      <a:r>
                        <a:rPr lang="zh-CN" sz="1800" kern="0">
                          <a:solidFill>
                            <a:srgbClr val="000000"/>
                          </a:solidFill>
                          <a:effectLst/>
                          <a:latin typeface="Times New Roman" pitchFamily="18" charset="0"/>
                          <a:ea typeface="宋体" pitchFamily="2" charset="-122"/>
                          <a:cs typeface="Times New Roman" pitchFamily="18" charset="0"/>
                        </a:rPr>
                        <a:t>被调用函数 </a:t>
                      </a:r>
                      <a:endParaRPr lang="zh-CN" sz="18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0" dirty="0">
                          <a:solidFill>
                            <a:srgbClr val="000000"/>
                          </a:solidFill>
                          <a:effectLst/>
                          <a:latin typeface="Times New Roman" pitchFamily="18" charset="0"/>
                          <a:ea typeface="宋体" pitchFamily="2" charset="-122"/>
                          <a:cs typeface="Times New Roman" pitchFamily="18" charset="0"/>
                        </a:rPr>
                        <a:t>RCC_APB1PeriphClockCmd().</a:t>
                      </a:r>
                      <a:endParaRPr lang="zh-CN" sz="18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867659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5" y="439006"/>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9.5.2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函数</a:t>
            </a:r>
            <a:r>
              <a:rPr lang="en-US" altLang="zh-CN" sz="30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TIM_TimeBaseInit</a:t>
            </a:r>
            <a:endPar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578604837"/>
              </p:ext>
            </p:extLst>
          </p:nvPr>
        </p:nvGraphicFramePr>
        <p:xfrm>
          <a:off x="353605" y="1087575"/>
          <a:ext cx="8529138" cy="3043719"/>
        </p:xfrm>
        <a:graphic>
          <a:graphicData uri="http://schemas.openxmlformats.org/drawingml/2006/table">
            <a:tbl>
              <a:tblPr firstRow="1" firstCol="1" bandRow="1"/>
              <a:tblGrid>
                <a:gridCol w="1720973"/>
                <a:gridCol w="6808165"/>
              </a:tblGrid>
              <a:tr h="24905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函数名</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TIM_TimeBaseInit</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231">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函数原形</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void TIM_TimeBaseInit(TIM_TypeDef* TIMx, TIM_TimeBaseInitTypeDef*</a:t>
                      </a:r>
                      <a:br>
                        <a:rPr lang="en-US" sz="1600" kern="0">
                          <a:solidFill>
                            <a:srgbClr val="000000"/>
                          </a:solidFill>
                          <a:effectLst/>
                          <a:latin typeface="Times New Roman" pitchFamily="18" charset="0"/>
                          <a:ea typeface="宋体" pitchFamily="2" charset="-122"/>
                          <a:cs typeface="Times New Roman" pitchFamily="18" charset="0"/>
                        </a:rPr>
                      </a:br>
                      <a:r>
                        <a:rPr lang="en-US" sz="1600" kern="0">
                          <a:solidFill>
                            <a:srgbClr val="000000"/>
                          </a:solidFill>
                          <a:effectLst/>
                          <a:latin typeface="Times New Roman" pitchFamily="18" charset="0"/>
                          <a:ea typeface="宋体" pitchFamily="2" charset="-122"/>
                          <a:cs typeface="Times New Roman" pitchFamily="18" charset="0"/>
                        </a:rPr>
                        <a:t>TIM_TimeBaseInitStruct)</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85">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功能描述</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根据</a:t>
                      </a:r>
                      <a:r>
                        <a:rPr lang="en-US" sz="1600" kern="0">
                          <a:solidFill>
                            <a:srgbClr val="000000"/>
                          </a:solidFill>
                          <a:effectLst/>
                          <a:latin typeface="Times New Roman" pitchFamily="18" charset="0"/>
                          <a:ea typeface="宋体" pitchFamily="2" charset="-122"/>
                          <a:cs typeface="Times New Roman" pitchFamily="18" charset="0"/>
                        </a:rPr>
                        <a:t> TIM_TimeBaseInitStruct </a:t>
                      </a:r>
                      <a:r>
                        <a:rPr lang="zh-CN" sz="1600" kern="0">
                          <a:solidFill>
                            <a:srgbClr val="000000"/>
                          </a:solidFill>
                          <a:effectLst/>
                          <a:latin typeface="Times New Roman" pitchFamily="18" charset="0"/>
                          <a:ea typeface="宋体" pitchFamily="2" charset="-122"/>
                          <a:cs typeface="Times New Roman" pitchFamily="18" charset="0"/>
                        </a:rPr>
                        <a:t>中指定的参数初始化</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的时间基数单位</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1</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TIMx</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 x </a:t>
                      </a:r>
                      <a:r>
                        <a:rPr lang="zh-CN" sz="1600" kern="0">
                          <a:solidFill>
                            <a:srgbClr val="000000"/>
                          </a:solidFill>
                          <a:effectLst/>
                          <a:latin typeface="Times New Roman" pitchFamily="18" charset="0"/>
                          <a:ea typeface="宋体" pitchFamily="2" charset="-122"/>
                          <a:cs typeface="Times New Roman" pitchFamily="18" charset="0"/>
                        </a:rPr>
                        <a:t>可以是</a:t>
                      </a:r>
                      <a:r>
                        <a:rPr lang="en-US" sz="1600" kern="0">
                          <a:solidFill>
                            <a:srgbClr val="000000"/>
                          </a:solidFill>
                          <a:effectLst/>
                          <a:latin typeface="Times New Roman" pitchFamily="18" charset="0"/>
                          <a:ea typeface="宋体" pitchFamily="2" charset="-122"/>
                          <a:cs typeface="Times New Roman" pitchFamily="18" charset="0"/>
                        </a:rPr>
                        <a:t> 1~8 </a:t>
                      </a:r>
                      <a:r>
                        <a:rPr lang="zh-CN" sz="1600" kern="0">
                          <a:solidFill>
                            <a:srgbClr val="000000"/>
                          </a:solidFill>
                          <a:effectLst/>
                          <a:latin typeface="Times New Roman" pitchFamily="18" charset="0"/>
                          <a:ea typeface="宋体" pitchFamily="2" charset="-122"/>
                          <a:cs typeface="Times New Roman" pitchFamily="18" charset="0"/>
                        </a:rPr>
                        <a:t>，来选择</a:t>
                      </a:r>
                      <a:r>
                        <a:rPr lang="en-US" sz="1600" kern="0">
                          <a:solidFill>
                            <a:srgbClr val="000000"/>
                          </a:solidFill>
                          <a:effectLst/>
                          <a:latin typeface="Times New Roman" pitchFamily="18" charset="0"/>
                          <a:ea typeface="宋体" pitchFamily="2" charset="-122"/>
                          <a:cs typeface="Times New Roman" pitchFamily="18" charset="0"/>
                        </a:rPr>
                        <a:t> TIM </a:t>
                      </a:r>
                      <a:r>
                        <a:rPr lang="zh-CN" sz="1600" kern="0">
                          <a:solidFill>
                            <a:srgbClr val="000000"/>
                          </a:solidFill>
                          <a:effectLst/>
                          <a:latin typeface="Times New Roman" pitchFamily="18" charset="0"/>
                          <a:ea typeface="宋体" pitchFamily="2" charset="-122"/>
                          <a:cs typeface="Times New Roman" pitchFamily="18" charset="0"/>
                        </a:rPr>
                        <a:t>外设</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1543">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2</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TIMTimeBase_InitStruct</a:t>
                      </a:r>
                      <a:r>
                        <a:rPr lang="zh-CN" sz="1600" kern="0">
                          <a:solidFill>
                            <a:srgbClr val="000000"/>
                          </a:solidFill>
                          <a:effectLst/>
                          <a:latin typeface="Times New Roman" pitchFamily="18" charset="0"/>
                          <a:ea typeface="宋体" pitchFamily="2" charset="-122"/>
                          <a:cs typeface="Times New Roman" pitchFamily="18" charset="0"/>
                        </a:rPr>
                        <a:t>：指向结构</a:t>
                      </a:r>
                      <a:r>
                        <a:rPr lang="en-US" sz="1600" kern="0">
                          <a:solidFill>
                            <a:srgbClr val="000000"/>
                          </a:solidFill>
                          <a:effectLst/>
                          <a:latin typeface="Times New Roman" pitchFamily="18" charset="0"/>
                          <a:ea typeface="宋体" pitchFamily="2" charset="-122"/>
                          <a:cs typeface="Times New Roman" pitchFamily="18" charset="0"/>
                        </a:rPr>
                        <a:t> TIM_TimeBaseInitTypeDef </a:t>
                      </a:r>
                      <a:r>
                        <a:rPr lang="zh-CN" sz="1600" kern="0">
                          <a:solidFill>
                            <a:srgbClr val="000000"/>
                          </a:solidFill>
                          <a:effectLst/>
                          <a:latin typeface="Times New Roman" pitchFamily="18" charset="0"/>
                          <a:ea typeface="宋体" pitchFamily="2" charset="-122"/>
                          <a:cs typeface="Times New Roman" pitchFamily="18" charset="0"/>
                        </a:rPr>
                        <a:t>的指针，包含了</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时间基数单位的配置信息</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05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输出参数</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05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返回值</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05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先决条件</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05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被调用函数</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907143" y="4171079"/>
            <a:ext cx="4572000" cy="2725746"/>
          </a:xfrm>
          <a:prstGeom prst="rect">
            <a:avLst/>
          </a:prstGeom>
          <a:solidFill>
            <a:schemeClr val="accent2"/>
          </a:solidFill>
        </p:spPr>
        <p:txBody>
          <a:bodyPr>
            <a:spAutoFit/>
          </a:bodyPr>
          <a:lstStyle/>
          <a:p>
            <a:pPr>
              <a:lnSpc>
                <a:spcPct val="120000"/>
              </a:lnSpc>
            </a:pPr>
            <a:r>
              <a:rPr lang="en-US" altLang="zh-CN" sz="1600" dirty="0" err="1">
                <a:latin typeface="Times New Roman" pitchFamily="18" charset="0"/>
                <a:ea typeface="宋体" pitchFamily="2" charset="-122"/>
                <a:cs typeface="Times New Roman" pitchFamily="18" charset="0"/>
              </a:rPr>
              <a:t>typedef</a:t>
            </a:r>
            <a:r>
              <a:rPr lang="en-US" altLang="zh-CN" sz="1600" dirty="0">
                <a:latin typeface="Times New Roman" pitchFamily="18" charset="0"/>
                <a:ea typeface="宋体" pitchFamily="2" charset="-122"/>
                <a:cs typeface="Times New Roman" pitchFamily="18" charset="0"/>
              </a:rPr>
              <a:t> </a:t>
            </a:r>
            <a:r>
              <a:rPr lang="en-US" altLang="zh-CN" sz="1600" dirty="0" err="1">
                <a:latin typeface="Times New Roman" pitchFamily="18" charset="0"/>
                <a:ea typeface="宋体" pitchFamily="2" charset="-122"/>
                <a:cs typeface="Times New Roman" pitchFamily="18" charset="0"/>
              </a:rPr>
              <a:t>struct</a:t>
            </a:r>
            <a:endParaRPr lang="en-US" altLang="zh-CN" sz="1600" dirty="0">
              <a:latin typeface="Times New Roman" pitchFamily="18" charset="0"/>
              <a:ea typeface="宋体" pitchFamily="2" charset="-122"/>
              <a:cs typeface="Times New Roman" pitchFamily="18" charset="0"/>
            </a:endParaRPr>
          </a:p>
          <a:p>
            <a:pPr>
              <a:lnSpc>
                <a:spcPct val="120000"/>
              </a:lnSpc>
            </a:pPr>
            <a:r>
              <a:rPr lang="en-US" altLang="zh-CN" sz="1600" dirty="0">
                <a:latin typeface="Times New Roman" pitchFamily="18" charset="0"/>
                <a:ea typeface="宋体" pitchFamily="2" charset="-122"/>
                <a:cs typeface="Times New Roman" pitchFamily="18" charset="0"/>
              </a:rPr>
              <a:t>{</a:t>
            </a:r>
          </a:p>
          <a:p>
            <a:pPr>
              <a:lnSpc>
                <a:spcPct val="120000"/>
              </a:lnSpc>
            </a:pPr>
            <a:r>
              <a:rPr lang="en-US" altLang="zh-CN" sz="1600" dirty="0">
                <a:latin typeface="Times New Roman" pitchFamily="18" charset="0"/>
                <a:ea typeface="宋体" pitchFamily="2" charset="-122"/>
                <a:cs typeface="Times New Roman" pitchFamily="18" charset="0"/>
              </a:rPr>
              <a:t>  uint16_t </a:t>
            </a:r>
            <a:r>
              <a:rPr lang="en-US" altLang="zh-CN" sz="1600" dirty="0" err="1">
                <a:latin typeface="Times New Roman" pitchFamily="18" charset="0"/>
                <a:ea typeface="宋体" pitchFamily="2" charset="-122"/>
                <a:cs typeface="Times New Roman" pitchFamily="18" charset="0"/>
              </a:rPr>
              <a:t>TIM_Prescaler</a:t>
            </a:r>
            <a:r>
              <a:rPr lang="en-US" altLang="zh-CN" sz="1600" dirty="0">
                <a:latin typeface="Times New Roman" pitchFamily="18" charset="0"/>
                <a:ea typeface="宋体" pitchFamily="2" charset="-122"/>
                <a:cs typeface="Times New Roman" pitchFamily="18" charset="0"/>
              </a:rPr>
              <a:t>;        </a:t>
            </a:r>
          </a:p>
          <a:p>
            <a:pPr>
              <a:lnSpc>
                <a:spcPct val="120000"/>
              </a:lnSpc>
            </a:pPr>
            <a:r>
              <a:rPr lang="en-US" altLang="zh-CN" sz="1600" dirty="0">
                <a:latin typeface="Times New Roman" pitchFamily="18" charset="0"/>
                <a:ea typeface="宋体" pitchFamily="2" charset="-122"/>
                <a:cs typeface="Times New Roman" pitchFamily="18" charset="0"/>
              </a:rPr>
              <a:t>  uint16_t </a:t>
            </a:r>
            <a:r>
              <a:rPr lang="en-US" altLang="zh-CN" sz="1600" dirty="0" err="1">
                <a:latin typeface="Times New Roman" pitchFamily="18" charset="0"/>
                <a:ea typeface="宋体" pitchFamily="2" charset="-122"/>
                <a:cs typeface="Times New Roman" pitchFamily="18" charset="0"/>
              </a:rPr>
              <a:t>TIM_CounterMode</a:t>
            </a:r>
            <a:r>
              <a:rPr lang="en-US" altLang="zh-CN" sz="1600" dirty="0">
                <a:latin typeface="Times New Roman" pitchFamily="18" charset="0"/>
                <a:ea typeface="宋体" pitchFamily="2" charset="-122"/>
                <a:cs typeface="Times New Roman" pitchFamily="18" charset="0"/>
              </a:rPr>
              <a:t>;       </a:t>
            </a:r>
          </a:p>
          <a:p>
            <a:pPr>
              <a:lnSpc>
                <a:spcPct val="120000"/>
              </a:lnSpc>
            </a:pPr>
            <a:r>
              <a:rPr lang="en-US" altLang="zh-CN" sz="1600" dirty="0">
                <a:latin typeface="Times New Roman" pitchFamily="18" charset="0"/>
                <a:ea typeface="宋体" pitchFamily="2" charset="-122"/>
                <a:cs typeface="Times New Roman" pitchFamily="18" charset="0"/>
              </a:rPr>
              <a:t>  uint16_t </a:t>
            </a:r>
            <a:r>
              <a:rPr lang="en-US" altLang="zh-CN" sz="1600" dirty="0" err="1">
                <a:latin typeface="Times New Roman" pitchFamily="18" charset="0"/>
                <a:ea typeface="宋体" pitchFamily="2" charset="-122"/>
                <a:cs typeface="Times New Roman" pitchFamily="18" charset="0"/>
              </a:rPr>
              <a:t>TIM_Period</a:t>
            </a:r>
            <a:r>
              <a:rPr lang="en-US" altLang="zh-CN" sz="1600" dirty="0">
                <a:latin typeface="Times New Roman" pitchFamily="18" charset="0"/>
                <a:ea typeface="宋体" pitchFamily="2" charset="-122"/>
                <a:cs typeface="Times New Roman" pitchFamily="18" charset="0"/>
              </a:rPr>
              <a:t>;           </a:t>
            </a:r>
          </a:p>
          <a:p>
            <a:pPr>
              <a:lnSpc>
                <a:spcPct val="120000"/>
              </a:lnSpc>
            </a:pPr>
            <a:r>
              <a:rPr lang="en-US" altLang="zh-CN" sz="1600" dirty="0">
                <a:latin typeface="Times New Roman" pitchFamily="18" charset="0"/>
                <a:ea typeface="宋体" pitchFamily="2" charset="-122"/>
                <a:cs typeface="Times New Roman" pitchFamily="18" charset="0"/>
              </a:rPr>
              <a:t>  uint16_t </a:t>
            </a:r>
            <a:r>
              <a:rPr lang="en-US" altLang="zh-CN" sz="1600" dirty="0" err="1">
                <a:latin typeface="Times New Roman" pitchFamily="18" charset="0"/>
                <a:ea typeface="宋体" pitchFamily="2" charset="-122"/>
                <a:cs typeface="Times New Roman" pitchFamily="18" charset="0"/>
              </a:rPr>
              <a:t>TIM_ClockDivision</a:t>
            </a:r>
            <a:r>
              <a:rPr lang="en-US" altLang="zh-CN" sz="1600" dirty="0">
                <a:latin typeface="Times New Roman" pitchFamily="18" charset="0"/>
                <a:ea typeface="宋体" pitchFamily="2" charset="-122"/>
                <a:cs typeface="Times New Roman" pitchFamily="18" charset="0"/>
              </a:rPr>
              <a:t>;     </a:t>
            </a:r>
          </a:p>
          <a:p>
            <a:pPr>
              <a:lnSpc>
                <a:spcPct val="120000"/>
              </a:lnSpc>
            </a:pPr>
            <a:r>
              <a:rPr lang="en-US" altLang="zh-CN" sz="1600" dirty="0">
                <a:latin typeface="Times New Roman" pitchFamily="18" charset="0"/>
                <a:ea typeface="宋体" pitchFamily="2" charset="-122"/>
                <a:cs typeface="Times New Roman" pitchFamily="18" charset="0"/>
              </a:rPr>
              <a:t>  uint8_t </a:t>
            </a:r>
            <a:r>
              <a:rPr lang="en-US" altLang="zh-CN" sz="1600" dirty="0" err="1">
                <a:latin typeface="Times New Roman" pitchFamily="18" charset="0"/>
                <a:ea typeface="宋体" pitchFamily="2" charset="-122"/>
                <a:cs typeface="Times New Roman" pitchFamily="18" charset="0"/>
              </a:rPr>
              <a:t>TIM_RepetitionCounter</a:t>
            </a:r>
            <a:r>
              <a:rPr lang="en-US" altLang="zh-CN" sz="1600" dirty="0">
                <a:latin typeface="Times New Roman" pitchFamily="18" charset="0"/>
                <a:ea typeface="宋体" pitchFamily="2" charset="-122"/>
                <a:cs typeface="Times New Roman" pitchFamily="18" charset="0"/>
              </a:rPr>
              <a:t>; //</a:t>
            </a:r>
            <a:r>
              <a:rPr lang="zh-CN" altLang="en-US" sz="1600" dirty="0">
                <a:latin typeface="Times New Roman" pitchFamily="18" charset="0"/>
                <a:ea typeface="宋体" pitchFamily="2" charset="-122"/>
                <a:cs typeface="Times New Roman" pitchFamily="18" charset="0"/>
              </a:rPr>
              <a:t>仅高级定时器</a:t>
            </a:r>
            <a:r>
              <a:rPr lang="en-US" altLang="zh-CN" sz="1600" dirty="0">
                <a:latin typeface="Times New Roman" pitchFamily="18" charset="0"/>
                <a:ea typeface="宋体" pitchFamily="2" charset="-122"/>
                <a:cs typeface="Times New Roman" pitchFamily="18" charset="0"/>
              </a:rPr>
              <a:t>TIM1</a:t>
            </a:r>
            <a:r>
              <a:rPr lang="zh-CN" altLang="en-US" sz="1600" dirty="0">
                <a:latin typeface="Times New Roman" pitchFamily="18" charset="0"/>
                <a:ea typeface="宋体" pitchFamily="2" charset="-122"/>
                <a:cs typeface="Times New Roman" pitchFamily="18" charset="0"/>
              </a:rPr>
              <a:t>和</a:t>
            </a:r>
            <a:r>
              <a:rPr lang="en-US" altLang="zh-CN" sz="1600" dirty="0">
                <a:latin typeface="Times New Roman" pitchFamily="18" charset="0"/>
                <a:ea typeface="宋体" pitchFamily="2" charset="-122"/>
                <a:cs typeface="Times New Roman" pitchFamily="18" charset="0"/>
              </a:rPr>
              <a:t>TIM8</a:t>
            </a:r>
            <a:r>
              <a:rPr lang="zh-CN" altLang="en-US" sz="1600" dirty="0">
                <a:latin typeface="Times New Roman" pitchFamily="18" charset="0"/>
                <a:ea typeface="宋体" pitchFamily="2" charset="-122"/>
                <a:cs typeface="Times New Roman" pitchFamily="18" charset="0"/>
              </a:rPr>
              <a:t>有效</a:t>
            </a:r>
          </a:p>
          <a:p>
            <a:pPr>
              <a:lnSpc>
                <a:spcPct val="120000"/>
              </a:lnSpc>
            </a:pPr>
            <a:r>
              <a:rPr lang="en-US" altLang="zh-CN" sz="1600" dirty="0">
                <a:latin typeface="Times New Roman" pitchFamily="18" charset="0"/>
                <a:ea typeface="宋体" pitchFamily="2" charset="-122"/>
                <a:cs typeface="Times New Roman" pitchFamily="18" charset="0"/>
              </a:rPr>
              <a:t>} </a:t>
            </a:r>
            <a:r>
              <a:rPr lang="en-US" altLang="zh-CN" sz="1600" dirty="0" err="1">
                <a:latin typeface="Times New Roman" pitchFamily="18" charset="0"/>
                <a:ea typeface="宋体" pitchFamily="2" charset="-122"/>
                <a:cs typeface="Times New Roman" pitchFamily="18" charset="0"/>
              </a:rPr>
              <a:t>TIM_TimeBaseInitTypeDef</a:t>
            </a:r>
            <a:r>
              <a:rPr lang="en-US" altLang="zh-CN" sz="160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222834191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912" y="393398"/>
            <a:ext cx="8875487" cy="3093154"/>
          </a:xfrm>
          <a:prstGeom prst="rect">
            <a:avLst/>
          </a:prstGeom>
        </p:spPr>
        <p:txBody>
          <a:bodyPr wrap="square">
            <a:spAutoFit/>
          </a:bodyPr>
          <a:lstStyle/>
          <a:p>
            <a:pPr>
              <a:lnSpc>
                <a:spcPct val="130000"/>
              </a:lnSpc>
            </a:pPr>
            <a:r>
              <a:rPr lang="en-US" altLang="zh-CN" sz="2000" b="1" dirty="0" err="1" smtClean="0">
                <a:solidFill>
                  <a:srgbClr val="7030A0"/>
                </a:solidFill>
                <a:latin typeface="Times New Roman" pitchFamily="18" charset="0"/>
                <a:ea typeface="宋体" pitchFamily="2" charset="-122"/>
                <a:cs typeface="Times New Roman" pitchFamily="18" charset="0"/>
              </a:rPr>
              <a:t>TIM_Period</a:t>
            </a:r>
            <a:r>
              <a:rPr lang="en-US" altLang="zh-CN" sz="2000" b="1" dirty="0" smtClean="0">
                <a:solidFill>
                  <a:srgbClr val="7030A0"/>
                </a:solidFill>
                <a:latin typeface="Times New Roman" pitchFamily="18" charset="0"/>
                <a:ea typeface="宋体" pitchFamily="2" charset="-122"/>
                <a:cs typeface="Times New Roman" pitchFamily="18" charset="0"/>
              </a:rPr>
              <a:t>:</a:t>
            </a:r>
          </a:p>
          <a:p>
            <a:pPr indent="457200">
              <a:lnSpc>
                <a:spcPct val="130000"/>
              </a:lnSpc>
            </a:pPr>
            <a:r>
              <a:rPr lang="zh-CN" altLang="en-US" dirty="0" smtClean="0">
                <a:latin typeface="Times New Roman" pitchFamily="18" charset="0"/>
                <a:ea typeface="宋体" pitchFamily="2" charset="-122"/>
                <a:cs typeface="Times New Roman" pitchFamily="18" charset="0"/>
              </a:rPr>
              <a:t>设置</a:t>
            </a:r>
            <a:r>
              <a:rPr lang="zh-CN" altLang="en-US" dirty="0">
                <a:latin typeface="Times New Roman" pitchFamily="18" charset="0"/>
                <a:ea typeface="宋体" pitchFamily="2" charset="-122"/>
                <a:cs typeface="Times New Roman" pitchFamily="18" charset="0"/>
              </a:rPr>
              <a:t>了在下一个更新事件装入活动的自动重装载寄存器周期的值。它的取值必须在 </a:t>
            </a:r>
            <a:r>
              <a:rPr lang="en-US" altLang="zh-CN" dirty="0">
                <a:latin typeface="Times New Roman" pitchFamily="18" charset="0"/>
                <a:ea typeface="宋体" pitchFamily="2" charset="-122"/>
                <a:cs typeface="Times New Roman" pitchFamily="18" charset="0"/>
              </a:rPr>
              <a:t>0x0000 </a:t>
            </a:r>
            <a:r>
              <a:rPr lang="zh-CN" altLang="en-US" dirty="0">
                <a:latin typeface="Times New Roman" pitchFamily="18" charset="0"/>
                <a:ea typeface="宋体" pitchFamily="2" charset="-122"/>
                <a:cs typeface="Times New Roman" pitchFamily="18" charset="0"/>
              </a:rPr>
              <a:t>和</a:t>
            </a:r>
            <a:r>
              <a:rPr lang="en-US" altLang="zh-CN" dirty="0">
                <a:latin typeface="Times New Roman" pitchFamily="18" charset="0"/>
                <a:ea typeface="宋体" pitchFamily="2" charset="-122"/>
                <a:cs typeface="Times New Roman" pitchFamily="18" charset="0"/>
              </a:rPr>
              <a:t>0xFFFF </a:t>
            </a:r>
            <a:r>
              <a:rPr lang="zh-CN" altLang="en-US" dirty="0">
                <a:latin typeface="Times New Roman" pitchFamily="18" charset="0"/>
                <a:ea typeface="宋体" pitchFamily="2" charset="-122"/>
                <a:cs typeface="Times New Roman" pitchFamily="18" charset="0"/>
              </a:rPr>
              <a:t>之间。</a:t>
            </a:r>
          </a:p>
          <a:p>
            <a:pPr>
              <a:lnSpc>
                <a:spcPct val="130000"/>
              </a:lnSpc>
            </a:pPr>
            <a:r>
              <a:rPr lang="en-US" altLang="zh-CN" sz="2000" b="1" dirty="0" err="1" smtClean="0">
                <a:solidFill>
                  <a:srgbClr val="7030A0"/>
                </a:solidFill>
                <a:latin typeface="Times New Roman" pitchFamily="18" charset="0"/>
                <a:ea typeface="宋体" pitchFamily="2" charset="-122"/>
                <a:cs typeface="Times New Roman" pitchFamily="18" charset="0"/>
              </a:rPr>
              <a:t>TIM_Prescaler</a:t>
            </a:r>
            <a:r>
              <a:rPr lang="en-US" altLang="zh-CN" sz="2000" b="1" dirty="0" smtClean="0">
                <a:solidFill>
                  <a:srgbClr val="7030A0"/>
                </a:solidFill>
                <a:latin typeface="Times New Roman" pitchFamily="18" charset="0"/>
                <a:ea typeface="宋体" pitchFamily="2" charset="-122"/>
                <a:cs typeface="Times New Roman" pitchFamily="18" charset="0"/>
              </a:rPr>
              <a:t>:</a:t>
            </a:r>
          </a:p>
          <a:p>
            <a:pPr indent="457200">
              <a:lnSpc>
                <a:spcPct val="130000"/>
              </a:lnSpc>
            </a:pPr>
            <a:r>
              <a:rPr lang="zh-CN" altLang="en-US" dirty="0" smtClean="0">
                <a:latin typeface="Times New Roman" pitchFamily="18" charset="0"/>
                <a:ea typeface="宋体" pitchFamily="2" charset="-122"/>
                <a:cs typeface="Times New Roman" pitchFamily="18" charset="0"/>
              </a:rPr>
              <a:t>设置</a:t>
            </a:r>
            <a:r>
              <a:rPr lang="zh-CN" altLang="en-US" dirty="0">
                <a:latin typeface="Times New Roman" pitchFamily="18" charset="0"/>
                <a:ea typeface="宋体" pitchFamily="2" charset="-122"/>
                <a:cs typeface="Times New Roman" pitchFamily="18" charset="0"/>
              </a:rPr>
              <a:t>了用来作为 </a:t>
            </a:r>
            <a:r>
              <a:rPr lang="en-US" altLang="zh-CN" dirty="0" err="1">
                <a:latin typeface="Times New Roman" pitchFamily="18" charset="0"/>
                <a:ea typeface="宋体" pitchFamily="2" charset="-122"/>
                <a:cs typeface="Times New Roman" pitchFamily="18" charset="0"/>
              </a:rPr>
              <a:t>TIMx</a:t>
            </a:r>
            <a:r>
              <a:rPr lang="en-US" altLang="zh-CN" dirty="0">
                <a:latin typeface="Times New Roman" pitchFamily="18" charset="0"/>
                <a:ea typeface="宋体" pitchFamily="2" charset="-122"/>
                <a:cs typeface="Times New Roman" pitchFamily="18" charset="0"/>
              </a:rPr>
              <a:t> </a:t>
            </a:r>
            <a:r>
              <a:rPr lang="zh-CN" altLang="en-US" dirty="0">
                <a:latin typeface="Times New Roman" pitchFamily="18" charset="0"/>
                <a:ea typeface="宋体" pitchFamily="2" charset="-122"/>
                <a:cs typeface="Times New Roman" pitchFamily="18" charset="0"/>
              </a:rPr>
              <a:t>时钟频率除数的预分频值。它的取值必须在 </a:t>
            </a:r>
            <a:r>
              <a:rPr lang="en-US" altLang="zh-CN" dirty="0">
                <a:latin typeface="Times New Roman" pitchFamily="18" charset="0"/>
                <a:ea typeface="宋体" pitchFamily="2" charset="-122"/>
                <a:cs typeface="Times New Roman" pitchFamily="18" charset="0"/>
              </a:rPr>
              <a:t>0x0000 </a:t>
            </a:r>
            <a:r>
              <a:rPr lang="zh-CN" altLang="en-US" dirty="0">
                <a:latin typeface="Times New Roman" pitchFamily="18" charset="0"/>
                <a:ea typeface="宋体" pitchFamily="2" charset="-122"/>
                <a:cs typeface="Times New Roman" pitchFamily="18" charset="0"/>
              </a:rPr>
              <a:t>和 </a:t>
            </a:r>
            <a:r>
              <a:rPr lang="en-US" altLang="zh-CN" dirty="0">
                <a:latin typeface="Times New Roman" pitchFamily="18" charset="0"/>
                <a:ea typeface="宋体" pitchFamily="2" charset="-122"/>
                <a:cs typeface="Times New Roman" pitchFamily="18" charset="0"/>
              </a:rPr>
              <a:t>0xFFFF </a:t>
            </a:r>
            <a:r>
              <a:rPr lang="zh-CN" altLang="en-US" dirty="0">
                <a:latin typeface="Times New Roman" pitchFamily="18" charset="0"/>
                <a:ea typeface="宋体" pitchFamily="2" charset="-122"/>
                <a:cs typeface="Times New Roman" pitchFamily="18" charset="0"/>
              </a:rPr>
              <a:t>之间。</a:t>
            </a:r>
          </a:p>
          <a:p>
            <a:pPr>
              <a:lnSpc>
                <a:spcPct val="130000"/>
              </a:lnSpc>
            </a:pPr>
            <a:r>
              <a:rPr lang="en-US" altLang="zh-CN" sz="2000" b="1" dirty="0" err="1" smtClean="0">
                <a:solidFill>
                  <a:srgbClr val="7030A0"/>
                </a:solidFill>
                <a:latin typeface="Times New Roman" pitchFamily="18" charset="0"/>
                <a:ea typeface="宋体" pitchFamily="2" charset="-122"/>
                <a:cs typeface="Times New Roman" pitchFamily="18" charset="0"/>
              </a:rPr>
              <a:t>TIM_ClockDivision</a:t>
            </a:r>
            <a:r>
              <a:rPr lang="en-US" altLang="zh-CN" sz="2000" b="1" dirty="0" smtClean="0">
                <a:solidFill>
                  <a:srgbClr val="7030A0"/>
                </a:solidFill>
                <a:latin typeface="Times New Roman" pitchFamily="18" charset="0"/>
                <a:ea typeface="宋体" pitchFamily="2" charset="-122"/>
                <a:cs typeface="Times New Roman" pitchFamily="18" charset="0"/>
              </a:rPr>
              <a:t>:</a:t>
            </a:r>
            <a:endParaRPr lang="en-US" altLang="zh-CN" sz="2000" b="1" dirty="0">
              <a:solidFill>
                <a:srgbClr val="7030A0"/>
              </a:solidFill>
              <a:latin typeface="Times New Roman" pitchFamily="18" charset="0"/>
              <a:ea typeface="宋体" pitchFamily="2" charset="-122"/>
              <a:cs typeface="Times New Roman" pitchFamily="18" charset="0"/>
            </a:endParaRPr>
          </a:p>
          <a:p>
            <a:pPr indent="457200">
              <a:lnSpc>
                <a:spcPct val="130000"/>
              </a:lnSpc>
            </a:pPr>
            <a:r>
              <a:rPr lang="zh-CN" altLang="en-US" dirty="0" smtClean="0">
                <a:latin typeface="Times New Roman" pitchFamily="18" charset="0"/>
                <a:ea typeface="宋体" pitchFamily="2" charset="-122"/>
                <a:cs typeface="Times New Roman" pitchFamily="18" charset="0"/>
              </a:rPr>
              <a:t>设置</a:t>
            </a:r>
            <a:r>
              <a:rPr lang="zh-CN" altLang="en-US" dirty="0">
                <a:latin typeface="Times New Roman" pitchFamily="18" charset="0"/>
                <a:ea typeface="宋体" pitchFamily="2" charset="-122"/>
                <a:cs typeface="Times New Roman" pitchFamily="18" charset="0"/>
              </a:rPr>
              <a:t>了时钟分割。该参数取值见下表</a:t>
            </a:r>
          </a:p>
        </p:txBody>
      </p:sp>
      <p:graphicFrame>
        <p:nvGraphicFramePr>
          <p:cNvPr id="3" name="表格 2"/>
          <p:cNvGraphicFramePr>
            <a:graphicFrameLocks noGrp="1"/>
          </p:cNvGraphicFramePr>
          <p:nvPr>
            <p:extLst>
              <p:ext uri="{D42A27DB-BD31-4B8C-83A1-F6EECF244321}">
                <p14:modId xmlns:p14="http://schemas.microsoft.com/office/powerpoint/2010/main" val="343172673"/>
              </p:ext>
            </p:extLst>
          </p:nvPr>
        </p:nvGraphicFramePr>
        <p:xfrm>
          <a:off x="283025" y="3489674"/>
          <a:ext cx="6422575" cy="1044700"/>
        </p:xfrm>
        <a:graphic>
          <a:graphicData uri="http://schemas.openxmlformats.org/drawingml/2006/table">
            <a:tbl>
              <a:tblPr firstRow="1" firstCol="1" bandRow="1"/>
              <a:tblGrid>
                <a:gridCol w="2645033"/>
                <a:gridCol w="3777542"/>
              </a:tblGrid>
              <a:tr h="261175">
                <a:tc>
                  <a:txBody>
                    <a:bodyPr/>
                    <a:lstStyle/>
                    <a:p>
                      <a:pPr algn="l">
                        <a:spcAft>
                          <a:spcPts val="0"/>
                        </a:spcAft>
                      </a:pPr>
                      <a:r>
                        <a:rPr lang="en-US" sz="1400" b="1" kern="0" dirty="0" err="1">
                          <a:solidFill>
                            <a:srgbClr val="000000"/>
                          </a:solidFill>
                          <a:effectLst/>
                          <a:latin typeface="Times New Roman" pitchFamily="18" charset="0"/>
                          <a:ea typeface="宋体" pitchFamily="2" charset="-122"/>
                          <a:cs typeface="Times New Roman" pitchFamily="18" charset="0"/>
                        </a:rPr>
                        <a:t>TIM_ClockDivision</a:t>
                      </a:r>
                      <a:r>
                        <a:rPr lang="en-US" sz="1400" b="1" kern="0" dirty="0">
                          <a:solidFill>
                            <a:srgbClr val="000000"/>
                          </a:solidFill>
                          <a:effectLst/>
                          <a:latin typeface="Times New Roman" pitchFamily="18" charset="0"/>
                          <a:ea typeface="宋体" pitchFamily="2" charset="-122"/>
                          <a:cs typeface="Times New Roman" pitchFamily="18" charset="0"/>
                        </a:rPr>
                        <a:t> </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Times New Roman" pitchFamily="18" charset="0"/>
                          <a:ea typeface="宋体" pitchFamily="2" charset="-122"/>
                          <a:cs typeface="Times New Roman" pitchFamily="18" charset="0"/>
                        </a:rPr>
                        <a:t>描述</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75">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TIM_CKD_DIV1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TDTS = Tck_tim</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75">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TIM_CKD_DIV2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TDTS = 2Tck_tim</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175">
                <a:tc>
                  <a:txBody>
                    <a:bodyPr/>
                    <a:lstStyle/>
                    <a:p>
                      <a:pPr algn="l">
                        <a:spcAft>
                          <a:spcPts val="0"/>
                        </a:spcAft>
                      </a:pPr>
                      <a:r>
                        <a:rPr lang="en-US" sz="1400" kern="0" dirty="0">
                          <a:solidFill>
                            <a:srgbClr val="000000"/>
                          </a:solidFill>
                          <a:effectLst/>
                          <a:latin typeface="Times New Roman" pitchFamily="18" charset="0"/>
                          <a:ea typeface="宋体" pitchFamily="2" charset="-122"/>
                          <a:cs typeface="Times New Roman" pitchFamily="18" charset="0"/>
                        </a:rPr>
                        <a:t>TIM_CKD_DIV4 </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dirty="0">
                          <a:solidFill>
                            <a:srgbClr val="000000"/>
                          </a:solidFill>
                          <a:effectLst/>
                          <a:latin typeface="Times New Roman" pitchFamily="18" charset="0"/>
                          <a:ea typeface="宋体" pitchFamily="2" charset="-122"/>
                          <a:cs typeface="Times New Roman" pitchFamily="18" charset="0"/>
                        </a:rPr>
                        <a:t>TDTS = 4Tck_tim</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166912" y="4493910"/>
            <a:ext cx="8599717" cy="852541"/>
          </a:xfrm>
          <a:prstGeom prst="rect">
            <a:avLst/>
          </a:prstGeom>
        </p:spPr>
        <p:txBody>
          <a:bodyPr wrap="square">
            <a:spAutoFit/>
          </a:bodyPr>
          <a:lstStyle/>
          <a:p>
            <a:pPr>
              <a:lnSpc>
                <a:spcPct val="130000"/>
              </a:lnSpc>
            </a:pPr>
            <a:r>
              <a:rPr lang="en-US" altLang="zh-CN" sz="2000" b="1" dirty="0" err="1" smtClean="0">
                <a:solidFill>
                  <a:srgbClr val="7030A0"/>
                </a:solidFill>
                <a:latin typeface="Times New Roman" pitchFamily="18" charset="0"/>
                <a:ea typeface="宋体" pitchFamily="2" charset="-122"/>
                <a:cs typeface="Times New Roman" pitchFamily="18" charset="0"/>
              </a:rPr>
              <a:t>TIM_CounterMode</a:t>
            </a:r>
            <a:r>
              <a:rPr lang="en-US" altLang="zh-CN" sz="2000" b="1" dirty="0" smtClean="0">
                <a:solidFill>
                  <a:srgbClr val="7030A0"/>
                </a:solidFill>
                <a:latin typeface="Times New Roman" pitchFamily="18" charset="0"/>
                <a:ea typeface="宋体" pitchFamily="2" charset="-122"/>
                <a:cs typeface="Times New Roman" pitchFamily="18" charset="0"/>
              </a:rPr>
              <a:t>:</a:t>
            </a:r>
            <a:endParaRPr lang="en-US" altLang="zh-CN" sz="2000" b="1" dirty="0">
              <a:solidFill>
                <a:srgbClr val="7030A0"/>
              </a:solidFill>
              <a:latin typeface="Times New Roman" pitchFamily="18" charset="0"/>
              <a:ea typeface="宋体" pitchFamily="2" charset="-122"/>
              <a:cs typeface="Times New Roman" pitchFamily="18" charset="0"/>
            </a:endParaRPr>
          </a:p>
          <a:p>
            <a:pPr indent="457200">
              <a:lnSpc>
                <a:spcPct val="130000"/>
              </a:lnSpc>
            </a:pPr>
            <a:r>
              <a:rPr lang="zh-CN" altLang="en-US" dirty="0" smtClean="0">
                <a:latin typeface="Times New Roman" pitchFamily="18" charset="0"/>
                <a:ea typeface="宋体" pitchFamily="2" charset="-122"/>
                <a:cs typeface="Times New Roman" pitchFamily="18" charset="0"/>
              </a:rPr>
              <a:t>选择</a:t>
            </a:r>
            <a:r>
              <a:rPr lang="zh-CN" altLang="en-US" dirty="0">
                <a:latin typeface="Times New Roman" pitchFamily="18" charset="0"/>
                <a:ea typeface="宋体" pitchFamily="2" charset="-122"/>
                <a:cs typeface="Times New Roman" pitchFamily="18" charset="0"/>
              </a:rPr>
              <a:t>了计数器模式。该参数取值见下表。</a:t>
            </a:r>
          </a:p>
        </p:txBody>
      </p:sp>
      <p:graphicFrame>
        <p:nvGraphicFramePr>
          <p:cNvPr id="5" name="表格 4"/>
          <p:cNvGraphicFramePr>
            <a:graphicFrameLocks noGrp="1"/>
          </p:cNvGraphicFramePr>
          <p:nvPr>
            <p:extLst>
              <p:ext uri="{D42A27DB-BD31-4B8C-83A1-F6EECF244321}">
                <p14:modId xmlns:p14="http://schemas.microsoft.com/office/powerpoint/2010/main" val="2452057632"/>
              </p:ext>
            </p:extLst>
          </p:nvPr>
        </p:nvGraphicFramePr>
        <p:xfrm>
          <a:off x="283024" y="5389991"/>
          <a:ext cx="6741888" cy="1380924"/>
        </p:xfrm>
        <a:graphic>
          <a:graphicData uri="http://schemas.openxmlformats.org/drawingml/2006/table">
            <a:tbl>
              <a:tblPr firstRow="1" firstCol="1" bandRow="1"/>
              <a:tblGrid>
                <a:gridCol w="3395856"/>
                <a:gridCol w="3346032"/>
              </a:tblGrid>
              <a:tr h="230154">
                <a:tc>
                  <a:txBody>
                    <a:bodyPr/>
                    <a:lstStyle/>
                    <a:p>
                      <a:pPr algn="l">
                        <a:spcAft>
                          <a:spcPts val="0"/>
                        </a:spcAft>
                      </a:pPr>
                      <a:r>
                        <a:rPr lang="en-US" sz="1400" b="1" kern="0" dirty="0" err="1">
                          <a:solidFill>
                            <a:srgbClr val="000000"/>
                          </a:solidFill>
                          <a:effectLst/>
                          <a:latin typeface="Times New Roman" pitchFamily="18" charset="0"/>
                          <a:ea typeface="宋体" pitchFamily="2" charset="-122"/>
                          <a:cs typeface="Times New Roman" pitchFamily="18" charset="0"/>
                        </a:rPr>
                        <a:t>TIM_CounterMode</a:t>
                      </a:r>
                      <a:r>
                        <a:rPr lang="en-US" sz="1400" b="1" kern="0" dirty="0">
                          <a:solidFill>
                            <a:srgbClr val="000000"/>
                          </a:solidFill>
                          <a:effectLst/>
                          <a:latin typeface="Times New Roman" pitchFamily="18" charset="0"/>
                          <a:ea typeface="宋体" pitchFamily="2" charset="-122"/>
                          <a:cs typeface="Times New Roman" pitchFamily="18" charset="0"/>
                        </a:rPr>
                        <a:t> </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Times New Roman" pitchFamily="18" charset="0"/>
                          <a:ea typeface="宋体" pitchFamily="2" charset="-122"/>
                          <a:cs typeface="Times New Roman" pitchFamily="18" charset="0"/>
                        </a:rPr>
                        <a:t>描述</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54">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TIM_CounterMode_Up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向上计数模式</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54">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TIM_CounterMode_Down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向下计数模式</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54">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TIM_CounterMode_CenterAligned1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中央对齐模式</a:t>
                      </a:r>
                      <a:r>
                        <a:rPr lang="en-US" sz="1400" kern="0">
                          <a:solidFill>
                            <a:srgbClr val="000000"/>
                          </a:solidFill>
                          <a:effectLst/>
                          <a:latin typeface="Times New Roman" pitchFamily="18" charset="0"/>
                          <a:ea typeface="宋体" pitchFamily="2" charset="-122"/>
                          <a:cs typeface="Times New Roman" pitchFamily="18" charset="0"/>
                        </a:rPr>
                        <a:t> 1 </a:t>
                      </a:r>
                      <a:r>
                        <a:rPr lang="zh-CN" sz="1400" kern="0">
                          <a:solidFill>
                            <a:srgbClr val="000000"/>
                          </a:solidFill>
                          <a:effectLst/>
                          <a:latin typeface="Times New Roman" pitchFamily="18" charset="0"/>
                          <a:ea typeface="宋体" pitchFamily="2" charset="-122"/>
                          <a:cs typeface="Times New Roman" pitchFamily="18" charset="0"/>
                        </a:rPr>
                        <a:t>计数模式</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54">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TIM_CounterMode_CenterAligned2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中央对齐模式</a:t>
                      </a:r>
                      <a:r>
                        <a:rPr lang="en-US" sz="1400" kern="0">
                          <a:solidFill>
                            <a:srgbClr val="000000"/>
                          </a:solidFill>
                          <a:effectLst/>
                          <a:latin typeface="Times New Roman" pitchFamily="18" charset="0"/>
                          <a:ea typeface="宋体" pitchFamily="2" charset="-122"/>
                          <a:cs typeface="Times New Roman" pitchFamily="18" charset="0"/>
                        </a:rPr>
                        <a:t> 2 </a:t>
                      </a:r>
                      <a:r>
                        <a:rPr lang="zh-CN" sz="1400" kern="0">
                          <a:solidFill>
                            <a:srgbClr val="000000"/>
                          </a:solidFill>
                          <a:effectLst/>
                          <a:latin typeface="Times New Roman" pitchFamily="18" charset="0"/>
                          <a:ea typeface="宋体" pitchFamily="2" charset="-122"/>
                          <a:cs typeface="Times New Roman" pitchFamily="18" charset="0"/>
                        </a:rPr>
                        <a:t>计数模式</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154">
                <a:tc>
                  <a:txBody>
                    <a:bodyPr/>
                    <a:lstStyle/>
                    <a:p>
                      <a:pPr algn="l">
                        <a:spcAft>
                          <a:spcPts val="0"/>
                        </a:spcAft>
                      </a:pPr>
                      <a:r>
                        <a:rPr lang="en-US" sz="1400" kern="0" dirty="0">
                          <a:solidFill>
                            <a:srgbClr val="000000"/>
                          </a:solidFill>
                          <a:effectLst/>
                          <a:latin typeface="Times New Roman" pitchFamily="18" charset="0"/>
                          <a:ea typeface="宋体" pitchFamily="2" charset="-122"/>
                          <a:cs typeface="Times New Roman" pitchFamily="18" charset="0"/>
                        </a:rPr>
                        <a:t>TIM_CounterMode_CenterAligned3 </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dirty="0">
                          <a:solidFill>
                            <a:srgbClr val="000000"/>
                          </a:solidFill>
                          <a:effectLst/>
                          <a:latin typeface="Times New Roman" pitchFamily="18" charset="0"/>
                          <a:ea typeface="宋体" pitchFamily="2" charset="-122"/>
                          <a:cs typeface="Times New Roman" pitchFamily="18" charset="0"/>
                        </a:rPr>
                        <a:t>TIM </a:t>
                      </a:r>
                      <a:r>
                        <a:rPr lang="zh-CN" sz="1400" kern="0" dirty="0">
                          <a:solidFill>
                            <a:srgbClr val="000000"/>
                          </a:solidFill>
                          <a:effectLst/>
                          <a:latin typeface="Times New Roman" pitchFamily="18" charset="0"/>
                          <a:ea typeface="宋体" pitchFamily="2" charset="-122"/>
                          <a:cs typeface="Times New Roman" pitchFamily="18" charset="0"/>
                        </a:rPr>
                        <a:t>中央对齐模式</a:t>
                      </a:r>
                      <a:r>
                        <a:rPr lang="en-US" sz="1400" kern="0" dirty="0">
                          <a:solidFill>
                            <a:srgbClr val="000000"/>
                          </a:solidFill>
                          <a:effectLst/>
                          <a:latin typeface="Times New Roman" pitchFamily="18" charset="0"/>
                          <a:ea typeface="宋体" pitchFamily="2" charset="-122"/>
                          <a:cs typeface="Times New Roman" pitchFamily="18" charset="0"/>
                        </a:rPr>
                        <a:t> 3 </a:t>
                      </a:r>
                      <a:r>
                        <a:rPr lang="zh-CN" sz="1400" kern="0" dirty="0">
                          <a:solidFill>
                            <a:srgbClr val="000000"/>
                          </a:solidFill>
                          <a:effectLst/>
                          <a:latin typeface="Times New Roman" pitchFamily="18" charset="0"/>
                          <a:ea typeface="宋体" pitchFamily="2" charset="-122"/>
                          <a:cs typeface="Times New Roman" pitchFamily="18" charset="0"/>
                        </a:rPr>
                        <a:t>计数模式</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2834191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5" y="439006"/>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9.5.3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函数</a:t>
            </a: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TIM_OC1Init</a:t>
            </a:r>
            <a:endPar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354283704"/>
              </p:ext>
            </p:extLst>
          </p:nvPr>
        </p:nvGraphicFramePr>
        <p:xfrm>
          <a:off x="367846" y="1102450"/>
          <a:ext cx="8253639" cy="2758349"/>
        </p:xfrm>
        <a:graphic>
          <a:graphicData uri="http://schemas.openxmlformats.org/drawingml/2006/table">
            <a:tbl>
              <a:tblPr firstRow="1" firstCol="1" bandRow="1"/>
              <a:tblGrid>
                <a:gridCol w="1902872"/>
                <a:gridCol w="6350767"/>
              </a:tblGrid>
              <a:tr h="250759">
                <a:tc>
                  <a:txBody>
                    <a:bodyPr/>
                    <a:lstStyle/>
                    <a:p>
                      <a:pPr indent="266700"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函数名 </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TIM_OC1Init</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518">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void TIM_OC1Init(TIM_TypeDef* TIMx, TIM_OCInitTypeDef* TIM_OCInitStruct)</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759">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根据</a:t>
                      </a:r>
                      <a:r>
                        <a:rPr lang="en-US" sz="1600" kern="0">
                          <a:solidFill>
                            <a:srgbClr val="000000"/>
                          </a:solidFill>
                          <a:effectLst/>
                          <a:latin typeface="Times New Roman" pitchFamily="18" charset="0"/>
                          <a:ea typeface="宋体" pitchFamily="2" charset="-122"/>
                          <a:cs typeface="Times New Roman" pitchFamily="18" charset="0"/>
                        </a:rPr>
                        <a:t> TIM_OCInitStruct </a:t>
                      </a:r>
                      <a:r>
                        <a:rPr lang="zh-CN" sz="1600" kern="0">
                          <a:solidFill>
                            <a:srgbClr val="000000"/>
                          </a:solidFill>
                          <a:effectLst/>
                          <a:latin typeface="Times New Roman" pitchFamily="18" charset="0"/>
                          <a:ea typeface="宋体" pitchFamily="2" charset="-122"/>
                          <a:cs typeface="Times New Roman" pitchFamily="18" charset="0"/>
                        </a:rPr>
                        <a:t>中指定的参数初始化</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通道</a:t>
                      </a:r>
                      <a:r>
                        <a:rPr lang="en-US" sz="1600" kern="0">
                          <a:solidFill>
                            <a:srgbClr val="000000"/>
                          </a:solidFill>
                          <a:effectLst/>
                          <a:latin typeface="Times New Roman" pitchFamily="18" charset="0"/>
                          <a:ea typeface="宋体" pitchFamily="2" charset="-122"/>
                          <a:cs typeface="Times New Roman" pitchFamily="18" charset="0"/>
                        </a:rPr>
                        <a:t> 1</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759">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1</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TIMx</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x</a:t>
                      </a:r>
                      <a:r>
                        <a:rPr lang="zh-CN" sz="1600" kern="0">
                          <a:solidFill>
                            <a:srgbClr val="000000"/>
                          </a:solidFill>
                          <a:effectLst/>
                          <a:latin typeface="Times New Roman" pitchFamily="18" charset="0"/>
                          <a:ea typeface="宋体" pitchFamily="2" charset="-122"/>
                          <a:cs typeface="Times New Roman" pitchFamily="18" charset="0"/>
                        </a:rPr>
                        <a:t>可以是</a:t>
                      </a:r>
                      <a:r>
                        <a:rPr lang="en-US" sz="1600" kern="0">
                          <a:solidFill>
                            <a:srgbClr val="000000"/>
                          </a:solidFill>
                          <a:effectLst/>
                          <a:latin typeface="Times New Roman" pitchFamily="18" charset="0"/>
                          <a:ea typeface="宋体" pitchFamily="2" charset="-122"/>
                          <a:cs typeface="Times New Roman" pitchFamily="18" charset="0"/>
                        </a:rPr>
                        <a:t>1</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2</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3</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4</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5</a:t>
                      </a:r>
                      <a:r>
                        <a:rPr lang="zh-CN" sz="1600" kern="0">
                          <a:solidFill>
                            <a:srgbClr val="000000"/>
                          </a:solidFill>
                          <a:effectLst/>
                          <a:latin typeface="Times New Roman" pitchFamily="18" charset="0"/>
                          <a:ea typeface="宋体" pitchFamily="2" charset="-122"/>
                          <a:cs typeface="Times New Roman" pitchFamily="18" charset="0"/>
                        </a:rPr>
                        <a:t>或</a:t>
                      </a:r>
                      <a:r>
                        <a:rPr lang="en-US" sz="1600" kern="0">
                          <a:solidFill>
                            <a:srgbClr val="000000"/>
                          </a:solidFill>
                          <a:effectLst/>
                          <a:latin typeface="Times New Roman" pitchFamily="18" charset="0"/>
                          <a:ea typeface="宋体" pitchFamily="2" charset="-122"/>
                          <a:cs typeface="Times New Roman" pitchFamily="18" charset="0"/>
                        </a:rPr>
                        <a:t>8</a:t>
                      </a:r>
                      <a:r>
                        <a:rPr lang="zh-CN" sz="1600" kern="0">
                          <a:solidFill>
                            <a:srgbClr val="000000"/>
                          </a:solidFill>
                          <a:effectLst/>
                          <a:latin typeface="Times New Roman" pitchFamily="18" charset="0"/>
                          <a:ea typeface="宋体" pitchFamily="2" charset="-122"/>
                          <a:cs typeface="Times New Roman" pitchFamily="18" charset="0"/>
                        </a:rPr>
                        <a:t>，用于选择</a:t>
                      </a:r>
                      <a:r>
                        <a:rPr lang="en-US" sz="1600" kern="0">
                          <a:solidFill>
                            <a:srgbClr val="000000"/>
                          </a:solidFill>
                          <a:effectLst/>
                          <a:latin typeface="Times New Roman" pitchFamily="18" charset="0"/>
                          <a:ea typeface="宋体" pitchFamily="2" charset="-122"/>
                          <a:cs typeface="Times New Roman" pitchFamily="18" charset="0"/>
                        </a:rPr>
                        <a:t>TIM</a:t>
                      </a:r>
                      <a:r>
                        <a:rPr lang="zh-CN" sz="1600" kern="0">
                          <a:solidFill>
                            <a:srgbClr val="000000"/>
                          </a:solidFill>
                          <a:effectLst/>
                          <a:latin typeface="Times New Roman" pitchFamily="18" charset="0"/>
                          <a:ea typeface="宋体" pitchFamily="2" charset="-122"/>
                          <a:cs typeface="Times New Roman" pitchFamily="18" charset="0"/>
                        </a:rPr>
                        <a:t>外设</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518">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2</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TIM_OCInitStruct</a:t>
                      </a:r>
                      <a:r>
                        <a:rPr lang="zh-CN" sz="1600" kern="0">
                          <a:solidFill>
                            <a:srgbClr val="000000"/>
                          </a:solidFill>
                          <a:effectLst/>
                          <a:latin typeface="Times New Roman" pitchFamily="18" charset="0"/>
                          <a:ea typeface="宋体" pitchFamily="2" charset="-122"/>
                          <a:cs typeface="Times New Roman" pitchFamily="18" charset="0"/>
                        </a:rPr>
                        <a:t>：指向结构</a:t>
                      </a:r>
                      <a:r>
                        <a:rPr lang="en-US" sz="1600" kern="0">
                          <a:solidFill>
                            <a:srgbClr val="000000"/>
                          </a:solidFill>
                          <a:effectLst/>
                          <a:latin typeface="Times New Roman" pitchFamily="18" charset="0"/>
                          <a:ea typeface="宋体" pitchFamily="2" charset="-122"/>
                          <a:cs typeface="Times New Roman" pitchFamily="18" charset="0"/>
                        </a:rPr>
                        <a:t> TIM_OCInitTypeDef </a:t>
                      </a:r>
                      <a:r>
                        <a:rPr lang="zh-CN" sz="1600" kern="0">
                          <a:solidFill>
                            <a:srgbClr val="000000"/>
                          </a:solidFill>
                          <a:effectLst/>
                          <a:latin typeface="Times New Roman" pitchFamily="18" charset="0"/>
                          <a:ea typeface="宋体" pitchFamily="2" charset="-122"/>
                          <a:cs typeface="Times New Roman" pitchFamily="18" charset="0"/>
                        </a:rPr>
                        <a:t>的指针，包含了</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时间基数单位的配置信息。</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759">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759">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759">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759">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被调用函数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41085" y="4005721"/>
            <a:ext cx="4572000" cy="400110"/>
          </a:xfrm>
          <a:prstGeom prst="rect">
            <a:avLst/>
          </a:prstGeom>
        </p:spPr>
        <p:txBody>
          <a:bodyPr>
            <a:spAutoFit/>
          </a:bodyPr>
          <a:lstStyle/>
          <a:p>
            <a:r>
              <a:rPr lang="en-US" altLang="zh-CN" sz="2000" b="1" dirty="0" err="1" smtClean="0">
                <a:solidFill>
                  <a:srgbClr val="7030A0"/>
                </a:solidFill>
                <a:latin typeface="Times New Roman" pitchFamily="18" charset="0"/>
                <a:ea typeface="宋体" pitchFamily="2" charset="-122"/>
                <a:cs typeface="Times New Roman" pitchFamily="18" charset="0"/>
              </a:rPr>
              <a:t>TIM_OCMode</a:t>
            </a:r>
            <a:r>
              <a:rPr lang="en-US" altLang="zh-CN" sz="2000" b="1" dirty="0" smtClean="0">
                <a:solidFill>
                  <a:srgbClr val="7030A0"/>
                </a:solidFill>
                <a:latin typeface="Times New Roman" pitchFamily="18" charset="0"/>
                <a:ea typeface="宋体" pitchFamily="2" charset="-122"/>
                <a:cs typeface="Times New Roman" pitchFamily="18" charset="0"/>
              </a:rPr>
              <a:t>:</a:t>
            </a:r>
            <a:r>
              <a:rPr lang="zh-CN" altLang="en-US" dirty="0" smtClean="0">
                <a:latin typeface="Times New Roman" pitchFamily="18" charset="0"/>
                <a:ea typeface="宋体" pitchFamily="2" charset="-122"/>
                <a:cs typeface="Times New Roman" pitchFamily="18" charset="0"/>
              </a:rPr>
              <a:t>选择</a:t>
            </a:r>
            <a:r>
              <a:rPr lang="zh-CN" altLang="en-US" dirty="0">
                <a:latin typeface="Times New Roman" pitchFamily="18" charset="0"/>
                <a:ea typeface="宋体" pitchFamily="2" charset="-122"/>
                <a:cs typeface="Times New Roman" pitchFamily="18" charset="0"/>
              </a:rPr>
              <a:t>定时器模式</a:t>
            </a:r>
          </a:p>
        </p:txBody>
      </p:sp>
      <p:graphicFrame>
        <p:nvGraphicFramePr>
          <p:cNvPr id="5" name="表格 4"/>
          <p:cNvGraphicFramePr>
            <a:graphicFrameLocks noGrp="1"/>
          </p:cNvGraphicFramePr>
          <p:nvPr>
            <p:extLst>
              <p:ext uri="{D42A27DB-BD31-4B8C-83A1-F6EECF244321}">
                <p14:modId xmlns:p14="http://schemas.microsoft.com/office/powerpoint/2010/main" val="782010042"/>
              </p:ext>
            </p:extLst>
          </p:nvPr>
        </p:nvGraphicFramePr>
        <p:xfrm>
          <a:off x="646657" y="4572087"/>
          <a:ext cx="7031397" cy="1843226"/>
        </p:xfrm>
        <a:graphic>
          <a:graphicData uri="http://schemas.openxmlformats.org/drawingml/2006/table">
            <a:tbl>
              <a:tblPr firstRow="1" firstCol="1" bandRow="1"/>
              <a:tblGrid>
                <a:gridCol w="3264609"/>
                <a:gridCol w="3766788"/>
              </a:tblGrid>
              <a:tr h="263318">
                <a:tc>
                  <a:txBody>
                    <a:bodyPr/>
                    <a:lstStyle/>
                    <a:p>
                      <a:pPr indent="266700" algn="ctr">
                        <a:spcAft>
                          <a:spcPts val="0"/>
                        </a:spcAft>
                      </a:pPr>
                      <a:r>
                        <a:rPr lang="en-US" sz="1400" kern="0">
                          <a:solidFill>
                            <a:srgbClr val="000000"/>
                          </a:solidFill>
                          <a:effectLst/>
                          <a:latin typeface="Times New Roman" pitchFamily="18" charset="0"/>
                          <a:ea typeface="宋体" pitchFamily="2" charset="-122"/>
                          <a:cs typeface="Times New Roman" pitchFamily="18" charset="0"/>
                        </a:rPr>
                        <a:t>TIM_OCMode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1400" kern="0" dirty="0">
                          <a:solidFill>
                            <a:srgbClr val="000000"/>
                          </a:solidFill>
                          <a:effectLst/>
                          <a:latin typeface="Times New Roman" pitchFamily="18" charset="0"/>
                          <a:ea typeface="宋体" pitchFamily="2" charset="-122"/>
                          <a:cs typeface="Times New Roman" pitchFamily="18" charset="0"/>
                        </a:rPr>
                        <a:t>描述</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318">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TIM_OCMode_TIMing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输出比较时间模式</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318">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TIM_OCMode_Active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输出比较主动模式</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318">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TIM_OCMode_Inactive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输出比较非主动模式</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318">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TIM_OCMode_Toggle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输出比较触发模式</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318">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TIM_OCMode_PWM1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脉冲宽度调制模式</a:t>
                      </a:r>
                      <a:r>
                        <a:rPr lang="en-US" sz="1400" kern="0">
                          <a:solidFill>
                            <a:srgbClr val="000000"/>
                          </a:solidFill>
                          <a:effectLst/>
                          <a:latin typeface="Times New Roman" pitchFamily="18" charset="0"/>
                          <a:ea typeface="宋体" pitchFamily="2" charset="-122"/>
                          <a:cs typeface="Times New Roman" pitchFamily="18" charset="0"/>
                        </a:rPr>
                        <a:t> 1</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318">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TIM_OCMode_PWM2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400" kern="0" dirty="0">
                          <a:solidFill>
                            <a:srgbClr val="000000"/>
                          </a:solidFill>
                          <a:effectLst/>
                          <a:latin typeface="Times New Roman" pitchFamily="18" charset="0"/>
                          <a:ea typeface="宋体" pitchFamily="2" charset="-122"/>
                          <a:cs typeface="Times New Roman" pitchFamily="18" charset="0"/>
                        </a:rPr>
                        <a:t>TIM </a:t>
                      </a:r>
                      <a:r>
                        <a:rPr lang="zh-CN" sz="1400" kern="0" dirty="0">
                          <a:solidFill>
                            <a:srgbClr val="000000"/>
                          </a:solidFill>
                          <a:effectLst/>
                          <a:latin typeface="Times New Roman" pitchFamily="18" charset="0"/>
                          <a:ea typeface="宋体" pitchFamily="2" charset="-122"/>
                          <a:cs typeface="Times New Roman" pitchFamily="18" charset="0"/>
                        </a:rPr>
                        <a:t>脉冲宽度调制模式</a:t>
                      </a:r>
                      <a:r>
                        <a:rPr lang="en-US" sz="1400" kern="0" dirty="0">
                          <a:solidFill>
                            <a:srgbClr val="000000"/>
                          </a:solidFill>
                          <a:effectLst/>
                          <a:latin typeface="Times New Roman" pitchFamily="18" charset="0"/>
                          <a:ea typeface="宋体" pitchFamily="2" charset="-122"/>
                          <a:cs typeface="Times New Roman" pitchFamily="18" charset="0"/>
                        </a:rPr>
                        <a:t> 2</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2834191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4000" y="536807"/>
            <a:ext cx="4572000" cy="400110"/>
          </a:xfrm>
          <a:prstGeom prst="rect">
            <a:avLst/>
          </a:prstGeom>
        </p:spPr>
        <p:txBody>
          <a:bodyPr>
            <a:spAutoFit/>
          </a:bodyPr>
          <a:lstStyle/>
          <a:p>
            <a:r>
              <a:rPr lang="en-US" altLang="zh-CN" sz="2000" b="1" dirty="0" err="1" smtClean="0">
                <a:solidFill>
                  <a:srgbClr val="7030A0"/>
                </a:solidFill>
                <a:latin typeface="Times New Roman" pitchFamily="18" charset="0"/>
                <a:ea typeface="宋体" pitchFamily="2" charset="-122"/>
                <a:cs typeface="Times New Roman" pitchFamily="18" charset="0"/>
              </a:rPr>
              <a:t>TIM_OutputState</a:t>
            </a:r>
            <a:r>
              <a:rPr lang="en-US" altLang="zh-CN" sz="2000" b="1" dirty="0" smtClean="0">
                <a:solidFill>
                  <a:srgbClr val="7030A0"/>
                </a:solidFill>
                <a:latin typeface="Times New Roman" pitchFamily="18" charset="0"/>
                <a:ea typeface="宋体" pitchFamily="2" charset="-122"/>
                <a:cs typeface="Times New Roman" pitchFamily="18" charset="0"/>
              </a:rPr>
              <a:t>:</a:t>
            </a:r>
            <a:r>
              <a:rPr lang="zh-CN" altLang="en-US" dirty="0" smtClean="0">
                <a:latin typeface="Times New Roman" pitchFamily="18" charset="0"/>
                <a:ea typeface="宋体" pitchFamily="2" charset="-122"/>
                <a:cs typeface="Times New Roman" pitchFamily="18" charset="0"/>
              </a:rPr>
              <a:t>选择</a:t>
            </a:r>
            <a:r>
              <a:rPr lang="zh-CN" altLang="en-US" dirty="0">
                <a:latin typeface="Times New Roman" pitchFamily="18" charset="0"/>
                <a:ea typeface="宋体" pitchFamily="2" charset="-122"/>
                <a:cs typeface="Times New Roman" pitchFamily="18" charset="0"/>
              </a:rPr>
              <a:t>输出比较</a:t>
            </a:r>
            <a:r>
              <a:rPr lang="zh-CN" altLang="en-US" dirty="0" smtClean="0">
                <a:latin typeface="Times New Roman" pitchFamily="18" charset="0"/>
                <a:ea typeface="宋体" pitchFamily="2" charset="-122"/>
                <a:cs typeface="Times New Roman" pitchFamily="18" charset="0"/>
              </a:rPr>
              <a:t>状态</a:t>
            </a:r>
            <a:endParaRPr lang="zh-CN" altLang="en-US" dirty="0">
              <a:latin typeface="Times New Roman" pitchFamily="18" charset="0"/>
              <a:ea typeface="宋体" pitchFamily="2"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721294479"/>
              </p:ext>
            </p:extLst>
          </p:nvPr>
        </p:nvGraphicFramePr>
        <p:xfrm>
          <a:off x="388711" y="1103901"/>
          <a:ext cx="8029576" cy="1087755"/>
        </p:xfrm>
        <a:graphic>
          <a:graphicData uri="http://schemas.openxmlformats.org/drawingml/2006/table">
            <a:tbl>
              <a:tblPr firstRow="1" firstCol="1" bandRow="1"/>
              <a:tblGrid>
                <a:gridCol w="3704703"/>
                <a:gridCol w="4324873"/>
              </a:tblGrid>
              <a:tr h="362585">
                <a:tc>
                  <a:txBody>
                    <a:bodyPr/>
                    <a:lstStyle/>
                    <a:p>
                      <a:pPr indent="266700" algn="just">
                        <a:spcAft>
                          <a:spcPts val="0"/>
                        </a:spcAft>
                      </a:pPr>
                      <a:r>
                        <a:rPr lang="en-US" sz="1400" kern="0">
                          <a:solidFill>
                            <a:srgbClr val="000000"/>
                          </a:solidFill>
                          <a:effectLst/>
                          <a:latin typeface="Times New Roman" pitchFamily="18" charset="0"/>
                          <a:ea typeface="宋体" pitchFamily="2" charset="-122"/>
                          <a:cs typeface="Times New Roman" pitchFamily="18" charset="0"/>
                        </a:rPr>
                        <a:t>TIM_OutputState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1400" kern="0">
                          <a:solidFill>
                            <a:srgbClr val="000000"/>
                          </a:solidFill>
                          <a:effectLst/>
                          <a:latin typeface="Times New Roman" pitchFamily="18" charset="0"/>
                          <a:ea typeface="宋体" pitchFamily="2" charset="-122"/>
                          <a:cs typeface="Times New Roman" pitchFamily="18" charset="0"/>
                        </a:rPr>
                        <a:t>描述</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585">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TIM_OutputState_Disable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1400" kern="0">
                          <a:solidFill>
                            <a:srgbClr val="000000"/>
                          </a:solidFill>
                          <a:effectLst/>
                          <a:latin typeface="Times New Roman" pitchFamily="18" charset="0"/>
                          <a:ea typeface="宋体" pitchFamily="2" charset="-122"/>
                          <a:cs typeface="Times New Roman" pitchFamily="18" charset="0"/>
                        </a:rPr>
                        <a:t>失能输出比较状态</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585">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TIM_OutputState_Enable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1400" kern="0" dirty="0">
                          <a:solidFill>
                            <a:srgbClr val="000000"/>
                          </a:solidFill>
                          <a:effectLst/>
                          <a:latin typeface="Times New Roman" pitchFamily="18" charset="0"/>
                          <a:ea typeface="宋体" pitchFamily="2" charset="-122"/>
                          <a:cs typeface="Times New Roman" pitchFamily="18" charset="0"/>
                        </a:rPr>
                        <a:t>使能输出比较状态</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254000" y="2534645"/>
            <a:ext cx="8294914" cy="1252651"/>
          </a:xfrm>
          <a:prstGeom prst="rect">
            <a:avLst/>
          </a:prstGeom>
        </p:spPr>
        <p:txBody>
          <a:bodyPr wrap="square">
            <a:spAutoFit/>
          </a:bodyPr>
          <a:lstStyle/>
          <a:p>
            <a:pPr>
              <a:lnSpc>
                <a:spcPct val="130000"/>
              </a:lnSpc>
            </a:pPr>
            <a:r>
              <a:rPr lang="en-US" altLang="zh-CN" sz="2000" b="1" dirty="0" err="1" smtClean="0">
                <a:solidFill>
                  <a:srgbClr val="7030A0"/>
                </a:solidFill>
                <a:latin typeface="Times New Roman" pitchFamily="18" charset="0"/>
                <a:ea typeface="宋体" pitchFamily="2" charset="-122"/>
                <a:cs typeface="Times New Roman" pitchFamily="18" charset="0"/>
              </a:rPr>
              <a:t>TIM_Pulse</a:t>
            </a:r>
            <a:r>
              <a:rPr lang="en-US" altLang="zh-CN" sz="2000" b="1" dirty="0" smtClean="0">
                <a:solidFill>
                  <a:srgbClr val="7030A0"/>
                </a:solidFill>
                <a:latin typeface="Times New Roman" pitchFamily="18" charset="0"/>
                <a:ea typeface="宋体" pitchFamily="2" charset="-122"/>
                <a:cs typeface="Times New Roman" pitchFamily="18" charset="0"/>
              </a:rPr>
              <a:t>:</a:t>
            </a:r>
            <a:r>
              <a:rPr lang="en-US" altLang="zh-CN" sz="2000" dirty="0" smtClean="0">
                <a:latin typeface="Times New Roman" pitchFamily="18" charset="0"/>
                <a:ea typeface="宋体" pitchFamily="2" charset="-122"/>
                <a:cs typeface="Times New Roman" pitchFamily="18" charset="0"/>
              </a:rPr>
              <a:t> </a:t>
            </a:r>
            <a:r>
              <a:rPr lang="zh-CN" altLang="en-US" dirty="0">
                <a:latin typeface="Times New Roman" pitchFamily="18" charset="0"/>
                <a:ea typeface="宋体" pitchFamily="2" charset="-122"/>
                <a:cs typeface="Times New Roman" pitchFamily="18" charset="0"/>
              </a:rPr>
              <a:t>设置了待装入捕获比较寄存器的脉冲值。它的取值必须在 </a:t>
            </a:r>
            <a:r>
              <a:rPr lang="en-US" altLang="zh-CN" dirty="0">
                <a:latin typeface="Times New Roman" pitchFamily="18" charset="0"/>
                <a:ea typeface="宋体" pitchFamily="2" charset="-122"/>
                <a:cs typeface="Times New Roman" pitchFamily="18" charset="0"/>
              </a:rPr>
              <a:t>0x0000 </a:t>
            </a:r>
            <a:r>
              <a:rPr lang="zh-CN" altLang="en-US" dirty="0">
                <a:latin typeface="Times New Roman" pitchFamily="18" charset="0"/>
                <a:ea typeface="宋体" pitchFamily="2" charset="-122"/>
                <a:cs typeface="Times New Roman" pitchFamily="18" charset="0"/>
              </a:rPr>
              <a:t>和 </a:t>
            </a:r>
            <a:r>
              <a:rPr lang="en-US" altLang="zh-CN" dirty="0">
                <a:latin typeface="Times New Roman" pitchFamily="18" charset="0"/>
                <a:ea typeface="宋体" pitchFamily="2" charset="-122"/>
                <a:cs typeface="Times New Roman" pitchFamily="18" charset="0"/>
              </a:rPr>
              <a:t>0xFFFF </a:t>
            </a:r>
            <a:r>
              <a:rPr lang="zh-CN" altLang="en-US" dirty="0">
                <a:latin typeface="Times New Roman" pitchFamily="18" charset="0"/>
                <a:ea typeface="宋体" pitchFamily="2" charset="-122"/>
                <a:cs typeface="Times New Roman" pitchFamily="18" charset="0"/>
              </a:rPr>
              <a:t>之间。</a:t>
            </a:r>
          </a:p>
          <a:p>
            <a:pPr>
              <a:lnSpc>
                <a:spcPct val="130000"/>
              </a:lnSpc>
            </a:pPr>
            <a:r>
              <a:rPr lang="en-US" altLang="zh-CN" sz="2000" b="1" dirty="0" err="1" smtClean="0">
                <a:solidFill>
                  <a:srgbClr val="7030A0"/>
                </a:solidFill>
                <a:latin typeface="Times New Roman" pitchFamily="18" charset="0"/>
                <a:ea typeface="宋体" pitchFamily="2" charset="-122"/>
                <a:cs typeface="Times New Roman" pitchFamily="18" charset="0"/>
              </a:rPr>
              <a:t>TIM_OCPolarity</a:t>
            </a:r>
            <a:r>
              <a:rPr lang="en-US" altLang="zh-CN" sz="2000" b="1" dirty="0" smtClean="0">
                <a:solidFill>
                  <a:srgbClr val="7030A0"/>
                </a:solidFill>
                <a:latin typeface="Times New Roman" pitchFamily="18" charset="0"/>
                <a:ea typeface="宋体" pitchFamily="2" charset="-122"/>
                <a:cs typeface="Times New Roman" pitchFamily="18" charset="0"/>
              </a:rPr>
              <a:t>:</a:t>
            </a:r>
            <a:r>
              <a:rPr lang="zh-CN" altLang="en-US" dirty="0" smtClean="0">
                <a:latin typeface="Times New Roman" pitchFamily="18" charset="0"/>
                <a:ea typeface="宋体" pitchFamily="2" charset="-122"/>
                <a:cs typeface="Times New Roman" pitchFamily="18" charset="0"/>
              </a:rPr>
              <a:t>输出</a:t>
            </a:r>
            <a:r>
              <a:rPr lang="zh-CN" altLang="en-US" dirty="0">
                <a:latin typeface="Times New Roman" pitchFamily="18" charset="0"/>
                <a:ea typeface="宋体" pitchFamily="2" charset="-122"/>
                <a:cs typeface="Times New Roman" pitchFamily="18" charset="0"/>
              </a:rPr>
              <a:t>极性。</a:t>
            </a:r>
          </a:p>
        </p:txBody>
      </p:sp>
      <p:graphicFrame>
        <p:nvGraphicFramePr>
          <p:cNvPr id="5" name="表格 4"/>
          <p:cNvGraphicFramePr>
            <a:graphicFrameLocks noGrp="1"/>
          </p:cNvGraphicFramePr>
          <p:nvPr>
            <p:extLst>
              <p:ext uri="{D42A27DB-BD31-4B8C-83A1-F6EECF244321}">
                <p14:modId xmlns:p14="http://schemas.microsoft.com/office/powerpoint/2010/main" val="633058394"/>
              </p:ext>
            </p:extLst>
          </p:nvPr>
        </p:nvGraphicFramePr>
        <p:xfrm>
          <a:off x="359680" y="3963218"/>
          <a:ext cx="8058605" cy="1363527"/>
        </p:xfrm>
        <a:graphic>
          <a:graphicData uri="http://schemas.openxmlformats.org/drawingml/2006/table">
            <a:tbl>
              <a:tblPr firstRow="1" firstCol="1" bandRow="1"/>
              <a:tblGrid>
                <a:gridCol w="3718096"/>
                <a:gridCol w="4340509"/>
              </a:tblGrid>
              <a:tr h="454509">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TIM_OCPolarity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1400" kern="0">
                          <a:solidFill>
                            <a:srgbClr val="000000"/>
                          </a:solidFill>
                          <a:effectLst/>
                          <a:latin typeface="Times New Roman" pitchFamily="18" charset="0"/>
                          <a:ea typeface="宋体" pitchFamily="2" charset="-122"/>
                          <a:cs typeface="Times New Roman" pitchFamily="18" charset="0"/>
                        </a:rPr>
                        <a:t>描述</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509">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TIM_OCPolarity_High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输出比较极性高</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509">
                <a:tc>
                  <a:txBody>
                    <a:bodyPr/>
                    <a:lstStyle/>
                    <a:p>
                      <a:pPr indent="266700"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TIM_OCPolarity_Low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400" kern="0" dirty="0">
                          <a:solidFill>
                            <a:srgbClr val="000000"/>
                          </a:solidFill>
                          <a:effectLst/>
                          <a:latin typeface="Times New Roman" pitchFamily="18" charset="0"/>
                          <a:ea typeface="宋体" pitchFamily="2" charset="-122"/>
                          <a:cs typeface="Times New Roman" pitchFamily="18" charset="0"/>
                        </a:rPr>
                        <a:t>TIM </a:t>
                      </a:r>
                      <a:r>
                        <a:rPr lang="zh-CN" sz="1400" kern="0" dirty="0">
                          <a:solidFill>
                            <a:srgbClr val="000000"/>
                          </a:solidFill>
                          <a:effectLst/>
                          <a:latin typeface="Times New Roman" pitchFamily="18" charset="0"/>
                          <a:ea typeface="宋体" pitchFamily="2" charset="-122"/>
                          <a:cs typeface="Times New Roman" pitchFamily="18" charset="0"/>
                        </a:rPr>
                        <a:t>输出比较极性低</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2834191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5" y="439006"/>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9.5.4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函数</a:t>
            </a: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TIM_OC2Init</a:t>
            </a:r>
            <a:endPar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268110297"/>
              </p:ext>
            </p:extLst>
          </p:nvPr>
        </p:nvGraphicFramePr>
        <p:xfrm>
          <a:off x="353332" y="1262105"/>
          <a:ext cx="8079468" cy="4137208"/>
        </p:xfrm>
        <a:graphic>
          <a:graphicData uri="http://schemas.openxmlformats.org/drawingml/2006/table">
            <a:tbl>
              <a:tblPr firstRow="1" firstCol="1" bandRow="1"/>
              <a:tblGrid>
                <a:gridCol w="1862717"/>
                <a:gridCol w="6216751"/>
              </a:tblGrid>
              <a:tr h="376110">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函数名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TIM_OC2Init</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2219">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void TIM_OC2Init(TIM_TypeDef* TIMx, TIM_OCInitTypeDef* TIM_OCInitStruct)</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110">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根据</a:t>
                      </a:r>
                      <a:r>
                        <a:rPr lang="en-US" sz="1600" kern="0">
                          <a:solidFill>
                            <a:srgbClr val="000000"/>
                          </a:solidFill>
                          <a:effectLst/>
                          <a:latin typeface="Times New Roman" pitchFamily="18" charset="0"/>
                          <a:ea typeface="宋体" pitchFamily="2" charset="-122"/>
                          <a:cs typeface="Times New Roman" pitchFamily="18" charset="0"/>
                        </a:rPr>
                        <a:t> TIM_OCInitStruct </a:t>
                      </a:r>
                      <a:r>
                        <a:rPr lang="zh-CN" sz="1600" kern="0">
                          <a:solidFill>
                            <a:srgbClr val="000000"/>
                          </a:solidFill>
                          <a:effectLst/>
                          <a:latin typeface="Times New Roman" pitchFamily="18" charset="0"/>
                          <a:ea typeface="宋体" pitchFamily="2" charset="-122"/>
                          <a:cs typeface="Times New Roman" pitchFamily="18" charset="0"/>
                        </a:rPr>
                        <a:t>中指定的参数初始化</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通道</a:t>
                      </a:r>
                      <a:r>
                        <a:rPr lang="en-US" sz="1600" kern="0">
                          <a:solidFill>
                            <a:srgbClr val="000000"/>
                          </a:solidFill>
                          <a:effectLst/>
                          <a:latin typeface="Times New Roman" pitchFamily="18" charset="0"/>
                          <a:ea typeface="宋体" pitchFamily="2" charset="-122"/>
                          <a:cs typeface="Times New Roman" pitchFamily="18" charset="0"/>
                        </a:rPr>
                        <a:t> 1</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110">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1</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TIMx</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x</a:t>
                      </a:r>
                      <a:r>
                        <a:rPr lang="zh-CN" sz="1600" kern="0">
                          <a:solidFill>
                            <a:srgbClr val="000000"/>
                          </a:solidFill>
                          <a:effectLst/>
                          <a:latin typeface="Times New Roman" pitchFamily="18" charset="0"/>
                          <a:ea typeface="宋体" pitchFamily="2" charset="-122"/>
                          <a:cs typeface="Times New Roman" pitchFamily="18" charset="0"/>
                        </a:rPr>
                        <a:t>可以是</a:t>
                      </a:r>
                      <a:r>
                        <a:rPr lang="en-US" sz="1600" kern="0">
                          <a:solidFill>
                            <a:srgbClr val="000000"/>
                          </a:solidFill>
                          <a:effectLst/>
                          <a:latin typeface="Times New Roman" pitchFamily="18" charset="0"/>
                          <a:ea typeface="宋体" pitchFamily="2" charset="-122"/>
                          <a:cs typeface="Times New Roman" pitchFamily="18" charset="0"/>
                        </a:rPr>
                        <a:t>1</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2</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3</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4</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5</a:t>
                      </a:r>
                      <a:r>
                        <a:rPr lang="zh-CN" sz="1600" kern="0">
                          <a:solidFill>
                            <a:srgbClr val="000000"/>
                          </a:solidFill>
                          <a:effectLst/>
                          <a:latin typeface="Times New Roman" pitchFamily="18" charset="0"/>
                          <a:ea typeface="宋体" pitchFamily="2" charset="-122"/>
                          <a:cs typeface="Times New Roman" pitchFamily="18" charset="0"/>
                        </a:rPr>
                        <a:t>或</a:t>
                      </a:r>
                      <a:r>
                        <a:rPr lang="en-US" sz="1600" kern="0">
                          <a:solidFill>
                            <a:srgbClr val="000000"/>
                          </a:solidFill>
                          <a:effectLst/>
                          <a:latin typeface="Times New Roman" pitchFamily="18" charset="0"/>
                          <a:ea typeface="宋体" pitchFamily="2" charset="-122"/>
                          <a:cs typeface="Times New Roman" pitchFamily="18" charset="0"/>
                        </a:rPr>
                        <a:t>8</a:t>
                      </a:r>
                      <a:r>
                        <a:rPr lang="zh-CN" sz="1600" kern="0">
                          <a:solidFill>
                            <a:srgbClr val="000000"/>
                          </a:solidFill>
                          <a:effectLst/>
                          <a:latin typeface="Times New Roman" pitchFamily="18" charset="0"/>
                          <a:ea typeface="宋体" pitchFamily="2" charset="-122"/>
                          <a:cs typeface="Times New Roman" pitchFamily="18" charset="0"/>
                        </a:rPr>
                        <a:t>，用于选择</a:t>
                      </a:r>
                      <a:r>
                        <a:rPr lang="en-US" sz="1600" kern="0">
                          <a:solidFill>
                            <a:srgbClr val="000000"/>
                          </a:solidFill>
                          <a:effectLst/>
                          <a:latin typeface="Times New Roman" pitchFamily="18" charset="0"/>
                          <a:ea typeface="宋体" pitchFamily="2" charset="-122"/>
                          <a:cs typeface="Times New Roman" pitchFamily="18" charset="0"/>
                        </a:rPr>
                        <a:t>TIM</a:t>
                      </a:r>
                      <a:r>
                        <a:rPr lang="zh-CN" sz="1600" kern="0">
                          <a:solidFill>
                            <a:srgbClr val="000000"/>
                          </a:solidFill>
                          <a:effectLst/>
                          <a:latin typeface="Times New Roman" pitchFamily="18" charset="0"/>
                          <a:ea typeface="宋体" pitchFamily="2" charset="-122"/>
                          <a:cs typeface="Times New Roman" pitchFamily="18" charset="0"/>
                        </a:rPr>
                        <a:t>外设</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2219">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2</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TIM_OCInitStruct</a:t>
                      </a:r>
                      <a:r>
                        <a:rPr lang="zh-CN" sz="1600" kern="0">
                          <a:solidFill>
                            <a:srgbClr val="000000"/>
                          </a:solidFill>
                          <a:effectLst/>
                          <a:latin typeface="Times New Roman" pitchFamily="18" charset="0"/>
                          <a:ea typeface="宋体" pitchFamily="2" charset="-122"/>
                          <a:cs typeface="Times New Roman" pitchFamily="18" charset="0"/>
                        </a:rPr>
                        <a:t>：指向结构</a:t>
                      </a:r>
                      <a:r>
                        <a:rPr lang="en-US" sz="1600" kern="0">
                          <a:solidFill>
                            <a:srgbClr val="000000"/>
                          </a:solidFill>
                          <a:effectLst/>
                          <a:latin typeface="Times New Roman" pitchFamily="18" charset="0"/>
                          <a:ea typeface="宋体" pitchFamily="2" charset="-122"/>
                          <a:cs typeface="Times New Roman" pitchFamily="18" charset="0"/>
                        </a:rPr>
                        <a:t> TIM_OCInitTypeDef </a:t>
                      </a:r>
                      <a:r>
                        <a:rPr lang="zh-CN" sz="1600" kern="0">
                          <a:solidFill>
                            <a:srgbClr val="000000"/>
                          </a:solidFill>
                          <a:effectLst/>
                          <a:latin typeface="Times New Roman" pitchFamily="18" charset="0"/>
                          <a:ea typeface="宋体" pitchFamily="2" charset="-122"/>
                          <a:cs typeface="Times New Roman" pitchFamily="18" charset="0"/>
                        </a:rPr>
                        <a:t>的指针，包含了</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时间基数单位的配置信息。</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110">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110">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110">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110">
                <a:tc>
                  <a:txBody>
                    <a:bodyPr/>
                    <a:lstStyle/>
                    <a:p>
                      <a:pPr indent="266700" algn="l">
                        <a:spcAft>
                          <a:spcPts val="0"/>
                        </a:spcAft>
                      </a:pPr>
                      <a:r>
                        <a:rPr lang="zh-CN" sz="1600" kern="0">
                          <a:solidFill>
                            <a:srgbClr val="000000"/>
                          </a:solidFill>
                          <a:effectLst/>
                          <a:latin typeface="Times New Roman" pitchFamily="18" charset="0"/>
                          <a:ea typeface="宋体" pitchFamily="2" charset="-122"/>
                          <a:cs typeface="Times New Roman" pitchFamily="18" charset="0"/>
                        </a:rPr>
                        <a:t>被调用函数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2834191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5" y="439006"/>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9.5.5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函数</a:t>
            </a:r>
            <a:r>
              <a:rPr lang="en-US" altLang="zh-CN" sz="3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TIM_Cmd</a:t>
            </a:r>
            <a:endPar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61139424"/>
              </p:ext>
            </p:extLst>
          </p:nvPr>
        </p:nvGraphicFramePr>
        <p:xfrm>
          <a:off x="367166" y="1371145"/>
          <a:ext cx="8152720" cy="3999140"/>
        </p:xfrm>
        <a:graphic>
          <a:graphicData uri="http://schemas.openxmlformats.org/drawingml/2006/table">
            <a:tbl>
              <a:tblPr firstRow="1" firstCol="1" bandRow="1"/>
              <a:tblGrid>
                <a:gridCol w="1967556"/>
                <a:gridCol w="6185164"/>
              </a:tblGrid>
              <a:tr h="399914">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函数名 </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TIM_Cmd</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914">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void TIM_Cmd(TIM_TypeDef* TIMx, FunctionalState NewState)</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914">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使能或者失能</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外设</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914">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1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TIMx</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x</a:t>
                      </a:r>
                      <a:r>
                        <a:rPr lang="zh-CN" sz="1600" kern="0">
                          <a:solidFill>
                            <a:srgbClr val="000000"/>
                          </a:solidFill>
                          <a:effectLst/>
                          <a:latin typeface="Times New Roman" pitchFamily="18" charset="0"/>
                          <a:ea typeface="宋体" pitchFamily="2" charset="-122"/>
                          <a:cs typeface="Times New Roman" pitchFamily="18" charset="0"/>
                        </a:rPr>
                        <a:t>可以是 </a:t>
                      </a:r>
                      <a:r>
                        <a:rPr lang="en-US" sz="1600" kern="0">
                          <a:solidFill>
                            <a:srgbClr val="000000"/>
                          </a:solidFill>
                          <a:effectLst/>
                          <a:latin typeface="Times New Roman" pitchFamily="18" charset="0"/>
                          <a:ea typeface="宋体" pitchFamily="2" charset="-122"/>
                          <a:cs typeface="Times New Roman" pitchFamily="18" charset="0"/>
                        </a:rPr>
                        <a:t>1~8 </a:t>
                      </a:r>
                      <a:r>
                        <a:rPr lang="zh-CN" sz="1600" kern="0">
                          <a:solidFill>
                            <a:srgbClr val="000000"/>
                          </a:solidFill>
                          <a:effectLst/>
                          <a:latin typeface="Times New Roman" pitchFamily="18" charset="0"/>
                          <a:ea typeface="宋体" pitchFamily="2" charset="-122"/>
                          <a:cs typeface="Times New Roman" pitchFamily="18" charset="0"/>
                        </a:rPr>
                        <a:t>，用于选择</a:t>
                      </a:r>
                      <a:r>
                        <a:rPr lang="en-US" sz="1600" kern="0">
                          <a:solidFill>
                            <a:srgbClr val="000000"/>
                          </a:solidFill>
                          <a:effectLst/>
                          <a:latin typeface="Times New Roman" pitchFamily="18" charset="0"/>
                          <a:ea typeface="宋体" pitchFamily="2" charset="-122"/>
                          <a:cs typeface="Times New Roman" pitchFamily="18" charset="0"/>
                        </a:rPr>
                        <a:t>TIM</a:t>
                      </a:r>
                      <a:r>
                        <a:rPr lang="zh-CN" sz="1600" kern="0">
                          <a:solidFill>
                            <a:srgbClr val="000000"/>
                          </a:solidFill>
                          <a:effectLst/>
                          <a:latin typeface="Times New Roman" pitchFamily="18" charset="0"/>
                          <a:ea typeface="宋体" pitchFamily="2" charset="-122"/>
                          <a:cs typeface="Times New Roman" pitchFamily="18" charset="0"/>
                        </a:rPr>
                        <a:t>外设</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9828">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2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NewState: </a:t>
                      </a:r>
                      <a:r>
                        <a:rPr lang="zh-CN" sz="1600" kern="0">
                          <a:solidFill>
                            <a:srgbClr val="000000"/>
                          </a:solidFill>
                          <a:effectLst/>
                          <a:latin typeface="Times New Roman" pitchFamily="18" charset="0"/>
                          <a:ea typeface="宋体" pitchFamily="2" charset="-122"/>
                          <a:cs typeface="Times New Roman" pitchFamily="18" charset="0"/>
                        </a:rPr>
                        <a:t>外设</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的新状态</a:t>
                      </a:r>
                      <a:r>
                        <a:rPr lang="en-US" sz="1600" kern="0">
                          <a:solidFill>
                            <a:srgbClr val="000000"/>
                          </a:solidFill>
                          <a:effectLst/>
                          <a:latin typeface="Times New Roman" pitchFamily="18" charset="0"/>
                          <a:ea typeface="宋体" pitchFamily="2" charset="-122"/>
                          <a:cs typeface="Times New Roman" pitchFamily="18" charset="0"/>
                        </a:rPr>
                        <a:t/>
                      </a:r>
                      <a:br>
                        <a:rPr lang="en-US" sz="1600" kern="0">
                          <a:solidFill>
                            <a:srgbClr val="000000"/>
                          </a:solidFill>
                          <a:effectLst/>
                          <a:latin typeface="Times New Roman" pitchFamily="18" charset="0"/>
                          <a:ea typeface="宋体" pitchFamily="2" charset="-122"/>
                          <a:cs typeface="Times New Roman" pitchFamily="18" charset="0"/>
                        </a:rPr>
                      </a:br>
                      <a:r>
                        <a:rPr lang="zh-CN" sz="1600" kern="0">
                          <a:solidFill>
                            <a:srgbClr val="000000"/>
                          </a:solidFill>
                          <a:effectLst/>
                          <a:latin typeface="Times New Roman" pitchFamily="18" charset="0"/>
                          <a:ea typeface="宋体" pitchFamily="2" charset="-122"/>
                          <a:cs typeface="Times New Roman" pitchFamily="18" charset="0"/>
                        </a:rPr>
                        <a:t>这个参数可以取：</a:t>
                      </a:r>
                      <a:r>
                        <a:rPr lang="en-US" sz="1600" kern="0">
                          <a:solidFill>
                            <a:srgbClr val="000000"/>
                          </a:solidFill>
                          <a:effectLst/>
                          <a:latin typeface="Times New Roman" pitchFamily="18" charset="0"/>
                          <a:ea typeface="宋体" pitchFamily="2" charset="-122"/>
                          <a:cs typeface="Times New Roman" pitchFamily="18" charset="0"/>
                        </a:rPr>
                        <a:t> ENABLE </a:t>
                      </a:r>
                      <a:r>
                        <a:rPr lang="zh-CN" sz="1600" kern="0">
                          <a:solidFill>
                            <a:srgbClr val="000000"/>
                          </a:solidFill>
                          <a:effectLst/>
                          <a:latin typeface="Times New Roman" pitchFamily="18" charset="0"/>
                          <a:ea typeface="宋体" pitchFamily="2" charset="-122"/>
                          <a:cs typeface="Times New Roman" pitchFamily="18" charset="0"/>
                        </a:rPr>
                        <a:t>或者</a:t>
                      </a:r>
                      <a:r>
                        <a:rPr lang="en-US" sz="1600" kern="0">
                          <a:solidFill>
                            <a:srgbClr val="000000"/>
                          </a:solidFill>
                          <a:effectLst/>
                          <a:latin typeface="Times New Roman" pitchFamily="18" charset="0"/>
                          <a:ea typeface="宋体" pitchFamily="2" charset="-122"/>
                          <a:cs typeface="Times New Roman" pitchFamily="18" charset="0"/>
                        </a:rPr>
                        <a:t> DISABLE</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914">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914">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914">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914">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被调用函数 </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867659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5" y="439006"/>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9.5.6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函数</a:t>
            </a: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TIM _</a:t>
            </a:r>
            <a:r>
              <a:rPr lang="en-US" altLang="zh-CN" sz="30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ITConfig</a:t>
            </a:r>
            <a:endPar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001972537"/>
              </p:ext>
            </p:extLst>
          </p:nvPr>
        </p:nvGraphicFramePr>
        <p:xfrm>
          <a:off x="338137" y="1218203"/>
          <a:ext cx="8283349" cy="3832767"/>
        </p:xfrm>
        <a:graphic>
          <a:graphicData uri="http://schemas.openxmlformats.org/drawingml/2006/table">
            <a:tbl>
              <a:tblPr firstRow="1" firstCol="1" bandRow="1"/>
              <a:tblGrid>
                <a:gridCol w="1999082"/>
                <a:gridCol w="6284267"/>
              </a:tblGrid>
              <a:tr h="294828">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函数名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TIM_ITConfig</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657">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void TIM_ITConfig(TIM_TypeDef* TIMx, u16 TIM_IT, FunctionalState NewState)</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828">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使能或者失能指定的</a:t>
                      </a:r>
                      <a:r>
                        <a:rPr lang="en-US" sz="1600" kern="0">
                          <a:solidFill>
                            <a:srgbClr val="000000"/>
                          </a:solidFill>
                          <a:effectLst/>
                          <a:latin typeface="Times New Roman" pitchFamily="18" charset="0"/>
                          <a:ea typeface="宋体" pitchFamily="2" charset="-122"/>
                          <a:cs typeface="Times New Roman" pitchFamily="18" charset="0"/>
                        </a:rPr>
                        <a:t> TIM </a:t>
                      </a:r>
                      <a:r>
                        <a:rPr lang="zh-CN" sz="1600" kern="0">
                          <a:solidFill>
                            <a:srgbClr val="000000"/>
                          </a:solidFill>
                          <a:effectLst/>
                          <a:latin typeface="Times New Roman" pitchFamily="18" charset="0"/>
                          <a:ea typeface="宋体" pitchFamily="2" charset="-122"/>
                          <a:cs typeface="Times New Roman" pitchFamily="18" charset="0"/>
                        </a:rPr>
                        <a:t>中断</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828">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1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TIMx</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 x </a:t>
                      </a:r>
                      <a:r>
                        <a:rPr lang="zh-CN" sz="1600" kern="0">
                          <a:solidFill>
                            <a:srgbClr val="000000"/>
                          </a:solidFill>
                          <a:effectLst/>
                          <a:latin typeface="Times New Roman" pitchFamily="18" charset="0"/>
                          <a:ea typeface="宋体" pitchFamily="2" charset="-122"/>
                          <a:cs typeface="Times New Roman" pitchFamily="18" charset="0"/>
                        </a:rPr>
                        <a:t>可以是 </a:t>
                      </a:r>
                      <a:r>
                        <a:rPr lang="en-US" sz="1600" kern="0">
                          <a:solidFill>
                            <a:srgbClr val="000000"/>
                          </a:solidFill>
                          <a:effectLst/>
                          <a:latin typeface="Times New Roman" pitchFamily="18" charset="0"/>
                          <a:ea typeface="宋体" pitchFamily="2" charset="-122"/>
                          <a:cs typeface="Times New Roman" pitchFamily="18" charset="0"/>
                        </a:rPr>
                        <a:t>1~8 </a:t>
                      </a:r>
                      <a:r>
                        <a:rPr lang="zh-CN" sz="1600" kern="0">
                          <a:solidFill>
                            <a:srgbClr val="000000"/>
                          </a:solidFill>
                          <a:effectLst/>
                          <a:latin typeface="Times New Roman" pitchFamily="18" charset="0"/>
                          <a:ea typeface="宋体" pitchFamily="2" charset="-122"/>
                          <a:cs typeface="Times New Roman" pitchFamily="18" charset="0"/>
                        </a:rPr>
                        <a:t>，来选择</a:t>
                      </a:r>
                      <a:r>
                        <a:rPr lang="en-US" sz="1600" kern="0">
                          <a:solidFill>
                            <a:srgbClr val="000000"/>
                          </a:solidFill>
                          <a:effectLst/>
                          <a:latin typeface="Times New Roman" pitchFamily="18" charset="0"/>
                          <a:ea typeface="宋体" pitchFamily="2" charset="-122"/>
                          <a:cs typeface="Times New Roman" pitchFamily="18" charset="0"/>
                        </a:rPr>
                        <a:t> TIM </a:t>
                      </a:r>
                      <a:r>
                        <a:rPr lang="zh-CN" sz="1600" kern="0">
                          <a:solidFill>
                            <a:srgbClr val="000000"/>
                          </a:solidFill>
                          <a:effectLst/>
                          <a:latin typeface="Times New Roman" pitchFamily="18" charset="0"/>
                          <a:ea typeface="宋体" pitchFamily="2" charset="-122"/>
                          <a:cs typeface="Times New Roman" pitchFamily="18" charset="0"/>
                        </a:rPr>
                        <a:t>外设</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657">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2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TIM_IT</a:t>
                      </a:r>
                      <a:r>
                        <a:rPr lang="zh-CN" sz="1600" kern="0">
                          <a:solidFill>
                            <a:srgbClr val="000000"/>
                          </a:solidFill>
                          <a:effectLst/>
                          <a:latin typeface="Times New Roman" pitchFamily="18" charset="0"/>
                          <a:ea typeface="宋体" pitchFamily="2" charset="-122"/>
                          <a:cs typeface="Times New Roman" pitchFamily="18" charset="0"/>
                        </a:rPr>
                        <a:t>：待使能或者失能的</a:t>
                      </a:r>
                      <a:r>
                        <a:rPr lang="en-US" sz="1600" kern="0">
                          <a:solidFill>
                            <a:srgbClr val="000000"/>
                          </a:solidFill>
                          <a:effectLst/>
                          <a:latin typeface="Times New Roman" pitchFamily="18" charset="0"/>
                          <a:ea typeface="宋体" pitchFamily="2" charset="-122"/>
                          <a:cs typeface="Times New Roman" pitchFamily="18" charset="0"/>
                        </a:rPr>
                        <a:t> TIM </a:t>
                      </a:r>
                      <a:r>
                        <a:rPr lang="zh-CN" sz="1600" kern="0">
                          <a:solidFill>
                            <a:srgbClr val="000000"/>
                          </a:solidFill>
                          <a:effectLst/>
                          <a:latin typeface="Times New Roman" pitchFamily="18" charset="0"/>
                          <a:ea typeface="宋体" pitchFamily="2" charset="-122"/>
                          <a:cs typeface="Times New Roman" pitchFamily="18" charset="0"/>
                        </a:rPr>
                        <a:t>中断源</a:t>
                      </a:r>
                      <a:endParaRPr lang="zh-CN" sz="1600" kern="100">
                        <a:effectLst/>
                        <a:latin typeface="Times New Roman" pitchFamily="18" charset="0"/>
                        <a:ea typeface="宋体" pitchFamily="2" charset="-122"/>
                        <a:cs typeface="Times New Roman" pitchFamily="18" charset="0"/>
                      </a:endParaRPr>
                    </a:p>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参阅</a:t>
                      </a:r>
                      <a:r>
                        <a:rPr lang="en-US" sz="1600" kern="0">
                          <a:solidFill>
                            <a:srgbClr val="000000"/>
                          </a:solidFill>
                          <a:effectLst/>
                          <a:latin typeface="Times New Roman" pitchFamily="18" charset="0"/>
                          <a:ea typeface="宋体" pitchFamily="2" charset="-122"/>
                          <a:cs typeface="Times New Roman" pitchFamily="18" charset="0"/>
                        </a:rPr>
                        <a:t> Section</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 TIM_IT </a:t>
                      </a:r>
                      <a:r>
                        <a:rPr lang="zh-CN" sz="1600" kern="0">
                          <a:solidFill>
                            <a:srgbClr val="000000"/>
                          </a:solidFill>
                          <a:effectLst/>
                          <a:latin typeface="Times New Roman" pitchFamily="18" charset="0"/>
                          <a:ea typeface="宋体" pitchFamily="2" charset="-122"/>
                          <a:cs typeface="Times New Roman" pitchFamily="18" charset="0"/>
                        </a:rPr>
                        <a:t>查阅更多该参数允许取值范围</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657">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3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NewState</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中断的新状态</a:t>
                      </a:r>
                      <a:endParaRPr lang="zh-CN" sz="1600" kern="100">
                        <a:effectLst/>
                        <a:latin typeface="Times New Roman" pitchFamily="18" charset="0"/>
                        <a:ea typeface="宋体" pitchFamily="2" charset="-122"/>
                        <a:cs typeface="Times New Roman" pitchFamily="18" charset="0"/>
                      </a:endParaRPr>
                    </a:p>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这个参数可以取：</a:t>
                      </a:r>
                      <a:r>
                        <a:rPr lang="en-US" sz="1600" kern="0">
                          <a:solidFill>
                            <a:srgbClr val="000000"/>
                          </a:solidFill>
                          <a:effectLst/>
                          <a:latin typeface="Times New Roman" pitchFamily="18" charset="0"/>
                          <a:ea typeface="宋体" pitchFamily="2" charset="-122"/>
                          <a:cs typeface="Times New Roman" pitchFamily="18" charset="0"/>
                        </a:rPr>
                        <a:t> ENABLE </a:t>
                      </a:r>
                      <a:r>
                        <a:rPr lang="zh-CN" sz="1600" kern="0">
                          <a:solidFill>
                            <a:srgbClr val="000000"/>
                          </a:solidFill>
                          <a:effectLst/>
                          <a:latin typeface="Times New Roman" pitchFamily="18" charset="0"/>
                          <a:ea typeface="宋体" pitchFamily="2" charset="-122"/>
                          <a:cs typeface="Times New Roman" pitchFamily="18" charset="0"/>
                        </a:rPr>
                        <a:t>或者</a:t>
                      </a:r>
                      <a:r>
                        <a:rPr lang="en-US" sz="1600" kern="0">
                          <a:solidFill>
                            <a:srgbClr val="000000"/>
                          </a:solidFill>
                          <a:effectLst/>
                          <a:latin typeface="Times New Roman" pitchFamily="18" charset="0"/>
                          <a:ea typeface="宋体" pitchFamily="2" charset="-122"/>
                          <a:cs typeface="Times New Roman" pitchFamily="18" charset="0"/>
                        </a:rPr>
                        <a:t> DISABLE</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828">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828">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828">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828">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被调用函数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86765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55474" y="373830"/>
            <a:ext cx="5154926" cy="600164"/>
          </a:xfrm>
          <a:prstGeom prst="rect">
            <a:avLst/>
          </a:prstGeom>
        </p:spPr>
        <p:txBody>
          <a:bodyPr wrap="square">
            <a:spAutoFit/>
          </a:bodyPr>
          <a:lstStyle/>
          <a:p>
            <a:pPr algn="ctr">
              <a:lnSpc>
                <a:spcPct val="150000"/>
              </a:lnSpc>
              <a:spcAft>
                <a:spcPts val="0"/>
              </a:spcAft>
              <a:tabLst>
                <a:tab pos="2372360" algn="l"/>
              </a:tabLst>
            </a:pPr>
            <a:r>
              <a:rPr lang="en-US" altLang="zh-CN" sz="2200" kern="100" dirty="0" smtClean="0">
                <a:latin typeface="Times New Roman"/>
                <a:ea typeface="宋体"/>
                <a:cs typeface="Times New Roman"/>
              </a:rPr>
              <a:t>STM32F103</a:t>
            </a:r>
            <a:r>
              <a:rPr lang="zh-CN" altLang="zh-CN" sz="2200" kern="100" dirty="0">
                <a:latin typeface="Times New Roman"/>
                <a:ea typeface="宋体"/>
                <a:cs typeface="Times New Roman"/>
              </a:rPr>
              <a:t>定时器功能查询表</a:t>
            </a:r>
            <a:endParaRPr lang="zh-CN" altLang="zh-CN" sz="2200" kern="100" dirty="0">
              <a:effectLst/>
              <a:latin typeface="Calibri"/>
              <a:ea typeface="宋体"/>
              <a:cs typeface="Times New Roman"/>
            </a:endParaRPr>
          </a:p>
        </p:txBody>
      </p:sp>
      <p:graphicFrame>
        <p:nvGraphicFramePr>
          <p:cNvPr id="3" name="表格 2"/>
          <p:cNvGraphicFramePr>
            <a:graphicFrameLocks noGrp="1"/>
          </p:cNvGraphicFramePr>
          <p:nvPr>
            <p:extLst>
              <p:ext uri="{D42A27DB-BD31-4B8C-83A1-F6EECF244321}">
                <p14:modId xmlns:p14="http://schemas.microsoft.com/office/powerpoint/2010/main" val="711698924"/>
              </p:ext>
            </p:extLst>
          </p:nvPr>
        </p:nvGraphicFramePr>
        <p:xfrm>
          <a:off x="867956" y="1075748"/>
          <a:ext cx="7390673" cy="5088436"/>
        </p:xfrm>
        <a:graphic>
          <a:graphicData uri="http://schemas.openxmlformats.org/drawingml/2006/table">
            <a:tbl>
              <a:tblPr firstRow="1" firstCol="1" bandRow="1"/>
              <a:tblGrid>
                <a:gridCol w="2921753"/>
                <a:gridCol w="1489062"/>
                <a:gridCol w="1489929"/>
                <a:gridCol w="1489929"/>
              </a:tblGrid>
              <a:tr h="429598">
                <a:tc>
                  <a:txBody>
                    <a:bodyPr/>
                    <a:lstStyle/>
                    <a:p>
                      <a:pPr algn="ctr">
                        <a:spcAft>
                          <a:spcPts val="0"/>
                        </a:spcAft>
                        <a:tabLst>
                          <a:tab pos="2372360" algn="l"/>
                        </a:tabLst>
                      </a:pPr>
                      <a:r>
                        <a:rPr lang="zh-CN" sz="1800" kern="100" dirty="0">
                          <a:effectLst/>
                          <a:latin typeface="Times New Roman"/>
                          <a:ea typeface="宋体"/>
                          <a:cs typeface="Times New Roman"/>
                        </a:rPr>
                        <a:t>主要特点</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a:effectLst/>
                          <a:latin typeface="Times New Roman"/>
                          <a:ea typeface="宋体"/>
                          <a:cs typeface="Times New Roman"/>
                        </a:rPr>
                        <a:t>基本定时器</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a:effectLst/>
                          <a:latin typeface="Times New Roman"/>
                          <a:ea typeface="宋体"/>
                          <a:cs typeface="Times New Roman"/>
                        </a:rPr>
                        <a:t>通用定时器</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a:effectLst/>
                          <a:latin typeface="Times New Roman"/>
                          <a:ea typeface="宋体"/>
                          <a:cs typeface="Times New Roman"/>
                        </a:rPr>
                        <a:t>高级定时器</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598">
                <a:tc>
                  <a:txBody>
                    <a:bodyPr/>
                    <a:lstStyle/>
                    <a:p>
                      <a:pPr algn="ctr">
                        <a:spcAft>
                          <a:spcPts val="0"/>
                        </a:spcAft>
                        <a:tabLst>
                          <a:tab pos="2372360" algn="l"/>
                        </a:tabLst>
                      </a:pPr>
                      <a:r>
                        <a:rPr lang="zh-CN" sz="1800" kern="100" dirty="0">
                          <a:effectLst/>
                          <a:latin typeface="Times New Roman"/>
                          <a:ea typeface="宋体"/>
                          <a:cs typeface="Times New Roman"/>
                        </a:rPr>
                        <a:t>内部时钟</a:t>
                      </a:r>
                      <a:r>
                        <a:rPr lang="en-US" sz="1800" kern="100" dirty="0">
                          <a:effectLst/>
                          <a:latin typeface="Times New Roman"/>
                          <a:ea typeface="宋体"/>
                          <a:cs typeface="Times New Roman"/>
                        </a:rPr>
                        <a:t>CK_INT</a:t>
                      </a:r>
                      <a:r>
                        <a:rPr lang="zh-CN" sz="1800" kern="100" dirty="0">
                          <a:effectLst/>
                          <a:latin typeface="Times New Roman"/>
                          <a:ea typeface="宋体"/>
                          <a:cs typeface="Times New Roman"/>
                        </a:rPr>
                        <a:t>来源</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a:effectLst/>
                          <a:latin typeface="Times New Roman"/>
                          <a:ea typeface="宋体"/>
                          <a:cs typeface="Times New Roman"/>
                        </a:rPr>
                        <a:t>APB1</a:t>
                      </a:r>
                      <a:r>
                        <a:rPr lang="zh-CN" sz="1800" kern="100">
                          <a:effectLst/>
                          <a:latin typeface="Times New Roman"/>
                          <a:ea typeface="宋体"/>
                          <a:cs typeface="Times New Roman"/>
                        </a:rPr>
                        <a:t>分频器</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a:effectLst/>
                          <a:latin typeface="Times New Roman"/>
                          <a:ea typeface="宋体"/>
                          <a:cs typeface="Times New Roman"/>
                        </a:rPr>
                        <a:t>APB1</a:t>
                      </a:r>
                      <a:r>
                        <a:rPr lang="zh-CN" sz="1800" kern="100">
                          <a:effectLst/>
                          <a:latin typeface="Times New Roman"/>
                          <a:ea typeface="宋体"/>
                          <a:cs typeface="Times New Roman"/>
                        </a:rPr>
                        <a:t>分频器</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a:effectLst/>
                          <a:latin typeface="Times New Roman"/>
                          <a:ea typeface="宋体"/>
                          <a:cs typeface="Times New Roman"/>
                        </a:rPr>
                        <a:t>APB2</a:t>
                      </a:r>
                      <a:r>
                        <a:rPr lang="zh-CN" sz="1800" kern="100">
                          <a:effectLst/>
                          <a:latin typeface="Times New Roman"/>
                          <a:ea typeface="宋体"/>
                          <a:cs typeface="Times New Roman"/>
                        </a:rPr>
                        <a:t>分频器</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4397">
                <a:tc>
                  <a:txBody>
                    <a:bodyPr/>
                    <a:lstStyle/>
                    <a:p>
                      <a:pPr algn="ctr">
                        <a:spcAft>
                          <a:spcPts val="0"/>
                        </a:spcAft>
                        <a:tabLst>
                          <a:tab pos="2372360" algn="l"/>
                        </a:tabLst>
                      </a:pPr>
                      <a:r>
                        <a:rPr lang="zh-CN" sz="1800" kern="100" dirty="0" smtClean="0">
                          <a:effectLst/>
                          <a:latin typeface="Times New Roman"/>
                          <a:ea typeface="宋体"/>
                          <a:cs typeface="Times New Roman"/>
                        </a:rPr>
                        <a:t>预</a:t>
                      </a:r>
                      <a:r>
                        <a:rPr lang="zh-CN" sz="1800" kern="100" dirty="0">
                          <a:effectLst/>
                          <a:latin typeface="Times New Roman"/>
                          <a:ea typeface="宋体"/>
                          <a:cs typeface="Times New Roman"/>
                        </a:rPr>
                        <a:t>分频器的位数</a:t>
                      </a:r>
                      <a:r>
                        <a:rPr lang="en-US" sz="1800" kern="100" dirty="0">
                          <a:effectLst/>
                          <a:latin typeface="Times New Roman"/>
                          <a:ea typeface="宋体"/>
                          <a:cs typeface="Times New Roman"/>
                        </a:rPr>
                        <a:t>(</a:t>
                      </a:r>
                      <a:r>
                        <a:rPr lang="zh-CN" sz="1800" kern="100" dirty="0">
                          <a:effectLst/>
                          <a:latin typeface="Times New Roman"/>
                          <a:ea typeface="宋体"/>
                          <a:cs typeface="Times New Roman"/>
                        </a:rPr>
                        <a:t>分频范围</a:t>
                      </a:r>
                      <a:r>
                        <a:rPr lang="en-US"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a:effectLst/>
                          <a:latin typeface="Times New Roman"/>
                          <a:ea typeface="宋体"/>
                          <a:cs typeface="Times New Roman"/>
                        </a:rPr>
                        <a:t>16</a:t>
                      </a:r>
                      <a:r>
                        <a:rPr lang="zh-CN" sz="1800" kern="100">
                          <a:effectLst/>
                          <a:latin typeface="Times New Roman"/>
                          <a:ea typeface="宋体"/>
                          <a:cs typeface="Times New Roman"/>
                        </a:rPr>
                        <a:t>位</a:t>
                      </a:r>
                      <a:r>
                        <a:rPr lang="en-US" sz="1800" kern="100">
                          <a:effectLst/>
                          <a:latin typeface="Times New Roman"/>
                          <a:ea typeface="宋体"/>
                          <a:cs typeface="Times New Roman"/>
                        </a:rPr>
                        <a:t>(1~65536)</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a:effectLst/>
                          <a:latin typeface="Times New Roman"/>
                          <a:ea typeface="宋体"/>
                          <a:cs typeface="Times New Roman"/>
                        </a:rPr>
                        <a:t>16</a:t>
                      </a:r>
                      <a:r>
                        <a:rPr lang="zh-CN" sz="1800" kern="100">
                          <a:effectLst/>
                          <a:latin typeface="Times New Roman"/>
                          <a:ea typeface="宋体"/>
                          <a:cs typeface="Times New Roman"/>
                        </a:rPr>
                        <a:t>位</a:t>
                      </a:r>
                      <a:r>
                        <a:rPr lang="en-US" sz="1800" kern="100">
                          <a:effectLst/>
                          <a:latin typeface="Times New Roman"/>
                          <a:ea typeface="宋体"/>
                          <a:cs typeface="Times New Roman"/>
                        </a:rPr>
                        <a:t>(1~65536)</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a:effectLst/>
                          <a:latin typeface="Times New Roman"/>
                          <a:ea typeface="宋体"/>
                          <a:cs typeface="Times New Roman"/>
                        </a:rPr>
                        <a:t>16</a:t>
                      </a:r>
                      <a:r>
                        <a:rPr lang="zh-CN" sz="1800" kern="100">
                          <a:effectLst/>
                          <a:latin typeface="Times New Roman"/>
                          <a:ea typeface="宋体"/>
                          <a:cs typeface="Times New Roman"/>
                        </a:rPr>
                        <a:t>位</a:t>
                      </a:r>
                      <a:r>
                        <a:rPr lang="en-US" sz="1800" kern="100">
                          <a:effectLst/>
                          <a:latin typeface="Times New Roman"/>
                          <a:ea typeface="宋体"/>
                          <a:cs typeface="Times New Roman"/>
                        </a:rPr>
                        <a:t>(1~65536)</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4397">
                <a:tc>
                  <a:txBody>
                    <a:bodyPr/>
                    <a:lstStyle/>
                    <a:p>
                      <a:pPr algn="ctr">
                        <a:spcAft>
                          <a:spcPts val="0"/>
                        </a:spcAft>
                        <a:tabLst>
                          <a:tab pos="2372360" algn="l"/>
                        </a:tabLst>
                      </a:pPr>
                      <a:r>
                        <a:rPr lang="zh-CN" sz="1800" kern="100" dirty="0" smtClean="0">
                          <a:effectLst/>
                          <a:latin typeface="Times New Roman"/>
                          <a:ea typeface="宋体"/>
                          <a:cs typeface="Times New Roman"/>
                        </a:rPr>
                        <a:t>计数器</a:t>
                      </a:r>
                      <a:r>
                        <a:rPr lang="zh-CN" sz="1800" kern="100" dirty="0">
                          <a:effectLst/>
                          <a:latin typeface="Times New Roman"/>
                          <a:ea typeface="宋体"/>
                          <a:cs typeface="Times New Roman"/>
                        </a:rPr>
                        <a:t>的位数（计数范围）</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a:effectLst/>
                          <a:latin typeface="Times New Roman"/>
                          <a:ea typeface="宋体"/>
                          <a:cs typeface="Times New Roman"/>
                        </a:rPr>
                        <a:t>16</a:t>
                      </a:r>
                      <a:r>
                        <a:rPr lang="zh-CN" sz="1800" kern="100">
                          <a:effectLst/>
                          <a:latin typeface="Times New Roman"/>
                          <a:ea typeface="宋体"/>
                          <a:cs typeface="Times New Roman"/>
                        </a:rPr>
                        <a:t>位</a:t>
                      </a:r>
                      <a:r>
                        <a:rPr lang="en-US" sz="1800" kern="100">
                          <a:effectLst/>
                          <a:latin typeface="Times New Roman"/>
                          <a:ea typeface="宋体"/>
                          <a:cs typeface="Times New Roman"/>
                        </a:rPr>
                        <a:t>(1~65536)</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a:effectLst/>
                          <a:latin typeface="Times New Roman"/>
                          <a:ea typeface="宋体"/>
                          <a:cs typeface="Times New Roman"/>
                        </a:rPr>
                        <a:t>16</a:t>
                      </a:r>
                      <a:r>
                        <a:rPr lang="zh-CN" sz="1800" kern="100">
                          <a:effectLst/>
                          <a:latin typeface="Times New Roman"/>
                          <a:ea typeface="宋体"/>
                          <a:cs typeface="Times New Roman"/>
                        </a:rPr>
                        <a:t>位</a:t>
                      </a:r>
                      <a:r>
                        <a:rPr lang="en-US" sz="1800" kern="100">
                          <a:effectLst/>
                          <a:latin typeface="Times New Roman"/>
                          <a:ea typeface="宋体"/>
                          <a:cs typeface="Times New Roman"/>
                        </a:rPr>
                        <a:t>(1~65536)</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a:effectLst/>
                          <a:latin typeface="Times New Roman"/>
                          <a:ea typeface="宋体"/>
                          <a:cs typeface="Times New Roman"/>
                        </a:rPr>
                        <a:t>16</a:t>
                      </a:r>
                      <a:r>
                        <a:rPr lang="zh-CN" sz="1800" kern="100">
                          <a:effectLst/>
                          <a:latin typeface="Times New Roman"/>
                          <a:ea typeface="宋体"/>
                          <a:cs typeface="Times New Roman"/>
                        </a:rPr>
                        <a:t>位</a:t>
                      </a:r>
                      <a:r>
                        <a:rPr lang="en-US" sz="1800" kern="100">
                          <a:effectLst/>
                          <a:latin typeface="Times New Roman"/>
                          <a:ea typeface="宋体"/>
                          <a:cs typeface="Times New Roman"/>
                        </a:rPr>
                        <a:t>(1~65536)</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99">
                <a:tc>
                  <a:txBody>
                    <a:bodyPr/>
                    <a:lstStyle/>
                    <a:p>
                      <a:pPr algn="ctr">
                        <a:spcAft>
                          <a:spcPts val="0"/>
                        </a:spcAft>
                        <a:tabLst>
                          <a:tab pos="2372360" algn="l"/>
                        </a:tabLst>
                      </a:pPr>
                      <a:r>
                        <a:rPr lang="zh-CN" sz="1800" kern="100">
                          <a:effectLst/>
                          <a:latin typeface="Times New Roman"/>
                          <a:ea typeface="宋体"/>
                          <a:cs typeface="Times New Roman"/>
                        </a:rPr>
                        <a:t>更新中断和</a:t>
                      </a:r>
                      <a:r>
                        <a:rPr lang="en-US" sz="1800" kern="100">
                          <a:effectLst/>
                          <a:latin typeface="Times New Roman"/>
                          <a:ea typeface="宋体"/>
                          <a:cs typeface="Times New Roman"/>
                        </a:rPr>
                        <a:t>DMA</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a:effectLst/>
                          <a:latin typeface="Times New Roman"/>
                          <a:ea typeface="宋体"/>
                          <a:cs typeface="Times New Roman"/>
                        </a:rPr>
                        <a:t>√</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a:effectLst/>
                          <a:latin typeface="Times New Roman"/>
                          <a:ea typeface="宋体"/>
                          <a:cs typeface="Times New Roman"/>
                        </a:rPr>
                        <a:t>√</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99">
                <a:tc>
                  <a:txBody>
                    <a:bodyPr/>
                    <a:lstStyle/>
                    <a:p>
                      <a:pPr algn="ctr">
                        <a:spcAft>
                          <a:spcPts val="0"/>
                        </a:spcAft>
                        <a:tabLst>
                          <a:tab pos="2372360" algn="l"/>
                        </a:tabLst>
                      </a:pPr>
                      <a:r>
                        <a:rPr lang="zh-CN" sz="1800" kern="100" dirty="0">
                          <a:effectLst/>
                          <a:latin typeface="Times New Roman"/>
                          <a:ea typeface="宋体"/>
                          <a:cs typeface="Times New Roman"/>
                        </a:rPr>
                        <a:t>计数方向</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a:effectLst/>
                          <a:latin typeface="Times New Roman"/>
                          <a:ea typeface="宋体"/>
                          <a:cs typeface="Times New Roman"/>
                        </a:rPr>
                        <a:t>↑、↓、↑↓</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a:effectLst/>
                          <a:latin typeface="Times New Roman"/>
                          <a:ea typeface="宋体"/>
                          <a:cs typeface="Times New Roman"/>
                        </a:rPr>
                        <a:t>↑、↓、↑↓</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99">
                <a:tc>
                  <a:txBody>
                    <a:bodyPr/>
                    <a:lstStyle/>
                    <a:p>
                      <a:pPr algn="ctr">
                        <a:spcAft>
                          <a:spcPts val="0"/>
                        </a:spcAft>
                        <a:tabLst>
                          <a:tab pos="2372360" algn="l"/>
                        </a:tabLst>
                      </a:pPr>
                      <a:r>
                        <a:rPr lang="zh-CN" sz="1800" kern="100" dirty="0">
                          <a:effectLst/>
                          <a:latin typeface="Times New Roman"/>
                          <a:ea typeface="宋体"/>
                          <a:cs typeface="Times New Roman"/>
                        </a:rPr>
                        <a:t>外部事件计数</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dirty="0">
                          <a:effectLst/>
                          <a:latin typeface="Times New Roman"/>
                          <a:ea typeface="宋体"/>
                          <a:cs typeface="Times New Roman"/>
                        </a:rPr>
                        <a:t>x</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a:effectLst/>
                          <a:latin typeface="Times New Roman"/>
                          <a:ea typeface="宋体"/>
                          <a:cs typeface="Times New Roman"/>
                        </a:rPr>
                        <a:t>√</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a:effectLst/>
                          <a:latin typeface="Times New Roman"/>
                          <a:ea typeface="宋体"/>
                          <a:cs typeface="Times New Roman"/>
                        </a:rPr>
                        <a:t>√</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99">
                <a:tc>
                  <a:txBody>
                    <a:bodyPr/>
                    <a:lstStyle/>
                    <a:p>
                      <a:pPr algn="ctr">
                        <a:spcAft>
                          <a:spcPts val="0"/>
                        </a:spcAft>
                        <a:tabLst>
                          <a:tab pos="2372360" algn="l"/>
                        </a:tabLst>
                      </a:pPr>
                      <a:r>
                        <a:rPr lang="zh-CN" sz="1800" kern="100" dirty="0">
                          <a:effectLst/>
                          <a:latin typeface="Times New Roman"/>
                          <a:ea typeface="宋体"/>
                          <a:cs typeface="Times New Roman"/>
                        </a:rPr>
                        <a:t>定时器触发或级联</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dirty="0">
                          <a:effectLst/>
                          <a:latin typeface="Times New Roman"/>
                          <a:ea typeface="宋体"/>
                          <a:cs typeface="Times New Roman"/>
                        </a:rPr>
                        <a:t>x</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a:effectLst/>
                          <a:latin typeface="Times New Roman"/>
                          <a:ea typeface="宋体"/>
                          <a:cs typeface="Times New Roman"/>
                        </a:rPr>
                        <a:t>√</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9598">
                <a:tc>
                  <a:txBody>
                    <a:bodyPr/>
                    <a:lstStyle/>
                    <a:p>
                      <a:pPr algn="ctr">
                        <a:spcAft>
                          <a:spcPts val="0"/>
                        </a:spcAft>
                        <a:tabLst>
                          <a:tab pos="2372360" algn="l"/>
                        </a:tabLst>
                      </a:pPr>
                      <a:r>
                        <a:rPr lang="en-US" sz="1800" kern="100" dirty="0">
                          <a:effectLst/>
                          <a:latin typeface="Times New Roman"/>
                          <a:ea typeface="宋体"/>
                          <a:cs typeface="Times New Roman"/>
                        </a:rPr>
                        <a:t>4</a:t>
                      </a:r>
                      <a:r>
                        <a:rPr lang="zh-CN" sz="1800" kern="100" dirty="0">
                          <a:effectLst/>
                          <a:latin typeface="Times New Roman"/>
                          <a:ea typeface="宋体"/>
                          <a:cs typeface="Times New Roman"/>
                        </a:rPr>
                        <a:t>个独立捕获</a:t>
                      </a:r>
                      <a:r>
                        <a:rPr lang="en-US" sz="1800" kern="100" dirty="0">
                          <a:effectLst/>
                          <a:latin typeface="Times New Roman"/>
                          <a:ea typeface="宋体"/>
                          <a:cs typeface="Times New Roman"/>
                        </a:rPr>
                        <a:t>/</a:t>
                      </a:r>
                      <a:r>
                        <a:rPr lang="zh-CN" sz="1800" kern="100" dirty="0">
                          <a:effectLst/>
                          <a:latin typeface="Times New Roman"/>
                          <a:ea typeface="宋体"/>
                          <a:cs typeface="Times New Roman"/>
                        </a:rPr>
                        <a:t>比较通道</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dirty="0">
                          <a:effectLst/>
                          <a:latin typeface="Times New Roman"/>
                          <a:ea typeface="宋体"/>
                          <a:cs typeface="Times New Roman"/>
                        </a:rPr>
                        <a:t>x</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a:effectLst/>
                          <a:latin typeface="Times New Roman"/>
                          <a:ea typeface="宋体"/>
                          <a:cs typeface="Times New Roman"/>
                        </a:rPr>
                        <a:t>√</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99">
                <a:tc>
                  <a:txBody>
                    <a:bodyPr/>
                    <a:lstStyle/>
                    <a:p>
                      <a:pPr algn="ctr">
                        <a:spcAft>
                          <a:spcPts val="0"/>
                        </a:spcAft>
                        <a:tabLst>
                          <a:tab pos="2372360" algn="l"/>
                        </a:tabLst>
                      </a:pPr>
                      <a:r>
                        <a:rPr lang="zh-CN" sz="1800" kern="100">
                          <a:effectLst/>
                          <a:latin typeface="Times New Roman"/>
                          <a:ea typeface="宋体"/>
                          <a:cs typeface="Times New Roman"/>
                        </a:rPr>
                        <a:t>单脉冲输出方式</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dirty="0">
                          <a:effectLst/>
                          <a:latin typeface="Times New Roman"/>
                          <a:ea typeface="宋体"/>
                          <a:cs typeface="Times New Roman"/>
                        </a:rPr>
                        <a:t>x</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99">
                <a:tc>
                  <a:txBody>
                    <a:bodyPr/>
                    <a:lstStyle/>
                    <a:p>
                      <a:pPr algn="ctr">
                        <a:spcAft>
                          <a:spcPts val="0"/>
                        </a:spcAft>
                        <a:tabLst>
                          <a:tab pos="2372360" algn="l"/>
                        </a:tabLst>
                      </a:pPr>
                      <a:r>
                        <a:rPr lang="zh-CN" sz="1800" kern="100">
                          <a:effectLst/>
                          <a:latin typeface="Times New Roman"/>
                          <a:ea typeface="宋体"/>
                          <a:cs typeface="Times New Roman"/>
                        </a:rPr>
                        <a:t>正交编码器输入</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dirty="0">
                          <a:effectLst/>
                          <a:latin typeface="Times New Roman"/>
                          <a:ea typeface="宋体"/>
                          <a:cs typeface="Times New Roman"/>
                        </a:rPr>
                        <a:t>x</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99">
                <a:tc>
                  <a:txBody>
                    <a:bodyPr/>
                    <a:lstStyle/>
                    <a:p>
                      <a:pPr algn="ctr">
                        <a:spcAft>
                          <a:spcPts val="0"/>
                        </a:spcAft>
                        <a:tabLst>
                          <a:tab pos="2372360" algn="l"/>
                        </a:tabLst>
                      </a:pPr>
                      <a:r>
                        <a:rPr lang="zh-CN" sz="1800" kern="100">
                          <a:effectLst/>
                          <a:latin typeface="Times New Roman"/>
                          <a:ea typeface="宋体"/>
                          <a:cs typeface="Times New Roman"/>
                        </a:rPr>
                        <a:t>霍尔传感器输入</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dirty="0">
                          <a:effectLst/>
                          <a:latin typeface="Times New Roman"/>
                          <a:ea typeface="宋体"/>
                          <a:cs typeface="Times New Roman"/>
                        </a:rPr>
                        <a:t>x</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2372360" algn="l"/>
                        </a:tabLst>
                      </a:pPr>
                      <a:r>
                        <a:rPr lang="zh-CN" sz="1800" kern="100">
                          <a:effectLst/>
                          <a:latin typeface="Times New Roman"/>
                          <a:ea typeface="宋体"/>
                          <a:cs typeface="Times New Roman"/>
                        </a:rPr>
                        <a:t>刹车信号输入</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a:effectLst/>
                          <a:latin typeface="Times New Roman"/>
                          <a:ea typeface="宋体"/>
                          <a:cs typeface="Times New Roman"/>
                        </a:rPr>
                        <a:t>x</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dirty="0">
                          <a:effectLst/>
                          <a:latin typeface="Times New Roman"/>
                          <a:ea typeface="宋体"/>
                          <a:cs typeface="Times New Roman"/>
                        </a:rPr>
                        <a:t>x</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288">
                <a:tc>
                  <a:txBody>
                    <a:bodyPr/>
                    <a:lstStyle/>
                    <a:p>
                      <a:pPr algn="ctr">
                        <a:spcAft>
                          <a:spcPts val="0"/>
                        </a:spcAft>
                        <a:tabLst>
                          <a:tab pos="2372360" algn="l"/>
                        </a:tabLst>
                      </a:pPr>
                      <a:r>
                        <a:rPr lang="zh-CN" sz="1800" kern="100" dirty="0">
                          <a:effectLst/>
                          <a:latin typeface="Times New Roman"/>
                          <a:ea typeface="宋体"/>
                          <a:cs typeface="Times New Roman"/>
                        </a:rPr>
                        <a:t>带死区的</a:t>
                      </a:r>
                      <a:r>
                        <a:rPr lang="en-US" sz="1800" kern="100" dirty="0">
                          <a:effectLst/>
                          <a:latin typeface="Times New Roman"/>
                          <a:ea typeface="宋体"/>
                          <a:cs typeface="Times New Roman"/>
                        </a:rPr>
                        <a:t>PWM</a:t>
                      </a:r>
                      <a:r>
                        <a:rPr lang="zh-CN" sz="1800" kern="100" dirty="0">
                          <a:effectLst/>
                          <a:latin typeface="Times New Roman"/>
                          <a:ea typeface="宋体"/>
                          <a:cs typeface="Times New Roman"/>
                        </a:rPr>
                        <a:t>互补输出</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a:effectLst/>
                          <a:latin typeface="Times New Roman"/>
                          <a:ea typeface="宋体"/>
                          <a:cs typeface="Times New Roman"/>
                        </a:rPr>
                        <a:t>x</a:t>
                      </a:r>
                      <a:endParaRPr lang="zh-CN" sz="18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en-US" sz="1800" kern="100" dirty="0">
                          <a:effectLst/>
                          <a:latin typeface="Times New Roman"/>
                          <a:ea typeface="宋体"/>
                          <a:cs typeface="Times New Roman"/>
                        </a:rPr>
                        <a:t>x</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372360" algn="l"/>
                        </a:tabLst>
                      </a:pPr>
                      <a:r>
                        <a:rPr lang="zh-CN" sz="1800" kern="100" dirty="0">
                          <a:effectLst/>
                          <a:latin typeface="Times New Roman"/>
                          <a:ea typeface="宋体"/>
                          <a:cs typeface="Times New Roman"/>
                        </a:rPr>
                        <a:t>√</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3294095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0457" y="548865"/>
            <a:ext cx="8672286" cy="916918"/>
          </a:xfrm>
          <a:prstGeom prst="rect">
            <a:avLst/>
          </a:prstGeom>
        </p:spPr>
        <p:txBody>
          <a:bodyPr wrap="square">
            <a:spAutoFit/>
          </a:bodyPr>
          <a:lstStyle/>
          <a:p>
            <a:pPr algn="just">
              <a:lnSpc>
                <a:spcPct val="150000"/>
              </a:lnSpc>
              <a:spcAft>
                <a:spcPts val="0"/>
              </a:spcAft>
              <a:tabLst>
                <a:tab pos="2372360" algn="l"/>
              </a:tabLst>
            </a:pPr>
            <a:r>
              <a:rPr lang="en-US" altLang="zh-CN" sz="2000" kern="0" dirty="0" smtClean="0">
                <a:solidFill>
                  <a:srgbClr val="7030A0"/>
                </a:solidFill>
                <a:latin typeface="Times New Roman" pitchFamily="18" charset="0"/>
                <a:ea typeface="宋体" pitchFamily="2" charset="-122"/>
                <a:cs typeface="Times New Roman" pitchFamily="18" charset="0"/>
              </a:rPr>
              <a:t>TIM_IT:</a:t>
            </a:r>
            <a:r>
              <a:rPr lang="zh-CN" altLang="zh-CN" kern="0" dirty="0" smtClean="0">
                <a:solidFill>
                  <a:srgbClr val="000000"/>
                </a:solidFill>
                <a:latin typeface="Times New Roman" pitchFamily="18" charset="0"/>
                <a:ea typeface="宋体" pitchFamily="2" charset="-122"/>
                <a:cs typeface="Times New Roman" pitchFamily="18" charset="0"/>
              </a:rPr>
              <a:t>输入</a:t>
            </a:r>
            <a:r>
              <a:rPr lang="zh-CN" altLang="zh-CN" kern="0" dirty="0">
                <a:solidFill>
                  <a:srgbClr val="000000"/>
                </a:solidFill>
                <a:latin typeface="Times New Roman" pitchFamily="18" charset="0"/>
                <a:ea typeface="宋体" pitchFamily="2" charset="-122"/>
                <a:cs typeface="Times New Roman" pitchFamily="18" charset="0"/>
              </a:rPr>
              <a:t>参数</a:t>
            </a:r>
            <a:r>
              <a:rPr lang="en-US" altLang="zh-CN" kern="0" dirty="0">
                <a:solidFill>
                  <a:srgbClr val="000000"/>
                </a:solidFill>
                <a:latin typeface="Times New Roman" pitchFamily="18" charset="0"/>
                <a:ea typeface="宋体" pitchFamily="2" charset="-122"/>
                <a:cs typeface="Times New Roman" pitchFamily="18" charset="0"/>
              </a:rPr>
              <a:t> TIM_IT </a:t>
            </a:r>
            <a:r>
              <a:rPr lang="zh-CN" altLang="zh-CN" kern="0" dirty="0">
                <a:solidFill>
                  <a:srgbClr val="000000"/>
                </a:solidFill>
                <a:latin typeface="Times New Roman" pitchFamily="18" charset="0"/>
                <a:ea typeface="宋体" pitchFamily="2" charset="-122"/>
                <a:cs typeface="Times New Roman" pitchFamily="18" charset="0"/>
              </a:rPr>
              <a:t>使能或者失能</a:t>
            </a:r>
            <a:r>
              <a:rPr lang="en-US" altLang="zh-CN" kern="0" dirty="0">
                <a:solidFill>
                  <a:srgbClr val="000000"/>
                </a:solidFill>
                <a:latin typeface="Times New Roman" pitchFamily="18" charset="0"/>
                <a:ea typeface="宋体" pitchFamily="2" charset="-122"/>
                <a:cs typeface="Times New Roman" pitchFamily="18" charset="0"/>
              </a:rPr>
              <a:t> TIM </a:t>
            </a:r>
            <a:r>
              <a:rPr lang="zh-CN" altLang="zh-CN" kern="0" dirty="0">
                <a:solidFill>
                  <a:srgbClr val="000000"/>
                </a:solidFill>
                <a:latin typeface="Times New Roman" pitchFamily="18" charset="0"/>
                <a:ea typeface="宋体" pitchFamily="2" charset="-122"/>
                <a:cs typeface="Times New Roman" pitchFamily="18" charset="0"/>
              </a:rPr>
              <a:t>的中断。可以取下表的一个或者多个取值的组合作为该参数的值。</a:t>
            </a:r>
            <a:endParaRPr lang="zh-CN" altLang="zh-CN" kern="100" dirty="0">
              <a:effectLst/>
              <a:latin typeface="Times New Roman" pitchFamily="18" charset="0"/>
              <a:ea typeface="宋体" pitchFamily="2"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724479737"/>
              </p:ext>
            </p:extLst>
          </p:nvPr>
        </p:nvGraphicFramePr>
        <p:xfrm>
          <a:off x="596673" y="1857918"/>
          <a:ext cx="7342641" cy="2902767"/>
        </p:xfrm>
        <a:graphic>
          <a:graphicData uri="http://schemas.openxmlformats.org/drawingml/2006/table">
            <a:tbl>
              <a:tblPr firstRow="1" firstCol="1" bandRow="1"/>
              <a:tblGrid>
                <a:gridCol w="2826393"/>
                <a:gridCol w="4516248"/>
              </a:tblGrid>
              <a:tr h="414681">
                <a:tc>
                  <a:txBody>
                    <a:bodyPr/>
                    <a:lstStyle/>
                    <a:p>
                      <a:pPr algn="ctr">
                        <a:spcAft>
                          <a:spcPts val="0"/>
                        </a:spcAft>
                      </a:pPr>
                      <a:r>
                        <a:rPr lang="en-US" sz="1400" b="1" kern="0">
                          <a:solidFill>
                            <a:srgbClr val="000000"/>
                          </a:solidFill>
                          <a:effectLst/>
                          <a:latin typeface="Times New Roman" pitchFamily="18" charset="0"/>
                          <a:ea typeface="宋体" pitchFamily="2" charset="-122"/>
                          <a:cs typeface="Times New Roman" pitchFamily="18" charset="0"/>
                        </a:rPr>
                        <a:t>TIM_IT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Times New Roman" pitchFamily="18" charset="0"/>
                          <a:ea typeface="宋体" pitchFamily="2" charset="-122"/>
                          <a:cs typeface="Times New Roman" pitchFamily="18" charset="0"/>
                        </a:rPr>
                        <a:t>描述</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81">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TIM_IT_Update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中断源</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81">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TIM_IT_CC1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捕获</a:t>
                      </a:r>
                      <a:r>
                        <a:rPr lang="en-US" sz="1400" kern="0">
                          <a:solidFill>
                            <a:srgbClr val="000000"/>
                          </a:solidFill>
                          <a:effectLst/>
                          <a:latin typeface="Times New Roman" pitchFamily="18" charset="0"/>
                          <a:ea typeface="宋体" pitchFamily="2" charset="-122"/>
                          <a:cs typeface="Times New Roman" pitchFamily="18" charset="0"/>
                        </a:rPr>
                        <a:t>/</a:t>
                      </a:r>
                      <a:r>
                        <a:rPr lang="zh-CN" sz="1400" kern="0">
                          <a:solidFill>
                            <a:srgbClr val="000000"/>
                          </a:solidFill>
                          <a:effectLst/>
                          <a:latin typeface="Times New Roman" pitchFamily="18" charset="0"/>
                          <a:ea typeface="宋体" pitchFamily="2" charset="-122"/>
                          <a:cs typeface="Times New Roman" pitchFamily="18" charset="0"/>
                        </a:rPr>
                        <a:t>比较</a:t>
                      </a:r>
                      <a:r>
                        <a:rPr lang="en-US" sz="1400" kern="0">
                          <a:solidFill>
                            <a:srgbClr val="000000"/>
                          </a:solidFill>
                          <a:effectLst/>
                          <a:latin typeface="Times New Roman" pitchFamily="18" charset="0"/>
                          <a:ea typeface="宋体" pitchFamily="2" charset="-122"/>
                          <a:cs typeface="Times New Roman" pitchFamily="18" charset="0"/>
                        </a:rPr>
                        <a:t> 1 </a:t>
                      </a:r>
                      <a:r>
                        <a:rPr lang="zh-CN" sz="1400" kern="0">
                          <a:solidFill>
                            <a:srgbClr val="000000"/>
                          </a:solidFill>
                          <a:effectLst/>
                          <a:latin typeface="Times New Roman" pitchFamily="18" charset="0"/>
                          <a:ea typeface="宋体" pitchFamily="2" charset="-122"/>
                          <a:cs typeface="Times New Roman" pitchFamily="18" charset="0"/>
                        </a:rPr>
                        <a:t>中断源</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81">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TIM_IT_CC2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捕获</a:t>
                      </a:r>
                      <a:r>
                        <a:rPr lang="en-US" sz="1400" kern="0">
                          <a:solidFill>
                            <a:srgbClr val="000000"/>
                          </a:solidFill>
                          <a:effectLst/>
                          <a:latin typeface="Times New Roman" pitchFamily="18" charset="0"/>
                          <a:ea typeface="宋体" pitchFamily="2" charset="-122"/>
                          <a:cs typeface="Times New Roman" pitchFamily="18" charset="0"/>
                        </a:rPr>
                        <a:t>/</a:t>
                      </a:r>
                      <a:r>
                        <a:rPr lang="zh-CN" sz="1400" kern="0">
                          <a:solidFill>
                            <a:srgbClr val="000000"/>
                          </a:solidFill>
                          <a:effectLst/>
                          <a:latin typeface="Times New Roman" pitchFamily="18" charset="0"/>
                          <a:ea typeface="宋体" pitchFamily="2" charset="-122"/>
                          <a:cs typeface="Times New Roman" pitchFamily="18" charset="0"/>
                        </a:rPr>
                        <a:t>比较</a:t>
                      </a:r>
                      <a:r>
                        <a:rPr lang="en-US" sz="1400" kern="0">
                          <a:solidFill>
                            <a:srgbClr val="000000"/>
                          </a:solidFill>
                          <a:effectLst/>
                          <a:latin typeface="Times New Roman" pitchFamily="18" charset="0"/>
                          <a:ea typeface="宋体" pitchFamily="2" charset="-122"/>
                          <a:cs typeface="Times New Roman" pitchFamily="18" charset="0"/>
                        </a:rPr>
                        <a:t> 2 </a:t>
                      </a:r>
                      <a:r>
                        <a:rPr lang="zh-CN" sz="1400" kern="0">
                          <a:solidFill>
                            <a:srgbClr val="000000"/>
                          </a:solidFill>
                          <a:effectLst/>
                          <a:latin typeface="Times New Roman" pitchFamily="18" charset="0"/>
                          <a:ea typeface="宋体" pitchFamily="2" charset="-122"/>
                          <a:cs typeface="Times New Roman" pitchFamily="18" charset="0"/>
                        </a:rPr>
                        <a:t>中断源</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81">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TIM_IT_CC3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捕获</a:t>
                      </a:r>
                      <a:r>
                        <a:rPr lang="en-US" sz="1400" kern="0">
                          <a:solidFill>
                            <a:srgbClr val="000000"/>
                          </a:solidFill>
                          <a:effectLst/>
                          <a:latin typeface="Times New Roman" pitchFamily="18" charset="0"/>
                          <a:ea typeface="宋体" pitchFamily="2" charset="-122"/>
                          <a:cs typeface="Times New Roman" pitchFamily="18" charset="0"/>
                        </a:rPr>
                        <a:t>/</a:t>
                      </a:r>
                      <a:r>
                        <a:rPr lang="zh-CN" sz="1400" kern="0">
                          <a:solidFill>
                            <a:srgbClr val="000000"/>
                          </a:solidFill>
                          <a:effectLst/>
                          <a:latin typeface="Times New Roman" pitchFamily="18" charset="0"/>
                          <a:ea typeface="宋体" pitchFamily="2" charset="-122"/>
                          <a:cs typeface="Times New Roman" pitchFamily="18" charset="0"/>
                        </a:rPr>
                        <a:t>比较</a:t>
                      </a:r>
                      <a:r>
                        <a:rPr lang="en-US" sz="1400" kern="0">
                          <a:solidFill>
                            <a:srgbClr val="000000"/>
                          </a:solidFill>
                          <a:effectLst/>
                          <a:latin typeface="Times New Roman" pitchFamily="18" charset="0"/>
                          <a:ea typeface="宋体" pitchFamily="2" charset="-122"/>
                          <a:cs typeface="Times New Roman" pitchFamily="18" charset="0"/>
                        </a:rPr>
                        <a:t> 3 </a:t>
                      </a:r>
                      <a:r>
                        <a:rPr lang="zh-CN" sz="1400" kern="0">
                          <a:solidFill>
                            <a:srgbClr val="000000"/>
                          </a:solidFill>
                          <a:effectLst/>
                          <a:latin typeface="Times New Roman" pitchFamily="18" charset="0"/>
                          <a:ea typeface="宋体" pitchFamily="2" charset="-122"/>
                          <a:cs typeface="Times New Roman" pitchFamily="18" charset="0"/>
                        </a:rPr>
                        <a:t>中断源</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81">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TIM_IT_CC4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 </a:t>
                      </a:r>
                      <a:r>
                        <a:rPr lang="zh-CN" sz="1400" kern="0">
                          <a:solidFill>
                            <a:srgbClr val="000000"/>
                          </a:solidFill>
                          <a:effectLst/>
                          <a:latin typeface="Times New Roman" pitchFamily="18" charset="0"/>
                          <a:ea typeface="宋体" pitchFamily="2" charset="-122"/>
                          <a:cs typeface="Times New Roman" pitchFamily="18" charset="0"/>
                        </a:rPr>
                        <a:t>捕获</a:t>
                      </a:r>
                      <a:r>
                        <a:rPr lang="en-US" sz="1400" kern="0">
                          <a:solidFill>
                            <a:srgbClr val="000000"/>
                          </a:solidFill>
                          <a:effectLst/>
                          <a:latin typeface="Times New Roman" pitchFamily="18" charset="0"/>
                          <a:ea typeface="宋体" pitchFamily="2" charset="-122"/>
                          <a:cs typeface="Times New Roman" pitchFamily="18" charset="0"/>
                        </a:rPr>
                        <a:t>/</a:t>
                      </a:r>
                      <a:r>
                        <a:rPr lang="zh-CN" sz="1400" kern="0">
                          <a:solidFill>
                            <a:srgbClr val="000000"/>
                          </a:solidFill>
                          <a:effectLst/>
                          <a:latin typeface="Times New Roman" pitchFamily="18" charset="0"/>
                          <a:ea typeface="宋体" pitchFamily="2" charset="-122"/>
                          <a:cs typeface="Times New Roman" pitchFamily="18" charset="0"/>
                        </a:rPr>
                        <a:t>比较</a:t>
                      </a:r>
                      <a:r>
                        <a:rPr lang="en-US" sz="1400" kern="0">
                          <a:solidFill>
                            <a:srgbClr val="000000"/>
                          </a:solidFill>
                          <a:effectLst/>
                          <a:latin typeface="Times New Roman" pitchFamily="18" charset="0"/>
                          <a:ea typeface="宋体" pitchFamily="2" charset="-122"/>
                          <a:cs typeface="Times New Roman" pitchFamily="18" charset="0"/>
                        </a:rPr>
                        <a:t> 4 </a:t>
                      </a:r>
                      <a:r>
                        <a:rPr lang="zh-CN" sz="1400" kern="0">
                          <a:solidFill>
                            <a:srgbClr val="000000"/>
                          </a:solidFill>
                          <a:effectLst/>
                          <a:latin typeface="Times New Roman" pitchFamily="18" charset="0"/>
                          <a:ea typeface="宋体" pitchFamily="2" charset="-122"/>
                          <a:cs typeface="Times New Roman" pitchFamily="18" charset="0"/>
                        </a:rPr>
                        <a:t>中断源</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81">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TIM_IT_Trigger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dirty="0">
                          <a:solidFill>
                            <a:srgbClr val="000000"/>
                          </a:solidFill>
                          <a:effectLst/>
                          <a:latin typeface="Times New Roman" pitchFamily="18" charset="0"/>
                          <a:ea typeface="宋体" pitchFamily="2" charset="-122"/>
                          <a:cs typeface="Times New Roman" pitchFamily="18" charset="0"/>
                        </a:rPr>
                        <a:t>TIM </a:t>
                      </a:r>
                      <a:r>
                        <a:rPr lang="zh-CN" sz="1400" kern="0" dirty="0">
                          <a:solidFill>
                            <a:srgbClr val="000000"/>
                          </a:solidFill>
                          <a:effectLst/>
                          <a:latin typeface="Times New Roman" pitchFamily="18" charset="0"/>
                          <a:ea typeface="宋体" pitchFamily="2" charset="-122"/>
                          <a:cs typeface="Times New Roman" pitchFamily="18" charset="0"/>
                        </a:rPr>
                        <a:t>触发中断源</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867659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5" y="439006"/>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9.5.7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函数</a:t>
            </a: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TIM_OC1PreloadConfig</a:t>
            </a:r>
            <a:endPar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671954387"/>
              </p:ext>
            </p:extLst>
          </p:nvPr>
        </p:nvGraphicFramePr>
        <p:xfrm>
          <a:off x="328612" y="1116965"/>
          <a:ext cx="8350931" cy="3005090"/>
        </p:xfrm>
        <a:graphic>
          <a:graphicData uri="http://schemas.openxmlformats.org/drawingml/2006/table">
            <a:tbl>
              <a:tblPr firstRow="1" firstCol="1" bandRow="1"/>
              <a:tblGrid>
                <a:gridCol w="1783847"/>
                <a:gridCol w="6567084"/>
              </a:tblGrid>
              <a:tr h="273190">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函数名 </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TIM_OC1PreloadConfig</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380">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void TIM_OC1PreloadConfig(TIM_TypeDef* TIMx, u16 TIM_OCPreload)</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90">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使能或者失能</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在</a:t>
                      </a:r>
                      <a:r>
                        <a:rPr lang="en-US" sz="1600" kern="0">
                          <a:solidFill>
                            <a:srgbClr val="000000"/>
                          </a:solidFill>
                          <a:effectLst/>
                          <a:latin typeface="Times New Roman" pitchFamily="18" charset="0"/>
                          <a:ea typeface="宋体" pitchFamily="2" charset="-122"/>
                          <a:cs typeface="Times New Roman" pitchFamily="18" charset="0"/>
                        </a:rPr>
                        <a:t> CCR1 </a:t>
                      </a:r>
                      <a:r>
                        <a:rPr lang="zh-CN" sz="1600" kern="0">
                          <a:solidFill>
                            <a:srgbClr val="000000"/>
                          </a:solidFill>
                          <a:effectLst/>
                          <a:latin typeface="Times New Roman" pitchFamily="18" charset="0"/>
                          <a:ea typeface="宋体" pitchFamily="2" charset="-122"/>
                          <a:cs typeface="Times New Roman" pitchFamily="18" charset="0"/>
                        </a:rPr>
                        <a:t>上的预装载寄存器</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90">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1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TIMx</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x</a:t>
                      </a:r>
                      <a:r>
                        <a:rPr lang="zh-CN" sz="1600" kern="0">
                          <a:solidFill>
                            <a:srgbClr val="000000"/>
                          </a:solidFill>
                          <a:effectLst/>
                          <a:latin typeface="Times New Roman" pitchFamily="18" charset="0"/>
                          <a:ea typeface="宋体" pitchFamily="2" charset="-122"/>
                          <a:cs typeface="Times New Roman" pitchFamily="18" charset="0"/>
                        </a:rPr>
                        <a:t>可以是</a:t>
                      </a:r>
                      <a:r>
                        <a:rPr lang="en-US" sz="1600" kern="0">
                          <a:solidFill>
                            <a:srgbClr val="000000"/>
                          </a:solidFill>
                          <a:effectLst/>
                          <a:latin typeface="Times New Roman" pitchFamily="18" charset="0"/>
                          <a:ea typeface="宋体" pitchFamily="2" charset="-122"/>
                          <a:cs typeface="Times New Roman" pitchFamily="18" charset="0"/>
                        </a:rPr>
                        <a:t>1</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2</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3</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4</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5</a:t>
                      </a:r>
                      <a:r>
                        <a:rPr lang="zh-CN" sz="1600" kern="0">
                          <a:solidFill>
                            <a:srgbClr val="000000"/>
                          </a:solidFill>
                          <a:effectLst/>
                          <a:latin typeface="Times New Roman" pitchFamily="18" charset="0"/>
                          <a:ea typeface="宋体" pitchFamily="2" charset="-122"/>
                          <a:cs typeface="Times New Roman" pitchFamily="18" charset="0"/>
                        </a:rPr>
                        <a:t>或</a:t>
                      </a:r>
                      <a:r>
                        <a:rPr lang="en-US" sz="1600" kern="0">
                          <a:solidFill>
                            <a:srgbClr val="000000"/>
                          </a:solidFill>
                          <a:effectLst/>
                          <a:latin typeface="Times New Roman" pitchFamily="18" charset="0"/>
                          <a:ea typeface="宋体" pitchFamily="2" charset="-122"/>
                          <a:cs typeface="Times New Roman" pitchFamily="18" charset="0"/>
                        </a:rPr>
                        <a:t>8</a:t>
                      </a:r>
                      <a:r>
                        <a:rPr lang="zh-CN" sz="1600" kern="0">
                          <a:solidFill>
                            <a:srgbClr val="000000"/>
                          </a:solidFill>
                          <a:effectLst/>
                          <a:latin typeface="Times New Roman" pitchFamily="18" charset="0"/>
                          <a:ea typeface="宋体" pitchFamily="2" charset="-122"/>
                          <a:cs typeface="Times New Roman" pitchFamily="18" charset="0"/>
                        </a:rPr>
                        <a:t>，用于选择</a:t>
                      </a:r>
                      <a:r>
                        <a:rPr lang="en-US" sz="1600" kern="0">
                          <a:solidFill>
                            <a:srgbClr val="000000"/>
                          </a:solidFill>
                          <a:effectLst/>
                          <a:latin typeface="Times New Roman" pitchFamily="18" charset="0"/>
                          <a:ea typeface="宋体" pitchFamily="2" charset="-122"/>
                          <a:cs typeface="Times New Roman" pitchFamily="18" charset="0"/>
                        </a:rPr>
                        <a:t>TIM</a:t>
                      </a:r>
                      <a:r>
                        <a:rPr lang="zh-CN" sz="1600" kern="0">
                          <a:solidFill>
                            <a:srgbClr val="000000"/>
                          </a:solidFill>
                          <a:effectLst/>
                          <a:latin typeface="Times New Roman" pitchFamily="18" charset="0"/>
                          <a:ea typeface="宋体" pitchFamily="2" charset="-122"/>
                          <a:cs typeface="Times New Roman" pitchFamily="18" charset="0"/>
                        </a:rPr>
                        <a:t>外设</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380">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2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dirty="0" err="1">
                          <a:solidFill>
                            <a:srgbClr val="000000"/>
                          </a:solidFill>
                          <a:effectLst/>
                          <a:latin typeface="Times New Roman" pitchFamily="18" charset="0"/>
                          <a:ea typeface="宋体" pitchFamily="2" charset="-122"/>
                          <a:cs typeface="Times New Roman" pitchFamily="18" charset="0"/>
                        </a:rPr>
                        <a:t>TIM_OCPreload</a:t>
                      </a:r>
                      <a:r>
                        <a:rPr lang="zh-CN" sz="1600" kern="0" dirty="0">
                          <a:solidFill>
                            <a:srgbClr val="000000"/>
                          </a:solidFill>
                          <a:effectLst/>
                          <a:latin typeface="Times New Roman" pitchFamily="18" charset="0"/>
                          <a:ea typeface="宋体" pitchFamily="2" charset="-122"/>
                          <a:cs typeface="Times New Roman" pitchFamily="18" charset="0"/>
                        </a:rPr>
                        <a:t>：输出比较预装载状态</a:t>
                      </a:r>
                      <a:endParaRPr lang="zh-CN" sz="1600" kern="100" dirty="0">
                        <a:effectLst/>
                        <a:latin typeface="Times New Roman" pitchFamily="18" charset="0"/>
                        <a:ea typeface="宋体" pitchFamily="2" charset="-122"/>
                        <a:cs typeface="Times New Roman" pitchFamily="18" charset="0"/>
                      </a:endParaRPr>
                    </a:p>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参阅</a:t>
                      </a:r>
                      <a:r>
                        <a:rPr lang="en-US" sz="1600" kern="0" dirty="0">
                          <a:solidFill>
                            <a:srgbClr val="000000"/>
                          </a:solidFill>
                          <a:effectLst/>
                          <a:latin typeface="Times New Roman" pitchFamily="18" charset="0"/>
                          <a:ea typeface="宋体" pitchFamily="2" charset="-122"/>
                          <a:cs typeface="Times New Roman" pitchFamily="18" charset="0"/>
                        </a:rPr>
                        <a:t> Section</a:t>
                      </a:r>
                      <a:r>
                        <a:rPr lang="zh-CN" sz="1600" kern="0" dirty="0">
                          <a:solidFill>
                            <a:srgbClr val="000000"/>
                          </a:solidFill>
                          <a:effectLst/>
                          <a:latin typeface="Times New Roman" pitchFamily="18" charset="0"/>
                          <a:ea typeface="宋体" pitchFamily="2" charset="-122"/>
                          <a:cs typeface="Times New Roman" pitchFamily="18" charset="0"/>
                        </a:rPr>
                        <a:t>：</a:t>
                      </a:r>
                      <a:r>
                        <a:rPr lang="en-US" sz="1600" kern="0" dirty="0">
                          <a:solidFill>
                            <a:srgbClr val="000000"/>
                          </a:solidFill>
                          <a:effectLst/>
                          <a:latin typeface="Times New Roman" pitchFamily="18" charset="0"/>
                          <a:ea typeface="宋体" pitchFamily="2" charset="-122"/>
                          <a:cs typeface="Times New Roman" pitchFamily="18" charset="0"/>
                        </a:rPr>
                        <a:t> </a:t>
                      </a:r>
                      <a:r>
                        <a:rPr lang="en-US" sz="1600" kern="0" dirty="0" err="1">
                          <a:solidFill>
                            <a:srgbClr val="000000"/>
                          </a:solidFill>
                          <a:effectLst/>
                          <a:latin typeface="Times New Roman" pitchFamily="18" charset="0"/>
                          <a:ea typeface="宋体" pitchFamily="2" charset="-122"/>
                          <a:cs typeface="Times New Roman" pitchFamily="18" charset="0"/>
                        </a:rPr>
                        <a:t>TIM_OCPreload</a:t>
                      </a:r>
                      <a:r>
                        <a:rPr lang="en-US" sz="1600" kern="0" dirty="0">
                          <a:solidFill>
                            <a:srgbClr val="000000"/>
                          </a:solidFill>
                          <a:effectLst/>
                          <a:latin typeface="Times New Roman" pitchFamily="18" charset="0"/>
                          <a:ea typeface="宋体" pitchFamily="2" charset="-122"/>
                          <a:cs typeface="Times New Roman" pitchFamily="18" charset="0"/>
                        </a:rPr>
                        <a:t> </a:t>
                      </a:r>
                      <a:r>
                        <a:rPr lang="zh-CN" sz="1600" kern="0" dirty="0">
                          <a:solidFill>
                            <a:srgbClr val="000000"/>
                          </a:solidFill>
                          <a:effectLst/>
                          <a:latin typeface="Times New Roman" pitchFamily="18" charset="0"/>
                          <a:ea typeface="宋体" pitchFamily="2" charset="-122"/>
                          <a:cs typeface="Times New Roman" pitchFamily="18" charset="0"/>
                        </a:rPr>
                        <a:t>查阅更多该参数允许取值范围</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90">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90">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90">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90">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被调用函数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209284" y="4215563"/>
            <a:ext cx="6815629" cy="400110"/>
          </a:xfrm>
          <a:prstGeom prst="rect">
            <a:avLst/>
          </a:prstGeom>
        </p:spPr>
        <p:txBody>
          <a:bodyPr wrap="square">
            <a:spAutoFit/>
          </a:bodyPr>
          <a:lstStyle/>
          <a:p>
            <a:r>
              <a:rPr lang="en-US" altLang="zh-CN" sz="2000" b="1" dirty="0" err="1" smtClean="0">
                <a:solidFill>
                  <a:srgbClr val="7030A0"/>
                </a:solidFill>
                <a:latin typeface="Times New Roman" pitchFamily="18" charset="0"/>
                <a:ea typeface="宋体" pitchFamily="2" charset="-122"/>
                <a:cs typeface="Times New Roman" pitchFamily="18" charset="0"/>
              </a:rPr>
              <a:t>TIM_OCPreload</a:t>
            </a:r>
            <a:r>
              <a:rPr lang="en-US" altLang="zh-CN" sz="2000" b="1" dirty="0" smtClean="0">
                <a:solidFill>
                  <a:srgbClr val="7030A0"/>
                </a:solidFill>
                <a:latin typeface="Times New Roman" pitchFamily="18" charset="0"/>
                <a:ea typeface="宋体" pitchFamily="2" charset="-122"/>
                <a:cs typeface="Times New Roman" pitchFamily="18" charset="0"/>
              </a:rPr>
              <a:t>:</a:t>
            </a:r>
            <a:r>
              <a:rPr lang="zh-CN" altLang="en-US" dirty="0" smtClean="0">
                <a:latin typeface="Times New Roman" pitchFamily="18" charset="0"/>
                <a:ea typeface="宋体" pitchFamily="2" charset="-122"/>
                <a:cs typeface="Times New Roman" pitchFamily="18" charset="0"/>
              </a:rPr>
              <a:t>输出</a:t>
            </a:r>
            <a:r>
              <a:rPr lang="zh-CN" altLang="en-US" dirty="0">
                <a:latin typeface="Times New Roman" pitchFamily="18" charset="0"/>
                <a:ea typeface="宋体" pitchFamily="2" charset="-122"/>
                <a:cs typeface="Times New Roman" pitchFamily="18" charset="0"/>
              </a:rPr>
              <a:t>比较预装载状态可以使能或者失能如下表</a:t>
            </a:r>
          </a:p>
        </p:txBody>
      </p:sp>
      <p:graphicFrame>
        <p:nvGraphicFramePr>
          <p:cNvPr id="5" name="表格 4"/>
          <p:cNvGraphicFramePr>
            <a:graphicFrameLocks noGrp="1"/>
          </p:cNvGraphicFramePr>
          <p:nvPr>
            <p:extLst>
              <p:ext uri="{D42A27DB-BD31-4B8C-83A1-F6EECF244321}">
                <p14:modId xmlns:p14="http://schemas.microsoft.com/office/powerpoint/2010/main" val="3495676682"/>
              </p:ext>
            </p:extLst>
          </p:nvPr>
        </p:nvGraphicFramePr>
        <p:xfrm>
          <a:off x="320901" y="4848586"/>
          <a:ext cx="7357153" cy="1218384"/>
        </p:xfrm>
        <a:graphic>
          <a:graphicData uri="http://schemas.openxmlformats.org/drawingml/2006/table">
            <a:tbl>
              <a:tblPr firstRow="1" firstCol="1" bandRow="1"/>
              <a:tblGrid>
                <a:gridCol w="2831979"/>
                <a:gridCol w="4525174"/>
              </a:tblGrid>
              <a:tr h="406128">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TIM_OCPreload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a:solidFill>
                            <a:srgbClr val="000000"/>
                          </a:solidFill>
                          <a:effectLst/>
                          <a:latin typeface="Times New Roman" pitchFamily="18" charset="0"/>
                          <a:ea typeface="宋体" pitchFamily="2" charset="-122"/>
                          <a:cs typeface="Times New Roman" pitchFamily="18" charset="0"/>
                        </a:rPr>
                        <a:t>描述</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128">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TIM_OCPreload_Enable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TIMx </a:t>
                      </a:r>
                      <a:r>
                        <a:rPr lang="zh-CN" sz="1400" kern="0">
                          <a:solidFill>
                            <a:srgbClr val="000000"/>
                          </a:solidFill>
                          <a:effectLst/>
                          <a:latin typeface="Times New Roman" pitchFamily="18" charset="0"/>
                          <a:ea typeface="宋体" pitchFamily="2" charset="-122"/>
                          <a:cs typeface="Times New Roman" pitchFamily="18" charset="0"/>
                        </a:rPr>
                        <a:t>在</a:t>
                      </a:r>
                      <a:r>
                        <a:rPr lang="en-US" sz="1400" kern="0">
                          <a:solidFill>
                            <a:srgbClr val="000000"/>
                          </a:solidFill>
                          <a:effectLst/>
                          <a:latin typeface="Times New Roman" pitchFamily="18" charset="0"/>
                          <a:ea typeface="宋体" pitchFamily="2" charset="-122"/>
                          <a:cs typeface="Times New Roman" pitchFamily="18" charset="0"/>
                        </a:rPr>
                        <a:t> CCR1 </a:t>
                      </a:r>
                      <a:r>
                        <a:rPr lang="zh-CN" sz="1400" kern="0">
                          <a:solidFill>
                            <a:srgbClr val="000000"/>
                          </a:solidFill>
                          <a:effectLst/>
                          <a:latin typeface="Times New Roman" pitchFamily="18" charset="0"/>
                          <a:ea typeface="宋体" pitchFamily="2" charset="-122"/>
                          <a:cs typeface="Times New Roman" pitchFamily="18" charset="0"/>
                        </a:rPr>
                        <a:t>上的预装载寄存器使能</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128">
                <a:tc>
                  <a:txBody>
                    <a:bodyPr/>
                    <a:lstStyle/>
                    <a:p>
                      <a:pPr algn="l">
                        <a:spcAft>
                          <a:spcPts val="0"/>
                        </a:spcAft>
                      </a:pPr>
                      <a:r>
                        <a:rPr lang="en-US" sz="1400" kern="0">
                          <a:solidFill>
                            <a:srgbClr val="000000"/>
                          </a:solidFill>
                          <a:effectLst/>
                          <a:latin typeface="Times New Roman" pitchFamily="18" charset="0"/>
                          <a:ea typeface="宋体" pitchFamily="2" charset="-122"/>
                          <a:cs typeface="Times New Roman" pitchFamily="18" charset="0"/>
                        </a:rPr>
                        <a:t>TIM_OCPreload_Disable </a:t>
                      </a:r>
                      <a:endParaRPr lang="zh-CN" sz="14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kern="0" dirty="0" err="1">
                          <a:solidFill>
                            <a:srgbClr val="000000"/>
                          </a:solidFill>
                          <a:effectLst/>
                          <a:latin typeface="Times New Roman" pitchFamily="18" charset="0"/>
                          <a:ea typeface="宋体" pitchFamily="2" charset="-122"/>
                          <a:cs typeface="Times New Roman" pitchFamily="18" charset="0"/>
                        </a:rPr>
                        <a:t>TIMx</a:t>
                      </a:r>
                      <a:r>
                        <a:rPr lang="en-US" sz="1400" kern="0" dirty="0">
                          <a:solidFill>
                            <a:srgbClr val="000000"/>
                          </a:solidFill>
                          <a:effectLst/>
                          <a:latin typeface="Times New Roman" pitchFamily="18" charset="0"/>
                          <a:ea typeface="宋体" pitchFamily="2" charset="-122"/>
                          <a:cs typeface="Times New Roman" pitchFamily="18" charset="0"/>
                        </a:rPr>
                        <a:t> </a:t>
                      </a:r>
                      <a:r>
                        <a:rPr lang="zh-CN" sz="1400" kern="0" dirty="0">
                          <a:solidFill>
                            <a:srgbClr val="000000"/>
                          </a:solidFill>
                          <a:effectLst/>
                          <a:latin typeface="Times New Roman" pitchFamily="18" charset="0"/>
                          <a:ea typeface="宋体" pitchFamily="2" charset="-122"/>
                          <a:cs typeface="Times New Roman" pitchFamily="18" charset="0"/>
                        </a:rPr>
                        <a:t>在</a:t>
                      </a:r>
                      <a:r>
                        <a:rPr lang="en-US" sz="1400" kern="0" dirty="0">
                          <a:solidFill>
                            <a:srgbClr val="000000"/>
                          </a:solidFill>
                          <a:effectLst/>
                          <a:latin typeface="Times New Roman" pitchFamily="18" charset="0"/>
                          <a:ea typeface="宋体" pitchFamily="2" charset="-122"/>
                          <a:cs typeface="Times New Roman" pitchFamily="18" charset="0"/>
                        </a:rPr>
                        <a:t> CCR1 </a:t>
                      </a:r>
                      <a:r>
                        <a:rPr lang="zh-CN" sz="1400" kern="0" dirty="0">
                          <a:solidFill>
                            <a:srgbClr val="000000"/>
                          </a:solidFill>
                          <a:effectLst/>
                          <a:latin typeface="Times New Roman" pitchFamily="18" charset="0"/>
                          <a:ea typeface="宋体" pitchFamily="2" charset="-122"/>
                          <a:cs typeface="Times New Roman" pitchFamily="18" charset="0"/>
                        </a:rPr>
                        <a:t>上的预装载寄存器失能</a:t>
                      </a:r>
                      <a:endParaRPr lang="zh-CN" sz="14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867659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5" y="439006"/>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9.5.8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函数</a:t>
            </a:r>
            <a:r>
              <a:rPr lang="en-US" altLang="zh-CN" sz="30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TIM_ClearFlag</a:t>
            </a:r>
            <a:endPar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267151198"/>
              </p:ext>
            </p:extLst>
          </p:nvPr>
        </p:nvGraphicFramePr>
        <p:xfrm>
          <a:off x="338138" y="1146356"/>
          <a:ext cx="8254320" cy="3614328"/>
        </p:xfrm>
        <a:graphic>
          <a:graphicData uri="http://schemas.openxmlformats.org/drawingml/2006/table">
            <a:tbl>
              <a:tblPr firstRow="1" firstCol="1" bandRow="1"/>
              <a:tblGrid>
                <a:gridCol w="1992076"/>
                <a:gridCol w="6262244"/>
              </a:tblGrid>
              <a:tr h="401592">
                <a:tc>
                  <a:txBody>
                    <a:bodyPr/>
                    <a:lstStyle/>
                    <a:p>
                      <a:pPr algn="ctr">
                        <a:spcAft>
                          <a:spcPts val="0"/>
                        </a:spcAft>
                      </a:pPr>
                      <a:r>
                        <a:rPr lang="zh-CN" sz="1600" kern="0">
                          <a:solidFill>
                            <a:srgbClr val="000000"/>
                          </a:solidFill>
                          <a:effectLst/>
                          <a:latin typeface="Times New Roman" pitchFamily="18" charset="0"/>
                          <a:ea typeface="宋体" pitchFamily="2" charset="-122"/>
                          <a:cs typeface="Times New Roman" pitchFamily="18" charset="0"/>
                        </a:rPr>
                        <a:t>函数名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Times New Roman" pitchFamily="18" charset="0"/>
                          <a:ea typeface="宋体" pitchFamily="2" charset="-122"/>
                          <a:cs typeface="Times New Roman" pitchFamily="18" charset="0"/>
                        </a:rPr>
                        <a:t>TIM_ </a:t>
                      </a:r>
                      <a:r>
                        <a:rPr lang="en-US" sz="1600" kern="0" dirty="0" err="1">
                          <a:solidFill>
                            <a:srgbClr val="000000"/>
                          </a:solidFill>
                          <a:effectLst/>
                          <a:latin typeface="Times New Roman" pitchFamily="18" charset="0"/>
                          <a:ea typeface="宋体" pitchFamily="2" charset="-122"/>
                          <a:cs typeface="Times New Roman" pitchFamily="18" charset="0"/>
                        </a:rPr>
                        <a:t>ClearFlag</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59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void TIM_ClearFlag(TIM_TypeDef* TIMx, uint16_t TIM_FLAG)</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59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清除</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的待处理标志位</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59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1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TIMx</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 x </a:t>
                      </a:r>
                      <a:r>
                        <a:rPr lang="zh-CN" sz="1600" kern="0">
                          <a:solidFill>
                            <a:srgbClr val="000000"/>
                          </a:solidFill>
                          <a:effectLst/>
                          <a:latin typeface="Times New Roman" pitchFamily="18" charset="0"/>
                          <a:ea typeface="宋体" pitchFamily="2" charset="-122"/>
                          <a:cs typeface="Times New Roman" pitchFamily="18" charset="0"/>
                        </a:rPr>
                        <a:t>可以是</a:t>
                      </a:r>
                      <a:r>
                        <a:rPr lang="en-US" sz="1600" kern="0">
                          <a:solidFill>
                            <a:srgbClr val="000000"/>
                          </a:solidFill>
                          <a:effectLst/>
                          <a:latin typeface="Times New Roman" pitchFamily="18" charset="0"/>
                          <a:ea typeface="宋体" pitchFamily="2" charset="-122"/>
                          <a:cs typeface="Times New Roman" pitchFamily="18" charset="0"/>
                        </a:rPr>
                        <a:t> 1~8 </a:t>
                      </a:r>
                      <a:r>
                        <a:rPr lang="zh-CN" sz="1600" kern="0">
                          <a:solidFill>
                            <a:srgbClr val="000000"/>
                          </a:solidFill>
                          <a:effectLst/>
                          <a:latin typeface="Times New Roman" pitchFamily="18" charset="0"/>
                          <a:ea typeface="宋体" pitchFamily="2" charset="-122"/>
                          <a:cs typeface="Times New Roman" pitchFamily="18" charset="0"/>
                        </a:rPr>
                        <a:t>，来选择</a:t>
                      </a:r>
                      <a:r>
                        <a:rPr lang="en-US" sz="1600" kern="0">
                          <a:solidFill>
                            <a:srgbClr val="000000"/>
                          </a:solidFill>
                          <a:effectLst/>
                          <a:latin typeface="Times New Roman" pitchFamily="18" charset="0"/>
                          <a:ea typeface="宋体" pitchFamily="2" charset="-122"/>
                          <a:cs typeface="Times New Roman" pitchFamily="18" charset="0"/>
                        </a:rPr>
                        <a:t> TIM </a:t>
                      </a:r>
                      <a:r>
                        <a:rPr lang="zh-CN" sz="1600" kern="0">
                          <a:solidFill>
                            <a:srgbClr val="000000"/>
                          </a:solidFill>
                          <a:effectLst/>
                          <a:latin typeface="Times New Roman" pitchFamily="18" charset="0"/>
                          <a:ea typeface="宋体" pitchFamily="2" charset="-122"/>
                          <a:cs typeface="Times New Roman" pitchFamily="18" charset="0"/>
                        </a:rPr>
                        <a:t>外设</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59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2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TIM_FLAG</a:t>
                      </a:r>
                      <a:r>
                        <a:rPr lang="zh-CN" sz="1600" kern="0">
                          <a:solidFill>
                            <a:srgbClr val="000000"/>
                          </a:solidFill>
                          <a:effectLst/>
                          <a:latin typeface="Times New Roman" pitchFamily="18" charset="0"/>
                          <a:ea typeface="宋体" pitchFamily="2" charset="-122"/>
                          <a:cs typeface="Times New Roman" pitchFamily="18" charset="0"/>
                        </a:rPr>
                        <a:t>：待清除的</a:t>
                      </a:r>
                      <a:r>
                        <a:rPr lang="en-US" sz="1600" kern="0">
                          <a:solidFill>
                            <a:srgbClr val="000000"/>
                          </a:solidFill>
                          <a:effectLst/>
                          <a:latin typeface="Times New Roman" pitchFamily="18" charset="0"/>
                          <a:ea typeface="宋体" pitchFamily="2" charset="-122"/>
                          <a:cs typeface="Times New Roman" pitchFamily="18" charset="0"/>
                        </a:rPr>
                        <a:t> TIM </a:t>
                      </a:r>
                      <a:r>
                        <a:rPr lang="zh-CN" sz="1600" kern="0">
                          <a:solidFill>
                            <a:srgbClr val="000000"/>
                          </a:solidFill>
                          <a:effectLst/>
                          <a:latin typeface="Times New Roman" pitchFamily="18" charset="0"/>
                          <a:ea typeface="宋体" pitchFamily="2" charset="-122"/>
                          <a:cs typeface="Times New Roman" pitchFamily="18" charset="0"/>
                        </a:rPr>
                        <a:t>标志位</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59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59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59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592">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被调用函数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7572269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5" y="439006"/>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9.5.9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函数</a:t>
            </a: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TIM_SetCompare1</a:t>
            </a:r>
            <a:endPar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273638995"/>
              </p:ext>
            </p:extLst>
          </p:nvPr>
        </p:nvGraphicFramePr>
        <p:xfrm>
          <a:off x="323622" y="1247957"/>
          <a:ext cx="8326892" cy="3875589"/>
        </p:xfrm>
        <a:graphic>
          <a:graphicData uri="http://schemas.openxmlformats.org/drawingml/2006/table">
            <a:tbl>
              <a:tblPr firstRow="1" firstCol="1" bandRow="1"/>
              <a:tblGrid>
                <a:gridCol w="2009590"/>
                <a:gridCol w="6317302"/>
              </a:tblGrid>
              <a:tr h="430621">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函数名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TIM_SetCompare1</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621">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函数原形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void TIM_SetCompare1(TIM_TypeDef* TIMx, u16 Compare1)</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621">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功能描述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设置</a:t>
                      </a:r>
                      <a:r>
                        <a:rPr lang="en-US" sz="1600" kern="0">
                          <a:solidFill>
                            <a:srgbClr val="000000"/>
                          </a:solidFill>
                          <a:effectLst/>
                          <a:latin typeface="Times New Roman" pitchFamily="18" charset="0"/>
                          <a:ea typeface="宋体" pitchFamily="2" charset="-122"/>
                          <a:cs typeface="Times New Roman" pitchFamily="18" charset="0"/>
                        </a:rPr>
                        <a:t> TIMx </a:t>
                      </a:r>
                      <a:r>
                        <a:rPr lang="zh-CN" sz="1600" kern="0">
                          <a:solidFill>
                            <a:srgbClr val="000000"/>
                          </a:solidFill>
                          <a:effectLst/>
                          <a:latin typeface="Times New Roman" pitchFamily="18" charset="0"/>
                          <a:ea typeface="宋体" pitchFamily="2" charset="-122"/>
                          <a:cs typeface="Times New Roman" pitchFamily="18" charset="0"/>
                        </a:rPr>
                        <a:t>捕获比较</a:t>
                      </a:r>
                      <a:r>
                        <a:rPr lang="en-US" sz="1600" kern="0">
                          <a:solidFill>
                            <a:srgbClr val="000000"/>
                          </a:solidFill>
                          <a:effectLst/>
                          <a:latin typeface="Times New Roman" pitchFamily="18" charset="0"/>
                          <a:ea typeface="宋体" pitchFamily="2" charset="-122"/>
                          <a:cs typeface="Times New Roman" pitchFamily="18" charset="0"/>
                        </a:rPr>
                        <a:t> 1 </a:t>
                      </a:r>
                      <a:r>
                        <a:rPr lang="zh-CN" sz="1600" kern="0">
                          <a:solidFill>
                            <a:srgbClr val="000000"/>
                          </a:solidFill>
                          <a:effectLst/>
                          <a:latin typeface="Times New Roman" pitchFamily="18" charset="0"/>
                          <a:ea typeface="宋体" pitchFamily="2" charset="-122"/>
                          <a:cs typeface="Times New Roman" pitchFamily="18" charset="0"/>
                        </a:rPr>
                        <a:t>寄存器值</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621">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1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TIMx</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x</a:t>
                      </a:r>
                      <a:r>
                        <a:rPr lang="zh-CN" sz="1600" kern="0">
                          <a:solidFill>
                            <a:srgbClr val="000000"/>
                          </a:solidFill>
                          <a:effectLst/>
                          <a:latin typeface="Times New Roman" pitchFamily="18" charset="0"/>
                          <a:ea typeface="宋体" pitchFamily="2" charset="-122"/>
                          <a:cs typeface="Times New Roman" pitchFamily="18" charset="0"/>
                        </a:rPr>
                        <a:t>可以是</a:t>
                      </a:r>
                      <a:r>
                        <a:rPr lang="en-US" sz="1600" kern="0">
                          <a:solidFill>
                            <a:srgbClr val="000000"/>
                          </a:solidFill>
                          <a:effectLst/>
                          <a:latin typeface="Times New Roman" pitchFamily="18" charset="0"/>
                          <a:ea typeface="宋体" pitchFamily="2" charset="-122"/>
                          <a:cs typeface="Times New Roman" pitchFamily="18" charset="0"/>
                        </a:rPr>
                        <a:t>1</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2</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3</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4</a:t>
                      </a:r>
                      <a:r>
                        <a:rPr lang="zh-CN" sz="1600" kern="0">
                          <a:solidFill>
                            <a:srgbClr val="000000"/>
                          </a:solidFill>
                          <a:effectLst/>
                          <a:latin typeface="Times New Roman" pitchFamily="18" charset="0"/>
                          <a:ea typeface="宋体" pitchFamily="2" charset="-122"/>
                          <a:cs typeface="Times New Roman" pitchFamily="18" charset="0"/>
                        </a:rPr>
                        <a:t>、</a:t>
                      </a:r>
                      <a:r>
                        <a:rPr lang="en-US" sz="1600" kern="0">
                          <a:solidFill>
                            <a:srgbClr val="000000"/>
                          </a:solidFill>
                          <a:effectLst/>
                          <a:latin typeface="Times New Roman" pitchFamily="18" charset="0"/>
                          <a:ea typeface="宋体" pitchFamily="2" charset="-122"/>
                          <a:cs typeface="Times New Roman" pitchFamily="18" charset="0"/>
                        </a:rPr>
                        <a:t>5</a:t>
                      </a:r>
                      <a:r>
                        <a:rPr lang="zh-CN" sz="1600" kern="0">
                          <a:solidFill>
                            <a:srgbClr val="000000"/>
                          </a:solidFill>
                          <a:effectLst/>
                          <a:latin typeface="Times New Roman" pitchFamily="18" charset="0"/>
                          <a:ea typeface="宋体" pitchFamily="2" charset="-122"/>
                          <a:cs typeface="Times New Roman" pitchFamily="18" charset="0"/>
                        </a:rPr>
                        <a:t>或</a:t>
                      </a:r>
                      <a:r>
                        <a:rPr lang="en-US" sz="1600" kern="0">
                          <a:solidFill>
                            <a:srgbClr val="000000"/>
                          </a:solidFill>
                          <a:effectLst/>
                          <a:latin typeface="Times New Roman" pitchFamily="18" charset="0"/>
                          <a:ea typeface="宋体" pitchFamily="2" charset="-122"/>
                          <a:cs typeface="Times New Roman" pitchFamily="18" charset="0"/>
                        </a:rPr>
                        <a:t>8</a:t>
                      </a:r>
                      <a:r>
                        <a:rPr lang="zh-CN" sz="1600" kern="0">
                          <a:solidFill>
                            <a:srgbClr val="000000"/>
                          </a:solidFill>
                          <a:effectLst/>
                          <a:latin typeface="Times New Roman" pitchFamily="18" charset="0"/>
                          <a:ea typeface="宋体" pitchFamily="2" charset="-122"/>
                          <a:cs typeface="Times New Roman" pitchFamily="18" charset="0"/>
                        </a:rPr>
                        <a:t>，用于选择</a:t>
                      </a:r>
                      <a:r>
                        <a:rPr lang="en-US" sz="1600" kern="0">
                          <a:solidFill>
                            <a:srgbClr val="000000"/>
                          </a:solidFill>
                          <a:effectLst/>
                          <a:latin typeface="Times New Roman" pitchFamily="18" charset="0"/>
                          <a:ea typeface="宋体" pitchFamily="2" charset="-122"/>
                          <a:cs typeface="Times New Roman" pitchFamily="18" charset="0"/>
                        </a:rPr>
                        <a:t>TIM</a:t>
                      </a:r>
                      <a:r>
                        <a:rPr lang="zh-CN" sz="1600" kern="0">
                          <a:solidFill>
                            <a:srgbClr val="000000"/>
                          </a:solidFill>
                          <a:effectLst/>
                          <a:latin typeface="Times New Roman" pitchFamily="18" charset="0"/>
                          <a:ea typeface="宋体" pitchFamily="2" charset="-122"/>
                          <a:cs typeface="Times New Roman" pitchFamily="18" charset="0"/>
                        </a:rPr>
                        <a:t>外设</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621">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输入参数</a:t>
                      </a:r>
                      <a:r>
                        <a:rPr lang="en-US" sz="1600" kern="0">
                          <a:solidFill>
                            <a:srgbClr val="000000"/>
                          </a:solidFill>
                          <a:effectLst/>
                          <a:latin typeface="Times New Roman" pitchFamily="18" charset="0"/>
                          <a:ea typeface="宋体" pitchFamily="2" charset="-122"/>
                          <a:cs typeface="Times New Roman" pitchFamily="18" charset="0"/>
                        </a:rPr>
                        <a:t> 2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kern="0">
                          <a:solidFill>
                            <a:srgbClr val="000000"/>
                          </a:solidFill>
                          <a:effectLst/>
                          <a:latin typeface="Times New Roman" pitchFamily="18" charset="0"/>
                          <a:ea typeface="宋体" pitchFamily="2" charset="-122"/>
                          <a:cs typeface="Times New Roman" pitchFamily="18" charset="0"/>
                        </a:rPr>
                        <a:t>Compare1</a:t>
                      </a:r>
                      <a:r>
                        <a:rPr lang="zh-CN" sz="1600" kern="0">
                          <a:solidFill>
                            <a:srgbClr val="000000"/>
                          </a:solidFill>
                          <a:effectLst/>
                          <a:latin typeface="Times New Roman" pitchFamily="18" charset="0"/>
                          <a:ea typeface="宋体" pitchFamily="2" charset="-122"/>
                          <a:cs typeface="Times New Roman" pitchFamily="18" charset="0"/>
                        </a:rPr>
                        <a:t>：捕获比较</a:t>
                      </a:r>
                      <a:r>
                        <a:rPr lang="en-US" sz="1600" kern="0">
                          <a:solidFill>
                            <a:srgbClr val="000000"/>
                          </a:solidFill>
                          <a:effectLst/>
                          <a:latin typeface="Times New Roman" pitchFamily="18" charset="0"/>
                          <a:ea typeface="宋体" pitchFamily="2" charset="-122"/>
                          <a:cs typeface="Times New Roman" pitchFamily="18" charset="0"/>
                        </a:rPr>
                        <a:t> 1 </a:t>
                      </a:r>
                      <a:r>
                        <a:rPr lang="zh-CN" sz="1600" kern="0">
                          <a:solidFill>
                            <a:srgbClr val="000000"/>
                          </a:solidFill>
                          <a:effectLst/>
                          <a:latin typeface="Times New Roman" pitchFamily="18" charset="0"/>
                          <a:ea typeface="宋体" pitchFamily="2" charset="-122"/>
                          <a:cs typeface="Times New Roman" pitchFamily="18" charset="0"/>
                        </a:rPr>
                        <a:t>寄存器新值</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621">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输出参数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621">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返回值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621">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先决条件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无</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621">
                <a:tc>
                  <a:txBody>
                    <a:bodyPr/>
                    <a:lstStyle/>
                    <a:p>
                      <a:pPr algn="l">
                        <a:spcAft>
                          <a:spcPts val="0"/>
                        </a:spcAft>
                      </a:pPr>
                      <a:r>
                        <a:rPr lang="zh-CN" sz="1600" kern="0">
                          <a:solidFill>
                            <a:srgbClr val="000000"/>
                          </a:solidFill>
                          <a:effectLst/>
                          <a:latin typeface="Times New Roman" pitchFamily="18" charset="0"/>
                          <a:ea typeface="宋体" pitchFamily="2" charset="-122"/>
                          <a:cs typeface="Times New Roman" pitchFamily="18" charset="0"/>
                        </a:rPr>
                        <a:t>被调用函数 </a:t>
                      </a:r>
                      <a:endParaRPr lang="zh-CN" sz="1600" kern="10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0" dirty="0">
                          <a:solidFill>
                            <a:srgbClr val="000000"/>
                          </a:solidFill>
                          <a:effectLst/>
                          <a:latin typeface="Times New Roman" pitchFamily="18" charset="0"/>
                          <a:ea typeface="宋体" pitchFamily="2" charset="-122"/>
                          <a:cs typeface="Times New Roman" pitchFamily="18" charset="0"/>
                        </a:rPr>
                        <a:t>无</a:t>
                      </a:r>
                      <a:endParaRPr lang="zh-CN" sz="1600" kern="100" dirty="0">
                        <a:effectLst/>
                        <a:latin typeface="Times New Roman" pitchFamily="18" charset="0"/>
                        <a:ea typeface="宋体" pitchFamily="2"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932597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204" y="419243"/>
            <a:ext cx="8470251" cy="646331"/>
          </a:xfrm>
          <a:prstGeom prst="rect">
            <a:avLst/>
          </a:prstGeom>
          <a:noFill/>
        </p:spPr>
        <p:txBody>
          <a:bodyPr wrap="square">
            <a:spAutoFit/>
          </a:bodyPr>
          <a:lstStyle/>
          <a:p>
            <a:pPr>
              <a:defRPr/>
            </a:pPr>
            <a:r>
              <a:rPr lang="en-US" altLang="zh-CN" sz="3600" b="1" dirty="0" smtClean="0">
                <a:ln w="10541" cmpd="sng">
                  <a:solidFill>
                    <a:schemeClr val="accent1">
                      <a:shade val="88000"/>
                      <a:satMod val="110000"/>
                    </a:schemeClr>
                  </a:solidFill>
                  <a:prstDash val="solid"/>
                </a:ln>
                <a:solidFill>
                  <a:srgbClr val="66FF33"/>
                </a:solidFill>
                <a:latin typeface="Arial" charset="0"/>
              </a:rPr>
              <a:t>9.6 </a:t>
            </a:r>
            <a:r>
              <a:rPr lang="zh-CN" altLang="en-US" sz="3600" b="1" dirty="0" smtClean="0">
                <a:ln w="10541" cmpd="sng">
                  <a:solidFill>
                    <a:schemeClr val="accent1">
                      <a:shade val="88000"/>
                      <a:satMod val="110000"/>
                    </a:schemeClr>
                  </a:solidFill>
                  <a:prstDash val="solid"/>
                </a:ln>
                <a:solidFill>
                  <a:srgbClr val="66FF33"/>
                </a:solidFill>
                <a:latin typeface="Arial" charset="0"/>
              </a:rPr>
              <a:t>项目</a:t>
            </a:r>
            <a:r>
              <a:rPr lang="zh-CN" altLang="en-US" sz="3600" b="1" dirty="0">
                <a:ln w="10541" cmpd="sng">
                  <a:solidFill>
                    <a:schemeClr val="accent1">
                      <a:shade val="88000"/>
                      <a:satMod val="110000"/>
                    </a:schemeClr>
                  </a:solidFill>
                  <a:prstDash val="solid"/>
                </a:ln>
                <a:solidFill>
                  <a:srgbClr val="66FF33"/>
                </a:solidFill>
                <a:latin typeface="Arial" charset="0"/>
              </a:rPr>
              <a:t>实例</a:t>
            </a:r>
          </a:p>
        </p:txBody>
      </p:sp>
      <p:sp>
        <p:nvSpPr>
          <p:cNvPr id="4" name="矩形 3"/>
          <p:cNvSpPr/>
          <p:nvPr/>
        </p:nvSpPr>
        <p:spPr>
          <a:xfrm>
            <a:off x="310889" y="995628"/>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9.6.1 </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定时器</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项目</a:t>
            </a:r>
          </a:p>
        </p:txBody>
      </p:sp>
      <p:sp>
        <p:nvSpPr>
          <p:cNvPr id="3" name="矩形 2"/>
          <p:cNvSpPr/>
          <p:nvPr/>
        </p:nvSpPr>
        <p:spPr>
          <a:xfrm>
            <a:off x="540038" y="1513732"/>
            <a:ext cx="7634581" cy="923330"/>
          </a:xfrm>
          <a:prstGeom prst="rect">
            <a:avLst/>
          </a:prstGeom>
        </p:spPr>
        <p:txBody>
          <a:bodyPr wrap="square">
            <a:spAutoFit/>
          </a:bodyPr>
          <a:lstStyle/>
          <a:p>
            <a:pPr marL="457200" indent="-457200">
              <a:buAutoNum type="arabicPeriod"/>
            </a:pPr>
            <a:r>
              <a:rPr lang="zh-CN" altLang="en-US" sz="2400" b="1" dirty="0" smtClean="0">
                <a:solidFill>
                  <a:srgbClr val="7030A0"/>
                </a:solidFill>
                <a:latin typeface="Times New Roman" pitchFamily="18" charset="0"/>
                <a:ea typeface="宋体" pitchFamily="2" charset="-122"/>
                <a:cs typeface="Times New Roman" pitchFamily="18" charset="0"/>
              </a:rPr>
              <a:t>项目分析</a:t>
            </a:r>
            <a:endParaRPr lang="en-US" altLang="zh-CN" sz="2400" b="1" dirty="0" smtClean="0">
              <a:solidFill>
                <a:srgbClr val="7030A0"/>
              </a:solidFill>
              <a:latin typeface="Times New Roman" pitchFamily="18" charset="0"/>
              <a:ea typeface="宋体" pitchFamily="2" charset="-122"/>
              <a:cs typeface="Times New Roman" pitchFamily="18" charset="0"/>
            </a:endParaRPr>
          </a:p>
          <a:p>
            <a:pPr>
              <a:lnSpc>
                <a:spcPct val="150000"/>
              </a:lnSpc>
            </a:pPr>
            <a:r>
              <a:rPr lang="zh-CN" altLang="en-US" sz="2000" b="1" dirty="0">
                <a:solidFill>
                  <a:schemeClr val="tx2"/>
                </a:solidFill>
                <a:latin typeface="Times New Roman" pitchFamily="18" charset="0"/>
                <a:ea typeface="宋体" pitchFamily="2" charset="-122"/>
                <a:cs typeface="Times New Roman" pitchFamily="18" charset="0"/>
              </a:rPr>
              <a:t>核心功能是实现精确的一秒的定时</a:t>
            </a:r>
          </a:p>
        </p:txBody>
      </p:sp>
      <p:graphicFrame>
        <p:nvGraphicFramePr>
          <p:cNvPr id="6" name="图示 5"/>
          <p:cNvGraphicFramePr/>
          <p:nvPr>
            <p:extLst>
              <p:ext uri="{D42A27DB-BD31-4B8C-83A1-F6EECF244321}">
                <p14:modId xmlns:p14="http://schemas.microsoft.com/office/powerpoint/2010/main" val="2797023988"/>
              </p:ext>
            </p:extLst>
          </p:nvPr>
        </p:nvGraphicFramePr>
        <p:xfrm>
          <a:off x="1239802" y="2437062"/>
          <a:ext cx="6934817" cy="3933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bwMode="auto">
          <a:xfrm>
            <a:off x="540038" y="2450238"/>
            <a:ext cx="618025" cy="3822263"/>
          </a:xfrm>
          <a:prstGeom prst="roundRect">
            <a:avLst>
              <a:gd name="adj" fmla="val 14319"/>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spAutoFit/>
          </a:bodyPr>
          <a:lstStyle/>
          <a:p>
            <a:pPr algn="ctr" eaLnBrk="1" hangingPunct="1"/>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itchFamily="2" charset="-122"/>
                <a:cs typeface="Times New Roman" pitchFamily="18" charset="0"/>
              </a:rPr>
              <a:t>定时器初始化主要步骤</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itchFamily="2" charset="-122"/>
                <a:cs typeface="Times New Roman" pitchFamily="18" charset="0"/>
              </a:rPr>
              <a:t>包括</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35088531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774" y="450287"/>
            <a:ext cx="7468769" cy="461665"/>
          </a:xfrm>
          <a:prstGeom prst="rect">
            <a:avLst/>
          </a:prstGeom>
          <a:noFill/>
        </p:spPr>
        <p:txBody>
          <a:bodyPr wrap="square">
            <a:spAutoFit/>
          </a:bodyPr>
          <a:lstStyle/>
          <a:p>
            <a:pPr>
              <a:defRPr/>
            </a:pPr>
            <a:r>
              <a:rPr lang="en-US" altLang="zh-CN" sz="2400" b="1" dirty="0" smtClean="0">
                <a:ln w="10541" cmpd="sng">
                  <a:solidFill>
                    <a:schemeClr val="accent1">
                      <a:shade val="88000"/>
                      <a:satMod val="110000"/>
                    </a:schemeClr>
                  </a:solidFill>
                  <a:prstDash val="solid"/>
                </a:ln>
                <a:solidFill>
                  <a:srgbClr val="7030A0"/>
                </a:solidFill>
                <a:latin typeface="Times New Roman" pitchFamily="18" charset="0"/>
                <a:ea typeface="宋体" pitchFamily="2" charset="-122"/>
                <a:cs typeface="Times New Roman" pitchFamily="18" charset="0"/>
              </a:rPr>
              <a:t>2 </a:t>
            </a:r>
            <a:r>
              <a:rPr lang="zh-CN" altLang="en-US" sz="2400" b="1" dirty="0" smtClean="0">
                <a:ln w="10541" cmpd="sng">
                  <a:solidFill>
                    <a:schemeClr val="accent1">
                      <a:shade val="88000"/>
                      <a:satMod val="110000"/>
                    </a:schemeClr>
                  </a:solidFill>
                  <a:prstDash val="solid"/>
                </a:ln>
                <a:solidFill>
                  <a:srgbClr val="7030A0"/>
                </a:solidFill>
                <a:latin typeface="Times New Roman" pitchFamily="18" charset="0"/>
                <a:ea typeface="宋体" pitchFamily="2" charset="-122"/>
                <a:cs typeface="Times New Roman" pitchFamily="18" charset="0"/>
              </a:rPr>
              <a:t>项目</a:t>
            </a:r>
            <a:r>
              <a:rPr lang="zh-CN" altLang="en-US" sz="2400" b="1" dirty="0">
                <a:ln w="10541" cmpd="sng">
                  <a:solidFill>
                    <a:schemeClr val="accent1">
                      <a:shade val="88000"/>
                      <a:satMod val="110000"/>
                    </a:schemeClr>
                  </a:solidFill>
                  <a:prstDash val="solid"/>
                </a:ln>
                <a:solidFill>
                  <a:srgbClr val="7030A0"/>
                </a:solidFill>
                <a:latin typeface="Times New Roman" pitchFamily="18" charset="0"/>
                <a:ea typeface="宋体" pitchFamily="2" charset="-122"/>
                <a:cs typeface="Times New Roman" pitchFamily="18" charset="0"/>
              </a:rPr>
              <a:t>实施</a:t>
            </a:r>
          </a:p>
        </p:txBody>
      </p:sp>
      <p:sp>
        <p:nvSpPr>
          <p:cNvPr id="3" name="矩形 2"/>
          <p:cNvSpPr/>
          <p:nvPr/>
        </p:nvSpPr>
        <p:spPr>
          <a:xfrm>
            <a:off x="341085" y="1031865"/>
            <a:ext cx="8527144" cy="943528"/>
          </a:xfrm>
          <a:prstGeom prst="rect">
            <a:avLst/>
          </a:prstGeom>
        </p:spPr>
        <p:txBody>
          <a:bodyPr wrap="square">
            <a:spAutoFit/>
          </a:bodyPr>
          <a:lstStyle/>
          <a:p>
            <a:pPr>
              <a:lnSpc>
                <a:spcPct val="150000"/>
              </a:lnSpc>
            </a:pPr>
            <a:r>
              <a:rPr lang="zh-CN" altLang="en-US" sz="2000" dirty="0">
                <a:latin typeface="宋体" pitchFamily="2" charset="-122"/>
                <a:ea typeface="宋体" pitchFamily="2" charset="-122"/>
              </a:rPr>
              <a:t>第一步：复制上一章创建工程模板文件夹到桌面，并将文件夹改名为“</a:t>
            </a:r>
            <a:r>
              <a:rPr lang="en-US" altLang="zh-CN" sz="2000" dirty="0">
                <a:latin typeface="宋体" pitchFamily="2" charset="-122"/>
                <a:ea typeface="宋体" pitchFamily="2" charset="-122"/>
              </a:rPr>
              <a:t>7 Timer”, </a:t>
            </a:r>
            <a:r>
              <a:rPr lang="zh-CN" altLang="en-US" sz="2000" dirty="0">
                <a:latin typeface="宋体" pitchFamily="2" charset="-122"/>
                <a:ea typeface="宋体" pitchFamily="2" charset="-122"/>
              </a:rPr>
              <a:t>将原工程模板编译一下，直到没有错误和警告为止</a:t>
            </a:r>
          </a:p>
        </p:txBody>
      </p:sp>
      <p:sp>
        <p:nvSpPr>
          <p:cNvPr id="4" name="矩形 3"/>
          <p:cNvSpPr/>
          <p:nvPr/>
        </p:nvSpPr>
        <p:spPr>
          <a:xfrm>
            <a:off x="370115" y="2218011"/>
            <a:ext cx="8178800" cy="1418915"/>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第二步：为工程模板的“</a:t>
            </a:r>
            <a:r>
              <a:rPr lang="en-US" altLang="zh-CN" sz="2000" dirty="0" err="1">
                <a:latin typeface="Times New Roman" pitchFamily="18" charset="0"/>
                <a:ea typeface="宋体" pitchFamily="2" charset="-122"/>
                <a:cs typeface="Times New Roman" pitchFamily="18" charset="0"/>
              </a:rPr>
              <a:t>ST_Driver</a:t>
            </a:r>
            <a:r>
              <a:rPr lang="en-US" altLang="zh-CN" sz="2000" dirty="0">
                <a:latin typeface="Times New Roman" pitchFamily="18" charset="0"/>
                <a:ea typeface="宋体" pitchFamily="2" charset="-122"/>
                <a:cs typeface="Times New Roman" pitchFamily="18" charset="0"/>
              </a:rPr>
              <a:t>”</a:t>
            </a:r>
            <a:r>
              <a:rPr lang="zh-CN" altLang="en-US" sz="2000" dirty="0">
                <a:latin typeface="Times New Roman" pitchFamily="18" charset="0"/>
                <a:ea typeface="宋体" pitchFamily="2" charset="-122"/>
                <a:cs typeface="Times New Roman" pitchFamily="18" charset="0"/>
              </a:rPr>
              <a:t>项目组添加定时器源文件“</a:t>
            </a:r>
            <a:r>
              <a:rPr lang="en-US" altLang="zh-CN" sz="2000" dirty="0">
                <a:latin typeface="Times New Roman" pitchFamily="18" charset="0"/>
                <a:ea typeface="宋体" pitchFamily="2" charset="-122"/>
                <a:cs typeface="Times New Roman" pitchFamily="18" charset="0"/>
              </a:rPr>
              <a:t>stm32f10x_tim.c”</a:t>
            </a:r>
            <a:r>
              <a:rPr lang="zh-CN" altLang="en-US" sz="2000" dirty="0">
                <a:latin typeface="Times New Roman" pitchFamily="18" charset="0"/>
                <a:ea typeface="宋体" pitchFamily="2" charset="-122"/>
                <a:cs typeface="Times New Roman" pitchFamily="18" charset="0"/>
              </a:rPr>
              <a:t>，文件位于“</a:t>
            </a:r>
            <a:r>
              <a:rPr lang="en-US" altLang="zh-CN" sz="2000" dirty="0">
                <a:latin typeface="Times New Roman" pitchFamily="18" charset="0"/>
                <a:ea typeface="宋体" pitchFamily="2" charset="-122"/>
                <a:cs typeface="Times New Roman" pitchFamily="18" charset="0"/>
              </a:rPr>
              <a:t>..\Libraries\STM32F10x_StdPeriph_Driver\</a:t>
            </a:r>
            <a:r>
              <a:rPr lang="en-US" altLang="zh-CN" sz="2000" dirty="0" err="1">
                <a:latin typeface="Times New Roman" pitchFamily="18" charset="0"/>
                <a:ea typeface="宋体" pitchFamily="2" charset="-122"/>
                <a:cs typeface="Times New Roman" pitchFamily="18" charset="0"/>
              </a:rPr>
              <a:t>src</a:t>
            </a:r>
            <a:r>
              <a:rPr lang="en-US" altLang="zh-CN" sz="2000" dirty="0">
                <a:latin typeface="Times New Roman" pitchFamily="18" charset="0"/>
                <a:ea typeface="宋体" pitchFamily="2" charset="-122"/>
                <a:cs typeface="Times New Roman" pitchFamily="18" charset="0"/>
              </a:rPr>
              <a:t>”</a:t>
            </a:r>
            <a:r>
              <a:rPr lang="zh-CN" altLang="en-US" sz="2000" dirty="0">
                <a:latin typeface="Times New Roman" pitchFamily="18" charset="0"/>
                <a:ea typeface="宋体" pitchFamily="2" charset="-122"/>
                <a:cs typeface="Times New Roman" pitchFamily="18" charset="0"/>
              </a:rPr>
              <a:t>目录下。</a:t>
            </a:r>
          </a:p>
        </p:txBody>
      </p:sp>
      <p:sp>
        <p:nvSpPr>
          <p:cNvPr id="6" name="矩形 5"/>
          <p:cNvSpPr/>
          <p:nvPr/>
        </p:nvSpPr>
        <p:spPr>
          <a:xfrm>
            <a:off x="399142" y="3859350"/>
            <a:ext cx="8323943" cy="1015663"/>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第三步：点击“</a:t>
            </a:r>
            <a:r>
              <a:rPr lang="en-US" altLang="zh-CN" sz="2000" dirty="0">
                <a:latin typeface="Times New Roman" pitchFamily="18" charset="0"/>
                <a:ea typeface="宋体" pitchFamily="2" charset="-122"/>
                <a:cs typeface="Times New Roman" pitchFamily="18" charset="0"/>
              </a:rPr>
              <a:t>File/New”</a:t>
            </a:r>
            <a:r>
              <a:rPr lang="zh-CN" altLang="en-US" sz="2000" dirty="0">
                <a:latin typeface="Times New Roman" pitchFamily="18" charset="0"/>
                <a:ea typeface="宋体" pitchFamily="2" charset="-122"/>
                <a:cs typeface="Times New Roman" pitchFamily="18" charset="0"/>
              </a:rPr>
              <a:t>新建两个文件，将其改名为</a:t>
            </a:r>
            <a:r>
              <a:rPr lang="en-US" altLang="zh-CN" sz="2000" dirty="0" err="1">
                <a:latin typeface="Times New Roman" pitchFamily="18" charset="0"/>
                <a:ea typeface="宋体" pitchFamily="2" charset="-122"/>
                <a:cs typeface="Times New Roman" pitchFamily="18" charset="0"/>
              </a:rPr>
              <a:t>timer.c</a:t>
            </a:r>
            <a:r>
              <a:rPr lang="zh-CN" altLang="en-US" sz="2000" dirty="0">
                <a:latin typeface="Times New Roman" pitchFamily="18" charset="0"/>
                <a:ea typeface="宋体" pitchFamily="2" charset="-122"/>
                <a:cs typeface="Times New Roman" pitchFamily="18" charset="0"/>
              </a:rPr>
              <a:t>和</a:t>
            </a:r>
            <a:r>
              <a:rPr lang="en-US" altLang="zh-CN" sz="2000" dirty="0" err="1">
                <a:latin typeface="Times New Roman" pitchFamily="18" charset="0"/>
                <a:ea typeface="宋体" pitchFamily="2" charset="-122"/>
                <a:cs typeface="Times New Roman" pitchFamily="18" charset="0"/>
              </a:rPr>
              <a:t>timer.h</a:t>
            </a:r>
            <a:r>
              <a:rPr lang="zh-CN" altLang="en-US" sz="2000" dirty="0">
                <a:latin typeface="Times New Roman" pitchFamily="18" charset="0"/>
                <a:ea typeface="宋体" pitchFamily="2" charset="-122"/>
                <a:cs typeface="Times New Roman" pitchFamily="18" charset="0"/>
              </a:rPr>
              <a:t>并保存到工程模板下的</a:t>
            </a:r>
            <a:r>
              <a:rPr lang="en-US" altLang="zh-CN" sz="2000" dirty="0">
                <a:latin typeface="Times New Roman" pitchFamily="18" charset="0"/>
                <a:ea typeface="宋体" pitchFamily="2" charset="-122"/>
                <a:cs typeface="Times New Roman" pitchFamily="18" charset="0"/>
              </a:rPr>
              <a:t>APP</a:t>
            </a:r>
            <a:r>
              <a:rPr lang="zh-CN" altLang="en-US" sz="2000" dirty="0">
                <a:latin typeface="Times New Roman" pitchFamily="18" charset="0"/>
                <a:ea typeface="宋体" pitchFamily="2" charset="-122"/>
                <a:cs typeface="Times New Roman" pitchFamily="18" charset="0"/>
              </a:rPr>
              <a:t>文件夹中。并将</a:t>
            </a:r>
            <a:r>
              <a:rPr lang="en-US" altLang="zh-CN" sz="2000" dirty="0" err="1">
                <a:latin typeface="Times New Roman" pitchFamily="18" charset="0"/>
                <a:ea typeface="宋体" pitchFamily="2" charset="-122"/>
                <a:cs typeface="Times New Roman" pitchFamily="18" charset="0"/>
              </a:rPr>
              <a:t>timer.c</a:t>
            </a:r>
            <a:r>
              <a:rPr lang="zh-CN" altLang="en-US" sz="2000" dirty="0">
                <a:latin typeface="Times New Roman" pitchFamily="18" charset="0"/>
                <a:ea typeface="宋体" pitchFamily="2" charset="-122"/>
                <a:cs typeface="Times New Roman" pitchFamily="18" charset="0"/>
              </a:rPr>
              <a:t>文件添加到</a:t>
            </a:r>
            <a:r>
              <a:rPr lang="en-US" altLang="zh-CN" sz="2000" dirty="0">
                <a:latin typeface="Times New Roman" pitchFamily="18" charset="0"/>
                <a:ea typeface="宋体" pitchFamily="2" charset="-122"/>
                <a:cs typeface="Times New Roman" pitchFamily="18" charset="0"/>
              </a:rPr>
              <a:t>APP</a:t>
            </a:r>
            <a:r>
              <a:rPr lang="zh-CN" altLang="en-US" sz="2000" dirty="0">
                <a:latin typeface="Times New Roman" pitchFamily="18" charset="0"/>
                <a:ea typeface="宋体" pitchFamily="2" charset="-122"/>
                <a:cs typeface="Times New Roman" pitchFamily="18" charset="0"/>
              </a:rPr>
              <a:t>项目组下。</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543" y="1613443"/>
            <a:ext cx="7048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14" y="5089231"/>
            <a:ext cx="35909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圆角矩形 12"/>
          <p:cNvSpPr/>
          <p:nvPr/>
        </p:nvSpPr>
        <p:spPr bwMode="auto">
          <a:xfrm>
            <a:off x="1608686" y="5061928"/>
            <a:ext cx="1451429" cy="742950"/>
          </a:xfrm>
          <a:prstGeom prst="roundRect">
            <a:avLst/>
          </a:prstGeom>
          <a:noFill/>
          <a:ln w="25400"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4" name="圆角矩形 13"/>
          <p:cNvSpPr/>
          <p:nvPr/>
        </p:nvSpPr>
        <p:spPr bwMode="auto">
          <a:xfrm>
            <a:off x="3762686" y="5047414"/>
            <a:ext cx="690789" cy="742950"/>
          </a:xfrm>
          <a:prstGeom prst="roundRect">
            <a:avLst/>
          </a:prstGeom>
          <a:noFill/>
          <a:ln w="25400" cap="flat" cmpd="sng" algn="ctr">
            <a:solidFill>
              <a:srgbClr val="C0000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右箭头 14"/>
          <p:cNvSpPr/>
          <p:nvPr/>
        </p:nvSpPr>
        <p:spPr bwMode="auto">
          <a:xfrm>
            <a:off x="3046731" y="5281002"/>
            <a:ext cx="759498" cy="242749"/>
          </a:xfrm>
          <a:prstGeom prst="rightArrow">
            <a:avLst/>
          </a:prstGeom>
          <a:solidFill>
            <a:srgbClr val="FFC000"/>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937" y="5099575"/>
            <a:ext cx="13049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22938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0457" y="453177"/>
            <a:ext cx="8294915" cy="1418915"/>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第四步：在</a:t>
            </a:r>
            <a:r>
              <a:rPr lang="en-US" altLang="zh-CN" sz="2000" dirty="0" err="1">
                <a:latin typeface="Times New Roman" pitchFamily="18" charset="0"/>
                <a:ea typeface="宋体" pitchFamily="2" charset="-122"/>
                <a:cs typeface="Times New Roman" pitchFamily="18" charset="0"/>
              </a:rPr>
              <a:t>timer.c</a:t>
            </a:r>
            <a:r>
              <a:rPr lang="zh-CN" altLang="en-US" sz="2000" dirty="0">
                <a:latin typeface="Times New Roman" pitchFamily="18" charset="0"/>
                <a:ea typeface="宋体" pitchFamily="2" charset="-122"/>
                <a:cs typeface="Times New Roman" pitchFamily="18" charset="0"/>
              </a:rPr>
              <a:t>文件中输入如下源程序，在程序中首先包含</a:t>
            </a:r>
            <a:r>
              <a:rPr lang="en-US" altLang="zh-CN" sz="2000" dirty="0" err="1">
                <a:latin typeface="Times New Roman" pitchFamily="18" charset="0"/>
                <a:ea typeface="宋体" pitchFamily="2" charset="-122"/>
                <a:cs typeface="Times New Roman" pitchFamily="18" charset="0"/>
              </a:rPr>
              <a:t>timer.h</a:t>
            </a:r>
            <a:r>
              <a:rPr lang="zh-CN" altLang="en-US" sz="2000" dirty="0">
                <a:latin typeface="Times New Roman" pitchFamily="18" charset="0"/>
                <a:ea typeface="宋体" pitchFamily="2" charset="-122"/>
                <a:cs typeface="Times New Roman" pitchFamily="18" charset="0"/>
              </a:rPr>
              <a:t>头文件，然后创建</a:t>
            </a:r>
            <a:r>
              <a:rPr lang="en-US" altLang="zh-CN" sz="2000" dirty="0">
                <a:latin typeface="Times New Roman" pitchFamily="18" charset="0"/>
                <a:ea typeface="宋体" pitchFamily="2" charset="-122"/>
                <a:cs typeface="Times New Roman" pitchFamily="18" charset="0"/>
              </a:rPr>
              <a:t>TIM6Init()</a:t>
            </a:r>
            <a:r>
              <a:rPr lang="zh-CN" altLang="en-US" sz="2000" dirty="0">
                <a:latin typeface="Times New Roman" pitchFamily="18" charset="0"/>
                <a:ea typeface="宋体" pitchFamily="2" charset="-122"/>
                <a:cs typeface="Times New Roman" pitchFamily="18" charset="0"/>
              </a:rPr>
              <a:t>定时器初始化程序，其中包括定时器初始化，中断设置，启动定时器和开中断等操作。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199" y="1901120"/>
            <a:ext cx="6331429" cy="461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840599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916" y="492036"/>
            <a:ext cx="8919028" cy="957250"/>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第五步：在</a:t>
            </a:r>
            <a:r>
              <a:rPr lang="en-US" altLang="zh-CN" sz="2000" dirty="0" err="1">
                <a:latin typeface="Times New Roman" pitchFamily="18" charset="0"/>
                <a:ea typeface="宋体" pitchFamily="2" charset="-122"/>
                <a:cs typeface="Times New Roman" pitchFamily="18" charset="0"/>
              </a:rPr>
              <a:t>timer.h</a:t>
            </a:r>
            <a:r>
              <a:rPr lang="zh-CN" altLang="en-US" sz="2000" dirty="0">
                <a:latin typeface="Times New Roman" pitchFamily="18" charset="0"/>
                <a:ea typeface="宋体" pitchFamily="2" charset="-122"/>
                <a:cs typeface="Times New Roman" pitchFamily="18" charset="0"/>
              </a:rPr>
              <a:t>文件中输入如下源程序，其中条件编译格式不变，只要更改一下预定义变量名称即可，需要将我们刚定义函数的声明加到头文件当中。</a:t>
            </a:r>
          </a:p>
        </p:txBody>
      </p:sp>
      <p:sp>
        <p:nvSpPr>
          <p:cNvPr id="3" name="矩形 2"/>
          <p:cNvSpPr/>
          <p:nvPr/>
        </p:nvSpPr>
        <p:spPr>
          <a:xfrm>
            <a:off x="166916" y="3199900"/>
            <a:ext cx="8541657" cy="1418915"/>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第六步：在</a:t>
            </a:r>
            <a:r>
              <a:rPr lang="en-US" altLang="zh-CN" sz="2000" dirty="0" err="1">
                <a:latin typeface="Times New Roman" pitchFamily="18" charset="0"/>
                <a:ea typeface="宋体" pitchFamily="2" charset="-122"/>
                <a:cs typeface="Times New Roman" pitchFamily="18" charset="0"/>
              </a:rPr>
              <a:t>public.h</a:t>
            </a:r>
            <a:r>
              <a:rPr lang="zh-CN" altLang="en-US" sz="2000" dirty="0">
                <a:latin typeface="Times New Roman" pitchFamily="18" charset="0"/>
                <a:ea typeface="宋体" pitchFamily="2" charset="-122"/>
                <a:cs typeface="Times New Roman" pitchFamily="18" charset="0"/>
              </a:rPr>
              <a:t>文件的中间部分添加</a:t>
            </a:r>
            <a:r>
              <a:rPr lang="en-US" altLang="zh-CN" sz="2000" dirty="0">
                <a:latin typeface="Times New Roman" pitchFamily="18" charset="0"/>
                <a:ea typeface="宋体" pitchFamily="2" charset="-122"/>
                <a:cs typeface="Times New Roman" pitchFamily="18" charset="0"/>
              </a:rPr>
              <a:t>#include "</a:t>
            </a:r>
            <a:r>
              <a:rPr lang="en-US" altLang="zh-CN" sz="2000" dirty="0" err="1">
                <a:latin typeface="Times New Roman" pitchFamily="18" charset="0"/>
                <a:ea typeface="宋体" pitchFamily="2" charset="-122"/>
                <a:cs typeface="Times New Roman" pitchFamily="18" charset="0"/>
              </a:rPr>
              <a:t>timer.h</a:t>
            </a:r>
            <a:r>
              <a:rPr lang="en-US" altLang="zh-CN" sz="2000" dirty="0">
                <a:latin typeface="Times New Roman" pitchFamily="18" charset="0"/>
                <a:ea typeface="宋体" pitchFamily="2" charset="-122"/>
                <a:cs typeface="Times New Roman" pitchFamily="18" charset="0"/>
              </a:rPr>
              <a:t>"</a:t>
            </a:r>
            <a:r>
              <a:rPr lang="zh-CN" altLang="en-US" sz="2000" dirty="0">
                <a:latin typeface="Times New Roman" pitchFamily="18" charset="0"/>
                <a:ea typeface="宋体" pitchFamily="2" charset="-122"/>
                <a:cs typeface="Times New Roman" pitchFamily="18" charset="0"/>
              </a:rPr>
              <a:t>语句，即包含</a:t>
            </a:r>
            <a:r>
              <a:rPr lang="en-US" altLang="zh-CN" sz="2000" dirty="0" err="1">
                <a:latin typeface="Times New Roman" pitchFamily="18" charset="0"/>
                <a:ea typeface="宋体" pitchFamily="2" charset="-122"/>
                <a:cs typeface="Times New Roman" pitchFamily="18" charset="0"/>
              </a:rPr>
              <a:t>timer.h</a:t>
            </a:r>
            <a:r>
              <a:rPr lang="zh-CN" altLang="en-US" sz="2000" dirty="0">
                <a:latin typeface="Times New Roman" pitchFamily="18" charset="0"/>
                <a:ea typeface="宋体" pitchFamily="2" charset="-122"/>
                <a:cs typeface="Times New Roman" pitchFamily="18" charset="0"/>
              </a:rPr>
              <a:t>头文件，任何时候程序中需要使用某一源文件中函数，必须先包含其头文件，否则编译是不能通过的。</a:t>
            </a:r>
            <a:r>
              <a:rPr lang="en-US" altLang="zh-CN" sz="2000" dirty="0" err="1">
                <a:latin typeface="Times New Roman" pitchFamily="18" charset="0"/>
                <a:ea typeface="宋体" pitchFamily="2" charset="-122"/>
                <a:cs typeface="Times New Roman" pitchFamily="18" charset="0"/>
              </a:rPr>
              <a:t>public.h</a:t>
            </a:r>
            <a:r>
              <a:rPr lang="zh-CN" altLang="en-US" sz="2000" dirty="0">
                <a:latin typeface="Times New Roman" pitchFamily="18" charset="0"/>
                <a:ea typeface="宋体" pitchFamily="2" charset="-122"/>
                <a:cs typeface="Times New Roman" pitchFamily="18" charset="0"/>
              </a:rPr>
              <a:t>文件的源代码如下所示。</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8" y="1449286"/>
            <a:ext cx="4671429" cy="179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042" y="4638676"/>
            <a:ext cx="4894286" cy="217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947162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7543" y="440621"/>
            <a:ext cx="8294914" cy="1418915"/>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第七步：在</a:t>
            </a:r>
            <a:r>
              <a:rPr lang="en-US" altLang="zh-CN" sz="2000" dirty="0" err="1">
                <a:latin typeface="Times New Roman" pitchFamily="18" charset="0"/>
                <a:ea typeface="宋体" pitchFamily="2" charset="-122"/>
                <a:cs typeface="Times New Roman" pitchFamily="18" charset="0"/>
              </a:rPr>
              <a:t>main.c</a:t>
            </a:r>
            <a:r>
              <a:rPr lang="zh-CN" altLang="en-US" sz="2000" dirty="0">
                <a:latin typeface="Times New Roman" pitchFamily="18" charset="0"/>
                <a:ea typeface="宋体" pitchFamily="2" charset="-122"/>
                <a:cs typeface="Times New Roman" pitchFamily="18" charset="0"/>
              </a:rPr>
              <a:t>文件中输入如下源程序，在</a:t>
            </a:r>
            <a:r>
              <a:rPr lang="en-US" altLang="zh-CN" sz="2000" dirty="0">
                <a:latin typeface="Times New Roman" pitchFamily="18" charset="0"/>
                <a:ea typeface="宋体" pitchFamily="2" charset="-122"/>
                <a:cs typeface="Times New Roman" pitchFamily="18" charset="0"/>
              </a:rPr>
              <a:t>main</a:t>
            </a:r>
            <a:r>
              <a:rPr lang="zh-CN" altLang="en-US" sz="2000" dirty="0">
                <a:latin typeface="Times New Roman" pitchFamily="18" charset="0"/>
                <a:ea typeface="宋体" pitchFamily="2" charset="-122"/>
                <a:cs typeface="Times New Roman" pitchFamily="18" charset="0"/>
              </a:rPr>
              <a:t>函数中，首先对时间变量赋初值，然后分别对数码管管脚、外部中断进行以及定时器初始化，最后应用无限循环结构显示时间，并等待中断发生。</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1888564"/>
            <a:ext cx="50292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08843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087" y="4853240"/>
            <a:ext cx="8207828" cy="1880579"/>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第九步：编译工程，如没有错误，则会在</a:t>
            </a:r>
            <a:r>
              <a:rPr lang="en-US" altLang="zh-CN" sz="2000" dirty="0">
                <a:latin typeface="Times New Roman" pitchFamily="18" charset="0"/>
                <a:ea typeface="宋体" pitchFamily="2" charset="-122"/>
                <a:cs typeface="Times New Roman" pitchFamily="18" charset="0"/>
              </a:rPr>
              <a:t>output</a:t>
            </a:r>
            <a:r>
              <a:rPr lang="zh-CN" altLang="en-US" sz="2000" dirty="0">
                <a:latin typeface="Times New Roman" pitchFamily="18" charset="0"/>
                <a:ea typeface="宋体" pitchFamily="2" charset="-122"/>
                <a:cs typeface="Times New Roman" pitchFamily="18" charset="0"/>
              </a:rPr>
              <a:t>文件夹中生成“工程模板</a:t>
            </a:r>
            <a:r>
              <a:rPr lang="en-US" altLang="zh-CN" sz="2000" dirty="0">
                <a:latin typeface="Times New Roman" pitchFamily="18" charset="0"/>
                <a:ea typeface="宋体" pitchFamily="2" charset="-122"/>
                <a:cs typeface="Times New Roman" pitchFamily="18" charset="0"/>
              </a:rPr>
              <a:t>.hex”</a:t>
            </a:r>
            <a:r>
              <a:rPr lang="zh-CN" altLang="en-US" sz="2000" dirty="0">
                <a:latin typeface="Times New Roman" pitchFamily="18" charset="0"/>
                <a:ea typeface="宋体" pitchFamily="2" charset="-122"/>
                <a:cs typeface="Times New Roman" pitchFamily="18" charset="0"/>
              </a:rPr>
              <a:t>文件，如有错误则修改源程序直至没有错误为止。</a:t>
            </a:r>
          </a:p>
          <a:p>
            <a:pPr>
              <a:lnSpc>
                <a:spcPct val="150000"/>
              </a:lnSpc>
            </a:pPr>
            <a:r>
              <a:rPr lang="zh-CN" altLang="en-US" sz="2000" dirty="0">
                <a:latin typeface="Times New Roman" pitchFamily="18" charset="0"/>
                <a:ea typeface="宋体" pitchFamily="2" charset="-122"/>
                <a:cs typeface="Times New Roman" pitchFamily="18" charset="0"/>
              </a:rPr>
              <a:t>第十步：将生成的目标文件通过</a:t>
            </a:r>
            <a:r>
              <a:rPr lang="en-US" altLang="zh-CN" sz="2000" dirty="0">
                <a:latin typeface="Times New Roman" pitchFamily="18" charset="0"/>
                <a:ea typeface="宋体" pitchFamily="2" charset="-122"/>
                <a:cs typeface="Times New Roman" pitchFamily="18" charset="0"/>
              </a:rPr>
              <a:t>ISP</a:t>
            </a:r>
            <a:r>
              <a:rPr lang="zh-CN" altLang="en-US" sz="2000" dirty="0">
                <a:latin typeface="Times New Roman" pitchFamily="18" charset="0"/>
                <a:ea typeface="宋体" pitchFamily="2" charset="-122"/>
                <a:cs typeface="Times New Roman" pitchFamily="18" charset="0"/>
              </a:rPr>
              <a:t>软件下载到开发板微控制器的</a:t>
            </a:r>
            <a:r>
              <a:rPr lang="en-US" altLang="zh-CN" sz="2000" dirty="0">
                <a:latin typeface="Times New Roman" pitchFamily="18" charset="0"/>
                <a:ea typeface="宋体" pitchFamily="2" charset="-122"/>
                <a:cs typeface="Times New Roman" pitchFamily="18" charset="0"/>
              </a:rPr>
              <a:t>FLASH</a:t>
            </a:r>
            <a:r>
              <a:rPr lang="zh-CN" altLang="en-US" sz="2000" dirty="0">
                <a:latin typeface="Times New Roman" pitchFamily="18" charset="0"/>
                <a:ea typeface="宋体" pitchFamily="2" charset="-122"/>
                <a:cs typeface="Times New Roman" pitchFamily="18" charset="0"/>
              </a:rPr>
              <a:t>存储器当中，复位运行，检查实验效果。</a:t>
            </a:r>
          </a:p>
        </p:txBody>
      </p:sp>
      <p:sp>
        <p:nvSpPr>
          <p:cNvPr id="3" name="矩形 2"/>
          <p:cNvSpPr/>
          <p:nvPr/>
        </p:nvSpPr>
        <p:spPr>
          <a:xfrm>
            <a:off x="195942" y="391620"/>
            <a:ext cx="8890001" cy="1938992"/>
          </a:xfrm>
          <a:prstGeom prst="rect">
            <a:avLst/>
          </a:prstGeom>
        </p:spPr>
        <p:txBody>
          <a:bodyPr wrap="square">
            <a:spAutoFit/>
          </a:bodyPr>
          <a:lstStyle/>
          <a:p>
            <a:pPr>
              <a:lnSpc>
                <a:spcPct val="150000"/>
              </a:lnSpc>
            </a:pPr>
            <a:r>
              <a:rPr lang="zh-CN" altLang="zh-CN" sz="2000" dirty="0">
                <a:latin typeface="Times New Roman" pitchFamily="18" charset="0"/>
                <a:ea typeface="宋体" pitchFamily="2" charset="-122"/>
                <a:cs typeface="Times New Roman" pitchFamily="18" charset="0"/>
              </a:rPr>
              <a:t>第八步</a:t>
            </a:r>
            <a:r>
              <a:rPr lang="zh-CN" altLang="zh-CN" sz="2000" dirty="0" smtClean="0">
                <a:latin typeface="Times New Roman" pitchFamily="18" charset="0"/>
                <a:ea typeface="宋体" pitchFamily="2" charset="-122"/>
                <a:cs typeface="Times New Roman" pitchFamily="18" charset="0"/>
              </a:rPr>
              <a:t>：</a:t>
            </a:r>
            <a:r>
              <a:rPr lang="zh-CN" altLang="en-US" sz="2000" dirty="0" smtClean="0">
                <a:latin typeface="Times New Roman" pitchFamily="18" charset="0"/>
                <a:ea typeface="宋体" pitchFamily="2" charset="-122"/>
                <a:cs typeface="Times New Roman" pitchFamily="18" charset="0"/>
              </a:rPr>
              <a:t>在</a:t>
            </a:r>
            <a:r>
              <a:rPr lang="en-US" altLang="zh-CN" sz="2000" dirty="0" err="1">
                <a:latin typeface="Times New Roman" pitchFamily="18" charset="0"/>
                <a:ea typeface="宋体" pitchFamily="2" charset="-122"/>
                <a:cs typeface="Times New Roman" pitchFamily="18" charset="0"/>
              </a:rPr>
              <a:t>Keil</a:t>
            </a:r>
            <a:r>
              <a:rPr lang="en-US" altLang="zh-CN" sz="2000" dirty="0">
                <a:latin typeface="Times New Roman" pitchFamily="18" charset="0"/>
                <a:ea typeface="宋体" pitchFamily="2" charset="-122"/>
                <a:cs typeface="Times New Roman" pitchFamily="18" charset="0"/>
              </a:rPr>
              <a:t>-MDK</a:t>
            </a:r>
            <a:r>
              <a:rPr lang="zh-CN" altLang="en-US" sz="2000" dirty="0">
                <a:latin typeface="Times New Roman" pitchFamily="18" charset="0"/>
                <a:ea typeface="宋体" pitchFamily="2" charset="-122"/>
                <a:cs typeface="Times New Roman" pitchFamily="18" charset="0"/>
              </a:rPr>
              <a:t>软件操作界面打开“</a:t>
            </a:r>
            <a:r>
              <a:rPr lang="en-US" altLang="zh-CN" sz="2000" dirty="0">
                <a:latin typeface="Times New Roman" pitchFamily="18" charset="0"/>
                <a:ea typeface="宋体" pitchFamily="2" charset="-122"/>
                <a:cs typeface="Times New Roman" pitchFamily="18" charset="0"/>
              </a:rPr>
              <a:t>User”</a:t>
            </a:r>
            <a:r>
              <a:rPr lang="zh-CN" altLang="en-US" sz="2000" dirty="0">
                <a:latin typeface="Times New Roman" pitchFamily="18" charset="0"/>
                <a:ea typeface="宋体" pitchFamily="2" charset="-122"/>
                <a:cs typeface="Times New Roman" pitchFamily="18" charset="0"/>
              </a:rPr>
              <a:t>项目组下面的“</a:t>
            </a:r>
            <a:r>
              <a:rPr lang="en-US" altLang="zh-CN" sz="2000" dirty="0">
                <a:latin typeface="Times New Roman" pitchFamily="18" charset="0"/>
                <a:ea typeface="宋体" pitchFamily="2" charset="-122"/>
                <a:cs typeface="Times New Roman" pitchFamily="18" charset="0"/>
              </a:rPr>
              <a:t>stm32f10x_it.c”</a:t>
            </a:r>
            <a:r>
              <a:rPr lang="zh-CN" altLang="en-US" sz="2000" dirty="0">
                <a:latin typeface="Times New Roman" pitchFamily="18" charset="0"/>
                <a:ea typeface="宋体" pitchFamily="2" charset="-122"/>
                <a:cs typeface="Times New Roman" pitchFamily="18" charset="0"/>
              </a:rPr>
              <a:t>文件，并在“</a:t>
            </a:r>
            <a:r>
              <a:rPr lang="en-US" altLang="zh-CN" sz="2000" dirty="0">
                <a:latin typeface="Times New Roman" pitchFamily="18" charset="0"/>
                <a:ea typeface="宋体" pitchFamily="2" charset="-122"/>
                <a:cs typeface="Times New Roman" pitchFamily="18" charset="0"/>
              </a:rPr>
              <a:t>stm32f10x_it.c”</a:t>
            </a:r>
            <a:r>
              <a:rPr lang="zh-CN" altLang="en-US" sz="2000" dirty="0">
                <a:latin typeface="Times New Roman" pitchFamily="18" charset="0"/>
                <a:ea typeface="宋体" pitchFamily="2" charset="-122"/>
                <a:cs typeface="Times New Roman" pitchFamily="18" charset="0"/>
              </a:rPr>
              <a:t>文件的最下面编写</a:t>
            </a:r>
            <a:r>
              <a:rPr lang="en-US" altLang="zh-CN" sz="2000" dirty="0">
                <a:latin typeface="Times New Roman" pitchFamily="18" charset="0"/>
                <a:ea typeface="宋体" pitchFamily="2" charset="-122"/>
                <a:cs typeface="Times New Roman" pitchFamily="18" charset="0"/>
              </a:rPr>
              <a:t>4</a:t>
            </a:r>
            <a:r>
              <a:rPr lang="zh-CN" altLang="en-US" sz="2000" dirty="0">
                <a:latin typeface="Times New Roman" pitchFamily="18" charset="0"/>
                <a:ea typeface="宋体" pitchFamily="2" charset="-122"/>
                <a:cs typeface="Times New Roman" pitchFamily="18" charset="0"/>
              </a:rPr>
              <a:t>个中断服务程序，其中</a:t>
            </a:r>
            <a:r>
              <a:rPr lang="en-US" altLang="zh-CN" sz="2000" dirty="0">
                <a:latin typeface="Times New Roman" pitchFamily="18" charset="0"/>
                <a:ea typeface="宋体" pitchFamily="2" charset="-122"/>
                <a:cs typeface="Times New Roman" pitchFamily="18" charset="0"/>
              </a:rPr>
              <a:t>3</a:t>
            </a:r>
            <a:r>
              <a:rPr lang="zh-CN" altLang="en-US" sz="2000" dirty="0">
                <a:latin typeface="Times New Roman" pitchFamily="18" charset="0"/>
                <a:ea typeface="宋体" pitchFamily="2" charset="-122"/>
                <a:cs typeface="Times New Roman" pitchFamily="18" charset="0"/>
              </a:rPr>
              <a:t>个是上一章的外部中断服务程序，在最下面添加一个定时器中断服务程序，主要功能是实现时间调整。</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790" y="1810881"/>
            <a:ext cx="3869048" cy="299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0289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7" y="1267097"/>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9.2.1 </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基本定时器简介</a:t>
            </a:r>
          </a:p>
        </p:txBody>
      </p:sp>
      <p:sp>
        <p:nvSpPr>
          <p:cNvPr id="4" name="矩形 3"/>
          <p:cNvSpPr/>
          <p:nvPr/>
        </p:nvSpPr>
        <p:spPr>
          <a:xfrm>
            <a:off x="180260" y="506327"/>
            <a:ext cx="6249565" cy="646331"/>
          </a:xfrm>
          <a:prstGeom prst="rect">
            <a:avLst/>
          </a:prstGeom>
          <a:noFill/>
        </p:spPr>
        <p:txBody>
          <a:bodyPr wrap="square">
            <a:spAutoFit/>
          </a:bodyPr>
          <a:lstStyle/>
          <a:p>
            <a:pPr>
              <a:defRPr/>
            </a:pPr>
            <a:r>
              <a:rPr lang="en-US" altLang="zh-CN" sz="3600" b="1" dirty="0" smtClean="0">
                <a:ln w="10541" cmpd="sng">
                  <a:solidFill>
                    <a:schemeClr val="accent1">
                      <a:shade val="88000"/>
                      <a:satMod val="110000"/>
                    </a:schemeClr>
                  </a:solidFill>
                  <a:prstDash val="solid"/>
                </a:ln>
                <a:solidFill>
                  <a:srgbClr val="66FF33"/>
                </a:solidFill>
                <a:latin typeface="Arial" charset="0"/>
              </a:rPr>
              <a:t>9.2 </a:t>
            </a:r>
            <a:r>
              <a:rPr lang="zh-CN" altLang="en-US" sz="3600" b="1" dirty="0">
                <a:ln w="10541" cmpd="sng">
                  <a:solidFill>
                    <a:schemeClr val="accent1">
                      <a:shade val="88000"/>
                      <a:satMod val="110000"/>
                    </a:schemeClr>
                  </a:solidFill>
                  <a:prstDash val="solid"/>
                </a:ln>
                <a:solidFill>
                  <a:srgbClr val="66FF33"/>
                </a:solidFill>
                <a:latin typeface="Arial" charset="0"/>
              </a:rPr>
              <a:t> </a:t>
            </a:r>
            <a:r>
              <a:rPr lang="zh-CN" altLang="en-US" sz="3600" b="1" dirty="0" smtClean="0">
                <a:ln w="10541" cmpd="sng">
                  <a:solidFill>
                    <a:schemeClr val="accent1">
                      <a:shade val="88000"/>
                      <a:satMod val="110000"/>
                    </a:schemeClr>
                  </a:solidFill>
                  <a:prstDash val="solid"/>
                </a:ln>
                <a:solidFill>
                  <a:srgbClr val="66FF33"/>
                </a:solidFill>
                <a:latin typeface="Arial" charset="0"/>
              </a:rPr>
              <a:t>基本定时</a:t>
            </a:r>
            <a:r>
              <a:rPr lang="zh-CN" altLang="en-US" sz="3600" b="1" dirty="0">
                <a:ln w="10541" cmpd="sng">
                  <a:solidFill>
                    <a:schemeClr val="accent1">
                      <a:shade val="88000"/>
                      <a:satMod val="110000"/>
                    </a:schemeClr>
                  </a:solidFill>
                  <a:prstDash val="solid"/>
                </a:ln>
                <a:solidFill>
                  <a:srgbClr val="66FF33"/>
                </a:solidFill>
                <a:latin typeface="Arial" charset="0"/>
              </a:rPr>
              <a:t>器</a:t>
            </a:r>
          </a:p>
        </p:txBody>
      </p:sp>
      <p:sp>
        <p:nvSpPr>
          <p:cNvPr id="5" name="矩形 4"/>
          <p:cNvSpPr/>
          <p:nvPr/>
        </p:nvSpPr>
        <p:spPr>
          <a:xfrm>
            <a:off x="145140" y="1907791"/>
            <a:ext cx="8839200" cy="1015663"/>
          </a:xfrm>
          <a:prstGeom prst="rect">
            <a:avLst/>
          </a:prstGeom>
        </p:spPr>
        <p:txBody>
          <a:bodyPr wrap="square">
            <a:spAutoFit/>
          </a:bodyPr>
          <a:lstStyle/>
          <a:p>
            <a:pPr indent="457200">
              <a:lnSpc>
                <a:spcPct val="150000"/>
              </a:lnSpc>
            </a:pPr>
            <a:r>
              <a:rPr lang="en-US" altLang="zh-CN" sz="2000" dirty="0">
                <a:solidFill>
                  <a:srgbClr val="000000"/>
                </a:solidFill>
                <a:latin typeface="Times New Roman"/>
                <a:ea typeface="宋体"/>
              </a:rPr>
              <a:t>STM32F103</a:t>
            </a:r>
            <a:r>
              <a:rPr lang="zh-CN" altLang="zh-CN" sz="2000" dirty="0">
                <a:solidFill>
                  <a:srgbClr val="000000"/>
                </a:solidFill>
                <a:latin typeface="Times New Roman"/>
                <a:ea typeface="宋体"/>
                <a:cs typeface="Times New Roman"/>
              </a:rPr>
              <a:t>基本定时器</a:t>
            </a:r>
            <a:r>
              <a:rPr lang="en-US" altLang="zh-CN" sz="2000" dirty="0">
                <a:solidFill>
                  <a:srgbClr val="000000"/>
                </a:solidFill>
                <a:latin typeface="Times New Roman"/>
                <a:ea typeface="宋体"/>
              </a:rPr>
              <a:t>TIM6</a:t>
            </a:r>
            <a:r>
              <a:rPr lang="zh-CN" altLang="zh-CN" sz="2000" dirty="0">
                <a:solidFill>
                  <a:srgbClr val="000000"/>
                </a:solidFill>
                <a:latin typeface="Times New Roman"/>
                <a:ea typeface="宋体"/>
                <a:cs typeface="Times New Roman"/>
              </a:rPr>
              <a:t>和</a:t>
            </a:r>
            <a:r>
              <a:rPr lang="en-US" altLang="zh-CN" sz="2000" dirty="0">
                <a:solidFill>
                  <a:srgbClr val="000000"/>
                </a:solidFill>
                <a:latin typeface="Times New Roman"/>
                <a:ea typeface="宋体"/>
              </a:rPr>
              <a:t>TIM7</a:t>
            </a:r>
            <a:r>
              <a:rPr lang="zh-CN" altLang="zh-CN" sz="2000" dirty="0">
                <a:solidFill>
                  <a:srgbClr val="000000"/>
                </a:solidFill>
                <a:latin typeface="Times New Roman"/>
                <a:ea typeface="宋体"/>
                <a:cs typeface="Times New Roman"/>
              </a:rPr>
              <a:t>各包含一个</a:t>
            </a:r>
            <a:r>
              <a:rPr lang="en-US" altLang="zh-CN" sz="2000" dirty="0">
                <a:solidFill>
                  <a:srgbClr val="000000"/>
                </a:solidFill>
                <a:latin typeface="Times New Roman"/>
                <a:ea typeface="宋体"/>
              </a:rPr>
              <a:t>16</a:t>
            </a:r>
            <a:r>
              <a:rPr lang="zh-CN" altLang="zh-CN" sz="2000" dirty="0">
                <a:solidFill>
                  <a:srgbClr val="000000"/>
                </a:solidFill>
                <a:latin typeface="Times New Roman"/>
                <a:ea typeface="宋体"/>
                <a:cs typeface="Times New Roman"/>
              </a:rPr>
              <a:t>位自动装载计数器，由各自的可编程预分频器驱动</a:t>
            </a:r>
            <a:r>
              <a:rPr lang="zh-CN" altLang="zh-CN" sz="2000" dirty="0" smtClean="0">
                <a:solidFill>
                  <a:srgbClr val="000000"/>
                </a:solidFill>
                <a:latin typeface="Times New Roman"/>
                <a:ea typeface="宋体"/>
                <a:cs typeface="Times New Roman"/>
              </a:rPr>
              <a:t>。</a:t>
            </a:r>
            <a:r>
              <a:rPr lang="zh-CN" altLang="zh-CN" sz="2000" dirty="0"/>
              <a:t>这</a:t>
            </a:r>
            <a:r>
              <a:rPr lang="en-US" altLang="zh-CN" sz="2000" dirty="0"/>
              <a:t>2</a:t>
            </a:r>
            <a:r>
              <a:rPr lang="zh-CN" altLang="zh-CN" sz="2000" dirty="0"/>
              <a:t>个定时器是互相独立的，不共享任何资源</a:t>
            </a:r>
            <a:r>
              <a:rPr lang="zh-CN" altLang="zh-CN" sz="2000" dirty="0" smtClean="0"/>
              <a:t>。</a:t>
            </a:r>
            <a:endParaRPr lang="zh-CN" altLang="en-US" sz="2000" dirty="0"/>
          </a:p>
        </p:txBody>
      </p:sp>
      <p:sp>
        <p:nvSpPr>
          <p:cNvPr id="6" name="矩形 5"/>
          <p:cNvSpPr/>
          <p:nvPr/>
        </p:nvSpPr>
        <p:spPr>
          <a:xfrm>
            <a:off x="180260" y="3059579"/>
            <a:ext cx="7468769" cy="553998"/>
          </a:xfrm>
          <a:prstGeom prst="rect">
            <a:avLst/>
          </a:prstGeom>
          <a:noFill/>
        </p:spPr>
        <p:txBody>
          <a:bodyPr wrap="square">
            <a:spAutoFit/>
          </a:bodyPr>
          <a:lstStyle/>
          <a:p>
            <a:pPr>
              <a:defRPr/>
            </a:pP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9.2.2 </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基本定时器的主要特性</a:t>
            </a:r>
          </a:p>
        </p:txBody>
      </p:sp>
      <p:sp>
        <p:nvSpPr>
          <p:cNvPr id="7" name="矩形 6"/>
          <p:cNvSpPr/>
          <p:nvPr/>
        </p:nvSpPr>
        <p:spPr>
          <a:xfrm>
            <a:off x="710612" y="3723805"/>
            <a:ext cx="7997957" cy="2347950"/>
          </a:xfrm>
          <a:prstGeom prst="rect">
            <a:avLst/>
          </a:prstGeom>
        </p:spPr>
        <p:txBody>
          <a:bodyPr wrap="square">
            <a:spAutoFit/>
          </a:bodyPr>
          <a:lstStyle/>
          <a:p>
            <a:pPr algn="just">
              <a:lnSpc>
                <a:spcPct val="150000"/>
              </a:lnSpc>
              <a:spcAft>
                <a:spcPts val="0"/>
              </a:spcAft>
              <a:tabLst>
                <a:tab pos="2372360" algn="l"/>
              </a:tabLst>
            </a:pPr>
            <a:r>
              <a:rPr lang="en-US" altLang="zh-CN" sz="2000" kern="100" dirty="0">
                <a:solidFill>
                  <a:srgbClr val="000000"/>
                </a:solidFill>
                <a:latin typeface="Times New Roman"/>
                <a:ea typeface="宋体"/>
                <a:cs typeface="Times New Roman"/>
              </a:rPr>
              <a:t>TIM6</a:t>
            </a:r>
            <a:r>
              <a:rPr lang="zh-CN" altLang="zh-CN" sz="2000" kern="100" dirty="0">
                <a:solidFill>
                  <a:srgbClr val="000000"/>
                </a:solidFill>
                <a:latin typeface="Times New Roman"/>
                <a:ea typeface="宋体"/>
                <a:cs typeface="Times New Roman"/>
              </a:rPr>
              <a:t>和</a:t>
            </a:r>
            <a:r>
              <a:rPr lang="en-US" altLang="zh-CN" sz="2000" kern="100" dirty="0">
                <a:solidFill>
                  <a:srgbClr val="000000"/>
                </a:solidFill>
                <a:latin typeface="Times New Roman"/>
                <a:ea typeface="宋体"/>
                <a:cs typeface="Times New Roman"/>
              </a:rPr>
              <a:t>TIM7</a:t>
            </a:r>
            <a:r>
              <a:rPr lang="zh-CN" altLang="zh-CN" sz="2000" kern="100" dirty="0">
                <a:solidFill>
                  <a:srgbClr val="000000"/>
                </a:solidFill>
                <a:latin typeface="Times New Roman"/>
                <a:ea typeface="宋体"/>
                <a:cs typeface="Times New Roman"/>
              </a:rPr>
              <a:t>定时器的主要功能包括：</a:t>
            </a:r>
            <a:endParaRPr lang="zh-CN" altLang="zh-CN" sz="2000" kern="100" dirty="0">
              <a:latin typeface="Calibri"/>
              <a:ea typeface="宋体"/>
              <a:cs typeface="Times New Roman"/>
            </a:endParaRPr>
          </a:p>
          <a:p>
            <a:pPr algn="just">
              <a:lnSpc>
                <a:spcPct val="150000"/>
              </a:lnSpc>
              <a:spcAft>
                <a:spcPts val="0"/>
              </a:spcAft>
              <a:tabLst>
                <a:tab pos="2372360" algn="l"/>
              </a:tabLst>
            </a:pPr>
            <a:r>
              <a:rPr lang="zh-CN" altLang="zh-CN" sz="2000" kern="100" dirty="0">
                <a:solidFill>
                  <a:srgbClr val="000000"/>
                </a:solidFill>
                <a:latin typeface="Times New Roman"/>
                <a:ea typeface="宋体"/>
                <a:cs typeface="Times New Roman"/>
              </a:rPr>
              <a:t>■</a:t>
            </a:r>
            <a:r>
              <a:rPr lang="zh-CN" altLang="zh-CN" sz="2000" kern="100" dirty="0">
                <a:solidFill>
                  <a:srgbClr val="000000"/>
                </a:solidFill>
                <a:latin typeface="Calibri"/>
                <a:ea typeface="Times New Roman"/>
                <a:cs typeface="Times New Roman"/>
              </a:rPr>
              <a:t> </a:t>
            </a:r>
            <a:r>
              <a:rPr lang="en-US" altLang="zh-CN" sz="2000" kern="100" dirty="0">
                <a:solidFill>
                  <a:srgbClr val="000000"/>
                </a:solidFill>
                <a:latin typeface="Calibri"/>
                <a:ea typeface="Times New Roman"/>
                <a:cs typeface="Times New Roman"/>
              </a:rPr>
              <a:t>16</a:t>
            </a:r>
            <a:r>
              <a:rPr lang="zh-CN" altLang="zh-CN" sz="2000" kern="100" dirty="0">
                <a:solidFill>
                  <a:srgbClr val="000000"/>
                </a:solidFill>
                <a:latin typeface="Times New Roman"/>
                <a:ea typeface="宋体"/>
                <a:cs typeface="Times New Roman"/>
              </a:rPr>
              <a:t>位自动重装载累加计数器</a:t>
            </a:r>
            <a:endParaRPr lang="zh-CN" altLang="zh-CN" sz="2000" kern="100" dirty="0">
              <a:latin typeface="Calibri"/>
              <a:ea typeface="宋体"/>
              <a:cs typeface="Times New Roman"/>
            </a:endParaRPr>
          </a:p>
          <a:p>
            <a:pPr algn="just">
              <a:lnSpc>
                <a:spcPct val="150000"/>
              </a:lnSpc>
              <a:spcAft>
                <a:spcPts val="0"/>
              </a:spcAft>
              <a:tabLst>
                <a:tab pos="2372360" algn="l"/>
              </a:tabLst>
            </a:pPr>
            <a:r>
              <a:rPr lang="zh-CN" altLang="zh-CN" sz="2000" kern="100" dirty="0">
                <a:solidFill>
                  <a:srgbClr val="000000"/>
                </a:solidFill>
                <a:latin typeface="Times New Roman"/>
                <a:ea typeface="宋体"/>
                <a:cs typeface="Times New Roman"/>
              </a:rPr>
              <a:t>■</a:t>
            </a:r>
            <a:r>
              <a:rPr lang="zh-CN" altLang="zh-CN" sz="2000" kern="100" dirty="0">
                <a:solidFill>
                  <a:srgbClr val="000000"/>
                </a:solidFill>
                <a:latin typeface="Calibri"/>
                <a:ea typeface="Times New Roman"/>
                <a:cs typeface="Times New Roman"/>
              </a:rPr>
              <a:t> </a:t>
            </a:r>
            <a:r>
              <a:rPr lang="en-US" altLang="zh-CN" sz="2000" kern="100" dirty="0">
                <a:solidFill>
                  <a:srgbClr val="000000"/>
                </a:solidFill>
                <a:latin typeface="Calibri"/>
                <a:ea typeface="Times New Roman"/>
                <a:cs typeface="Times New Roman"/>
              </a:rPr>
              <a:t>16</a:t>
            </a:r>
            <a:r>
              <a:rPr lang="zh-CN" altLang="zh-CN" sz="2000" kern="100" dirty="0">
                <a:solidFill>
                  <a:srgbClr val="000000"/>
                </a:solidFill>
                <a:latin typeface="Times New Roman"/>
                <a:ea typeface="宋体"/>
                <a:cs typeface="Times New Roman"/>
              </a:rPr>
              <a:t>位可编程</a:t>
            </a:r>
            <a:r>
              <a:rPr lang="en-US" altLang="zh-CN" sz="2000" kern="100" dirty="0">
                <a:solidFill>
                  <a:srgbClr val="000000"/>
                </a:solidFill>
                <a:latin typeface="Times New Roman"/>
                <a:ea typeface="宋体"/>
                <a:cs typeface="Times New Roman"/>
              </a:rPr>
              <a:t>(</a:t>
            </a:r>
            <a:r>
              <a:rPr lang="zh-CN" altLang="zh-CN" sz="2000" kern="100" dirty="0">
                <a:solidFill>
                  <a:srgbClr val="000000"/>
                </a:solidFill>
                <a:latin typeface="Times New Roman"/>
                <a:ea typeface="宋体"/>
                <a:cs typeface="Times New Roman"/>
              </a:rPr>
              <a:t>可实时修改</a:t>
            </a:r>
            <a:r>
              <a:rPr lang="en-US" altLang="zh-CN" sz="2000" kern="100" dirty="0">
                <a:solidFill>
                  <a:srgbClr val="000000"/>
                </a:solidFill>
                <a:latin typeface="Times New Roman"/>
                <a:ea typeface="宋体"/>
                <a:cs typeface="Times New Roman"/>
              </a:rPr>
              <a:t>)</a:t>
            </a:r>
            <a:r>
              <a:rPr lang="zh-CN" altLang="zh-CN" sz="2000" kern="100" dirty="0">
                <a:solidFill>
                  <a:srgbClr val="000000"/>
                </a:solidFill>
                <a:latin typeface="Times New Roman"/>
                <a:ea typeface="宋体"/>
                <a:cs typeface="Times New Roman"/>
              </a:rPr>
              <a:t>预</a:t>
            </a:r>
            <a:r>
              <a:rPr lang="zh-CN" altLang="zh-CN" sz="2000" kern="100" dirty="0" smtClean="0">
                <a:solidFill>
                  <a:srgbClr val="000000"/>
                </a:solidFill>
                <a:latin typeface="Times New Roman"/>
                <a:ea typeface="宋体"/>
                <a:cs typeface="Times New Roman"/>
              </a:rPr>
              <a:t>分频器</a:t>
            </a:r>
            <a:endParaRPr lang="en-US" altLang="zh-CN" sz="2000" kern="100" dirty="0" smtClean="0">
              <a:solidFill>
                <a:srgbClr val="000000"/>
              </a:solidFill>
              <a:latin typeface="Times New Roman"/>
              <a:ea typeface="宋体"/>
              <a:cs typeface="Times New Roman"/>
            </a:endParaRPr>
          </a:p>
          <a:p>
            <a:pPr algn="just">
              <a:lnSpc>
                <a:spcPct val="150000"/>
              </a:lnSpc>
              <a:spcAft>
                <a:spcPts val="0"/>
              </a:spcAft>
              <a:tabLst>
                <a:tab pos="2372360" algn="l"/>
              </a:tabLst>
            </a:pPr>
            <a:r>
              <a:rPr lang="zh-CN" altLang="zh-CN" sz="2000" kern="100" dirty="0" smtClean="0">
                <a:solidFill>
                  <a:srgbClr val="000000"/>
                </a:solidFill>
                <a:latin typeface="Times New Roman"/>
                <a:ea typeface="宋体"/>
                <a:cs typeface="Times New Roman"/>
              </a:rPr>
              <a:t>■</a:t>
            </a:r>
            <a:r>
              <a:rPr lang="zh-CN" altLang="zh-CN" sz="2000" kern="100" dirty="0" smtClean="0">
                <a:solidFill>
                  <a:srgbClr val="000000"/>
                </a:solidFill>
                <a:latin typeface="Calibri"/>
                <a:ea typeface="Times New Roman"/>
                <a:cs typeface="Times New Roman"/>
              </a:rPr>
              <a:t> </a:t>
            </a:r>
            <a:r>
              <a:rPr lang="zh-CN" altLang="zh-CN" sz="2000" kern="100" dirty="0">
                <a:solidFill>
                  <a:srgbClr val="000000"/>
                </a:solidFill>
                <a:latin typeface="Times New Roman"/>
                <a:ea typeface="宋体"/>
                <a:cs typeface="Times New Roman"/>
              </a:rPr>
              <a:t>触发</a:t>
            </a:r>
            <a:r>
              <a:rPr lang="en-US" altLang="zh-CN" sz="2000" kern="100" dirty="0">
                <a:solidFill>
                  <a:srgbClr val="000000"/>
                </a:solidFill>
                <a:latin typeface="Times New Roman"/>
                <a:ea typeface="宋体"/>
                <a:cs typeface="Times New Roman"/>
              </a:rPr>
              <a:t>DAC</a:t>
            </a:r>
            <a:r>
              <a:rPr lang="zh-CN" altLang="zh-CN" sz="2000" kern="100" dirty="0">
                <a:solidFill>
                  <a:srgbClr val="000000"/>
                </a:solidFill>
                <a:latin typeface="Times New Roman"/>
                <a:ea typeface="宋体"/>
                <a:cs typeface="Times New Roman"/>
              </a:rPr>
              <a:t>的同步电路</a:t>
            </a:r>
            <a:endParaRPr lang="zh-CN" altLang="zh-CN" sz="2000" kern="100" dirty="0">
              <a:latin typeface="Calibri"/>
              <a:ea typeface="宋体"/>
              <a:cs typeface="Times New Roman"/>
            </a:endParaRPr>
          </a:p>
          <a:p>
            <a:pPr algn="just">
              <a:lnSpc>
                <a:spcPct val="150000"/>
              </a:lnSpc>
              <a:spcAft>
                <a:spcPts val="0"/>
              </a:spcAft>
              <a:tabLst>
                <a:tab pos="2372360" algn="l"/>
              </a:tabLst>
            </a:pPr>
            <a:r>
              <a:rPr lang="zh-CN" altLang="zh-CN" sz="2000" kern="100" dirty="0">
                <a:solidFill>
                  <a:srgbClr val="000000"/>
                </a:solidFill>
                <a:latin typeface="Times New Roman"/>
                <a:ea typeface="宋体"/>
                <a:cs typeface="Times New Roman"/>
              </a:rPr>
              <a:t>■</a:t>
            </a:r>
            <a:r>
              <a:rPr lang="zh-CN" altLang="zh-CN" sz="2000" kern="100" dirty="0">
                <a:solidFill>
                  <a:srgbClr val="000000"/>
                </a:solidFill>
                <a:latin typeface="Calibri"/>
                <a:ea typeface="Times New Roman"/>
                <a:cs typeface="Times New Roman"/>
              </a:rPr>
              <a:t> </a:t>
            </a:r>
            <a:r>
              <a:rPr lang="zh-CN" altLang="zh-CN" sz="2000" kern="100" dirty="0">
                <a:solidFill>
                  <a:srgbClr val="000000"/>
                </a:solidFill>
                <a:latin typeface="Times New Roman"/>
                <a:ea typeface="宋体"/>
                <a:cs typeface="Times New Roman"/>
              </a:rPr>
              <a:t>在更新事件</a:t>
            </a:r>
            <a:r>
              <a:rPr lang="en-US" altLang="zh-CN" sz="2000" kern="100" dirty="0">
                <a:solidFill>
                  <a:srgbClr val="000000"/>
                </a:solidFill>
                <a:latin typeface="Times New Roman"/>
                <a:ea typeface="宋体"/>
                <a:cs typeface="Times New Roman"/>
              </a:rPr>
              <a:t>(</a:t>
            </a:r>
            <a:r>
              <a:rPr lang="zh-CN" altLang="zh-CN" sz="2000" kern="100" dirty="0">
                <a:solidFill>
                  <a:srgbClr val="000000"/>
                </a:solidFill>
                <a:latin typeface="Times New Roman"/>
                <a:ea typeface="宋体"/>
                <a:cs typeface="Times New Roman"/>
              </a:rPr>
              <a:t>计数器溢出</a:t>
            </a:r>
            <a:r>
              <a:rPr lang="en-US" altLang="zh-CN" sz="2000" kern="100" dirty="0">
                <a:solidFill>
                  <a:srgbClr val="000000"/>
                </a:solidFill>
                <a:latin typeface="Times New Roman"/>
                <a:ea typeface="宋体"/>
                <a:cs typeface="Times New Roman"/>
              </a:rPr>
              <a:t>)</a:t>
            </a:r>
            <a:r>
              <a:rPr lang="zh-CN" altLang="zh-CN" sz="2000" kern="100" dirty="0">
                <a:solidFill>
                  <a:srgbClr val="000000"/>
                </a:solidFill>
                <a:latin typeface="Times New Roman"/>
                <a:ea typeface="宋体"/>
                <a:cs typeface="Times New Roman"/>
              </a:rPr>
              <a:t>时产生中断</a:t>
            </a:r>
            <a:r>
              <a:rPr lang="en-US" altLang="zh-CN" sz="2000" kern="100" dirty="0">
                <a:solidFill>
                  <a:srgbClr val="000000"/>
                </a:solidFill>
                <a:latin typeface="Times New Roman"/>
                <a:ea typeface="宋体"/>
                <a:cs typeface="Times New Roman"/>
              </a:rPr>
              <a:t>/DMA</a:t>
            </a:r>
            <a:r>
              <a:rPr lang="zh-CN" altLang="zh-CN" sz="2000" kern="100" dirty="0">
                <a:solidFill>
                  <a:srgbClr val="000000"/>
                </a:solidFill>
                <a:latin typeface="Times New Roman"/>
                <a:ea typeface="宋体"/>
                <a:cs typeface="Times New Roman"/>
              </a:rPr>
              <a:t>请求</a:t>
            </a:r>
            <a:endParaRPr lang="zh-CN" altLang="zh-CN" sz="2000" kern="100" dirty="0">
              <a:effectLst/>
              <a:latin typeface="Calibri"/>
              <a:ea typeface="宋体"/>
              <a:cs typeface="Times New Roman"/>
            </a:endParaRPr>
          </a:p>
        </p:txBody>
      </p:sp>
    </p:spTree>
    <p:extLst>
      <p:ext uri="{BB962C8B-B14F-4D97-AF65-F5344CB8AC3E}">
        <p14:creationId xmlns:p14="http://schemas.microsoft.com/office/powerpoint/2010/main" val="454953123"/>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8316" y="435772"/>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9.6.2 </a:t>
            </a:r>
            <a:r>
              <a:rPr lang="en-US" altLang="zh-CN"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PWM</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项目</a:t>
            </a:r>
          </a:p>
        </p:txBody>
      </p:sp>
      <p:sp>
        <p:nvSpPr>
          <p:cNvPr id="3" name="矩形 2"/>
          <p:cNvSpPr/>
          <p:nvPr/>
        </p:nvSpPr>
        <p:spPr>
          <a:xfrm>
            <a:off x="267344" y="987305"/>
            <a:ext cx="7468769" cy="461665"/>
          </a:xfrm>
          <a:prstGeom prst="rect">
            <a:avLst/>
          </a:prstGeom>
          <a:noFill/>
        </p:spPr>
        <p:txBody>
          <a:bodyPr wrap="square">
            <a:spAutoFit/>
          </a:bodyPr>
          <a:lstStyle/>
          <a:p>
            <a:pPr>
              <a:defRPr/>
            </a:pPr>
            <a:r>
              <a:rPr lang="en-US" altLang="zh-CN" sz="2400" b="1" dirty="0" smtClean="0">
                <a:ln w="10541" cmpd="sng">
                  <a:solidFill>
                    <a:schemeClr val="accent1">
                      <a:shade val="88000"/>
                      <a:satMod val="110000"/>
                    </a:schemeClr>
                  </a:solidFill>
                  <a:prstDash val="solid"/>
                </a:ln>
                <a:solidFill>
                  <a:srgbClr val="FF33CC"/>
                </a:solidFill>
                <a:latin typeface="Times New Roman" pitchFamily="18" charset="0"/>
                <a:ea typeface="宋体" pitchFamily="2" charset="-122"/>
                <a:cs typeface="Times New Roman" pitchFamily="18" charset="0"/>
              </a:rPr>
              <a:t>1. </a:t>
            </a:r>
            <a:r>
              <a:rPr lang="zh-CN" altLang="en-US" sz="2400" b="1" dirty="0" smtClean="0">
                <a:ln w="10541" cmpd="sng">
                  <a:solidFill>
                    <a:schemeClr val="accent1">
                      <a:shade val="88000"/>
                      <a:satMod val="110000"/>
                    </a:schemeClr>
                  </a:solidFill>
                  <a:prstDash val="solid"/>
                </a:ln>
                <a:solidFill>
                  <a:srgbClr val="FF33CC"/>
                </a:solidFill>
                <a:latin typeface="Times New Roman" pitchFamily="18" charset="0"/>
                <a:ea typeface="宋体" pitchFamily="2" charset="-122"/>
                <a:cs typeface="Times New Roman" pitchFamily="18" charset="0"/>
              </a:rPr>
              <a:t>项目</a:t>
            </a:r>
            <a:r>
              <a:rPr lang="zh-CN" altLang="en-US" sz="2400" b="1" dirty="0">
                <a:ln w="10541" cmpd="sng">
                  <a:solidFill>
                    <a:schemeClr val="accent1">
                      <a:shade val="88000"/>
                      <a:satMod val="110000"/>
                    </a:schemeClr>
                  </a:solidFill>
                  <a:prstDash val="solid"/>
                </a:ln>
                <a:solidFill>
                  <a:srgbClr val="FF33CC"/>
                </a:solidFill>
                <a:latin typeface="Times New Roman" pitchFamily="18" charset="0"/>
                <a:ea typeface="宋体" pitchFamily="2" charset="-122"/>
                <a:cs typeface="Times New Roman" pitchFamily="18" charset="0"/>
              </a:rPr>
              <a:t>分析</a:t>
            </a:r>
          </a:p>
        </p:txBody>
      </p:sp>
      <p:graphicFrame>
        <p:nvGraphicFramePr>
          <p:cNvPr id="5" name="图示 4"/>
          <p:cNvGraphicFramePr/>
          <p:nvPr>
            <p:extLst>
              <p:ext uri="{D42A27DB-BD31-4B8C-83A1-F6EECF244321}">
                <p14:modId xmlns:p14="http://schemas.microsoft.com/office/powerpoint/2010/main" val="4046921691"/>
              </p:ext>
            </p:extLst>
          </p:nvPr>
        </p:nvGraphicFramePr>
        <p:xfrm>
          <a:off x="406400" y="1600201"/>
          <a:ext cx="8360227" cy="4974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6960"/>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778" y="4073251"/>
            <a:ext cx="13049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94774" y="450287"/>
            <a:ext cx="7468769" cy="461665"/>
          </a:xfrm>
          <a:prstGeom prst="rect">
            <a:avLst/>
          </a:prstGeom>
          <a:noFill/>
        </p:spPr>
        <p:txBody>
          <a:bodyPr wrap="square">
            <a:spAutoFit/>
          </a:bodyPr>
          <a:lstStyle/>
          <a:p>
            <a:pPr>
              <a:defRPr/>
            </a:pPr>
            <a:r>
              <a:rPr lang="en-US" altLang="zh-CN" sz="2400" b="1" dirty="0" smtClean="0">
                <a:ln w="10541" cmpd="sng">
                  <a:solidFill>
                    <a:schemeClr val="accent1">
                      <a:shade val="88000"/>
                      <a:satMod val="110000"/>
                    </a:schemeClr>
                  </a:solidFill>
                  <a:prstDash val="solid"/>
                </a:ln>
                <a:solidFill>
                  <a:srgbClr val="7030A0"/>
                </a:solidFill>
                <a:latin typeface="Times New Roman" pitchFamily="18" charset="0"/>
                <a:ea typeface="宋体" pitchFamily="2" charset="-122"/>
                <a:cs typeface="Times New Roman" pitchFamily="18" charset="0"/>
              </a:rPr>
              <a:t>2 </a:t>
            </a:r>
            <a:r>
              <a:rPr lang="zh-CN" altLang="en-US" sz="2400" b="1" dirty="0" smtClean="0">
                <a:ln w="10541" cmpd="sng">
                  <a:solidFill>
                    <a:schemeClr val="accent1">
                      <a:shade val="88000"/>
                      <a:satMod val="110000"/>
                    </a:schemeClr>
                  </a:solidFill>
                  <a:prstDash val="solid"/>
                </a:ln>
                <a:solidFill>
                  <a:srgbClr val="7030A0"/>
                </a:solidFill>
                <a:latin typeface="Times New Roman" pitchFamily="18" charset="0"/>
                <a:ea typeface="宋体" pitchFamily="2" charset="-122"/>
                <a:cs typeface="Times New Roman" pitchFamily="18" charset="0"/>
              </a:rPr>
              <a:t>项目</a:t>
            </a:r>
            <a:r>
              <a:rPr lang="zh-CN" altLang="en-US" sz="2400" b="1" dirty="0">
                <a:ln w="10541" cmpd="sng">
                  <a:solidFill>
                    <a:schemeClr val="accent1">
                      <a:shade val="88000"/>
                      <a:satMod val="110000"/>
                    </a:schemeClr>
                  </a:solidFill>
                  <a:prstDash val="solid"/>
                </a:ln>
                <a:solidFill>
                  <a:srgbClr val="7030A0"/>
                </a:solidFill>
                <a:latin typeface="Times New Roman" pitchFamily="18" charset="0"/>
                <a:ea typeface="宋体" pitchFamily="2" charset="-122"/>
                <a:cs typeface="Times New Roman" pitchFamily="18" charset="0"/>
              </a:rPr>
              <a:t>实施</a:t>
            </a:r>
          </a:p>
        </p:txBody>
      </p:sp>
      <p:sp>
        <p:nvSpPr>
          <p:cNvPr id="3" name="矩形 2"/>
          <p:cNvSpPr/>
          <p:nvPr/>
        </p:nvSpPr>
        <p:spPr>
          <a:xfrm>
            <a:off x="297542" y="1031865"/>
            <a:ext cx="8527144" cy="955903"/>
          </a:xfrm>
          <a:prstGeom prst="rect">
            <a:avLst/>
          </a:prstGeom>
        </p:spPr>
        <p:txBody>
          <a:bodyPr wrap="square">
            <a:spAutoFit/>
          </a:bodyPr>
          <a:lstStyle/>
          <a:p>
            <a:pPr>
              <a:lnSpc>
                <a:spcPct val="150000"/>
              </a:lnSpc>
            </a:pPr>
            <a:r>
              <a:rPr lang="zh-CN" altLang="zh-CN" sz="2000" dirty="0"/>
              <a:t>第一步：复制上一章创建工程模板文件夹到桌面，并将文件夹改名为“</a:t>
            </a:r>
            <a:r>
              <a:rPr lang="en-US" altLang="zh-CN" sz="2000" dirty="0"/>
              <a:t>8 PWM</a:t>
            </a:r>
            <a:r>
              <a:rPr lang="zh-CN" altLang="zh-CN" sz="2000" dirty="0"/>
              <a:t>”</a:t>
            </a:r>
            <a:r>
              <a:rPr lang="en-US" altLang="zh-CN" sz="2000" dirty="0"/>
              <a:t>, </a:t>
            </a:r>
            <a:r>
              <a:rPr lang="zh-CN" altLang="zh-CN" sz="2000" dirty="0"/>
              <a:t>将原工程模板编译一下，直到没有错误和警告为止。</a:t>
            </a:r>
            <a:endParaRPr lang="zh-CN" altLang="en-US" sz="2000" dirty="0">
              <a:latin typeface="宋体" pitchFamily="2" charset="-122"/>
              <a:ea typeface="宋体" pitchFamily="2" charset="-122"/>
            </a:endParaRPr>
          </a:p>
        </p:txBody>
      </p:sp>
      <p:sp>
        <p:nvSpPr>
          <p:cNvPr id="4" name="矩形 3"/>
          <p:cNvSpPr/>
          <p:nvPr/>
        </p:nvSpPr>
        <p:spPr>
          <a:xfrm>
            <a:off x="370115" y="2580861"/>
            <a:ext cx="8178800" cy="1418915"/>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第二步：点击“</a:t>
            </a:r>
            <a:r>
              <a:rPr lang="en-US" altLang="zh-CN" sz="2000" dirty="0">
                <a:latin typeface="Times New Roman" pitchFamily="18" charset="0"/>
                <a:ea typeface="宋体" pitchFamily="2" charset="-122"/>
                <a:cs typeface="Times New Roman" pitchFamily="18" charset="0"/>
              </a:rPr>
              <a:t>File/New”</a:t>
            </a:r>
            <a:r>
              <a:rPr lang="zh-CN" altLang="en-US" sz="2000" dirty="0">
                <a:latin typeface="Times New Roman" pitchFamily="18" charset="0"/>
                <a:ea typeface="宋体" pitchFamily="2" charset="-122"/>
                <a:cs typeface="Times New Roman" pitchFamily="18" charset="0"/>
              </a:rPr>
              <a:t>新建两个文件，将其改名为</a:t>
            </a:r>
            <a:r>
              <a:rPr lang="en-US" altLang="zh-CN" sz="2000" dirty="0">
                <a:latin typeface="Times New Roman" pitchFamily="18" charset="0"/>
                <a:ea typeface="宋体" pitchFamily="2" charset="-122"/>
                <a:cs typeface="Times New Roman" pitchFamily="18" charset="0"/>
              </a:rPr>
              <a:t>PWM.C</a:t>
            </a:r>
            <a:r>
              <a:rPr lang="zh-CN" altLang="en-US" sz="2000" dirty="0">
                <a:latin typeface="Times New Roman" pitchFamily="18" charset="0"/>
                <a:ea typeface="宋体" pitchFamily="2" charset="-122"/>
                <a:cs typeface="Times New Roman" pitchFamily="18" charset="0"/>
              </a:rPr>
              <a:t>和</a:t>
            </a:r>
            <a:r>
              <a:rPr lang="en-US" altLang="zh-CN" sz="2000" dirty="0">
                <a:latin typeface="Times New Roman" pitchFamily="18" charset="0"/>
                <a:ea typeface="宋体" pitchFamily="2" charset="-122"/>
                <a:cs typeface="Times New Roman" pitchFamily="18" charset="0"/>
              </a:rPr>
              <a:t>PWM.H</a:t>
            </a:r>
            <a:r>
              <a:rPr lang="zh-CN" altLang="en-US" sz="2000" dirty="0">
                <a:latin typeface="Times New Roman" pitchFamily="18" charset="0"/>
                <a:ea typeface="宋体" pitchFamily="2" charset="-122"/>
                <a:cs typeface="Times New Roman" pitchFamily="18" charset="0"/>
              </a:rPr>
              <a:t>并保存到工程模板下的</a:t>
            </a:r>
            <a:r>
              <a:rPr lang="en-US" altLang="zh-CN" sz="2000" dirty="0">
                <a:latin typeface="Times New Roman" pitchFamily="18" charset="0"/>
                <a:ea typeface="宋体" pitchFamily="2" charset="-122"/>
                <a:cs typeface="Times New Roman" pitchFamily="18" charset="0"/>
              </a:rPr>
              <a:t>APP</a:t>
            </a:r>
            <a:r>
              <a:rPr lang="zh-CN" altLang="en-US" sz="2000" dirty="0">
                <a:latin typeface="Times New Roman" pitchFamily="18" charset="0"/>
                <a:ea typeface="宋体" pitchFamily="2" charset="-122"/>
                <a:cs typeface="Times New Roman" pitchFamily="18" charset="0"/>
              </a:rPr>
              <a:t>文件夹中。并将</a:t>
            </a:r>
            <a:r>
              <a:rPr lang="en-US" altLang="zh-CN" sz="2000" dirty="0">
                <a:latin typeface="Times New Roman" pitchFamily="18" charset="0"/>
                <a:ea typeface="宋体" pitchFamily="2" charset="-122"/>
                <a:cs typeface="Times New Roman" pitchFamily="18" charset="0"/>
              </a:rPr>
              <a:t>PWM.C</a:t>
            </a:r>
            <a:r>
              <a:rPr lang="zh-CN" altLang="en-US" sz="2000" dirty="0">
                <a:latin typeface="Times New Roman" pitchFamily="18" charset="0"/>
                <a:ea typeface="宋体" pitchFamily="2" charset="-122"/>
                <a:cs typeface="Times New Roman" pitchFamily="18" charset="0"/>
              </a:rPr>
              <a:t>文件添加到</a:t>
            </a:r>
            <a:r>
              <a:rPr lang="en-US" altLang="zh-CN" sz="2000" dirty="0">
                <a:latin typeface="Times New Roman" pitchFamily="18" charset="0"/>
                <a:ea typeface="宋体" pitchFamily="2" charset="-122"/>
                <a:cs typeface="Times New Roman" pitchFamily="18" charset="0"/>
              </a:rPr>
              <a:t>APP</a:t>
            </a:r>
            <a:r>
              <a:rPr lang="zh-CN" altLang="en-US" sz="2000" dirty="0">
                <a:latin typeface="Times New Roman" pitchFamily="18" charset="0"/>
                <a:ea typeface="宋体" pitchFamily="2" charset="-122"/>
                <a:cs typeface="Times New Roman" pitchFamily="18" charset="0"/>
              </a:rPr>
              <a:t>项目组下。</a:t>
            </a:r>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14" y="4073251"/>
            <a:ext cx="35909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圆角矩形 12"/>
          <p:cNvSpPr/>
          <p:nvPr/>
        </p:nvSpPr>
        <p:spPr bwMode="auto">
          <a:xfrm>
            <a:off x="1608686" y="4045948"/>
            <a:ext cx="1451429" cy="742950"/>
          </a:xfrm>
          <a:prstGeom prst="roundRect">
            <a:avLst/>
          </a:prstGeom>
          <a:noFill/>
          <a:ln w="25400"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4" name="圆角矩形 13"/>
          <p:cNvSpPr/>
          <p:nvPr/>
        </p:nvSpPr>
        <p:spPr bwMode="auto">
          <a:xfrm>
            <a:off x="3762686" y="4031434"/>
            <a:ext cx="690789" cy="742950"/>
          </a:xfrm>
          <a:prstGeom prst="roundRect">
            <a:avLst/>
          </a:prstGeom>
          <a:noFill/>
          <a:ln w="25400" cap="flat" cmpd="sng" algn="ctr">
            <a:solidFill>
              <a:srgbClr val="C0000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右箭头 14"/>
          <p:cNvSpPr/>
          <p:nvPr/>
        </p:nvSpPr>
        <p:spPr bwMode="auto">
          <a:xfrm>
            <a:off x="3046731" y="4265022"/>
            <a:ext cx="759498" cy="242749"/>
          </a:xfrm>
          <a:prstGeom prst="rightArrow">
            <a:avLst/>
          </a:prstGeom>
          <a:solidFill>
            <a:srgbClr val="FFC000"/>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4229" y="1649630"/>
            <a:ext cx="609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35571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485" y="404953"/>
            <a:ext cx="8643258" cy="1938992"/>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第三步：在</a:t>
            </a:r>
            <a:r>
              <a:rPr lang="en-US" altLang="zh-CN" sz="2000" dirty="0">
                <a:latin typeface="Times New Roman" pitchFamily="18" charset="0"/>
                <a:ea typeface="宋体" pitchFamily="2" charset="-122"/>
                <a:cs typeface="Times New Roman" pitchFamily="18" charset="0"/>
              </a:rPr>
              <a:t>PWM.C</a:t>
            </a:r>
            <a:r>
              <a:rPr lang="zh-CN" altLang="en-US" sz="2000" dirty="0">
                <a:latin typeface="Times New Roman" pitchFamily="18" charset="0"/>
                <a:ea typeface="宋体" pitchFamily="2" charset="-122"/>
                <a:cs typeface="Times New Roman" pitchFamily="18" charset="0"/>
              </a:rPr>
              <a:t>文件中输入如下源程序，在程序中首先包含</a:t>
            </a:r>
            <a:r>
              <a:rPr lang="en-US" altLang="zh-CN" sz="2000" dirty="0">
                <a:latin typeface="Times New Roman" pitchFamily="18" charset="0"/>
                <a:ea typeface="宋体" pitchFamily="2" charset="-122"/>
                <a:cs typeface="Times New Roman" pitchFamily="18" charset="0"/>
              </a:rPr>
              <a:t>PWM.H</a:t>
            </a:r>
            <a:r>
              <a:rPr lang="zh-CN" altLang="en-US" sz="2000" dirty="0">
                <a:latin typeface="Times New Roman" pitchFamily="18" charset="0"/>
                <a:ea typeface="宋体" pitchFamily="2" charset="-122"/>
                <a:cs typeface="Times New Roman" pitchFamily="18" charset="0"/>
              </a:rPr>
              <a:t>头文件，然后创建</a:t>
            </a:r>
            <a:r>
              <a:rPr lang="en-US" altLang="zh-CN" sz="2000" dirty="0">
                <a:latin typeface="Times New Roman" pitchFamily="18" charset="0"/>
                <a:ea typeface="宋体" pitchFamily="2" charset="-122"/>
                <a:cs typeface="Times New Roman" pitchFamily="18" charset="0"/>
              </a:rPr>
              <a:t>TIM3_PWMInit()</a:t>
            </a:r>
            <a:r>
              <a:rPr lang="zh-CN" altLang="en-US" sz="2000" dirty="0">
                <a:latin typeface="Times New Roman" pitchFamily="18" charset="0"/>
                <a:ea typeface="宋体" pitchFamily="2" charset="-122"/>
                <a:cs typeface="Times New Roman" pitchFamily="18" charset="0"/>
              </a:rPr>
              <a:t>初始化程序，其中包括打开外设时钟，</a:t>
            </a:r>
            <a:r>
              <a:rPr lang="en-US" altLang="zh-CN" sz="2000" dirty="0">
                <a:latin typeface="Times New Roman" pitchFamily="18" charset="0"/>
                <a:ea typeface="宋体" pitchFamily="2" charset="-122"/>
                <a:cs typeface="Times New Roman" pitchFamily="18" charset="0"/>
              </a:rPr>
              <a:t>GPIO</a:t>
            </a:r>
            <a:r>
              <a:rPr lang="zh-CN" altLang="en-US" sz="2000" dirty="0">
                <a:latin typeface="Times New Roman" pitchFamily="18" charset="0"/>
                <a:ea typeface="宋体" pitchFamily="2" charset="-122"/>
                <a:cs typeface="Times New Roman" pitchFamily="18" charset="0"/>
              </a:rPr>
              <a:t>初始化、定时器初始化、</a:t>
            </a:r>
            <a:r>
              <a:rPr lang="en-US" altLang="zh-CN" sz="2000" dirty="0">
                <a:latin typeface="Times New Roman" pitchFamily="18" charset="0"/>
                <a:ea typeface="宋体" pitchFamily="2" charset="-122"/>
                <a:cs typeface="Times New Roman" pitchFamily="18" charset="0"/>
              </a:rPr>
              <a:t>PWM</a:t>
            </a:r>
            <a:r>
              <a:rPr lang="zh-CN" altLang="en-US" sz="2000" dirty="0">
                <a:latin typeface="Times New Roman" pitchFamily="18" charset="0"/>
                <a:ea typeface="宋体" pitchFamily="2" charset="-122"/>
                <a:cs typeface="Times New Roman" pitchFamily="18" charset="0"/>
              </a:rPr>
              <a:t>初始化，管脚重映射，使能预装值寄存器，启动定时器等程序。</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502" y="2098448"/>
            <a:ext cx="4975238" cy="438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200544"/>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4972" y="433979"/>
            <a:ext cx="8512628" cy="1418915"/>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第四步：在</a:t>
            </a:r>
            <a:r>
              <a:rPr lang="en-US" altLang="zh-CN" sz="2000" dirty="0">
                <a:latin typeface="Times New Roman" pitchFamily="18" charset="0"/>
                <a:ea typeface="宋体" pitchFamily="2" charset="-122"/>
                <a:cs typeface="Times New Roman" pitchFamily="18" charset="0"/>
              </a:rPr>
              <a:t>PWM.H</a:t>
            </a:r>
            <a:r>
              <a:rPr lang="zh-CN" altLang="en-US" sz="2000" dirty="0">
                <a:latin typeface="Times New Roman" pitchFamily="18" charset="0"/>
                <a:ea typeface="宋体" pitchFamily="2" charset="-122"/>
                <a:cs typeface="Times New Roman" pitchFamily="18" charset="0"/>
              </a:rPr>
              <a:t>文件中输入如下源程序，其中条件编译格式不变，只要更改一下预定义变量名称即可，需要将我们刚定义函数的声明加到头文件当中。</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000" y="1403349"/>
            <a:ext cx="3268572" cy="153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13658" y="3293070"/>
            <a:ext cx="8323942" cy="957250"/>
          </a:xfrm>
          <a:prstGeom prst="rect">
            <a:avLst/>
          </a:prstGeom>
        </p:spPr>
        <p:txBody>
          <a:bodyPr wrap="square">
            <a:spAutoFit/>
          </a:bodyPr>
          <a:lstStyle/>
          <a:p>
            <a:pPr>
              <a:lnSpc>
                <a:spcPct val="150000"/>
              </a:lnSpc>
            </a:pPr>
            <a:r>
              <a:rPr lang="zh-CN" altLang="en-US" sz="2000" dirty="0">
                <a:latin typeface="Times New Roman" pitchFamily="18" charset="0"/>
                <a:ea typeface="宋体" pitchFamily="2" charset="-122"/>
                <a:cs typeface="Times New Roman" pitchFamily="18" charset="0"/>
              </a:rPr>
              <a:t>第五步：在</a:t>
            </a:r>
            <a:r>
              <a:rPr lang="en-US" altLang="zh-CN" sz="2000" dirty="0" err="1">
                <a:latin typeface="Times New Roman" pitchFamily="18" charset="0"/>
                <a:ea typeface="宋体" pitchFamily="2" charset="-122"/>
                <a:cs typeface="Times New Roman" pitchFamily="18" charset="0"/>
              </a:rPr>
              <a:t>public.h</a:t>
            </a:r>
            <a:r>
              <a:rPr lang="zh-CN" altLang="en-US" sz="2000" dirty="0">
                <a:latin typeface="Times New Roman" pitchFamily="18" charset="0"/>
                <a:ea typeface="宋体" pitchFamily="2" charset="-122"/>
                <a:cs typeface="Times New Roman" pitchFamily="18" charset="0"/>
              </a:rPr>
              <a:t>文件的中间部分添加“</a:t>
            </a:r>
            <a:r>
              <a:rPr lang="en-US" altLang="zh-CN" sz="2000" dirty="0">
                <a:latin typeface="Times New Roman" pitchFamily="18" charset="0"/>
                <a:ea typeface="宋体" pitchFamily="2" charset="-122"/>
                <a:cs typeface="Times New Roman" pitchFamily="18" charset="0"/>
              </a:rPr>
              <a:t>#include "PWM.H"”</a:t>
            </a:r>
            <a:r>
              <a:rPr lang="zh-CN" altLang="en-US" sz="2000" dirty="0">
                <a:latin typeface="Times New Roman" pitchFamily="18" charset="0"/>
                <a:ea typeface="宋体" pitchFamily="2" charset="-122"/>
                <a:cs typeface="Times New Roman" pitchFamily="18" charset="0"/>
              </a:rPr>
              <a:t>语句，即包含</a:t>
            </a:r>
            <a:r>
              <a:rPr lang="en-US" altLang="zh-CN" sz="2000" dirty="0">
                <a:latin typeface="Times New Roman" pitchFamily="18" charset="0"/>
                <a:ea typeface="宋体" pitchFamily="2" charset="-122"/>
                <a:cs typeface="Times New Roman" pitchFamily="18" charset="0"/>
              </a:rPr>
              <a:t>PWM.H</a:t>
            </a:r>
            <a:r>
              <a:rPr lang="zh-CN" altLang="en-US" sz="2000" dirty="0">
                <a:latin typeface="Times New Roman" pitchFamily="18" charset="0"/>
                <a:ea typeface="宋体" pitchFamily="2" charset="-122"/>
                <a:cs typeface="Times New Roman" pitchFamily="18" charset="0"/>
              </a:rPr>
              <a:t>头文件。</a:t>
            </a:r>
            <a:r>
              <a:rPr lang="en-US" altLang="zh-CN" sz="2000" dirty="0" err="1">
                <a:latin typeface="Times New Roman" pitchFamily="18" charset="0"/>
                <a:ea typeface="宋体" pitchFamily="2" charset="-122"/>
                <a:cs typeface="Times New Roman" pitchFamily="18" charset="0"/>
              </a:rPr>
              <a:t>public.h</a:t>
            </a:r>
            <a:r>
              <a:rPr lang="zh-CN" altLang="en-US" sz="2000" dirty="0">
                <a:latin typeface="Times New Roman" pitchFamily="18" charset="0"/>
                <a:ea typeface="宋体" pitchFamily="2" charset="-122"/>
                <a:cs typeface="Times New Roman" pitchFamily="18" charset="0"/>
              </a:rPr>
              <a:t>文件的源代码如下所示。</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286" y="4279348"/>
            <a:ext cx="4320000" cy="242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315890"/>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5944" y="342439"/>
            <a:ext cx="8715828" cy="1880579"/>
          </a:xfrm>
          <a:prstGeom prst="rect">
            <a:avLst/>
          </a:prstGeom>
        </p:spPr>
        <p:txBody>
          <a:bodyPr wrap="square">
            <a:spAutoFit/>
          </a:bodyPr>
          <a:lstStyle/>
          <a:p>
            <a:pPr>
              <a:lnSpc>
                <a:spcPct val="150000"/>
              </a:lnSpc>
            </a:pPr>
            <a:r>
              <a:rPr lang="zh-CN" altLang="zh-CN" sz="2000" dirty="0">
                <a:latin typeface="Times New Roman" pitchFamily="18" charset="0"/>
                <a:ea typeface="宋体" pitchFamily="2" charset="-122"/>
                <a:cs typeface="Times New Roman" pitchFamily="18" charset="0"/>
              </a:rPr>
              <a:t>第六步：在</a:t>
            </a:r>
            <a:r>
              <a:rPr lang="en-US" altLang="zh-CN" sz="2000" dirty="0" err="1">
                <a:latin typeface="Times New Roman" pitchFamily="18" charset="0"/>
                <a:ea typeface="宋体" pitchFamily="2" charset="-122"/>
                <a:cs typeface="Times New Roman" pitchFamily="18" charset="0"/>
              </a:rPr>
              <a:t>main.c</a:t>
            </a:r>
            <a:r>
              <a:rPr lang="zh-CN" altLang="zh-CN" sz="2000" dirty="0">
                <a:latin typeface="Times New Roman" pitchFamily="18" charset="0"/>
                <a:ea typeface="宋体" pitchFamily="2" charset="-122"/>
                <a:cs typeface="Times New Roman" pitchFamily="18" charset="0"/>
              </a:rPr>
              <a:t>文件中输入如下源程序，在</a:t>
            </a:r>
            <a:r>
              <a:rPr lang="en-US" altLang="zh-CN" sz="2000" dirty="0">
                <a:latin typeface="Times New Roman" pitchFamily="18" charset="0"/>
                <a:ea typeface="宋体" pitchFamily="2" charset="-122"/>
                <a:cs typeface="Times New Roman" pitchFamily="18" charset="0"/>
              </a:rPr>
              <a:t>main</a:t>
            </a:r>
            <a:r>
              <a:rPr lang="zh-CN" altLang="zh-CN" sz="2000" dirty="0">
                <a:latin typeface="Times New Roman" pitchFamily="18" charset="0"/>
                <a:ea typeface="宋体" pitchFamily="2" charset="-122"/>
                <a:cs typeface="Times New Roman" pitchFamily="18" charset="0"/>
              </a:rPr>
              <a:t>函数中，首先定义两个变量，一个是方向变量</a:t>
            </a:r>
            <a:r>
              <a:rPr lang="en-US" altLang="zh-CN" sz="2000" dirty="0" err="1">
                <a:latin typeface="Times New Roman" pitchFamily="18" charset="0"/>
                <a:ea typeface="宋体" pitchFamily="2" charset="-122"/>
                <a:cs typeface="Times New Roman" pitchFamily="18" charset="0"/>
              </a:rPr>
              <a:t>dir</a:t>
            </a:r>
            <a:r>
              <a:rPr lang="zh-CN" altLang="zh-CN" sz="2000" dirty="0">
                <a:latin typeface="Times New Roman" pitchFamily="18" charset="0"/>
                <a:ea typeface="宋体" pitchFamily="2" charset="-122"/>
                <a:cs typeface="Times New Roman" pitchFamily="18" charset="0"/>
              </a:rPr>
              <a:t>，一个占空比变量</a:t>
            </a:r>
            <a:r>
              <a:rPr lang="en-US" altLang="zh-CN" sz="2000" dirty="0">
                <a:latin typeface="Times New Roman" pitchFamily="18" charset="0"/>
                <a:ea typeface="宋体" pitchFamily="2" charset="-122"/>
                <a:cs typeface="Times New Roman" pitchFamily="18" charset="0"/>
              </a:rPr>
              <a:t>Duty</a:t>
            </a:r>
            <a:r>
              <a:rPr lang="zh-CN" altLang="zh-CN" sz="2000" dirty="0">
                <a:latin typeface="Times New Roman" pitchFamily="18" charset="0"/>
                <a:ea typeface="宋体" pitchFamily="2" charset="-122"/>
                <a:cs typeface="Times New Roman" pitchFamily="18" charset="0"/>
              </a:rPr>
              <a:t>，在无限程序中先让占空比增加，当增加到</a:t>
            </a:r>
            <a:r>
              <a:rPr lang="en-US" altLang="zh-CN" sz="2000" dirty="0">
                <a:latin typeface="Times New Roman" pitchFamily="18" charset="0"/>
                <a:ea typeface="宋体" pitchFamily="2" charset="-122"/>
                <a:cs typeface="Times New Roman" pitchFamily="18" charset="0"/>
              </a:rPr>
              <a:t>300</a:t>
            </a:r>
            <a:r>
              <a:rPr lang="zh-CN" altLang="zh-CN" sz="2000" dirty="0">
                <a:latin typeface="Times New Roman" pitchFamily="18" charset="0"/>
                <a:ea typeface="宋体" pitchFamily="2" charset="-122"/>
                <a:cs typeface="Times New Roman" pitchFamily="18" charset="0"/>
              </a:rPr>
              <a:t>时，再让占空比减少，并将占空比数值实时更新到</a:t>
            </a:r>
            <a:r>
              <a:rPr lang="en-US" altLang="zh-CN" sz="2000" dirty="0">
                <a:latin typeface="Times New Roman" pitchFamily="18" charset="0"/>
                <a:ea typeface="宋体" pitchFamily="2" charset="-122"/>
                <a:cs typeface="Times New Roman" pitchFamily="18" charset="0"/>
              </a:rPr>
              <a:t>TIM3</a:t>
            </a:r>
            <a:r>
              <a:rPr lang="zh-CN" altLang="zh-CN" sz="2000" dirty="0">
                <a:latin typeface="Times New Roman" pitchFamily="18" charset="0"/>
                <a:ea typeface="宋体" pitchFamily="2" charset="-122"/>
                <a:cs typeface="Times New Roman" pitchFamily="18" charset="0"/>
              </a:rPr>
              <a:t>的捕获比较寄存器</a:t>
            </a:r>
            <a:r>
              <a:rPr lang="en-US" altLang="zh-CN" sz="2000" dirty="0">
                <a:latin typeface="Times New Roman" pitchFamily="18" charset="0"/>
                <a:ea typeface="宋体" pitchFamily="2" charset="-122"/>
                <a:cs typeface="Times New Roman" pitchFamily="18" charset="0"/>
              </a:rPr>
              <a:t>1</a:t>
            </a:r>
            <a:r>
              <a:rPr lang="zh-CN" altLang="zh-CN" sz="2000" dirty="0">
                <a:latin typeface="Times New Roman" pitchFamily="18" charset="0"/>
                <a:ea typeface="宋体" pitchFamily="2" charset="-122"/>
                <a:cs typeface="Times New Roman" pitchFamily="18" charset="0"/>
              </a:rPr>
              <a:t>和</a:t>
            </a:r>
            <a:r>
              <a:rPr lang="en-US" altLang="zh-CN" sz="2000" dirty="0">
                <a:latin typeface="Times New Roman" pitchFamily="18" charset="0"/>
                <a:ea typeface="宋体" pitchFamily="2" charset="-122"/>
                <a:cs typeface="Times New Roman" pitchFamily="18" charset="0"/>
              </a:rPr>
              <a:t>2</a:t>
            </a:r>
            <a:r>
              <a:rPr lang="zh-CN" altLang="zh-CN" sz="2000" dirty="0">
                <a:latin typeface="Times New Roman" pitchFamily="18" charset="0"/>
                <a:ea typeface="宋体" pitchFamily="2" charset="-122"/>
                <a:cs typeface="Times New Roman" pitchFamily="18" charset="0"/>
              </a:rPr>
              <a:t>当中，以实现</a:t>
            </a:r>
            <a:r>
              <a:rPr lang="en-US" altLang="zh-CN" sz="2000" dirty="0">
                <a:latin typeface="Times New Roman" pitchFamily="18" charset="0"/>
                <a:ea typeface="宋体" pitchFamily="2" charset="-122"/>
                <a:cs typeface="Times New Roman" pitchFamily="18" charset="0"/>
              </a:rPr>
              <a:t>L7</a:t>
            </a:r>
            <a:r>
              <a:rPr lang="zh-CN" altLang="zh-CN" sz="2000" dirty="0">
                <a:latin typeface="Times New Roman" pitchFamily="18" charset="0"/>
                <a:ea typeface="宋体" pitchFamily="2" charset="-122"/>
                <a:cs typeface="Times New Roman" pitchFamily="18" charset="0"/>
              </a:rPr>
              <a:t>和Ｌ８的</a:t>
            </a:r>
            <a:r>
              <a:rPr lang="en-US" altLang="zh-CN" sz="2000" dirty="0">
                <a:latin typeface="Times New Roman" pitchFamily="18" charset="0"/>
                <a:ea typeface="宋体" pitchFamily="2" charset="-122"/>
                <a:cs typeface="Times New Roman" pitchFamily="18" charset="0"/>
              </a:rPr>
              <a:t>PWM</a:t>
            </a:r>
            <a:r>
              <a:rPr lang="zh-CN" altLang="zh-CN" sz="2000" dirty="0">
                <a:latin typeface="Times New Roman" pitchFamily="18" charset="0"/>
                <a:ea typeface="宋体" pitchFamily="2" charset="-122"/>
                <a:cs typeface="Times New Roman" pitchFamily="18" charset="0"/>
              </a:rPr>
              <a:t>呼吸灯效果。</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876" y="2266560"/>
            <a:ext cx="3571429" cy="285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37731" y="4970372"/>
            <a:ext cx="8875640" cy="1938992"/>
          </a:xfrm>
          <a:prstGeom prst="rect">
            <a:avLst/>
          </a:prstGeom>
        </p:spPr>
        <p:txBody>
          <a:bodyPr wrap="square">
            <a:spAutoFit/>
          </a:bodyPr>
          <a:lstStyle/>
          <a:p>
            <a:pPr>
              <a:lnSpc>
                <a:spcPct val="150000"/>
              </a:lnSpc>
            </a:pPr>
            <a:r>
              <a:rPr lang="zh-CN" altLang="zh-CN" sz="2000" dirty="0">
                <a:latin typeface="Times New Roman" pitchFamily="18" charset="0"/>
                <a:ea typeface="宋体" pitchFamily="2" charset="-122"/>
                <a:cs typeface="Times New Roman" pitchFamily="18" charset="0"/>
              </a:rPr>
              <a:t>第七步：编译工程，如没有错误，则会在</a:t>
            </a:r>
            <a:r>
              <a:rPr lang="en-US" altLang="zh-CN" sz="2000" dirty="0">
                <a:latin typeface="Times New Roman" pitchFamily="18" charset="0"/>
                <a:ea typeface="宋体" pitchFamily="2" charset="-122"/>
                <a:cs typeface="Times New Roman" pitchFamily="18" charset="0"/>
              </a:rPr>
              <a:t>output</a:t>
            </a:r>
            <a:r>
              <a:rPr lang="zh-CN" altLang="zh-CN" sz="2000" dirty="0">
                <a:latin typeface="Times New Roman" pitchFamily="18" charset="0"/>
                <a:ea typeface="宋体" pitchFamily="2" charset="-122"/>
                <a:cs typeface="Times New Roman" pitchFamily="18" charset="0"/>
              </a:rPr>
              <a:t>文件夹中生成“工程模板</a:t>
            </a:r>
            <a:r>
              <a:rPr lang="en-US" altLang="zh-CN" sz="2000" dirty="0">
                <a:latin typeface="Times New Roman" pitchFamily="18" charset="0"/>
                <a:ea typeface="宋体" pitchFamily="2" charset="-122"/>
                <a:cs typeface="Times New Roman" pitchFamily="18" charset="0"/>
              </a:rPr>
              <a:t>.hex</a:t>
            </a:r>
            <a:r>
              <a:rPr lang="zh-CN" altLang="zh-CN" sz="2000" dirty="0">
                <a:latin typeface="Times New Roman" pitchFamily="18" charset="0"/>
                <a:ea typeface="宋体" pitchFamily="2" charset="-122"/>
                <a:cs typeface="Times New Roman" pitchFamily="18" charset="0"/>
              </a:rPr>
              <a:t>”文件，如有错误则修改源程序直至没有错误为止。</a:t>
            </a:r>
          </a:p>
          <a:p>
            <a:pPr>
              <a:lnSpc>
                <a:spcPct val="150000"/>
              </a:lnSpc>
            </a:pPr>
            <a:r>
              <a:rPr lang="zh-CN" altLang="zh-CN" sz="2000" dirty="0">
                <a:latin typeface="Times New Roman" pitchFamily="18" charset="0"/>
                <a:ea typeface="宋体" pitchFamily="2" charset="-122"/>
                <a:cs typeface="Times New Roman" pitchFamily="18" charset="0"/>
              </a:rPr>
              <a:t>第八步：将生成的目标文件通过</a:t>
            </a:r>
            <a:r>
              <a:rPr lang="en-US" altLang="zh-CN" sz="2000" dirty="0">
                <a:latin typeface="Times New Roman" pitchFamily="18" charset="0"/>
                <a:ea typeface="宋体" pitchFamily="2" charset="-122"/>
                <a:cs typeface="Times New Roman" pitchFamily="18" charset="0"/>
              </a:rPr>
              <a:t>ISP</a:t>
            </a:r>
            <a:r>
              <a:rPr lang="zh-CN" altLang="zh-CN" sz="2000" dirty="0">
                <a:latin typeface="Times New Roman" pitchFamily="18" charset="0"/>
                <a:ea typeface="宋体" pitchFamily="2" charset="-122"/>
                <a:cs typeface="Times New Roman" pitchFamily="18" charset="0"/>
              </a:rPr>
              <a:t>软件下载到开发板微控制器的</a:t>
            </a:r>
            <a:r>
              <a:rPr lang="en-US" altLang="zh-CN" sz="2000" dirty="0">
                <a:latin typeface="Times New Roman" pitchFamily="18" charset="0"/>
                <a:ea typeface="宋体" pitchFamily="2" charset="-122"/>
                <a:cs typeface="Times New Roman" pitchFamily="18" charset="0"/>
              </a:rPr>
              <a:t>FLASH</a:t>
            </a:r>
            <a:r>
              <a:rPr lang="zh-CN" altLang="zh-CN" sz="2000" dirty="0">
                <a:latin typeface="Times New Roman" pitchFamily="18" charset="0"/>
                <a:ea typeface="宋体" pitchFamily="2" charset="-122"/>
                <a:cs typeface="Times New Roman" pitchFamily="18" charset="0"/>
              </a:rPr>
              <a:t>存储器当中，复位运行，检查实验效果。</a:t>
            </a:r>
          </a:p>
        </p:txBody>
      </p:sp>
    </p:spTree>
    <p:extLst>
      <p:ext uri="{BB962C8B-B14F-4D97-AF65-F5344CB8AC3E}">
        <p14:creationId xmlns:p14="http://schemas.microsoft.com/office/powerpoint/2010/main" val="1339773410"/>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1771650" y="2442036"/>
            <a:ext cx="70675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zh-CN" altLang="zh-CN" sz="2800" b="0"/>
          </a:p>
        </p:txBody>
      </p:sp>
      <p:pic>
        <p:nvPicPr>
          <p:cNvPr id="74756" name="Picture 4" descr="17_29_86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8174"/>
            <a:ext cx="9144000" cy="4724400"/>
          </a:xfrm>
          <a:prstGeom prst="rect">
            <a:avLst/>
          </a:prstGeom>
          <a:noFill/>
          <a:extLst>
            <a:ext uri="{909E8E84-426E-40DD-AFC4-6F175D3DCCD1}">
              <a14:hiddenFill xmlns:a14="http://schemas.microsoft.com/office/drawing/2010/main">
                <a:solidFill>
                  <a:srgbClr val="FFFFFF"/>
                </a:solidFill>
              </a14:hiddenFill>
            </a:ext>
          </a:extLst>
        </p:spPr>
      </p:pic>
      <p:sp>
        <p:nvSpPr>
          <p:cNvPr id="74757" name="Text Box 5"/>
          <p:cNvSpPr txBox="1">
            <a:spLocks noChangeArrowheads="1"/>
          </p:cNvSpPr>
          <p:nvPr/>
        </p:nvSpPr>
        <p:spPr bwMode="auto">
          <a:xfrm>
            <a:off x="0" y="1035511"/>
            <a:ext cx="91440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zh-CN" sz="1200" b="0" dirty="0" smtClean="0">
              <a:solidFill>
                <a:srgbClr val="FFFF00"/>
              </a:solidFill>
            </a:endParaRPr>
          </a:p>
          <a:p>
            <a:pPr algn="ctr">
              <a:spcBef>
                <a:spcPct val="50000"/>
              </a:spcBef>
            </a:pPr>
            <a:endParaRPr lang="en-US" altLang="zh-CN" sz="1200" dirty="0">
              <a:solidFill>
                <a:srgbClr val="FFFF00"/>
              </a:solidFill>
            </a:endParaRPr>
          </a:p>
          <a:p>
            <a:pPr algn="ctr">
              <a:spcBef>
                <a:spcPct val="50000"/>
              </a:spcBef>
            </a:pPr>
            <a:endParaRPr lang="en-US" altLang="zh-CN" sz="1200" b="0" dirty="0" smtClean="0">
              <a:solidFill>
                <a:srgbClr val="FFFF00"/>
              </a:solidFill>
            </a:endParaRPr>
          </a:p>
          <a:p>
            <a:pPr algn="ctr">
              <a:spcBef>
                <a:spcPct val="50000"/>
              </a:spcBef>
            </a:pPr>
            <a:endParaRPr lang="en-US" altLang="zh-CN" sz="1200" dirty="0">
              <a:solidFill>
                <a:srgbClr val="FFFF00"/>
              </a:solidFill>
            </a:endParaRPr>
          </a:p>
          <a:p>
            <a:pPr algn="ctr">
              <a:spcBef>
                <a:spcPct val="50000"/>
              </a:spcBef>
            </a:pPr>
            <a:endParaRPr lang="zh-CN" altLang="en-US" sz="1200" b="0" dirty="0" smtClean="0">
              <a:solidFill>
                <a:srgbClr val="FFFF00"/>
              </a:solidFill>
            </a:endParaRPr>
          </a:p>
          <a:p>
            <a:pPr algn="ctr">
              <a:spcBef>
                <a:spcPct val="50000"/>
              </a:spcBef>
            </a:pPr>
            <a:endParaRPr lang="zh-CN" altLang="en-US" b="0" dirty="0">
              <a:solidFill>
                <a:srgbClr val="FFFF00"/>
              </a:solidFill>
            </a:endParaRPr>
          </a:p>
          <a:p>
            <a:pPr algn="ctr">
              <a:spcBef>
                <a:spcPct val="50000"/>
              </a:spcBef>
            </a:pPr>
            <a:endParaRPr lang="zh-CN" altLang="en-US" sz="5400" b="0" dirty="0">
              <a:solidFill>
                <a:srgbClr val="FFFF00"/>
              </a:solidFill>
            </a:endParaRPr>
          </a:p>
          <a:p>
            <a:pPr algn="ctr">
              <a:spcBef>
                <a:spcPct val="50000"/>
              </a:spcBef>
            </a:pPr>
            <a:r>
              <a:rPr lang="en-US" altLang="zh-CN" sz="5400" dirty="0" smtClean="0">
                <a:solidFill>
                  <a:srgbClr val="FFFF00"/>
                </a:solidFill>
                <a:latin typeface="Times New Roman" pitchFamily="18" charset="0"/>
                <a:cs typeface="Times New Roman" pitchFamily="18" charset="0"/>
              </a:rPr>
              <a:t>END</a:t>
            </a:r>
            <a:endParaRPr lang="zh-CN" altLang="en-US" sz="5400" b="0" dirty="0">
              <a:solidFill>
                <a:srgbClr val="FFFF00"/>
              </a:solidFill>
              <a:latin typeface="Times New Roman" pitchFamily="18" charset="0"/>
              <a:cs typeface="Times New Roman" pitchFamily="18" charset="0"/>
            </a:endParaRPr>
          </a:p>
        </p:txBody>
      </p:sp>
      <p:pic>
        <p:nvPicPr>
          <p:cNvPr id="74758" name="Picture 6" descr="WLE0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6363" y="5107449"/>
            <a:ext cx="1944687"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7522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2787" y="853305"/>
            <a:ext cx="6558096" cy="4117143"/>
          </a:xfrm>
          <a:prstGeom prst="rect">
            <a:avLst/>
          </a:prstGeom>
          <a:noFill/>
          <a:ln>
            <a:noFill/>
          </a:ln>
        </p:spPr>
      </p:pic>
      <p:sp>
        <p:nvSpPr>
          <p:cNvPr id="4" name="矩形 3"/>
          <p:cNvSpPr/>
          <p:nvPr/>
        </p:nvSpPr>
        <p:spPr>
          <a:xfrm>
            <a:off x="2845405" y="5119996"/>
            <a:ext cx="3453189" cy="542264"/>
          </a:xfrm>
          <a:prstGeom prst="rect">
            <a:avLst/>
          </a:prstGeom>
        </p:spPr>
        <p:txBody>
          <a:bodyPr wrap="none">
            <a:spAutoFit/>
          </a:bodyPr>
          <a:lstStyle/>
          <a:p>
            <a:pPr algn="ctr">
              <a:lnSpc>
                <a:spcPct val="150000"/>
              </a:lnSpc>
              <a:spcAft>
                <a:spcPts val="0"/>
              </a:spcAft>
              <a:tabLst>
                <a:tab pos="2372360" algn="l"/>
              </a:tabLst>
            </a:pPr>
            <a:r>
              <a:rPr lang="zh-CN" altLang="zh-CN" sz="2200" kern="100" dirty="0" smtClean="0">
                <a:solidFill>
                  <a:srgbClr val="000000"/>
                </a:solidFill>
                <a:latin typeface="Times New Roman"/>
                <a:ea typeface="宋体"/>
                <a:cs typeface="Times New Roman"/>
              </a:rPr>
              <a:t>图</a:t>
            </a:r>
            <a:r>
              <a:rPr lang="en-US" altLang="zh-CN" sz="2200" kern="100" dirty="0" smtClean="0">
                <a:solidFill>
                  <a:srgbClr val="000000"/>
                </a:solidFill>
                <a:latin typeface="Times New Roman"/>
                <a:ea typeface="宋体"/>
                <a:cs typeface="Times New Roman"/>
              </a:rPr>
              <a:t>9-1 </a:t>
            </a:r>
            <a:r>
              <a:rPr lang="zh-CN" altLang="zh-CN" sz="2200" kern="100" dirty="0" smtClean="0">
                <a:solidFill>
                  <a:srgbClr val="000000"/>
                </a:solidFill>
                <a:latin typeface="Times New Roman"/>
                <a:ea typeface="宋体"/>
                <a:cs typeface="Times New Roman"/>
              </a:rPr>
              <a:t>基本</a:t>
            </a:r>
            <a:r>
              <a:rPr lang="zh-CN" altLang="zh-CN" sz="2200" kern="100" dirty="0">
                <a:solidFill>
                  <a:srgbClr val="000000"/>
                </a:solidFill>
                <a:latin typeface="Times New Roman"/>
                <a:ea typeface="宋体"/>
                <a:cs typeface="Times New Roman"/>
              </a:rPr>
              <a:t>定时器结构框图</a:t>
            </a:r>
            <a:endParaRPr lang="zh-CN" altLang="zh-CN" sz="2200" kern="100" dirty="0">
              <a:effectLst/>
              <a:latin typeface="Calibri"/>
              <a:ea typeface="宋体"/>
              <a:cs typeface="Times New Roman"/>
            </a:endParaRPr>
          </a:p>
        </p:txBody>
      </p:sp>
    </p:spTree>
    <p:extLst>
      <p:ext uri="{BB962C8B-B14F-4D97-AF65-F5344CB8AC3E}">
        <p14:creationId xmlns:p14="http://schemas.microsoft.com/office/powerpoint/2010/main" val="24326991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286" y="454297"/>
            <a:ext cx="7468769" cy="553998"/>
          </a:xfrm>
          <a:prstGeom prst="rect">
            <a:avLst/>
          </a:prstGeom>
          <a:noFill/>
        </p:spPr>
        <p:txBody>
          <a:bodyPr wrap="square">
            <a:spAutoFit/>
          </a:bodyPr>
          <a:lstStyle/>
          <a:p>
            <a:pPr>
              <a:defRPr/>
            </a:pPr>
            <a:r>
              <a:rPr lang="en-US" altLang="zh-CN"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9.2.3 </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基本</a:t>
            </a:r>
            <a:r>
              <a:rPr lang="zh-CN" altLang="en-US" sz="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定时器的功</a:t>
            </a:r>
            <a:r>
              <a:rPr lang="zh-CN" altLang="en-US" sz="3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宋体" pitchFamily="2" charset="-122"/>
                <a:cs typeface="Times New Roman" pitchFamily="18" charset="0"/>
              </a:rPr>
              <a:t>能</a:t>
            </a:r>
          </a:p>
        </p:txBody>
      </p:sp>
      <p:sp>
        <p:nvSpPr>
          <p:cNvPr id="3" name="圆角矩形 2"/>
          <p:cNvSpPr/>
          <p:nvPr/>
        </p:nvSpPr>
        <p:spPr bwMode="auto">
          <a:xfrm>
            <a:off x="209286" y="1095827"/>
            <a:ext cx="1886858" cy="653143"/>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a:lnSpc>
                <a:spcPct val="150000"/>
              </a:lnSpc>
              <a:spcAft>
                <a:spcPts val="0"/>
              </a:spcAft>
              <a:tabLst>
                <a:tab pos="2372360" algn="l"/>
              </a:tabLst>
            </a:pPr>
            <a:r>
              <a:rPr lang="en-US" altLang="zh-CN" sz="2400" kern="100" dirty="0">
                <a:solidFill>
                  <a:srgbClr val="000000"/>
                </a:solidFill>
                <a:latin typeface="Times New Roman"/>
                <a:ea typeface="宋体"/>
                <a:cs typeface="Times New Roman"/>
              </a:rPr>
              <a:t>1. </a:t>
            </a:r>
            <a:r>
              <a:rPr lang="zh-CN" altLang="zh-CN" sz="2400" kern="100" dirty="0">
                <a:solidFill>
                  <a:srgbClr val="000000"/>
                </a:solidFill>
                <a:latin typeface="Times New Roman"/>
                <a:ea typeface="宋体"/>
                <a:cs typeface="Times New Roman"/>
              </a:rPr>
              <a:t>时基单元</a:t>
            </a:r>
            <a:endParaRPr lang="zh-CN" altLang="zh-CN" sz="2400" kern="100" dirty="0">
              <a:effectLst/>
              <a:latin typeface="Calibri"/>
              <a:ea typeface="宋体"/>
              <a:cs typeface="Times New Roman"/>
            </a:endParaRPr>
          </a:p>
        </p:txBody>
      </p:sp>
      <p:sp>
        <p:nvSpPr>
          <p:cNvPr id="4" name="矩形 3"/>
          <p:cNvSpPr/>
          <p:nvPr/>
        </p:nvSpPr>
        <p:spPr>
          <a:xfrm>
            <a:off x="209285" y="1850605"/>
            <a:ext cx="8702485" cy="1938992"/>
          </a:xfrm>
          <a:prstGeom prst="rect">
            <a:avLst/>
          </a:prstGeom>
        </p:spPr>
        <p:txBody>
          <a:bodyPr wrap="square">
            <a:spAutoFit/>
          </a:bodyPr>
          <a:lstStyle/>
          <a:p>
            <a:pPr indent="457200" algn="just">
              <a:lnSpc>
                <a:spcPct val="150000"/>
              </a:lnSpc>
              <a:spcAft>
                <a:spcPts val="0"/>
              </a:spcAft>
              <a:tabLst>
                <a:tab pos="2372360" algn="l"/>
              </a:tabLst>
            </a:pPr>
            <a:r>
              <a:rPr lang="zh-CN" altLang="zh-CN" sz="2000" kern="100" dirty="0">
                <a:solidFill>
                  <a:srgbClr val="000000"/>
                </a:solidFill>
                <a:latin typeface="Times New Roman"/>
                <a:ea typeface="宋体"/>
                <a:cs typeface="Times New Roman"/>
              </a:rPr>
              <a:t>这个可编程定时器的主要部分是一个带有自动重装载的</a:t>
            </a:r>
            <a:r>
              <a:rPr lang="en-US" altLang="zh-CN" sz="2000" kern="100" dirty="0">
                <a:solidFill>
                  <a:srgbClr val="000000"/>
                </a:solidFill>
                <a:latin typeface="Times New Roman"/>
                <a:ea typeface="宋体"/>
                <a:cs typeface="Times New Roman"/>
              </a:rPr>
              <a:t>16</a:t>
            </a:r>
            <a:r>
              <a:rPr lang="zh-CN" altLang="zh-CN" sz="2000" kern="100" dirty="0">
                <a:solidFill>
                  <a:srgbClr val="000000"/>
                </a:solidFill>
                <a:latin typeface="Times New Roman"/>
                <a:ea typeface="宋体"/>
                <a:cs typeface="Times New Roman"/>
              </a:rPr>
              <a:t>位累加计数器，计数器的时钟通过一个预分频器得到。软件可以读写</a:t>
            </a:r>
            <a:r>
              <a:rPr lang="zh-CN" altLang="zh-CN" sz="2000" kern="100" dirty="0" smtClean="0">
                <a:solidFill>
                  <a:srgbClr val="000000"/>
                </a:solidFill>
                <a:latin typeface="Times New Roman"/>
                <a:ea typeface="宋体"/>
                <a:cs typeface="Times New Roman"/>
              </a:rPr>
              <a:t>计数器</a:t>
            </a:r>
            <a:r>
              <a:rPr lang="en-US" altLang="zh-CN" sz="2000" kern="100" dirty="0">
                <a:solidFill>
                  <a:srgbClr val="000000"/>
                </a:solidFill>
                <a:latin typeface="Times New Roman"/>
                <a:ea typeface="宋体"/>
                <a:cs typeface="Times New Roman"/>
              </a:rPr>
              <a:t>(</a:t>
            </a:r>
            <a:r>
              <a:rPr lang="en-US" altLang="zh-CN" sz="2000" kern="100" dirty="0" err="1">
                <a:solidFill>
                  <a:srgbClr val="000000"/>
                </a:solidFill>
                <a:latin typeface="Times New Roman"/>
                <a:ea typeface="宋体"/>
                <a:cs typeface="Times New Roman"/>
              </a:rPr>
              <a:t>TIMx_CNT</a:t>
            </a:r>
            <a:r>
              <a:rPr lang="en-US" altLang="zh-CN" sz="2000" kern="100" dirty="0">
                <a:solidFill>
                  <a:srgbClr val="000000"/>
                </a:solidFill>
                <a:latin typeface="Times New Roman"/>
                <a:ea typeface="宋体"/>
                <a:cs typeface="Times New Roman"/>
              </a:rPr>
              <a:t>)</a:t>
            </a:r>
            <a:r>
              <a:rPr lang="zh-CN" altLang="zh-CN" sz="2000" kern="100" dirty="0" smtClean="0">
                <a:solidFill>
                  <a:srgbClr val="000000"/>
                </a:solidFill>
                <a:latin typeface="Times New Roman"/>
                <a:ea typeface="宋体"/>
                <a:cs typeface="Times New Roman"/>
              </a:rPr>
              <a:t>、</a:t>
            </a:r>
            <a:r>
              <a:rPr lang="zh-CN" altLang="zh-CN" sz="2000" kern="100" dirty="0">
                <a:solidFill>
                  <a:srgbClr val="000000"/>
                </a:solidFill>
                <a:latin typeface="Times New Roman"/>
                <a:ea typeface="宋体"/>
                <a:cs typeface="Times New Roman"/>
              </a:rPr>
              <a:t>自动重装载</a:t>
            </a:r>
            <a:r>
              <a:rPr lang="zh-CN" altLang="zh-CN" sz="2000" kern="100" dirty="0" smtClean="0">
                <a:solidFill>
                  <a:srgbClr val="000000"/>
                </a:solidFill>
                <a:latin typeface="Times New Roman"/>
                <a:ea typeface="宋体"/>
                <a:cs typeface="Times New Roman"/>
              </a:rPr>
              <a:t>寄存器</a:t>
            </a:r>
            <a:r>
              <a:rPr lang="en-US" altLang="zh-CN" sz="2000" kern="100" dirty="0">
                <a:solidFill>
                  <a:srgbClr val="000000"/>
                </a:solidFill>
                <a:latin typeface="Times New Roman"/>
                <a:ea typeface="宋体"/>
                <a:cs typeface="Times New Roman"/>
              </a:rPr>
              <a:t>(</a:t>
            </a:r>
            <a:r>
              <a:rPr lang="en-US" altLang="zh-CN" sz="2000" kern="100" dirty="0" err="1">
                <a:solidFill>
                  <a:srgbClr val="000000"/>
                </a:solidFill>
                <a:latin typeface="Times New Roman"/>
                <a:ea typeface="宋体"/>
                <a:cs typeface="Times New Roman"/>
              </a:rPr>
              <a:t>TIMx_ARR</a:t>
            </a:r>
            <a:r>
              <a:rPr lang="en-US" altLang="zh-CN" sz="2000" kern="100" dirty="0">
                <a:solidFill>
                  <a:srgbClr val="000000"/>
                </a:solidFill>
                <a:latin typeface="Times New Roman"/>
                <a:ea typeface="宋体"/>
                <a:cs typeface="Times New Roman"/>
              </a:rPr>
              <a:t>)</a:t>
            </a:r>
            <a:r>
              <a:rPr lang="zh-CN" altLang="zh-CN" sz="2000" kern="100" dirty="0" smtClean="0">
                <a:solidFill>
                  <a:srgbClr val="000000"/>
                </a:solidFill>
                <a:latin typeface="Times New Roman"/>
                <a:ea typeface="宋体"/>
                <a:cs typeface="Times New Roman"/>
              </a:rPr>
              <a:t>和</a:t>
            </a:r>
            <a:r>
              <a:rPr lang="zh-CN" altLang="zh-CN" sz="2000" kern="100" dirty="0">
                <a:solidFill>
                  <a:srgbClr val="000000"/>
                </a:solidFill>
                <a:latin typeface="Times New Roman"/>
                <a:ea typeface="宋体"/>
                <a:cs typeface="Times New Roman"/>
              </a:rPr>
              <a:t>预分频</a:t>
            </a:r>
            <a:r>
              <a:rPr lang="zh-CN" altLang="zh-CN" sz="2000" kern="100" dirty="0" smtClean="0">
                <a:solidFill>
                  <a:srgbClr val="000000"/>
                </a:solidFill>
                <a:latin typeface="Times New Roman"/>
                <a:ea typeface="宋体"/>
                <a:cs typeface="Times New Roman"/>
              </a:rPr>
              <a:t>寄存器</a:t>
            </a:r>
            <a:r>
              <a:rPr lang="en-US" altLang="zh-CN" sz="2000" kern="100" dirty="0">
                <a:solidFill>
                  <a:srgbClr val="000000"/>
                </a:solidFill>
                <a:latin typeface="Times New Roman"/>
                <a:ea typeface="宋体"/>
                <a:cs typeface="Times New Roman"/>
              </a:rPr>
              <a:t>(</a:t>
            </a:r>
            <a:r>
              <a:rPr lang="en-US" altLang="zh-CN" sz="2000" kern="100" dirty="0" err="1">
                <a:solidFill>
                  <a:srgbClr val="000000"/>
                </a:solidFill>
                <a:latin typeface="Times New Roman"/>
                <a:ea typeface="宋体"/>
                <a:cs typeface="Times New Roman"/>
              </a:rPr>
              <a:t>TIMx_PSC</a:t>
            </a:r>
            <a:r>
              <a:rPr lang="en-US" altLang="zh-CN" sz="2000" kern="100" dirty="0">
                <a:solidFill>
                  <a:srgbClr val="000000"/>
                </a:solidFill>
                <a:latin typeface="Times New Roman"/>
                <a:ea typeface="宋体"/>
                <a:cs typeface="Times New Roman"/>
              </a:rPr>
              <a:t>)</a:t>
            </a:r>
            <a:r>
              <a:rPr lang="zh-CN" altLang="zh-CN" sz="2000" kern="100" dirty="0" smtClean="0">
                <a:solidFill>
                  <a:srgbClr val="000000"/>
                </a:solidFill>
                <a:latin typeface="Times New Roman"/>
                <a:ea typeface="宋体"/>
                <a:cs typeface="Times New Roman"/>
              </a:rPr>
              <a:t>，</a:t>
            </a:r>
            <a:r>
              <a:rPr lang="zh-CN" altLang="zh-CN" sz="2000" kern="100" dirty="0">
                <a:solidFill>
                  <a:srgbClr val="000000"/>
                </a:solidFill>
                <a:latin typeface="Times New Roman"/>
                <a:ea typeface="宋体"/>
                <a:cs typeface="Times New Roman"/>
              </a:rPr>
              <a:t>即使计数器运行时也可以操作。</a:t>
            </a:r>
            <a:endParaRPr lang="zh-CN" altLang="zh-CN" sz="2000" kern="100" dirty="0">
              <a:effectLst/>
              <a:latin typeface="Calibri"/>
              <a:ea typeface="宋体"/>
              <a:cs typeface="Times New Roman"/>
            </a:endParaRPr>
          </a:p>
        </p:txBody>
      </p:sp>
      <p:sp>
        <p:nvSpPr>
          <p:cNvPr id="5" name="圆角矩形 4"/>
          <p:cNvSpPr/>
          <p:nvPr/>
        </p:nvSpPr>
        <p:spPr bwMode="auto">
          <a:xfrm>
            <a:off x="209286" y="3876679"/>
            <a:ext cx="1886858" cy="653143"/>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a:lnSpc>
                <a:spcPct val="150000"/>
              </a:lnSpc>
              <a:spcAft>
                <a:spcPts val="0"/>
              </a:spcAft>
              <a:tabLst>
                <a:tab pos="2372360" algn="l"/>
              </a:tabLst>
            </a:pPr>
            <a:r>
              <a:rPr lang="en-US" altLang="zh-CN" sz="2400" kern="100" dirty="0">
                <a:solidFill>
                  <a:srgbClr val="000000"/>
                </a:solidFill>
                <a:latin typeface="Times New Roman"/>
                <a:ea typeface="宋体"/>
                <a:cs typeface="Times New Roman"/>
              </a:rPr>
              <a:t>2. </a:t>
            </a:r>
            <a:r>
              <a:rPr lang="zh-CN" altLang="en-US" sz="2400" kern="100" dirty="0">
                <a:solidFill>
                  <a:srgbClr val="000000"/>
                </a:solidFill>
                <a:latin typeface="Times New Roman"/>
                <a:ea typeface="宋体"/>
                <a:cs typeface="Times New Roman"/>
              </a:rPr>
              <a:t>时钟源</a:t>
            </a:r>
            <a:endParaRPr lang="zh-CN" altLang="zh-CN" sz="2400" kern="100" dirty="0">
              <a:effectLst/>
              <a:latin typeface="Calibri"/>
              <a:ea typeface="宋体"/>
              <a:cs typeface="Times New Roman"/>
            </a:endParaRPr>
          </a:p>
        </p:txBody>
      </p:sp>
      <p:sp>
        <p:nvSpPr>
          <p:cNvPr id="7" name="矩形 6"/>
          <p:cNvSpPr/>
          <p:nvPr/>
        </p:nvSpPr>
        <p:spPr>
          <a:xfrm>
            <a:off x="299413" y="4557521"/>
            <a:ext cx="8702485" cy="1938992"/>
          </a:xfrm>
          <a:prstGeom prst="rect">
            <a:avLst/>
          </a:prstGeom>
        </p:spPr>
        <p:txBody>
          <a:bodyPr wrap="square">
            <a:spAutoFit/>
          </a:bodyPr>
          <a:lstStyle/>
          <a:p>
            <a:pPr indent="457200" algn="just">
              <a:lnSpc>
                <a:spcPct val="150000"/>
              </a:lnSpc>
              <a:spcAft>
                <a:spcPts val="0"/>
              </a:spcAft>
              <a:tabLst>
                <a:tab pos="2372360" algn="l"/>
              </a:tabLst>
            </a:pPr>
            <a:r>
              <a:rPr lang="zh-CN" altLang="en-US" sz="2000" kern="100" dirty="0" smtClean="0">
                <a:solidFill>
                  <a:srgbClr val="000000"/>
                </a:solidFill>
                <a:latin typeface="Times New Roman"/>
                <a:ea typeface="宋体"/>
                <a:cs typeface="Times New Roman"/>
              </a:rPr>
              <a:t>从</a:t>
            </a:r>
            <a:r>
              <a:rPr lang="en-US" altLang="zh-CN" sz="2000" kern="100" dirty="0">
                <a:solidFill>
                  <a:srgbClr val="000000"/>
                </a:solidFill>
                <a:latin typeface="Times New Roman"/>
                <a:ea typeface="宋体"/>
                <a:cs typeface="Times New Roman"/>
              </a:rPr>
              <a:t>STM32F103</a:t>
            </a:r>
            <a:r>
              <a:rPr lang="zh-CN" altLang="en-US" sz="2000" kern="100" dirty="0">
                <a:solidFill>
                  <a:srgbClr val="000000"/>
                </a:solidFill>
                <a:latin typeface="Times New Roman"/>
                <a:ea typeface="宋体"/>
                <a:cs typeface="Times New Roman"/>
              </a:rPr>
              <a:t>基本定时器内部结构图可以看出，基本定时器</a:t>
            </a:r>
            <a:r>
              <a:rPr lang="en-US" altLang="zh-CN" sz="2000" kern="100" dirty="0">
                <a:solidFill>
                  <a:srgbClr val="000000"/>
                </a:solidFill>
                <a:latin typeface="Times New Roman"/>
                <a:ea typeface="宋体"/>
                <a:cs typeface="Times New Roman"/>
              </a:rPr>
              <a:t>TIM6</a:t>
            </a:r>
            <a:r>
              <a:rPr lang="zh-CN" altLang="en-US" sz="2000" kern="100" dirty="0">
                <a:solidFill>
                  <a:srgbClr val="000000"/>
                </a:solidFill>
                <a:latin typeface="Times New Roman"/>
                <a:ea typeface="宋体"/>
                <a:cs typeface="Times New Roman"/>
              </a:rPr>
              <a:t>和</a:t>
            </a:r>
            <a:r>
              <a:rPr lang="en-US" altLang="zh-CN" sz="2000" kern="100" dirty="0">
                <a:solidFill>
                  <a:srgbClr val="000000"/>
                </a:solidFill>
                <a:latin typeface="Times New Roman"/>
                <a:ea typeface="宋体"/>
                <a:cs typeface="Times New Roman"/>
              </a:rPr>
              <a:t>TIM7</a:t>
            </a:r>
            <a:r>
              <a:rPr lang="zh-CN" altLang="en-US" sz="2000" kern="100" dirty="0">
                <a:solidFill>
                  <a:srgbClr val="000000"/>
                </a:solidFill>
                <a:latin typeface="Times New Roman"/>
                <a:ea typeface="宋体"/>
                <a:cs typeface="Times New Roman"/>
              </a:rPr>
              <a:t>只有一个时钟源，即内部时钟</a:t>
            </a:r>
            <a:r>
              <a:rPr lang="en-US" altLang="zh-CN" sz="2000" kern="100" dirty="0">
                <a:solidFill>
                  <a:srgbClr val="000000"/>
                </a:solidFill>
                <a:latin typeface="Times New Roman"/>
                <a:ea typeface="宋体"/>
                <a:cs typeface="Times New Roman"/>
              </a:rPr>
              <a:t>CK_INT</a:t>
            </a:r>
            <a:r>
              <a:rPr lang="zh-CN" altLang="en-US" sz="2000" kern="100" dirty="0">
                <a:solidFill>
                  <a:srgbClr val="000000"/>
                </a:solidFill>
                <a:latin typeface="Times New Roman"/>
                <a:ea typeface="宋体"/>
                <a:cs typeface="Times New Roman"/>
              </a:rPr>
              <a:t>。基本定时器</a:t>
            </a:r>
            <a:r>
              <a:rPr lang="en-US" altLang="zh-CN" sz="2000" kern="100" dirty="0">
                <a:solidFill>
                  <a:srgbClr val="000000"/>
                </a:solidFill>
                <a:latin typeface="Times New Roman"/>
                <a:ea typeface="宋体"/>
                <a:cs typeface="Times New Roman"/>
              </a:rPr>
              <a:t>TIM6</a:t>
            </a:r>
            <a:r>
              <a:rPr lang="zh-CN" altLang="en-US" sz="2000" kern="100" dirty="0">
                <a:solidFill>
                  <a:srgbClr val="000000"/>
                </a:solidFill>
                <a:latin typeface="Times New Roman"/>
                <a:ea typeface="宋体"/>
                <a:cs typeface="Times New Roman"/>
              </a:rPr>
              <a:t>和</a:t>
            </a:r>
            <a:r>
              <a:rPr lang="en-US" altLang="zh-CN" sz="2000" kern="100" dirty="0">
                <a:solidFill>
                  <a:srgbClr val="000000"/>
                </a:solidFill>
                <a:latin typeface="Times New Roman"/>
                <a:ea typeface="宋体"/>
                <a:cs typeface="Times New Roman"/>
              </a:rPr>
              <a:t>TIM7</a:t>
            </a:r>
            <a:r>
              <a:rPr lang="zh-CN" altLang="en-US" sz="2000" kern="100" dirty="0">
                <a:solidFill>
                  <a:srgbClr val="000000"/>
                </a:solidFill>
                <a:latin typeface="Times New Roman"/>
                <a:ea typeface="宋体"/>
                <a:cs typeface="Times New Roman"/>
              </a:rPr>
              <a:t>的</a:t>
            </a:r>
            <a:r>
              <a:rPr lang="en-US" altLang="zh-CN" sz="2000" kern="100" dirty="0" err="1">
                <a:solidFill>
                  <a:srgbClr val="000000"/>
                </a:solidFill>
                <a:latin typeface="Times New Roman"/>
                <a:ea typeface="宋体"/>
                <a:cs typeface="Times New Roman"/>
              </a:rPr>
              <a:t>TIMxCLK</a:t>
            </a:r>
            <a:r>
              <a:rPr lang="zh-CN" altLang="en-US" sz="2000" kern="100" dirty="0">
                <a:solidFill>
                  <a:srgbClr val="000000"/>
                </a:solidFill>
                <a:latin typeface="Times New Roman"/>
                <a:ea typeface="宋体"/>
                <a:cs typeface="Times New Roman"/>
              </a:rPr>
              <a:t>来源于</a:t>
            </a:r>
            <a:r>
              <a:rPr lang="en-US" altLang="zh-CN" sz="2000" kern="100" dirty="0">
                <a:solidFill>
                  <a:srgbClr val="000000"/>
                </a:solidFill>
                <a:latin typeface="Times New Roman"/>
                <a:ea typeface="宋体"/>
                <a:cs typeface="Times New Roman"/>
              </a:rPr>
              <a:t>APB1</a:t>
            </a:r>
            <a:r>
              <a:rPr lang="zh-CN" altLang="en-US" sz="2000" kern="100" dirty="0">
                <a:solidFill>
                  <a:srgbClr val="000000"/>
                </a:solidFill>
                <a:latin typeface="Times New Roman"/>
                <a:ea typeface="宋体"/>
                <a:cs typeface="Times New Roman"/>
              </a:rPr>
              <a:t>预分频器的输出，系统默认情况下，</a:t>
            </a:r>
            <a:r>
              <a:rPr lang="en-US" altLang="zh-CN" sz="2000" kern="100" dirty="0">
                <a:solidFill>
                  <a:srgbClr val="000000"/>
                </a:solidFill>
                <a:latin typeface="Times New Roman"/>
                <a:ea typeface="宋体"/>
                <a:cs typeface="Times New Roman"/>
              </a:rPr>
              <a:t>APB1</a:t>
            </a:r>
            <a:r>
              <a:rPr lang="zh-CN" altLang="en-US" sz="2000" kern="100" dirty="0">
                <a:solidFill>
                  <a:srgbClr val="000000"/>
                </a:solidFill>
                <a:latin typeface="Times New Roman"/>
                <a:ea typeface="宋体"/>
                <a:cs typeface="Times New Roman"/>
              </a:rPr>
              <a:t>的时钟频率为</a:t>
            </a:r>
            <a:r>
              <a:rPr lang="en-US" altLang="zh-CN" sz="2000" kern="100" dirty="0">
                <a:solidFill>
                  <a:srgbClr val="000000"/>
                </a:solidFill>
                <a:latin typeface="Times New Roman"/>
                <a:ea typeface="宋体"/>
                <a:cs typeface="Times New Roman"/>
              </a:rPr>
              <a:t>72MHz</a:t>
            </a:r>
            <a:r>
              <a:rPr lang="zh-CN" altLang="en-US" sz="2000" kern="100" dirty="0">
                <a:solidFill>
                  <a:srgbClr val="000000"/>
                </a:solidFill>
                <a:latin typeface="Times New Roman"/>
                <a:ea typeface="宋体"/>
                <a:cs typeface="Times New Roman"/>
              </a:rPr>
              <a:t>。</a:t>
            </a:r>
            <a:endParaRPr lang="zh-CN" altLang="zh-CN" sz="2000" kern="100" dirty="0">
              <a:effectLst/>
              <a:latin typeface="Calibri"/>
              <a:ea typeface="宋体"/>
              <a:cs typeface="Times New Roman"/>
            </a:endParaRPr>
          </a:p>
        </p:txBody>
      </p:sp>
    </p:spTree>
    <p:extLst>
      <p:ext uri="{BB962C8B-B14F-4D97-AF65-F5344CB8AC3E}">
        <p14:creationId xmlns:p14="http://schemas.microsoft.com/office/powerpoint/2010/main" val="121348765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209286" y="509364"/>
            <a:ext cx="1886858" cy="653143"/>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a:lnSpc>
                <a:spcPct val="150000"/>
              </a:lnSpc>
              <a:spcAft>
                <a:spcPts val="0"/>
              </a:spcAft>
              <a:tabLst>
                <a:tab pos="2372360" algn="l"/>
              </a:tabLst>
            </a:pPr>
            <a:r>
              <a:rPr lang="en-US" altLang="zh-CN" sz="2400" kern="100" dirty="0">
                <a:solidFill>
                  <a:srgbClr val="000000"/>
                </a:solidFill>
                <a:latin typeface="Times New Roman"/>
                <a:ea typeface="宋体"/>
                <a:cs typeface="Times New Roman"/>
              </a:rPr>
              <a:t>3. </a:t>
            </a:r>
            <a:r>
              <a:rPr lang="zh-CN" altLang="en-US" sz="2400" kern="100" dirty="0">
                <a:solidFill>
                  <a:srgbClr val="000000"/>
                </a:solidFill>
                <a:latin typeface="Times New Roman"/>
                <a:ea typeface="宋体"/>
                <a:cs typeface="Times New Roman"/>
              </a:rPr>
              <a:t>预分频器</a:t>
            </a:r>
            <a:endParaRPr lang="zh-CN" altLang="zh-CN" sz="2400" kern="100" dirty="0">
              <a:effectLst/>
              <a:latin typeface="Calibri"/>
              <a:ea typeface="宋体"/>
              <a:cs typeface="Times New Roman"/>
            </a:endParaRPr>
          </a:p>
        </p:txBody>
      </p:sp>
      <p:sp>
        <p:nvSpPr>
          <p:cNvPr id="3" name="矩形 2"/>
          <p:cNvSpPr/>
          <p:nvPr/>
        </p:nvSpPr>
        <p:spPr>
          <a:xfrm>
            <a:off x="442683" y="1241498"/>
            <a:ext cx="8193317" cy="957250"/>
          </a:xfrm>
          <a:prstGeom prst="rect">
            <a:avLst/>
          </a:prstGeom>
        </p:spPr>
        <p:txBody>
          <a:bodyPr wrap="square">
            <a:spAutoFit/>
          </a:bodyPr>
          <a:lstStyle/>
          <a:p>
            <a:pPr indent="457200">
              <a:lnSpc>
                <a:spcPct val="150000"/>
              </a:lnSpc>
            </a:pPr>
            <a:r>
              <a:rPr lang="zh-CN" altLang="zh-CN" sz="2000" dirty="0">
                <a:solidFill>
                  <a:srgbClr val="000000"/>
                </a:solidFill>
                <a:latin typeface="Times New Roman"/>
                <a:ea typeface="宋体"/>
                <a:cs typeface="Times New Roman"/>
              </a:rPr>
              <a:t>预分频可以以系数介于</a:t>
            </a:r>
            <a:r>
              <a:rPr lang="en-US" altLang="zh-CN" sz="2000" dirty="0">
                <a:solidFill>
                  <a:srgbClr val="000000"/>
                </a:solidFill>
                <a:latin typeface="Times New Roman"/>
                <a:ea typeface="宋体"/>
              </a:rPr>
              <a:t>1</a:t>
            </a:r>
            <a:r>
              <a:rPr lang="zh-CN" altLang="zh-CN" sz="2000" dirty="0">
                <a:solidFill>
                  <a:srgbClr val="000000"/>
                </a:solidFill>
                <a:latin typeface="Times New Roman"/>
                <a:ea typeface="宋体"/>
                <a:cs typeface="Times New Roman"/>
              </a:rPr>
              <a:t>至</a:t>
            </a:r>
            <a:r>
              <a:rPr lang="en-US" altLang="zh-CN" sz="2000" dirty="0">
                <a:solidFill>
                  <a:srgbClr val="000000"/>
                </a:solidFill>
                <a:latin typeface="Times New Roman"/>
                <a:ea typeface="宋体"/>
              </a:rPr>
              <a:t>65536</a:t>
            </a:r>
            <a:r>
              <a:rPr lang="zh-CN" altLang="zh-CN" sz="2000" dirty="0">
                <a:solidFill>
                  <a:srgbClr val="000000"/>
                </a:solidFill>
                <a:latin typeface="Times New Roman"/>
                <a:ea typeface="宋体"/>
                <a:cs typeface="Times New Roman"/>
              </a:rPr>
              <a:t>之间的任意数值对计数器时钟分频。它是通过一个</a:t>
            </a:r>
            <a:r>
              <a:rPr lang="en-US" altLang="zh-CN" sz="2000" dirty="0">
                <a:solidFill>
                  <a:srgbClr val="000000"/>
                </a:solidFill>
                <a:latin typeface="Times New Roman"/>
                <a:ea typeface="宋体"/>
              </a:rPr>
              <a:t>16</a:t>
            </a:r>
            <a:r>
              <a:rPr lang="zh-CN" altLang="zh-CN" sz="2000" dirty="0">
                <a:solidFill>
                  <a:srgbClr val="000000"/>
                </a:solidFill>
                <a:latin typeface="Times New Roman"/>
                <a:ea typeface="宋体"/>
                <a:cs typeface="Times New Roman"/>
              </a:rPr>
              <a:t>位寄存器</a:t>
            </a:r>
            <a:r>
              <a:rPr lang="en-US" altLang="zh-CN" sz="2000" dirty="0">
                <a:solidFill>
                  <a:srgbClr val="000000"/>
                </a:solidFill>
                <a:latin typeface="Times New Roman"/>
                <a:ea typeface="宋体"/>
              </a:rPr>
              <a:t>(</a:t>
            </a:r>
            <a:r>
              <a:rPr lang="en-US" altLang="zh-CN" sz="2000" dirty="0" err="1">
                <a:solidFill>
                  <a:srgbClr val="000000"/>
                </a:solidFill>
                <a:latin typeface="Times New Roman"/>
                <a:ea typeface="宋体"/>
              </a:rPr>
              <a:t>TIMx_PSC</a:t>
            </a:r>
            <a:r>
              <a:rPr lang="en-US" altLang="zh-CN" sz="2000" dirty="0">
                <a:solidFill>
                  <a:srgbClr val="000000"/>
                </a:solidFill>
                <a:latin typeface="Times New Roman"/>
                <a:ea typeface="宋体"/>
              </a:rPr>
              <a:t>)</a:t>
            </a:r>
            <a:r>
              <a:rPr lang="zh-CN" altLang="zh-CN" sz="2000" dirty="0">
                <a:solidFill>
                  <a:srgbClr val="000000"/>
                </a:solidFill>
                <a:latin typeface="Times New Roman"/>
                <a:ea typeface="宋体"/>
                <a:cs typeface="Times New Roman"/>
              </a:rPr>
              <a:t>的计数实现分频。</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7189" y="2309968"/>
            <a:ext cx="5464303" cy="3657143"/>
          </a:xfrm>
          <a:prstGeom prst="rect">
            <a:avLst/>
          </a:prstGeom>
          <a:noFill/>
          <a:ln>
            <a:noFill/>
          </a:ln>
        </p:spPr>
      </p:pic>
      <p:sp>
        <p:nvSpPr>
          <p:cNvPr id="5" name="矩形 4"/>
          <p:cNvSpPr/>
          <p:nvPr/>
        </p:nvSpPr>
        <p:spPr>
          <a:xfrm>
            <a:off x="2270976" y="5981625"/>
            <a:ext cx="4950394" cy="501291"/>
          </a:xfrm>
          <a:prstGeom prst="rect">
            <a:avLst/>
          </a:prstGeom>
        </p:spPr>
        <p:txBody>
          <a:bodyPr wrap="none">
            <a:spAutoFit/>
          </a:bodyPr>
          <a:lstStyle/>
          <a:p>
            <a:pPr algn="ctr">
              <a:lnSpc>
                <a:spcPct val="150000"/>
              </a:lnSpc>
              <a:spcAft>
                <a:spcPts val="0"/>
              </a:spcAft>
              <a:tabLst>
                <a:tab pos="2372360" algn="l"/>
              </a:tabLst>
            </a:pPr>
            <a:r>
              <a:rPr lang="zh-CN" altLang="zh-CN" sz="2000" kern="100" dirty="0">
                <a:latin typeface="Times New Roman"/>
                <a:ea typeface="宋体"/>
                <a:cs typeface="Times New Roman"/>
              </a:rPr>
              <a:t>图</a:t>
            </a:r>
            <a:r>
              <a:rPr lang="en-US" altLang="zh-CN" sz="2000" kern="100" dirty="0">
                <a:latin typeface="Times New Roman"/>
                <a:ea typeface="宋体"/>
                <a:cs typeface="Times New Roman"/>
              </a:rPr>
              <a:t>9-2 </a:t>
            </a:r>
            <a:r>
              <a:rPr lang="zh-CN" altLang="zh-CN" sz="2000" kern="100" dirty="0">
                <a:solidFill>
                  <a:srgbClr val="000000"/>
                </a:solidFill>
                <a:latin typeface="Times New Roman"/>
                <a:ea typeface="宋体"/>
                <a:cs typeface="Times New Roman"/>
              </a:rPr>
              <a:t>预分频系数从</a:t>
            </a:r>
            <a:r>
              <a:rPr lang="en-US" altLang="zh-CN" sz="2000" kern="100" dirty="0">
                <a:solidFill>
                  <a:srgbClr val="000000"/>
                </a:solidFill>
                <a:latin typeface="Times New Roman"/>
                <a:ea typeface="宋体"/>
                <a:cs typeface="Times New Roman"/>
              </a:rPr>
              <a:t>1</a:t>
            </a:r>
            <a:r>
              <a:rPr lang="zh-CN" altLang="zh-CN" sz="2000" kern="100" dirty="0">
                <a:solidFill>
                  <a:srgbClr val="000000"/>
                </a:solidFill>
                <a:latin typeface="Times New Roman"/>
                <a:ea typeface="宋体"/>
                <a:cs typeface="Times New Roman"/>
              </a:rPr>
              <a:t>变到</a:t>
            </a:r>
            <a:r>
              <a:rPr lang="en-US" altLang="zh-CN" sz="2000" kern="100" dirty="0">
                <a:solidFill>
                  <a:srgbClr val="000000"/>
                </a:solidFill>
                <a:latin typeface="Times New Roman"/>
                <a:ea typeface="宋体"/>
                <a:cs typeface="Times New Roman"/>
              </a:rPr>
              <a:t>2</a:t>
            </a:r>
            <a:r>
              <a:rPr lang="zh-CN" altLang="zh-CN" sz="2000" kern="100" dirty="0">
                <a:solidFill>
                  <a:srgbClr val="000000"/>
                </a:solidFill>
                <a:latin typeface="Times New Roman"/>
                <a:ea typeface="宋体"/>
                <a:cs typeface="Times New Roman"/>
              </a:rPr>
              <a:t>的计数器时序图</a:t>
            </a:r>
            <a:endParaRPr lang="zh-CN" altLang="zh-CN" sz="2000" kern="100" dirty="0">
              <a:effectLst/>
              <a:latin typeface="Calibri"/>
              <a:ea typeface="宋体"/>
              <a:cs typeface="Times New Roman"/>
            </a:endParaRPr>
          </a:p>
        </p:txBody>
      </p:sp>
    </p:spTree>
    <p:extLst>
      <p:ext uri="{BB962C8B-B14F-4D97-AF65-F5344CB8AC3E}">
        <p14:creationId xmlns:p14="http://schemas.microsoft.com/office/powerpoint/2010/main" val="20137078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209286" y="509364"/>
            <a:ext cx="1886858" cy="653143"/>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a:lnSpc>
                <a:spcPct val="150000"/>
              </a:lnSpc>
              <a:spcAft>
                <a:spcPts val="0"/>
              </a:spcAft>
              <a:tabLst>
                <a:tab pos="2372360" algn="l"/>
              </a:tabLst>
            </a:pPr>
            <a:r>
              <a:rPr lang="en-US" altLang="zh-CN" sz="2400" kern="100" dirty="0">
                <a:solidFill>
                  <a:srgbClr val="000000"/>
                </a:solidFill>
                <a:latin typeface="Times New Roman"/>
                <a:ea typeface="宋体"/>
                <a:cs typeface="Times New Roman"/>
              </a:rPr>
              <a:t>4. </a:t>
            </a:r>
            <a:r>
              <a:rPr lang="zh-CN" altLang="en-US" sz="2400" kern="100" dirty="0">
                <a:solidFill>
                  <a:srgbClr val="000000"/>
                </a:solidFill>
                <a:latin typeface="Times New Roman"/>
                <a:ea typeface="宋体"/>
                <a:cs typeface="Times New Roman"/>
              </a:rPr>
              <a:t>计数模式</a:t>
            </a:r>
            <a:endParaRPr lang="zh-CN" altLang="zh-CN" sz="2400" kern="100" dirty="0">
              <a:effectLst/>
              <a:latin typeface="Calibri"/>
              <a:ea typeface="宋体"/>
              <a:cs typeface="Times New Roman"/>
            </a:endParaRPr>
          </a:p>
        </p:txBody>
      </p:sp>
      <p:sp>
        <p:nvSpPr>
          <p:cNvPr id="3" name="矩形 2"/>
          <p:cNvSpPr/>
          <p:nvPr/>
        </p:nvSpPr>
        <p:spPr>
          <a:xfrm>
            <a:off x="747483" y="1250103"/>
            <a:ext cx="7990115" cy="875881"/>
          </a:xfrm>
          <a:prstGeom prst="rect">
            <a:avLst/>
          </a:prstGeom>
        </p:spPr>
        <p:txBody>
          <a:bodyPr wrap="square">
            <a:spAutoFit/>
          </a:bodyPr>
          <a:lstStyle/>
          <a:p>
            <a:pPr indent="457200" algn="just">
              <a:lnSpc>
                <a:spcPct val="150000"/>
              </a:lnSpc>
              <a:spcAft>
                <a:spcPts val="0"/>
              </a:spcAft>
              <a:tabLst>
                <a:tab pos="2372360" algn="l"/>
              </a:tabLst>
            </a:pPr>
            <a:r>
              <a:rPr lang="en-US" altLang="zh-CN" kern="100" dirty="0">
                <a:latin typeface="Times New Roman"/>
                <a:ea typeface="宋体"/>
                <a:cs typeface="Times New Roman"/>
              </a:rPr>
              <a:t>STM32F103</a:t>
            </a:r>
            <a:r>
              <a:rPr lang="zh-CN" altLang="zh-CN" kern="100" dirty="0">
                <a:latin typeface="Times New Roman"/>
                <a:ea typeface="宋体"/>
                <a:cs typeface="Times New Roman"/>
              </a:rPr>
              <a:t>基本定时器只有向上计数工作模式，其工作过程如图</a:t>
            </a:r>
            <a:r>
              <a:rPr lang="en-US" altLang="zh-CN" kern="100" dirty="0">
                <a:latin typeface="Times New Roman"/>
                <a:ea typeface="宋体"/>
                <a:cs typeface="Times New Roman"/>
              </a:rPr>
              <a:t>9-3</a:t>
            </a:r>
            <a:r>
              <a:rPr lang="zh-CN" altLang="zh-CN" kern="100" dirty="0">
                <a:latin typeface="Times New Roman"/>
                <a:ea typeface="宋体"/>
                <a:cs typeface="Times New Roman"/>
              </a:rPr>
              <a:t>所示，其中↑表示产生溢出事件。</a:t>
            </a:r>
            <a:endParaRPr lang="zh-CN" altLang="zh-CN" kern="100" dirty="0">
              <a:effectLst/>
              <a:latin typeface="Calibri"/>
              <a:ea typeface="宋体"/>
              <a:cs typeface="Times New Roman"/>
            </a:endParaRPr>
          </a:p>
        </p:txBody>
      </p:sp>
      <p:sp>
        <p:nvSpPr>
          <p:cNvPr id="4" name="矩形 3"/>
          <p:cNvSpPr/>
          <p:nvPr/>
        </p:nvSpPr>
        <p:spPr>
          <a:xfrm>
            <a:off x="209286" y="4600855"/>
            <a:ext cx="8822225" cy="1754326"/>
          </a:xfrm>
          <a:prstGeom prst="rect">
            <a:avLst/>
          </a:prstGeom>
        </p:spPr>
        <p:txBody>
          <a:bodyPr wrap="square">
            <a:spAutoFit/>
          </a:bodyPr>
          <a:lstStyle/>
          <a:p>
            <a:pPr indent="266700" algn="just">
              <a:lnSpc>
                <a:spcPct val="150000"/>
              </a:lnSpc>
              <a:spcAft>
                <a:spcPts val="0"/>
              </a:spcAft>
              <a:tabLst>
                <a:tab pos="2372360" algn="l"/>
              </a:tabLst>
            </a:pPr>
            <a:r>
              <a:rPr lang="zh-CN" altLang="zh-CN" kern="100" dirty="0">
                <a:latin typeface="Times New Roman"/>
                <a:ea typeface="宋体"/>
                <a:cs typeface="Times New Roman"/>
              </a:rPr>
              <a:t>基本定时器工作时，脉冲</a:t>
            </a:r>
            <a:r>
              <a:rPr lang="zh-CN" altLang="zh-CN" kern="100" dirty="0">
                <a:solidFill>
                  <a:srgbClr val="000000"/>
                </a:solidFill>
                <a:latin typeface="Times New Roman"/>
                <a:ea typeface="宋体"/>
                <a:cs typeface="Times New Roman"/>
              </a:rPr>
              <a:t>计数器</a:t>
            </a:r>
            <a:r>
              <a:rPr lang="en-US" altLang="zh-CN" kern="100" dirty="0" err="1">
                <a:solidFill>
                  <a:srgbClr val="000000"/>
                </a:solidFill>
                <a:latin typeface="Times New Roman"/>
                <a:ea typeface="宋体"/>
                <a:cs typeface="Times New Roman"/>
              </a:rPr>
              <a:t>TIMx_CNT</a:t>
            </a:r>
            <a:r>
              <a:rPr lang="zh-CN" altLang="zh-CN" kern="100" dirty="0">
                <a:solidFill>
                  <a:srgbClr val="000000"/>
                </a:solidFill>
                <a:latin typeface="Times New Roman"/>
                <a:ea typeface="宋体"/>
                <a:cs typeface="Times New Roman"/>
              </a:rPr>
              <a:t>从</a:t>
            </a:r>
            <a:r>
              <a:rPr lang="en-US" altLang="zh-CN" kern="100" dirty="0">
                <a:solidFill>
                  <a:srgbClr val="000000"/>
                </a:solidFill>
                <a:latin typeface="Times New Roman"/>
                <a:ea typeface="宋体"/>
                <a:cs typeface="Times New Roman"/>
              </a:rPr>
              <a:t>0</a:t>
            </a:r>
            <a:r>
              <a:rPr lang="zh-CN" altLang="zh-CN" kern="100" dirty="0">
                <a:solidFill>
                  <a:srgbClr val="000000"/>
                </a:solidFill>
                <a:latin typeface="Times New Roman"/>
                <a:ea typeface="宋体"/>
                <a:cs typeface="Times New Roman"/>
              </a:rPr>
              <a:t>累加计数到自动重装载数值</a:t>
            </a:r>
            <a:r>
              <a:rPr lang="en-US" altLang="zh-CN" kern="100" dirty="0">
                <a:solidFill>
                  <a:srgbClr val="000000"/>
                </a:solidFill>
                <a:latin typeface="Times New Roman"/>
                <a:ea typeface="宋体"/>
                <a:cs typeface="Times New Roman"/>
              </a:rPr>
              <a:t>(</a:t>
            </a:r>
            <a:r>
              <a:rPr lang="en-US" altLang="zh-CN" kern="100" dirty="0" err="1">
                <a:solidFill>
                  <a:srgbClr val="000000"/>
                </a:solidFill>
                <a:latin typeface="Times New Roman"/>
                <a:ea typeface="宋体"/>
                <a:cs typeface="Times New Roman"/>
              </a:rPr>
              <a:t>TIMx_ARR</a:t>
            </a:r>
            <a:r>
              <a:rPr lang="zh-CN" altLang="zh-CN" kern="100" dirty="0">
                <a:solidFill>
                  <a:srgbClr val="000000"/>
                </a:solidFill>
                <a:latin typeface="Times New Roman"/>
                <a:ea typeface="宋体"/>
                <a:cs typeface="Times New Roman"/>
              </a:rPr>
              <a:t>寄存器</a:t>
            </a:r>
            <a:r>
              <a:rPr lang="en-US" altLang="zh-CN" kern="100" dirty="0">
                <a:solidFill>
                  <a:srgbClr val="000000"/>
                </a:solidFill>
                <a:latin typeface="Times New Roman"/>
                <a:ea typeface="宋体"/>
                <a:cs typeface="Times New Roman"/>
              </a:rPr>
              <a:t>)</a:t>
            </a:r>
            <a:r>
              <a:rPr lang="zh-CN" altLang="zh-CN" kern="100" dirty="0">
                <a:solidFill>
                  <a:srgbClr val="000000"/>
                </a:solidFill>
                <a:latin typeface="Times New Roman"/>
                <a:ea typeface="宋体"/>
                <a:cs typeface="Times New Roman"/>
              </a:rPr>
              <a:t>，然后重新从</a:t>
            </a:r>
            <a:r>
              <a:rPr lang="en-US" altLang="zh-CN" kern="100" dirty="0">
                <a:solidFill>
                  <a:srgbClr val="000000"/>
                </a:solidFill>
                <a:latin typeface="Times New Roman"/>
                <a:ea typeface="宋体"/>
                <a:cs typeface="Times New Roman"/>
              </a:rPr>
              <a:t>0</a:t>
            </a:r>
            <a:r>
              <a:rPr lang="zh-CN" altLang="zh-CN" kern="100" dirty="0">
                <a:solidFill>
                  <a:srgbClr val="000000"/>
                </a:solidFill>
                <a:latin typeface="Times New Roman"/>
                <a:ea typeface="宋体"/>
                <a:cs typeface="Times New Roman"/>
              </a:rPr>
              <a:t>开始计数并产生一个计数器溢出事件。由此可见，如果使用基本定时器进行延时，延时时间可以由以下公式计算：</a:t>
            </a:r>
            <a:endParaRPr lang="zh-CN" altLang="zh-CN" kern="100" dirty="0">
              <a:latin typeface="Calibri"/>
              <a:ea typeface="宋体"/>
              <a:cs typeface="Times New Roman"/>
            </a:endParaRPr>
          </a:p>
          <a:p>
            <a:pPr algn="ctr">
              <a:lnSpc>
                <a:spcPct val="150000"/>
              </a:lnSpc>
              <a:spcAft>
                <a:spcPts val="0"/>
              </a:spcAft>
              <a:tabLst>
                <a:tab pos="2372360" algn="l"/>
              </a:tabLst>
            </a:pPr>
            <a:r>
              <a:rPr lang="zh-CN" altLang="zh-CN" kern="100" dirty="0">
                <a:solidFill>
                  <a:srgbClr val="000000"/>
                </a:solidFill>
                <a:latin typeface="Times New Roman"/>
                <a:ea typeface="宋体"/>
                <a:cs typeface="Times New Roman"/>
              </a:rPr>
              <a:t>延时时间</a:t>
            </a:r>
            <a:r>
              <a:rPr lang="en-US" altLang="zh-CN" kern="100" dirty="0">
                <a:solidFill>
                  <a:srgbClr val="000000"/>
                </a:solidFill>
                <a:latin typeface="Times New Roman"/>
                <a:ea typeface="宋体"/>
                <a:cs typeface="Times New Roman"/>
              </a:rPr>
              <a:t>=</a:t>
            </a:r>
            <a:r>
              <a:rPr lang="zh-CN" altLang="zh-CN"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TIMx_ARR+1</a:t>
            </a:r>
            <a:r>
              <a:rPr lang="zh-CN" altLang="zh-CN"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X</a:t>
            </a:r>
            <a:r>
              <a:rPr lang="zh-CN" altLang="zh-CN"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TIMx_PSC+1</a:t>
            </a:r>
            <a:r>
              <a:rPr lang="zh-CN" altLang="zh-CN"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a:t>
            </a:r>
            <a:r>
              <a:rPr lang="en-US" altLang="zh-CN" kern="100" dirty="0" err="1" smtClean="0">
                <a:solidFill>
                  <a:srgbClr val="000000"/>
                </a:solidFill>
                <a:latin typeface="Times New Roman"/>
                <a:ea typeface="宋体"/>
                <a:cs typeface="Times New Roman"/>
              </a:rPr>
              <a:t>TIMxCLK</a:t>
            </a:r>
            <a:endParaRPr lang="zh-CN" altLang="zh-CN" kern="100" dirty="0">
              <a:latin typeface="Calibri"/>
              <a:ea typeface="宋体"/>
              <a:cs typeface="Times New Roman"/>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4096" y="1934783"/>
            <a:ext cx="3801618" cy="2596034"/>
          </a:xfrm>
          <a:prstGeom prst="rect">
            <a:avLst/>
          </a:prstGeom>
          <a:noFill/>
          <a:ln>
            <a:noFill/>
          </a:ln>
        </p:spPr>
      </p:pic>
      <p:sp>
        <p:nvSpPr>
          <p:cNvPr id="13" name="竖卷形 12"/>
          <p:cNvSpPr/>
          <p:nvPr/>
        </p:nvSpPr>
        <p:spPr bwMode="auto">
          <a:xfrm>
            <a:off x="2830283" y="2173259"/>
            <a:ext cx="812800" cy="2137484"/>
          </a:xfrm>
          <a:prstGeom prst="verticalScroll">
            <a:avLst/>
          </a:prstGeom>
          <a:gradFill>
            <a:gsLst>
              <a:gs pos="0">
                <a:srgbClr val="5E9EFF"/>
              </a:gs>
              <a:gs pos="39999">
                <a:srgbClr val="85C2FF"/>
              </a:gs>
              <a:gs pos="70000">
                <a:srgbClr val="C4D6EB"/>
              </a:gs>
              <a:gs pos="100000">
                <a:srgbClr val="FFEBFA"/>
              </a:gs>
            </a:gsLst>
            <a:lin ang="16200000" scaled="0"/>
          </a:gradFill>
          <a:ln>
            <a:headEnd type="none" w="med" len="med"/>
            <a:tailEnd type="none" w="med" len="med"/>
          </a:ln>
          <a:effectLst>
            <a:outerShdw blurRad="40000" dist="20000" dir="5400000" rotWithShape="0">
              <a:srgbClr val="FF0000">
                <a:alpha val="38000"/>
              </a:srgb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Arial" pitchFamily="34" charset="0"/>
              </a:rPr>
              <a:t>向</a:t>
            </a:r>
            <a:endParaRPr kumimoji="0" lang="en-US" altLang="zh-CN" sz="20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Arial" pitchFamily="34" charset="0"/>
              </a:rPr>
              <a:t>上</a:t>
            </a:r>
            <a:endParaRPr kumimoji="0" lang="en-US" altLang="zh-CN" sz="20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Arial" pitchFamily="34" charset="0"/>
              </a:rPr>
              <a:t>计</a:t>
            </a:r>
            <a:endParaRPr kumimoji="0" lang="en-US" altLang="zh-CN" sz="20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Arial" pitchFamily="34" charset="0"/>
              </a:rPr>
              <a:t>数</a:t>
            </a:r>
            <a:endParaRPr kumimoji="0" lang="en-US" altLang="zh-CN" sz="20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Arial" pitchFamily="34" charset="0"/>
              </a:rPr>
              <a:t>模</a:t>
            </a:r>
            <a:endParaRPr kumimoji="0" lang="en-US" altLang="zh-CN" sz="2000" b="0"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Arial" pitchFamily="34" charset="0"/>
              </a:rPr>
              <a:t>式</a:t>
            </a:r>
          </a:p>
        </p:txBody>
      </p:sp>
    </p:spTree>
    <p:extLst>
      <p:ext uri="{BB962C8B-B14F-4D97-AF65-F5344CB8AC3E}">
        <p14:creationId xmlns:p14="http://schemas.microsoft.com/office/powerpoint/2010/main" val="200653679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Custom Design">
  <a:themeElements>
    <a:clrScheme name="">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Master_PPT_Confidential">
  <a:themeElements>
    <a:clrScheme name="5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fontScheme name="5_Master_PPT_Confidenti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5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Master_PPT_Confidential">
  <a:themeElements>
    <a:clrScheme name="6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fontScheme name="6_Master_PPT_Confidenti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6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Master_PPT_Confidential">
  <a:themeElements>
    <a:clrScheme name="6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fontScheme name="6_Master_PPT_Confidenti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6_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6725</TotalTime>
  <Pages>0</Pages>
  <Words>4433</Words>
  <Characters>0</Characters>
  <Application>Microsoft Office PowerPoint</Application>
  <DocSecurity>0</DocSecurity>
  <PresentationFormat>全屏显示(4:3)</PresentationFormat>
  <Lines>0</Lines>
  <Paragraphs>513</Paragraphs>
  <Slides>55</Slides>
  <Notes>3</Notes>
  <HiddenSlides>0</HiddenSlides>
  <MMClips>0</MMClips>
  <ScaleCrop>false</ScaleCrop>
  <HeadingPairs>
    <vt:vector size="4" baseType="variant">
      <vt:variant>
        <vt:lpstr>主题</vt:lpstr>
      </vt:variant>
      <vt:variant>
        <vt:i4>4</vt:i4>
      </vt:variant>
      <vt:variant>
        <vt:lpstr>幻灯片标题</vt:lpstr>
      </vt:variant>
      <vt:variant>
        <vt:i4>55</vt:i4>
      </vt:variant>
    </vt:vector>
  </HeadingPairs>
  <TitlesOfParts>
    <vt:vector size="59" baseType="lpstr">
      <vt:lpstr>1_Custom Design</vt:lpstr>
      <vt:lpstr>5_Master_PPT_Confidential</vt:lpstr>
      <vt:lpstr>6_Master_PPT_Confidential</vt:lpstr>
      <vt:lpstr>7_Master_PPT_Confidential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Prototyping Solutions</dc:title>
  <dc:creator>LENOVE</dc:creator>
  <cp:lastModifiedBy>china</cp:lastModifiedBy>
  <cp:revision>636</cp:revision>
  <dcterms:created xsi:type="dcterms:W3CDTF">2014-12-03T14:25:05Z</dcterms:created>
  <dcterms:modified xsi:type="dcterms:W3CDTF">2019-04-24T08:02:41Z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