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49"/>
  </p:notesMasterIdLst>
  <p:sldIdLst>
    <p:sldId id="944" r:id="rId5"/>
    <p:sldId id="463" r:id="rId6"/>
    <p:sldId id="917" r:id="rId7"/>
    <p:sldId id="934" r:id="rId8"/>
    <p:sldId id="935" r:id="rId9"/>
    <p:sldId id="965" r:id="rId10"/>
    <p:sldId id="966" r:id="rId11"/>
    <p:sldId id="868" r:id="rId12"/>
    <p:sldId id="941" r:id="rId13"/>
    <p:sldId id="967" r:id="rId14"/>
    <p:sldId id="968" r:id="rId15"/>
    <p:sldId id="946" r:id="rId16"/>
    <p:sldId id="969" r:id="rId17"/>
    <p:sldId id="947" r:id="rId18"/>
    <p:sldId id="970" r:id="rId19"/>
    <p:sldId id="971" r:id="rId20"/>
    <p:sldId id="972" r:id="rId21"/>
    <p:sldId id="907" r:id="rId22"/>
    <p:sldId id="973" r:id="rId23"/>
    <p:sldId id="952" r:id="rId24"/>
    <p:sldId id="974" r:id="rId25"/>
    <p:sldId id="975" r:id="rId26"/>
    <p:sldId id="976" r:id="rId27"/>
    <p:sldId id="977" r:id="rId28"/>
    <p:sldId id="978" r:id="rId29"/>
    <p:sldId id="955" r:id="rId30"/>
    <p:sldId id="979" r:id="rId31"/>
    <p:sldId id="980" r:id="rId32"/>
    <p:sldId id="956" r:id="rId33"/>
    <p:sldId id="958" r:id="rId34"/>
    <p:sldId id="981" r:id="rId35"/>
    <p:sldId id="959" r:id="rId36"/>
    <p:sldId id="982" r:id="rId37"/>
    <p:sldId id="960" r:id="rId38"/>
    <p:sldId id="961" r:id="rId39"/>
    <p:sldId id="962" r:id="rId40"/>
    <p:sldId id="963" r:id="rId41"/>
    <p:sldId id="964" r:id="rId42"/>
    <p:sldId id="983" r:id="rId43"/>
    <p:sldId id="984" r:id="rId44"/>
    <p:sldId id="985" r:id="rId45"/>
    <p:sldId id="986" r:id="rId46"/>
    <p:sldId id="987" r:id="rId47"/>
    <p:sldId id="89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934"/>
            <p14:sldId id="935"/>
            <p14:sldId id="965"/>
            <p14:sldId id="966"/>
            <p14:sldId id="868"/>
            <p14:sldId id="941"/>
            <p14:sldId id="967"/>
            <p14:sldId id="968"/>
            <p14:sldId id="946"/>
            <p14:sldId id="969"/>
            <p14:sldId id="947"/>
            <p14:sldId id="970"/>
            <p14:sldId id="971"/>
            <p14:sldId id="972"/>
            <p14:sldId id="907"/>
            <p14:sldId id="973"/>
            <p14:sldId id="952"/>
            <p14:sldId id="974"/>
            <p14:sldId id="975"/>
            <p14:sldId id="976"/>
            <p14:sldId id="977"/>
            <p14:sldId id="978"/>
            <p14:sldId id="955"/>
            <p14:sldId id="979"/>
            <p14:sldId id="980"/>
            <p14:sldId id="956"/>
            <p14:sldId id="958"/>
            <p14:sldId id="981"/>
            <p14:sldId id="959"/>
            <p14:sldId id="982"/>
            <p14:sldId id="960"/>
            <p14:sldId id="961"/>
            <p14:sldId id="962"/>
            <p14:sldId id="963"/>
            <p14:sldId id="964"/>
            <p14:sldId id="983"/>
            <p14:sldId id="984"/>
            <p14:sldId id="985"/>
            <p14:sldId id="986"/>
            <p14:sldId id="987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414"/>
    <a:srgbClr val="660066"/>
    <a:srgbClr val="9999FF"/>
    <a:srgbClr val="66FF33"/>
    <a:srgbClr val="AB2598"/>
    <a:srgbClr val="FF33CC"/>
    <a:srgbClr val="0E85CB"/>
    <a:srgbClr val="CC0000"/>
    <a:srgbClr val="BFFC9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554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2019年4月23日星期二3时9分50秒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1269773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串行通信接口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USART                   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799" y="464457"/>
            <a:ext cx="8432799" cy="615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单线半双工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通信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配置的使用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的多缓冲器通信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SRAM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里利用集中式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缓冲接收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发送字节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单独的发送器和接收器使能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检测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标志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接收缓冲器满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发送缓冲器空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传输结束标志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校验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控制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发送校验位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对接收数据进行校验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四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个错误检测标志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溢出错误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噪音错误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帧错误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校验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错误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57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542" y="360772"/>
            <a:ext cx="84400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个带标志的中断源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CTS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改变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断开符检测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发送数据寄存器空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发送完成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接收数据寄存器满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检测到总线为空闲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溢出错误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帧错误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噪音错误</a:t>
            </a: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─ 校验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错误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多处理器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-- 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如果地址不匹配，则进入静默模式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静默模式中唤醒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通过空闲总线检测或地址标志检测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两种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唤醒接收器的方式：地址位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(MSB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，第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，总线空闲</a:t>
            </a:r>
          </a:p>
        </p:txBody>
      </p:sp>
    </p:spTree>
    <p:extLst>
      <p:ext uri="{BB962C8B-B14F-4D97-AF65-F5344CB8AC3E}">
        <p14:creationId xmlns:p14="http://schemas.microsoft.com/office/powerpoint/2010/main" val="341206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2" y="520932"/>
            <a:ext cx="3274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10.2.3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功能概述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17" y="491904"/>
            <a:ext cx="5273497" cy="595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26929" y="1841942"/>
            <a:ext cx="3054902" cy="193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宋体" pitchFamily="2" charset="-122"/>
                <a:ea typeface="宋体" pitchFamily="2" charset="-122"/>
              </a:rPr>
              <a:t>任何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USART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双向通信至少需要两个脚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u="sng" dirty="0" smtClean="0">
                <a:latin typeface="宋体" pitchFamily="2" charset="-122"/>
                <a:ea typeface="宋体" pitchFamily="2" charset="-122"/>
              </a:rPr>
              <a:t>RX</a:t>
            </a:r>
            <a:r>
              <a:rPr lang="zh-CN" altLang="en-US" b="1" u="sng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接收数据串行输入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u="sng" dirty="0" smtClean="0">
                <a:latin typeface="宋体" pitchFamily="2" charset="-122"/>
                <a:ea typeface="宋体" pitchFamily="2" charset="-122"/>
              </a:rPr>
              <a:t>TX</a:t>
            </a:r>
            <a:r>
              <a:rPr lang="zh-CN" altLang="en-US" b="1" u="sng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发送数据串行输出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805" y="475696"/>
            <a:ext cx="8658966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总线在发送或接收前应处于空闲状态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一个起始位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一个数据字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(8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，最低有效位在前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个的停止位，由此表明数据帧的结束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使用分数波特率发生器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 12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位整数和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位小数的表示方法。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一个状态寄存器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(USART_SR)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(USART_DR)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一个波特率寄存器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(USART_BRR)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位的整数和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位小数的表示方法。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一个智能卡模式下的保护时间寄存器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(USART_GTPR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在同步模式中需要下列引脚：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：发送器时钟输出。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IrDA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模式里需要下列引脚：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IrDA_RDI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IrDA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模式下的数据输入。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IrDA_TDO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IrDA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模式下的数据输出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下列引脚在硬件流控模式中需要：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nCTS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清除发送，若是高电平，在当前数据传输结束时阻断下一次的数据发送。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nRTS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发送请求，若是低电平，表明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准备好接收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84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10.2.4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通信时序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16" y="1316714"/>
            <a:ext cx="6380017" cy="455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15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10.2.5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</a:t>
            </a:r>
          </a:p>
        </p:txBody>
      </p:sp>
      <p:sp>
        <p:nvSpPr>
          <p:cNvPr id="3" name="矩形 2"/>
          <p:cNvSpPr/>
          <p:nvPr/>
        </p:nvSpPr>
        <p:spPr>
          <a:xfrm>
            <a:off x="194774" y="1016770"/>
            <a:ext cx="8846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>
                <a:latin typeface="宋体" pitchFamily="2" charset="-122"/>
                <a:ea typeface="宋体" pitchFamily="2" charset="-122"/>
              </a:rPr>
              <a:t>发送</a:t>
            </a:r>
            <a:r>
              <a:rPr lang="zh-CN" altLang="en-US" b="1" u="sng" dirty="0" smtClean="0">
                <a:latin typeface="宋体" pitchFamily="2" charset="-122"/>
                <a:ea typeface="宋体" pitchFamily="2" charset="-122"/>
              </a:rPr>
              <a:t>期间</a:t>
            </a:r>
            <a:r>
              <a:rPr lang="en-US" altLang="zh-CN" b="1" u="sng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发送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完成（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TC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）、清除发送（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CTS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）、发送数据寄存器空（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TXE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1" u="sng" dirty="0">
                <a:latin typeface="宋体" pitchFamily="2" charset="-122"/>
                <a:ea typeface="宋体" pitchFamily="2" charset="-122"/>
              </a:rPr>
              <a:t>接收期间：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空闲总线检测（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IDLE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）、溢出错误（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ORE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）、接收数据寄存器非空（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RXNE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）、校验错误（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LIN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断开检测（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LBD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）、噪声错误（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，仅在多缓冲器通信）和帧错误（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，仅在多缓冲器通信）。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7457"/>
              </p:ext>
            </p:extLst>
          </p:nvPr>
        </p:nvGraphicFramePr>
        <p:xfrm>
          <a:off x="609600" y="2822577"/>
          <a:ext cx="7910285" cy="310380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96680"/>
                <a:gridCol w="2241842"/>
                <a:gridCol w="1571763"/>
              </a:tblGrid>
              <a:tr h="297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中断事件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事件标志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发送数据寄存器空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TXE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TXEIE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</a:t>
                      </a: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发送完成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TC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TCIE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接收数据就绪可读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RXNE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RXNEIE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检测到数据溢出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RXNEIE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检测到空闲线路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IDLE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IDLEIE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奇偶检验错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断开标志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LBD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LBDIE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噪声标志、溢出错误和帧错误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</a:t>
                      </a: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ORT</a:t>
                      </a: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28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5" y="703944"/>
            <a:ext cx="6173575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5283199" y="3352800"/>
            <a:ext cx="3338286" cy="1814285"/>
          </a:xfrm>
          <a:prstGeom prst="wedgeRoundRectCallout">
            <a:avLst>
              <a:gd name="adj1" fmla="val -35181"/>
              <a:gd name="adj2" fmla="val -903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系列微控制器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以上各种不同的中断事件都被连接到同一个中断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03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10.2.6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384627" y="1277035"/>
            <a:ext cx="76998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相关寄存器名称介绍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(USART_SR)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(USART_DR)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波特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比率寄存器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(USART_BRR)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1(USART_CR1)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2(USART_CR2)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3(USART_CR3)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保护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时间和预分频寄存器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(USART_GTPR)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10.3 USART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相关库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函数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232" y="985276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USART_DeInit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9668"/>
              </p:ext>
            </p:extLst>
          </p:nvPr>
        </p:nvGraphicFramePr>
        <p:xfrm>
          <a:off x="454247" y="1721666"/>
          <a:ext cx="7789863" cy="3111590"/>
        </p:xfrm>
        <a:graphic>
          <a:graphicData uri="http://schemas.openxmlformats.org/drawingml/2006/table">
            <a:tbl>
              <a:tblPr firstRow="1" firstCol="1" bandRow="1"/>
              <a:tblGrid>
                <a:gridCol w="1879985"/>
                <a:gridCol w="5909878"/>
              </a:tblGrid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USART_DeInit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USART_DeInit(USART_TypeDef* USARTx)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寄存器重设为缺省值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RCC_APB2PeriphResetCmd()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RCC_APB1PeriphResetCmd()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2725"/>
              </p:ext>
            </p:extLst>
          </p:nvPr>
        </p:nvGraphicFramePr>
        <p:xfrm>
          <a:off x="467813" y="1192970"/>
          <a:ext cx="8110130" cy="3712859"/>
        </p:xfrm>
        <a:graphic>
          <a:graphicData uri="http://schemas.openxmlformats.org/drawingml/2006/table">
            <a:tbl>
              <a:tblPr firstRow="1" firstCol="1" bandRow="1"/>
              <a:tblGrid>
                <a:gridCol w="1397687"/>
                <a:gridCol w="6712443"/>
              </a:tblGrid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USART_Init(USART_TypeDef* USARTx, USART_InitTypeDef* USART_InitStruct)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USART_InitStruct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中指定的参数初始化外设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USART_InitStruct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：指向结构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USART_InitTypeDef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的指针，包含了外设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的配置信息。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数据通信</a:t>
            </a:r>
            <a:r>
              <a:rPr lang="zh-CN" altLang="en-US" sz="2400" dirty="0"/>
              <a:t>基本概念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USART</a:t>
            </a:r>
            <a:r>
              <a:rPr lang="zh-CN" altLang="en-US" sz="2400" dirty="0"/>
              <a:t>工作原理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USART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PC</a:t>
            </a:r>
            <a:r>
              <a:rPr lang="zh-CN" altLang="en-US" sz="2400" dirty="0"/>
              <a:t>机串口通信软件设计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MCU</a:t>
            </a:r>
            <a:r>
              <a:rPr lang="zh-CN" altLang="en-US" sz="2400" dirty="0"/>
              <a:t>串口通信软件设计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PC</a:t>
            </a:r>
            <a:r>
              <a:rPr lang="zh-CN" altLang="en-US" sz="2400" dirty="0"/>
              <a:t>机与</a:t>
            </a:r>
            <a:r>
              <a:rPr lang="en-US" altLang="zh-CN" sz="2400" dirty="0"/>
              <a:t>MCU</a:t>
            </a:r>
            <a:r>
              <a:rPr lang="zh-CN" altLang="en-US" sz="2400" dirty="0"/>
              <a:t>串口通信调试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786" y="500276"/>
            <a:ext cx="3641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USART_WordLength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57610"/>
              </p:ext>
            </p:extLst>
          </p:nvPr>
        </p:nvGraphicFramePr>
        <p:xfrm>
          <a:off x="548231" y="1077959"/>
          <a:ext cx="7521712" cy="1055643"/>
        </p:xfrm>
        <a:graphic>
          <a:graphicData uri="http://schemas.openxmlformats.org/drawingml/2006/table">
            <a:tbl>
              <a:tblPr firstRow="1" firstCol="1" bandRow="1"/>
              <a:tblGrid>
                <a:gridCol w="3513710"/>
                <a:gridCol w="4008002"/>
              </a:tblGrid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USART_WordLength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USART_WordLength_8b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USART_WordLength_9b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位数据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3814" y="2205707"/>
            <a:ext cx="3072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USART_StopBits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78287"/>
              </p:ext>
            </p:extLst>
          </p:nvPr>
        </p:nvGraphicFramePr>
        <p:xfrm>
          <a:off x="466044" y="2814261"/>
          <a:ext cx="7603899" cy="1540025"/>
        </p:xfrm>
        <a:graphic>
          <a:graphicData uri="http://schemas.openxmlformats.org/drawingml/2006/table">
            <a:tbl>
              <a:tblPr firstRow="1" firstCol="1" bandRow="1"/>
              <a:tblGrid>
                <a:gridCol w="2926959"/>
                <a:gridCol w="4676940"/>
              </a:tblGrid>
              <a:tr h="308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USART_StopBits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USART_StopBits_1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在帧结尾传输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个停止位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USART_StopBits_0_5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在帧结尾传输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个停止位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USART_StopBits_2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在帧结尾传输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个停止位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USART_StopBits_1_5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在帧结尾传输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个停止位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8327" y="4448165"/>
            <a:ext cx="26809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USART_Parity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21627"/>
              </p:ext>
            </p:extLst>
          </p:nvPr>
        </p:nvGraphicFramePr>
        <p:xfrm>
          <a:off x="446766" y="5087167"/>
          <a:ext cx="7811861" cy="1516832"/>
        </p:xfrm>
        <a:graphic>
          <a:graphicData uri="http://schemas.openxmlformats.org/drawingml/2006/table">
            <a:tbl>
              <a:tblPr firstRow="1" firstCol="1" bandRow="1"/>
              <a:tblGrid>
                <a:gridCol w="3604253"/>
                <a:gridCol w="4207608"/>
              </a:tblGrid>
              <a:tr h="379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USART_Parity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USART_Parity_No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奇偶失能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USART_Parity_Even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偶模式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USART_Parity_Odd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奇模式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65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268" y="500279"/>
            <a:ext cx="26809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USART_Mode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93668"/>
              </p:ext>
            </p:extLst>
          </p:nvPr>
        </p:nvGraphicFramePr>
        <p:xfrm>
          <a:off x="391248" y="1106987"/>
          <a:ext cx="8114122" cy="1055643"/>
        </p:xfrm>
        <a:graphic>
          <a:graphicData uri="http://schemas.openxmlformats.org/drawingml/2006/table">
            <a:tbl>
              <a:tblPr firstRow="1" firstCol="1" bandRow="1"/>
              <a:tblGrid>
                <a:gridCol w="4057061"/>
                <a:gridCol w="4057061"/>
              </a:tblGrid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USART_Mode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USART_Mode_Tx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发送使能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USART_Mode_Rx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接收使能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2667" y="2307307"/>
            <a:ext cx="50533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USART_HardwareFlowControl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32524"/>
              </p:ext>
            </p:extLst>
          </p:nvPr>
        </p:nvGraphicFramePr>
        <p:xfrm>
          <a:off x="511356" y="3029400"/>
          <a:ext cx="8023043" cy="2036085"/>
        </p:xfrm>
        <a:graphic>
          <a:graphicData uri="http://schemas.openxmlformats.org/drawingml/2006/table">
            <a:tbl>
              <a:tblPr firstRow="1" firstCol="1" bandRow="1"/>
              <a:tblGrid>
                <a:gridCol w="4147059"/>
                <a:gridCol w="3875984"/>
              </a:tblGrid>
              <a:tr h="4072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USART_HardwareFlowControl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USART_HardwareFlowControl_None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硬件流控制失能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USART_HardwareFlowControl_RTS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发送请求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USART_HardwareFlowControl_CTS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清除发送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USART_HardwareFlowControl_RTS_CTS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RTS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573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14729"/>
              </p:ext>
            </p:extLst>
          </p:nvPr>
        </p:nvGraphicFramePr>
        <p:xfrm>
          <a:off x="454115" y="1125628"/>
          <a:ext cx="8022228" cy="3838258"/>
        </p:xfrm>
        <a:graphic>
          <a:graphicData uri="http://schemas.openxmlformats.org/drawingml/2006/table">
            <a:tbl>
              <a:tblPr firstRow="1" firstCol="1" bandRow="1"/>
              <a:tblGrid>
                <a:gridCol w="1719049"/>
                <a:gridCol w="6303179"/>
              </a:tblGrid>
              <a:tr h="357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USART_Cmd(USART_TypeDef* USARTx,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862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6042"/>
              </p:ext>
            </p:extLst>
          </p:nvPr>
        </p:nvGraphicFramePr>
        <p:xfrm>
          <a:off x="415698" y="1207481"/>
          <a:ext cx="8162245" cy="3016171"/>
        </p:xfrm>
        <a:graphic>
          <a:graphicData uri="http://schemas.openxmlformats.org/drawingml/2006/table">
            <a:tbl>
              <a:tblPr firstRow="1" firstCol="1" bandRow="1"/>
              <a:tblGrid>
                <a:gridCol w="1743542"/>
                <a:gridCol w="6418703"/>
              </a:tblGrid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SendData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USART_SendData(USART_TypeDef* USARTx, uint16_t Data);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通过外设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发送单个数据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待发送的数据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0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USART_ReceiveData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81609"/>
              </p:ext>
            </p:extLst>
          </p:nvPr>
        </p:nvGraphicFramePr>
        <p:xfrm>
          <a:off x="557631" y="1137827"/>
          <a:ext cx="7933226" cy="3158400"/>
        </p:xfrm>
        <a:graphic>
          <a:graphicData uri="http://schemas.openxmlformats.org/drawingml/2006/table">
            <a:tbl>
              <a:tblPr firstRow="1" firstCol="1" bandRow="1"/>
              <a:tblGrid>
                <a:gridCol w="1694622"/>
                <a:gridCol w="6238604"/>
              </a:tblGrid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ReceiveData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u8 USART_ReceiveData(USART_TypeDef* USARTx)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最近接收到的数据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接收到的字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80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USART_GetFlagStatus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95565"/>
              </p:ext>
            </p:extLst>
          </p:nvPr>
        </p:nvGraphicFramePr>
        <p:xfrm>
          <a:off x="415698" y="1134912"/>
          <a:ext cx="7915502" cy="3129183"/>
        </p:xfrm>
        <a:graphic>
          <a:graphicData uri="http://schemas.openxmlformats.org/drawingml/2006/table">
            <a:tbl>
              <a:tblPr firstRow="1" firstCol="1" bandRow="1"/>
              <a:tblGrid>
                <a:gridCol w="1690835"/>
                <a:gridCol w="6224667"/>
              </a:tblGrid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GetFlagStatus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 USART_GetFlagStatus(USART_TypeDef* USARTx, uint16_t USART_FLAG)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标志位设置与否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RESET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17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983" y="409199"/>
            <a:ext cx="27001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USART_FLAG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69130"/>
              </p:ext>
            </p:extLst>
          </p:nvPr>
        </p:nvGraphicFramePr>
        <p:xfrm>
          <a:off x="442783" y="1075055"/>
          <a:ext cx="7946474" cy="4092033"/>
        </p:xfrm>
        <a:graphic>
          <a:graphicData uri="http://schemas.openxmlformats.org/drawingml/2006/table">
            <a:tbl>
              <a:tblPr firstRow="1" firstCol="1" bandRow="1"/>
              <a:tblGrid>
                <a:gridCol w="3409924"/>
                <a:gridCol w="4536550"/>
              </a:tblGrid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USART_FLAG_CTS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USART_FLAG_LBD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LIN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中断检测标志位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USART_FLAG_TXE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发送数据寄存器空标志位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USART_FLAG_TC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发送完成标志位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USART_FLAG_RXNE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接收数据寄存器非空标志位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USART_FLAG_IDLE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空闲总线标志位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USART_FLAG_ORE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溢出错误标志位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噪声错误标志位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USART_FLAG_FE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帧错误标志位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USART_FLAG_PE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奇偶错误标志位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60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USART_ClearFlag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08816"/>
              </p:ext>
            </p:extLst>
          </p:nvPr>
        </p:nvGraphicFramePr>
        <p:xfrm>
          <a:off x="444726" y="1333046"/>
          <a:ext cx="8060645" cy="3065915"/>
        </p:xfrm>
        <a:graphic>
          <a:graphicData uri="http://schemas.openxmlformats.org/drawingml/2006/table">
            <a:tbl>
              <a:tblPr firstRow="1" firstCol="1" bandRow="1"/>
              <a:tblGrid>
                <a:gridCol w="1721839"/>
                <a:gridCol w="6338806"/>
              </a:tblGrid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ClearFlag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USART_ClearFlag(USART_TypeDef* USARTx, uint16_t USART_FLAG)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的待处理标志位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：待清除的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9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4357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USART_ITConfig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876"/>
              </p:ext>
            </p:extLst>
          </p:nvPr>
        </p:nvGraphicFramePr>
        <p:xfrm>
          <a:off x="394380" y="989771"/>
          <a:ext cx="8241620" cy="3837514"/>
        </p:xfrm>
        <a:graphic>
          <a:graphicData uri="http://schemas.openxmlformats.org/drawingml/2006/table">
            <a:tbl>
              <a:tblPr firstRow="1" firstCol="1" bandRow="1"/>
              <a:tblGrid>
                <a:gridCol w="1642510"/>
                <a:gridCol w="6599110"/>
              </a:tblGrid>
              <a:tr h="3117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USART_ITConfig(USART_TypeDef* USARTx, uint16_t USART_IT,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：待使能或者失能的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Section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中断的新状态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096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697" y="430977"/>
            <a:ext cx="21246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USART_IT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62746"/>
              </p:ext>
            </p:extLst>
          </p:nvPr>
        </p:nvGraphicFramePr>
        <p:xfrm>
          <a:off x="407987" y="1010504"/>
          <a:ext cx="6558870" cy="2533788"/>
        </p:xfrm>
        <a:graphic>
          <a:graphicData uri="http://schemas.openxmlformats.org/drawingml/2006/table">
            <a:tbl>
              <a:tblPr firstRow="1" firstCol="1" bandRow="1"/>
              <a:tblGrid>
                <a:gridCol w="2524697"/>
                <a:gridCol w="4034173"/>
              </a:tblGrid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USART_IT_PE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奇偶错误中断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USART_IT_TXE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USART_IT_TC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USART_IT_RXNE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USART_IT_IDLE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空闲总线中断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USART_IT_LBD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LIN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中断检测中断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USART_IT_CTS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USART_IT_ERR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错误中断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13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10.1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数据通信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基本概念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2175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并行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通信与串行通信</a:t>
            </a:r>
          </a:p>
        </p:txBody>
      </p:sp>
      <p:sp>
        <p:nvSpPr>
          <p:cNvPr id="2" name="矩形 1"/>
          <p:cNvSpPr/>
          <p:nvPr/>
        </p:nvSpPr>
        <p:spPr>
          <a:xfrm>
            <a:off x="391885" y="1872341"/>
            <a:ext cx="8418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>
                <a:latin typeface="宋体" pitchFamily="2" charset="-122"/>
                <a:ea typeface="宋体" pitchFamily="2" charset="-122"/>
              </a:rPr>
              <a:t>并行</a:t>
            </a: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指使用多条数据线传输数据。并行通信时，各个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位同时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在不同的数据线上传送，数据可以字或字节为单位并行进行传输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u="sng" dirty="0">
                <a:latin typeface="宋体" pitchFamily="2" charset="-122"/>
                <a:ea typeface="宋体" pitchFamily="2" charset="-122"/>
              </a:rPr>
              <a:t>串行</a:t>
            </a: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指使用一条数据线，将数据一位一位地在这条数据线上依次传输。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20" y="3364183"/>
            <a:ext cx="5859048" cy="291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64801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10.3.9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USART_GetITStatus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89016"/>
              </p:ext>
            </p:extLst>
          </p:nvPr>
        </p:nvGraphicFramePr>
        <p:xfrm>
          <a:off x="414428" y="1173390"/>
          <a:ext cx="8047401" cy="2963180"/>
        </p:xfrm>
        <a:graphic>
          <a:graphicData uri="http://schemas.openxmlformats.org/drawingml/2006/table">
            <a:tbl>
              <a:tblPr firstRow="1" firstCol="1" bandRow="1"/>
              <a:tblGrid>
                <a:gridCol w="1437362"/>
                <a:gridCol w="6610039"/>
              </a:tblGrid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 GetITStatus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ITStatus USART_GetITStatus(USART_TypeDef* USARTx, uint16_t USART_IT)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中断发生与否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68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697" y="430977"/>
            <a:ext cx="21246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USART_IT</a:t>
            </a:r>
            <a:r>
              <a:rPr lang="zh-CN" altLang="en-US" sz="26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：</a:t>
            </a:r>
            <a:endParaRPr lang="zh-CN" altLang="en-US" sz="26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8522"/>
              </p:ext>
            </p:extLst>
          </p:nvPr>
        </p:nvGraphicFramePr>
        <p:xfrm>
          <a:off x="370839" y="1031512"/>
          <a:ext cx="8090990" cy="3424377"/>
        </p:xfrm>
        <a:graphic>
          <a:graphicData uri="http://schemas.openxmlformats.org/drawingml/2006/table">
            <a:tbl>
              <a:tblPr firstRow="1" firstCol="1" bandRow="1"/>
              <a:tblGrid>
                <a:gridCol w="3076855"/>
                <a:gridCol w="5014135"/>
              </a:tblGrid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USART_IT_PE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奇偶错误中断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USART_IT_TXE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USART_IT_TC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发送完成中断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USART_IT_RXNE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USART_IT_IDLE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空闲总线中断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USART_IT_LBD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LIN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中断探测中断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USART_IT_CTS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CTS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USART_IT_ORE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溢出错误中断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USART_IT_NE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噪音错误中断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USART_IT_FE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帧错误中断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07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10.4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10.4.1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437455" y="1549626"/>
            <a:ext cx="845980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串口</a:t>
            </a:r>
            <a:r>
              <a:rPr lang="zh-CN" altLang="en-US" sz="20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的操作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步骤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57150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打开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GPIO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的时钟使能和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USART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的时钟使能。</a:t>
            </a:r>
          </a:p>
          <a:p>
            <a:pPr marL="57150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设置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串口的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口模式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715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初始化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USART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57150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使用中断接收的话，那么还要设置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NVIC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并打开中断使能。</a:t>
            </a:r>
          </a:p>
        </p:txBody>
      </p:sp>
      <p:sp>
        <p:nvSpPr>
          <p:cNvPr id="5" name="矩形 4"/>
          <p:cNvSpPr/>
          <p:nvPr/>
        </p:nvSpPr>
        <p:spPr>
          <a:xfrm>
            <a:off x="430201" y="3167940"/>
            <a:ext cx="845980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串口的具体配置方法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5715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打开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时钟（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口的时钟和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USART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时钟）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715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初始化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口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要使用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STM32F103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USART1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必需要将其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TX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PA9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）初始化为复用推挽输出，将其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RX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PA10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）初始化为浮空输入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5715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初始化串口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第一个参数是用来设置要选择的串口，我们要使用的是 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USART1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85750"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第二个参数是传递一个结构体的指针，这里我们采用的“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96 N 8 1”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071" y="181821"/>
            <a:ext cx="8562757" cy="6676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串口使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第一</a:t>
            </a:r>
            <a:r>
              <a:rPr lang="zh-CN" altLang="en-US" sz="1600" dirty="0"/>
              <a:t>个参数是用来设置要设置的 </a:t>
            </a:r>
            <a:r>
              <a:rPr lang="en-US" altLang="zh-CN" sz="1600" dirty="0" smtClean="0"/>
              <a:t>USART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/>
              <a:t>第二个参数是用来选择设置的状态，所以我们设置为： </a:t>
            </a:r>
            <a:r>
              <a:rPr lang="en-US" altLang="zh-CN" sz="1600" dirty="0" smtClean="0"/>
              <a:t>ENABLE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设置</a:t>
            </a:r>
            <a:r>
              <a:rPr lang="zh-CN" altLang="en-US" dirty="0"/>
              <a:t>中断优先级和开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NVIC_Init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NVIC_InitStructure</a:t>
            </a:r>
            <a:r>
              <a:rPr lang="en-US" altLang="zh-CN" sz="1600" dirty="0"/>
              <a:t>)</a:t>
            </a:r>
            <a:r>
              <a:rPr lang="zh-CN" altLang="en-US" sz="1600" dirty="0"/>
              <a:t>函数用来设置中断的优先级和打开</a:t>
            </a:r>
            <a:r>
              <a:rPr lang="zh-CN" altLang="en-US" sz="1600" dirty="0" smtClean="0"/>
              <a:t>中断，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/>
              <a:t>串口接收中断抢占式优先级设为</a:t>
            </a:r>
            <a:r>
              <a:rPr lang="en-US" altLang="zh-CN" sz="1600" dirty="0"/>
              <a:t>0</a:t>
            </a:r>
            <a:r>
              <a:rPr lang="zh-CN" altLang="en-US" sz="1600" dirty="0"/>
              <a:t>，响应优先级设为</a:t>
            </a:r>
            <a:r>
              <a:rPr lang="en-US" altLang="zh-CN" sz="1600" dirty="0"/>
              <a:t>0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串口发送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USART_SendData</a:t>
            </a:r>
            <a:r>
              <a:rPr lang="en-US" altLang="zh-CN" sz="1600" dirty="0"/>
              <a:t>()</a:t>
            </a:r>
            <a:r>
              <a:rPr lang="zh-CN" altLang="en-US" sz="1600" dirty="0"/>
              <a:t>函数是用来发送数据的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检测串口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USART_GetFlagStatus</a:t>
            </a:r>
            <a:r>
              <a:rPr lang="en-US" altLang="zh-CN" sz="1600" dirty="0"/>
              <a:t>( ) </a:t>
            </a:r>
            <a:r>
              <a:rPr lang="zh-CN" altLang="en-US" sz="1600" dirty="0"/>
              <a:t>函数用是用来检测状态的函数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串口</a:t>
            </a:r>
            <a:r>
              <a:rPr lang="zh-CN" altLang="en-US" dirty="0"/>
              <a:t>中断配置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USART_ITConfig</a:t>
            </a:r>
            <a:r>
              <a:rPr lang="en-US" altLang="zh-CN" sz="1600" dirty="0"/>
              <a:t>()</a:t>
            </a:r>
            <a:r>
              <a:rPr lang="zh-CN" altLang="en-US" sz="1600" dirty="0"/>
              <a:t>是用来打开 </a:t>
            </a:r>
            <a:r>
              <a:rPr lang="en-US" altLang="zh-CN" sz="1600" dirty="0"/>
              <a:t>USART </a:t>
            </a:r>
            <a:r>
              <a:rPr lang="zh-CN" altLang="en-US" sz="1600" dirty="0"/>
              <a:t>中断的函数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USART</a:t>
            </a:r>
            <a:r>
              <a:rPr lang="zh-CN" altLang="en-US" dirty="0"/>
              <a:t>的中断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获取中断标志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USART_GetITStatus</a:t>
            </a:r>
            <a:r>
              <a:rPr lang="en-US" altLang="zh-CN" sz="1600" dirty="0"/>
              <a:t>()</a:t>
            </a:r>
            <a:r>
              <a:rPr lang="zh-CN" altLang="en-US" sz="1600" dirty="0"/>
              <a:t>函数是获取中断标志状态函数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读取</a:t>
            </a:r>
            <a:r>
              <a:rPr lang="zh-CN" altLang="en-US" dirty="0"/>
              <a:t>串口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/>
              <a:t>USART_ReceiveData</a:t>
            </a:r>
            <a:r>
              <a:rPr lang="en-US" altLang="zh-CN" sz="1600" dirty="0"/>
              <a:t>()</a:t>
            </a:r>
            <a:r>
              <a:rPr lang="zh-CN" altLang="en-US" sz="1600" dirty="0"/>
              <a:t>函数用来读取</a:t>
            </a:r>
            <a:r>
              <a:rPr lang="en-US" altLang="zh-CN" sz="1600" dirty="0"/>
              <a:t>USART</a:t>
            </a:r>
            <a:r>
              <a:rPr lang="zh-CN" altLang="en-US" sz="1600" dirty="0"/>
              <a:t>接收到的数据</a:t>
            </a:r>
          </a:p>
        </p:txBody>
      </p:sp>
    </p:spTree>
    <p:extLst>
      <p:ext uri="{BB962C8B-B14F-4D97-AF65-F5344CB8AC3E}">
        <p14:creationId xmlns:p14="http://schemas.microsoft.com/office/powerpoint/2010/main" val="1275489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34" y="5490634"/>
            <a:ext cx="13811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467285"/>
            <a:ext cx="852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9 USART”,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将原工程模板编译一下，直到没有错误和警告为止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115" y="2580861"/>
            <a:ext cx="849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第二步：为工程模板的“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ST_Driver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项目组添加串口通信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需要用的源文件“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stm32f10x_usart.c”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，该文件位于“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..\Libraries\STM32F10x_StdPeriph_Driver\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src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目录下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945" y="982907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微控器程序设计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11" y="1944498"/>
            <a:ext cx="742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06392" y="3984172"/>
            <a:ext cx="8258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第三步：点击“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20" y="5481109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2029592" y="5453806"/>
            <a:ext cx="1451429" cy="7429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183592" y="5439292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3467637" y="5672880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513" y="360171"/>
            <a:ext cx="8294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Usart1_Init()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串口初始化程序，其中包括打开端口时钟，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初始化，中断初始化等内容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1829787"/>
            <a:ext cx="6618514" cy="477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288840"/>
            <a:ext cx="891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430" y="3054760"/>
            <a:ext cx="8541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"USART.H"”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头文件，任何时候程序中需要使用某一源文件中函数，必须先包含其头文件，否则编译是不能通过的。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文件的源代码如下所示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35" y="1260961"/>
            <a:ext cx="5755594" cy="190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20" y="4502305"/>
            <a:ext cx="3693334" cy="232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440621"/>
            <a:ext cx="8294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函数中，首先对时间变量赋初值，然后分别对数码管管脚、外部中断、定时器和串口进行初始化，最后应用无限循环结构显示时间，并等待中断发生。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932463"/>
            <a:ext cx="5353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628" y="4417820"/>
            <a:ext cx="8483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第十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存储器当中，复位运行，检查实验效果。</a:t>
            </a:r>
          </a:p>
        </p:txBody>
      </p:sp>
      <p:sp>
        <p:nvSpPr>
          <p:cNvPr id="3" name="矩形 2"/>
          <p:cNvSpPr/>
          <p:nvPr/>
        </p:nvSpPr>
        <p:spPr>
          <a:xfrm>
            <a:off x="253999" y="507732"/>
            <a:ext cx="8614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Keil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-MDK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软件操作界面中打开“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User”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项目组下面的“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stm32f10x_it.c”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文件。并在“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stm32f10x_it.c”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文件的最下面编写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接收数据中断服务程序。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50" y="1620612"/>
            <a:ext cx="5113333" cy="265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2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3" y="460392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上位机程序设计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283030" y="927250"/>
            <a:ext cx="8657769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因为是串口通信程序设计，所有除了编写微控制器端程序而外，还需要编写上位机控制程序，上位机程序是在个人电脑上编写程序，其开发方法和使用平台形式各异，作者是采用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Visual Basic 6.0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进行串口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程序设计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77" y="2302723"/>
            <a:ext cx="4383087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782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异步通信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与同步通信</a:t>
            </a:r>
          </a:p>
        </p:txBody>
      </p:sp>
      <p:sp>
        <p:nvSpPr>
          <p:cNvPr id="4" name="矩形 3"/>
          <p:cNvSpPr/>
          <p:nvPr/>
        </p:nvSpPr>
        <p:spPr>
          <a:xfrm>
            <a:off x="326571" y="1058097"/>
            <a:ext cx="828039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异步通信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异步通信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数据传送按帧传输，一帧数据包含起始位、数据位、校验位和停止位。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23" y="1609469"/>
            <a:ext cx="5464928" cy="176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99823" y="3400165"/>
            <a:ext cx="8076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同步通信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同步通信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是由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1~2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个同步字符和多字节数据位组成，同步字符作为起始位以触发同步时钟开始发送或接受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多字节数据之间不允许有空隙，每位占用的时间相等；空闲位需发送同步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字符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.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78" y="4900160"/>
            <a:ext cx="5955089" cy="15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942" y="545683"/>
            <a:ext cx="81860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窗体载入程序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窗体载入程序主要是寻找可用串口，并对有效串口进行初始化。特别注意的是需要将串口控件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DTREnable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RTSEnable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两个属性值设为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False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，否则系统会强制复位。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定时器中断程序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定时器设置为每秒中断一次，每次中断将系统当前时间更新到时间显示标签上。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发送时间程序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串口通信以二进制格式进行时，发送数据必须以数组形式，所以串口发送时间，首先需要将时间的时、分、秒数值分别送数组的三个元素当中，然后调用串口发送方法发送即可。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(4)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串口接收程序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串口接收程序首先判断事件类型，如果是一个串口接收事件，则接收一个数据数组，然后将数据数组转换成字符串，并显示的相应的文本框中。</a:t>
            </a:r>
          </a:p>
        </p:txBody>
      </p:sp>
    </p:spTree>
    <p:extLst>
      <p:ext uri="{BB962C8B-B14F-4D97-AF65-F5344CB8AC3E}">
        <p14:creationId xmlns:p14="http://schemas.microsoft.com/office/powerpoint/2010/main" val="3917988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3" y="460392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串口通讯调试</a:t>
            </a:r>
          </a:p>
        </p:txBody>
      </p:sp>
      <p:sp>
        <p:nvSpPr>
          <p:cNvPr id="3" name="矩形 2"/>
          <p:cNvSpPr/>
          <p:nvPr/>
        </p:nvSpPr>
        <p:spPr>
          <a:xfrm>
            <a:off x="319928" y="922057"/>
            <a:ext cx="8519271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VB6.0</a:t>
            </a:r>
            <a:r>
              <a:rPr lang="zh-CN" altLang="en-US" dirty="0"/>
              <a:t>开发的程序可以通过“文件</a:t>
            </a:r>
            <a:r>
              <a:rPr lang="en-US" altLang="zh-CN" dirty="0"/>
              <a:t>/</a:t>
            </a:r>
            <a:r>
              <a:rPr lang="zh-CN" altLang="en-US" dirty="0"/>
              <a:t>单片机与</a:t>
            </a:r>
            <a:r>
              <a:rPr lang="en-US" altLang="zh-CN" dirty="0"/>
              <a:t>PC</a:t>
            </a:r>
            <a:r>
              <a:rPr lang="zh-CN" altLang="en-US" dirty="0"/>
              <a:t>机通讯</a:t>
            </a:r>
            <a:r>
              <a:rPr lang="en-US" altLang="zh-CN" dirty="0"/>
              <a:t>.exe”</a:t>
            </a:r>
            <a:r>
              <a:rPr lang="zh-CN" altLang="en-US" dirty="0"/>
              <a:t>菜单，生成可执行文件“单片机与</a:t>
            </a:r>
            <a:r>
              <a:rPr lang="en-US" altLang="zh-CN" dirty="0"/>
              <a:t>PC</a:t>
            </a:r>
            <a:r>
              <a:rPr lang="zh-CN" altLang="en-US" dirty="0"/>
              <a:t>机通讯</a:t>
            </a:r>
            <a:r>
              <a:rPr lang="en-US" altLang="zh-CN" dirty="0"/>
              <a:t>.exe”</a:t>
            </a:r>
            <a:r>
              <a:rPr lang="zh-CN" altLang="en-US" dirty="0"/>
              <a:t>，具体的文件名和工程名有关，并且可以修改，生成的可执行文件可以独立运行。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42" y="2425068"/>
            <a:ext cx="530923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5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2" y="460392"/>
            <a:ext cx="2503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串口助手调试</a:t>
            </a:r>
          </a:p>
        </p:txBody>
      </p:sp>
      <p:sp>
        <p:nvSpPr>
          <p:cNvPr id="3" name="矩形 2"/>
          <p:cNvSpPr/>
          <p:nvPr/>
        </p:nvSpPr>
        <p:spPr>
          <a:xfrm>
            <a:off x="471713" y="1007908"/>
            <a:ext cx="6974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打开开发板电源，运行微控制器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运行串口调试助手，并打开串口通讯设置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对话框。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66" y="2666046"/>
            <a:ext cx="2940662" cy="302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1712" y="1945515"/>
            <a:ext cx="6005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串口调试选项设置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，其中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重要选项如红色框线所示。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46" y="2559410"/>
            <a:ext cx="4344670" cy="332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6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627" y="521064"/>
            <a:ext cx="8483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串口收发通信，采用两种方式进行实验，第一种方式时、分、秒三个数值分开发送，第二种方式时、分、秒一起发送（用空格分隔）。此处要注意我们发送和接收数据均为</a:t>
            </a:r>
            <a:r>
              <a:rPr lang="en-US" altLang="zh-CN" dirty="0"/>
              <a:t>16</a:t>
            </a:r>
            <a:r>
              <a:rPr lang="zh-CN" altLang="en-US" dirty="0"/>
              <a:t>进制，且输入和显示均没有“</a:t>
            </a:r>
            <a:r>
              <a:rPr lang="en-US" altLang="zh-CN" dirty="0"/>
              <a:t>0x”</a:t>
            </a:r>
            <a:r>
              <a:rPr lang="zh-CN" altLang="en-US" dirty="0"/>
              <a:t>或“</a:t>
            </a:r>
            <a:r>
              <a:rPr lang="en-US" altLang="zh-CN" dirty="0"/>
              <a:t>H”</a:t>
            </a:r>
            <a:r>
              <a:rPr lang="zh-CN" altLang="en-US" dirty="0"/>
              <a:t>等附加格式。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33" y="2350679"/>
            <a:ext cx="5176647" cy="3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74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7" y="49259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通信的制式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09286" y="1277257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发送端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16184" y="1277257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接收端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 bwMode="auto">
          <a:xfrm>
            <a:off x="1233713" y="1640114"/>
            <a:ext cx="168247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grpSp>
        <p:nvGrpSpPr>
          <p:cNvPr id="19" name="组合 18"/>
          <p:cNvGrpSpPr/>
          <p:nvPr/>
        </p:nvGrpSpPr>
        <p:grpSpPr>
          <a:xfrm>
            <a:off x="721500" y="2002970"/>
            <a:ext cx="2706899" cy="471718"/>
            <a:chOff x="721500" y="2002970"/>
            <a:chExt cx="2706899" cy="471718"/>
          </a:xfrm>
        </p:grpSpPr>
        <p:cxnSp>
          <p:nvCxnSpPr>
            <p:cNvPr id="10" name="肘形连接符 9"/>
            <p:cNvCxnSpPr>
              <a:stCxn id="3" idx="2"/>
            </p:cNvCxnSpPr>
            <p:nvPr/>
          </p:nvCxnSpPr>
          <p:spPr bwMode="auto">
            <a:xfrm rot="16200000" flipH="1">
              <a:off x="1839091" y="885379"/>
              <a:ext cx="471717" cy="270689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直接连接符 12"/>
            <p:cNvCxnSpPr>
              <a:stCxn id="7" idx="2"/>
            </p:cNvCxnSpPr>
            <p:nvPr/>
          </p:nvCxnSpPr>
          <p:spPr bwMode="auto">
            <a:xfrm flipH="1">
              <a:off x="3428397" y="2002971"/>
              <a:ext cx="1" cy="4717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</p:grpSp>
      <p:sp>
        <p:nvSpPr>
          <p:cNvPr id="15" name="TextBox 14"/>
          <p:cNvSpPr txBox="1"/>
          <p:nvPr/>
        </p:nvSpPr>
        <p:spPr>
          <a:xfrm>
            <a:off x="1451429" y="1277257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数据线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9274" y="2105356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地线       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01887" y="1217476"/>
            <a:ext cx="47679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>
                <a:latin typeface="宋体" pitchFamily="2" charset="-122"/>
                <a:ea typeface="宋体" pitchFamily="2" charset="-122"/>
              </a:rPr>
              <a:t>单工制式（</a:t>
            </a:r>
            <a:r>
              <a:rPr lang="en-US" altLang="zh-CN" sz="2000" b="1" u="sng" dirty="0" smtClean="0">
                <a:latin typeface="宋体" pitchFamily="2" charset="-122"/>
                <a:ea typeface="宋体" pitchFamily="2" charset="-122"/>
              </a:rPr>
              <a:t>Simplex</a:t>
            </a: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指甲乙双方通信时只能单向传送数据。系统组成以后，发送方和接收方固定。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216546" y="3084253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接收端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923444" y="3084253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接收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发送端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226459" y="3447110"/>
            <a:ext cx="168247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grpSp>
        <p:nvGrpSpPr>
          <p:cNvPr id="25" name="组合 24"/>
          <p:cNvGrpSpPr/>
          <p:nvPr/>
        </p:nvGrpSpPr>
        <p:grpSpPr>
          <a:xfrm>
            <a:off x="698546" y="3809966"/>
            <a:ext cx="2706899" cy="471718"/>
            <a:chOff x="576360" y="3657566"/>
            <a:chExt cx="2706899" cy="471718"/>
          </a:xfrm>
        </p:grpSpPr>
        <p:cxnSp>
          <p:nvCxnSpPr>
            <p:cNvPr id="26" name="肘形连接符 25"/>
            <p:cNvCxnSpPr>
              <a:stCxn id="22" idx="2"/>
            </p:cNvCxnSpPr>
            <p:nvPr/>
          </p:nvCxnSpPr>
          <p:spPr bwMode="auto">
            <a:xfrm rot="16200000" flipH="1">
              <a:off x="1693951" y="2539975"/>
              <a:ext cx="471717" cy="270689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27" name="直接连接符 26"/>
            <p:cNvCxnSpPr>
              <a:stCxn id="23" idx="2"/>
            </p:cNvCxnSpPr>
            <p:nvPr/>
          </p:nvCxnSpPr>
          <p:spPr bwMode="auto">
            <a:xfrm flipH="1">
              <a:off x="3283257" y="3657567"/>
              <a:ext cx="1" cy="4717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</p:grpSp>
      <p:sp>
        <p:nvSpPr>
          <p:cNvPr id="28" name="TextBox 27"/>
          <p:cNvSpPr txBox="1"/>
          <p:nvPr/>
        </p:nvSpPr>
        <p:spPr>
          <a:xfrm>
            <a:off x="1458689" y="3084253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数据线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86534" y="3912352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地线       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72858" y="2720370"/>
            <a:ext cx="47679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>
                <a:latin typeface="宋体" pitchFamily="2" charset="-122"/>
                <a:ea typeface="宋体" pitchFamily="2" charset="-122"/>
              </a:rPr>
              <a:t>半双工制式（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Half Duplex</a:t>
            </a: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指通信双方都具有发送器和接收器，既可发送也可接收，但不能同时接收和发送，发送时不能接收，接收时不能发送。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267348" y="4992847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接收端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974246" y="4992847"/>
            <a:ext cx="1024427" cy="725714"/>
          </a:xfrm>
          <a:prstGeom prst="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接收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发送端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1277261" y="5254106"/>
            <a:ext cx="168247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grpSp>
        <p:nvGrpSpPr>
          <p:cNvPr id="34" name="组合 33"/>
          <p:cNvGrpSpPr/>
          <p:nvPr/>
        </p:nvGrpSpPr>
        <p:grpSpPr>
          <a:xfrm>
            <a:off x="736012" y="5711697"/>
            <a:ext cx="2706899" cy="471718"/>
            <a:chOff x="474762" y="5413760"/>
            <a:chExt cx="2706899" cy="471718"/>
          </a:xfrm>
        </p:grpSpPr>
        <p:cxnSp>
          <p:nvCxnSpPr>
            <p:cNvPr id="35" name="肘形连接符 34"/>
            <p:cNvCxnSpPr>
              <a:stCxn id="31" idx="2"/>
            </p:cNvCxnSpPr>
            <p:nvPr/>
          </p:nvCxnSpPr>
          <p:spPr bwMode="auto">
            <a:xfrm rot="16200000" flipH="1">
              <a:off x="1592353" y="4296169"/>
              <a:ext cx="471717" cy="270689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36" name="直接连接符 35"/>
            <p:cNvCxnSpPr>
              <a:stCxn id="32" idx="2"/>
            </p:cNvCxnSpPr>
            <p:nvPr/>
          </p:nvCxnSpPr>
          <p:spPr bwMode="auto">
            <a:xfrm flipH="1">
              <a:off x="3181659" y="5413761"/>
              <a:ext cx="1" cy="4717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</p:grpSp>
      <p:sp>
        <p:nvSpPr>
          <p:cNvPr id="37" name="TextBox 36"/>
          <p:cNvSpPr txBox="1"/>
          <p:nvPr/>
        </p:nvSpPr>
        <p:spPr>
          <a:xfrm>
            <a:off x="1509491" y="4847707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数据线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37336" y="5820946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地线        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1285112" y="5522681"/>
            <a:ext cx="168247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30" name="矩形 29"/>
          <p:cNvSpPr/>
          <p:nvPr/>
        </p:nvSpPr>
        <p:spPr>
          <a:xfrm>
            <a:off x="4241800" y="4520252"/>
            <a:ext cx="46990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全</a:t>
            </a:r>
            <a:r>
              <a:rPr lang="zh-CN" altLang="en-US" sz="2000" b="1" u="sng" dirty="0">
                <a:latin typeface="宋体" pitchFamily="2" charset="-122"/>
                <a:ea typeface="宋体" pitchFamily="2" charset="-122"/>
              </a:rPr>
              <a:t>双工制式（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Full Duplex</a:t>
            </a:r>
            <a:r>
              <a:rPr lang="zh-CN" altLang="en-US" sz="2000" b="1" u="sng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指通信双方均设有发送器和接收器，并且信道划分为发送信道和接收信道，因此全双工制式可实现甲方（乙方）同时发送和接收数据，发送时能接收，接收时也能发送。</a:t>
            </a:r>
          </a:p>
        </p:txBody>
      </p:sp>
    </p:spTree>
    <p:extLst>
      <p:ext uri="{BB962C8B-B14F-4D97-AF65-F5344CB8AC3E}">
        <p14:creationId xmlns:p14="http://schemas.microsoft.com/office/powerpoint/2010/main" val="53453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 animBg="1"/>
      <p:bldP spid="23" grpId="0" animBg="1"/>
      <p:bldP spid="28" grpId="0"/>
      <p:bldP spid="29" grpId="0"/>
      <p:bldP spid="21" grpId="0"/>
      <p:bldP spid="31" grpId="0" animBg="1"/>
      <p:bldP spid="32" grpId="0" animBg="1"/>
      <p:bldP spid="37" grpId="0"/>
      <p:bldP spid="3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7" y="46356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通信的校验</a:t>
            </a:r>
          </a:p>
        </p:txBody>
      </p:sp>
      <p:sp>
        <p:nvSpPr>
          <p:cNvPr id="3" name="矩形 2"/>
          <p:cNvSpPr/>
          <p:nvPr/>
        </p:nvSpPr>
        <p:spPr>
          <a:xfrm>
            <a:off x="312057" y="1174542"/>
            <a:ext cx="83965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奇偶校验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奇偶校验在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发送数据时，数据位尾随的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的位数为奇偶校验位（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），当设置为奇校验时，数据中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的个数与校验位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的个数之和应为奇数；当设置为偶校验时，数据中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的个数与校验位中的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的个数之和应为偶数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累加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和校验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累加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和校验是指发送方将所发送的数据块求和，并将“校验和”附加到数据块末尾。接收方接收数据时也是对数据块求和，将所得结果与发送方的“校验和”进行比较，相符则无差错，否则即出现了差错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循环冗余码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校验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循环冗余码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校验（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Cyclic Redundancy Check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，简称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）的基本原理是将一个数据块看成一个位数很长的二进制数，然后用一个特定的数去除它，将余数作校验码附在数据块后一起发送。</a:t>
            </a:r>
          </a:p>
        </p:txBody>
      </p:sp>
    </p:spTree>
    <p:extLst>
      <p:ext uri="{BB962C8B-B14F-4D97-AF65-F5344CB8AC3E}">
        <p14:creationId xmlns:p14="http://schemas.microsoft.com/office/powerpoint/2010/main" val="234725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7" y="46356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通信的波特率</a:t>
            </a:r>
          </a:p>
        </p:txBody>
      </p:sp>
      <p:sp>
        <p:nvSpPr>
          <p:cNvPr id="3" name="矩形 2"/>
          <p:cNvSpPr/>
          <p:nvPr/>
        </p:nvSpPr>
        <p:spPr>
          <a:xfrm>
            <a:off x="325402" y="1355024"/>
            <a:ext cx="7947741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波特率是串行通信中一个重要概念，是指传输数据的速率。波特率（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bit per second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）的定义是每秒传输数据的位数，即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秒（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1bit/s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波特率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的倒数即为每位传输所需的时间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由以上串行通信原理可知，互相通信的甲乙双方必须具有相同的波特率，否则无法成功地完成串行数据通信。</a:t>
            </a:r>
          </a:p>
        </p:txBody>
      </p:sp>
    </p:spTree>
    <p:extLst>
      <p:ext uri="{BB962C8B-B14F-4D97-AF65-F5344CB8AC3E}">
        <p14:creationId xmlns:p14="http://schemas.microsoft.com/office/powerpoint/2010/main" val="96828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419243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10.2 SM32F103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USART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工作原理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194774" y="113042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10.2.1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341084" y="1713598"/>
            <a:ext cx="819331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通用同步异步收发器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(Universal Synchronous/Asynchronous Receiver/Transmitter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USART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提供了一种灵活的方法与使用工业标准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NRZ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异步串行数据格式的外部设备之间进行全双工数据交换。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USART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利用分数波特率发生器提供宽范围的波特率选择。它支持同步单向通信和半双工单线通信，也支持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LIN(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局部互连网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，智能卡协议和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IrDA(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红外数据组织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)SIR ENDEC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规范，以及调制解调器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(CTS/RTS)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操作。它还允许多处理器通信。使用多缓冲器配置的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方式，可以实现高速数据通信。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10.2.2 USART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368943" y="962196"/>
            <a:ext cx="8063855" cy="508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双工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的，异步通信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NRZ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标准格式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波特率发生器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系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─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发送和接收共用的可编程波特率，最高达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4.5Mbits/s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可编程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数据字长度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配置的停止位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支持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个停止位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主发送同步断开符的能力以及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LIN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从检测断开符的能力</a:t>
            </a:r>
          </a:p>
          <a:p>
            <a:pPr indent="457200">
              <a:lnSpc>
                <a:spcPct val="13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─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USART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硬件配置成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LIN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时，生成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位断开符；检测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10/11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位断开符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发送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方为同步传输提供时钟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IRDA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SIR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编码器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解码器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─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在正常模式下支持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3/16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位的持续时间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智能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卡模拟功能</a:t>
            </a:r>
          </a:p>
          <a:p>
            <a:pPr indent="457200">
              <a:lnSpc>
                <a:spcPct val="13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─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智能卡接口支持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ISO7816-3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标准里定义的异步智能卡协议</a:t>
            </a:r>
          </a:p>
          <a:p>
            <a:pPr indent="457200">
              <a:lnSpc>
                <a:spcPct val="13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─ 智能卡用到的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1.5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停止位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Pages>0</Pages>
  <Words>3454</Words>
  <Characters>0</Characters>
  <Application>Microsoft Office PowerPoint</Application>
  <DocSecurity>0</DocSecurity>
  <PresentationFormat>全屏显示(4:3)</PresentationFormat>
  <Lines>0</Lines>
  <Paragraphs>517</Paragraphs>
  <Slides>44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652</cp:revision>
  <dcterms:created xsi:type="dcterms:W3CDTF">2014-12-03T14:25:05Z</dcterms:created>
  <dcterms:modified xsi:type="dcterms:W3CDTF">2019-04-23T07:18:04Z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