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  <p:sldMasterId id="2147483809" r:id="rId4"/>
  </p:sldMasterIdLst>
  <p:notesMasterIdLst>
    <p:notesMasterId r:id="rId38"/>
  </p:notesMasterIdLst>
  <p:sldIdLst>
    <p:sldId id="944" r:id="rId5"/>
    <p:sldId id="463" r:id="rId6"/>
    <p:sldId id="917" r:id="rId7"/>
    <p:sldId id="934" r:id="rId8"/>
    <p:sldId id="988" r:id="rId9"/>
    <p:sldId id="868" r:id="rId10"/>
    <p:sldId id="989" r:id="rId11"/>
    <p:sldId id="941" r:id="rId12"/>
    <p:sldId id="946" r:id="rId13"/>
    <p:sldId id="969" r:id="rId14"/>
    <p:sldId id="947" r:id="rId15"/>
    <p:sldId id="970" r:id="rId16"/>
    <p:sldId id="972" r:id="rId17"/>
    <p:sldId id="907" r:id="rId18"/>
    <p:sldId id="973" r:id="rId19"/>
    <p:sldId id="990" r:id="rId20"/>
    <p:sldId id="991" r:id="rId21"/>
    <p:sldId id="992" r:id="rId22"/>
    <p:sldId id="993" r:id="rId23"/>
    <p:sldId id="994" r:id="rId24"/>
    <p:sldId id="995" r:id="rId25"/>
    <p:sldId id="998" r:id="rId26"/>
    <p:sldId id="999" r:id="rId27"/>
    <p:sldId id="1000" r:id="rId28"/>
    <p:sldId id="959" r:id="rId29"/>
    <p:sldId id="960" r:id="rId30"/>
    <p:sldId id="1001" r:id="rId31"/>
    <p:sldId id="961" r:id="rId32"/>
    <p:sldId id="962" r:id="rId33"/>
    <p:sldId id="1002" r:id="rId34"/>
    <p:sldId id="963" r:id="rId35"/>
    <p:sldId id="964" r:id="rId36"/>
    <p:sldId id="893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AC71B72-C316-480A-A8ED-CB36A392F4A0}">
          <p14:sldIdLst>
            <p14:sldId id="944"/>
            <p14:sldId id="463"/>
            <p14:sldId id="917"/>
            <p14:sldId id="934"/>
            <p14:sldId id="988"/>
            <p14:sldId id="868"/>
            <p14:sldId id="989"/>
            <p14:sldId id="941"/>
            <p14:sldId id="946"/>
            <p14:sldId id="969"/>
            <p14:sldId id="947"/>
            <p14:sldId id="970"/>
            <p14:sldId id="972"/>
            <p14:sldId id="907"/>
            <p14:sldId id="973"/>
            <p14:sldId id="990"/>
            <p14:sldId id="991"/>
            <p14:sldId id="992"/>
            <p14:sldId id="993"/>
            <p14:sldId id="994"/>
            <p14:sldId id="995"/>
            <p14:sldId id="998"/>
            <p14:sldId id="999"/>
            <p14:sldId id="1000"/>
            <p14:sldId id="959"/>
            <p14:sldId id="960"/>
            <p14:sldId id="1001"/>
            <p14:sldId id="961"/>
            <p14:sldId id="962"/>
            <p14:sldId id="1002"/>
            <p14:sldId id="963"/>
            <p14:sldId id="964"/>
            <p14:sldId id="8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660066"/>
    <a:srgbClr val="66FF33"/>
    <a:srgbClr val="AB2598"/>
    <a:srgbClr val="FF33CC"/>
    <a:srgbClr val="0E85CB"/>
    <a:srgbClr val="CC0000"/>
    <a:srgbClr val="BFFC96"/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5948" autoAdjust="0"/>
  </p:normalViewPr>
  <p:slideViewPr>
    <p:cSldViewPr snapToGrid="0">
      <p:cViewPr varScale="1">
        <p:scale>
          <a:sx n="68" d="100"/>
          <a:sy n="68" d="100"/>
        </p:scale>
        <p:origin x="-1212" y="-96"/>
      </p:cViewPr>
      <p:guideLst>
        <p:guide orient="horz" pos="2124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2019年4月24日星期三7时46分15秒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4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8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2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138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8902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749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177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686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29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759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2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546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46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53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rgbClr val="FFFFFF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rgbClr val="FFFFFF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  <p:extLst>
      <p:ext uri="{BB962C8B-B14F-4D97-AF65-F5344CB8AC3E}">
        <p14:creationId xmlns:p14="http://schemas.microsoft.com/office/powerpoint/2010/main" val="12604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3375" y="4913313"/>
            <a:ext cx="6353175" cy="1269773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SPI</a:t>
            </a:r>
            <a:r>
              <a:rPr lang="zh-CN" altLang="en-US" sz="2000" dirty="0">
                <a:solidFill>
                  <a:srgbClr val="455560"/>
                </a:solidFill>
                <a:ea typeface="华文细黑" pitchFamily="2" charset="-122"/>
              </a:rPr>
              <a:t>接口与</a:t>
            </a:r>
            <a:r>
              <a:rPr lang="en-US" altLang="zh-CN" sz="2000" dirty="0">
                <a:solidFill>
                  <a:srgbClr val="455560"/>
                </a:solidFill>
                <a:ea typeface="华文细黑" pitchFamily="2" charset="-122"/>
              </a:rPr>
              <a:t>OLED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显示屏                                       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375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4" y="591457"/>
            <a:ext cx="6229432" cy="331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31370" y="4126024"/>
            <a:ext cx="8048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CPHA(</a:t>
            </a:r>
            <a:r>
              <a:rPr lang="zh-CN" altLang="en-US" dirty="0"/>
              <a:t>时钟相位</a:t>
            </a:r>
            <a:r>
              <a:rPr lang="en-US" altLang="zh-CN" dirty="0"/>
              <a:t>)</a:t>
            </a:r>
            <a:r>
              <a:rPr lang="zh-CN" altLang="en-US" dirty="0"/>
              <a:t>位被置“</a:t>
            </a:r>
            <a:r>
              <a:rPr lang="en-US" altLang="zh-CN" dirty="0"/>
              <a:t>1”</a:t>
            </a:r>
            <a:r>
              <a:rPr lang="zh-CN" altLang="en-US" dirty="0"/>
              <a:t>， 数据在</a:t>
            </a:r>
            <a:r>
              <a:rPr lang="en-US" altLang="zh-CN" dirty="0"/>
              <a:t>SCK</a:t>
            </a:r>
            <a:r>
              <a:rPr lang="zh-CN" altLang="en-US" dirty="0"/>
              <a:t>时钟的偶数（第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6…</a:t>
            </a:r>
            <a:r>
              <a:rPr lang="zh-CN" altLang="en-US" dirty="0"/>
              <a:t>个）跳变沿</a:t>
            </a:r>
            <a:r>
              <a:rPr lang="en-US" altLang="zh-CN" dirty="0"/>
              <a:t>(CPOL</a:t>
            </a:r>
            <a:r>
              <a:rPr lang="zh-CN" altLang="en-US" dirty="0"/>
              <a:t>位为“</a:t>
            </a:r>
            <a:r>
              <a:rPr lang="en-US" altLang="zh-CN" dirty="0"/>
              <a:t>0”</a:t>
            </a:r>
            <a:r>
              <a:rPr lang="zh-CN" altLang="en-US" dirty="0"/>
              <a:t>时就是下降沿， </a:t>
            </a:r>
            <a:r>
              <a:rPr lang="en-US" altLang="zh-CN" dirty="0"/>
              <a:t>CPOL</a:t>
            </a:r>
            <a:r>
              <a:rPr lang="zh-CN" altLang="en-US" dirty="0"/>
              <a:t>位为“</a:t>
            </a:r>
            <a:r>
              <a:rPr lang="en-US" altLang="zh-CN" dirty="0"/>
              <a:t>1”</a:t>
            </a:r>
            <a:r>
              <a:rPr lang="zh-CN" altLang="en-US" dirty="0"/>
              <a:t>时就是上升沿</a:t>
            </a:r>
            <a:r>
              <a:rPr lang="en-US" altLang="zh-CN" dirty="0"/>
              <a:t>)</a:t>
            </a:r>
            <a:r>
              <a:rPr lang="zh-CN" altLang="en-US" dirty="0"/>
              <a:t>进行数据位的存取，数据在</a:t>
            </a:r>
            <a:r>
              <a:rPr lang="en-US" altLang="zh-CN" dirty="0"/>
              <a:t>SCK</a:t>
            </a:r>
            <a:r>
              <a:rPr lang="zh-CN" altLang="en-US" dirty="0"/>
              <a:t>时钟奇数（第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5…</a:t>
            </a:r>
            <a:r>
              <a:rPr lang="zh-CN" altLang="en-US" dirty="0"/>
              <a:t>个）跳变沿</a:t>
            </a:r>
            <a:r>
              <a:rPr lang="en-US" altLang="zh-CN" dirty="0"/>
              <a:t>(CPOL</a:t>
            </a:r>
            <a:r>
              <a:rPr lang="zh-CN" altLang="en-US" dirty="0"/>
              <a:t>位为“</a:t>
            </a:r>
            <a:r>
              <a:rPr lang="en-US" altLang="zh-CN" dirty="0"/>
              <a:t>0”</a:t>
            </a:r>
            <a:r>
              <a:rPr lang="zh-CN" altLang="en-US" dirty="0"/>
              <a:t>时就是上升沿， </a:t>
            </a:r>
            <a:r>
              <a:rPr lang="en-US" altLang="zh-CN" dirty="0"/>
              <a:t>CPOL</a:t>
            </a:r>
            <a:r>
              <a:rPr lang="zh-CN" altLang="en-US" dirty="0"/>
              <a:t>位为“</a:t>
            </a:r>
            <a:r>
              <a:rPr lang="en-US" altLang="zh-CN" dirty="0"/>
              <a:t>1”</a:t>
            </a:r>
            <a:r>
              <a:rPr lang="zh-CN" altLang="en-US" dirty="0"/>
              <a:t>时就是下降沿</a:t>
            </a:r>
            <a:r>
              <a:rPr lang="en-US" altLang="zh-CN" dirty="0"/>
              <a:t>)</a:t>
            </a:r>
            <a:r>
              <a:rPr lang="zh-CN" altLang="en-US" dirty="0"/>
              <a:t>准备就绪。</a:t>
            </a:r>
          </a:p>
        </p:txBody>
      </p:sp>
    </p:spTree>
    <p:extLst>
      <p:ext uri="{BB962C8B-B14F-4D97-AF65-F5344CB8AC3E}">
        <p14:creationId xmlns:p14="http://schemas.microsoft.com/office/powerpoint/2010/main" val="3953484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帧格式</a:t>
            </a:r>
          </a:p>
        </p:txBody>
      </p:sp>
      <p:sp>
        <p:nvSpPr>
          <p:cNvPr id="3" name="矩形 2"/>
          <p:cNvSpPr/>
          <p:nvPr/>
        </p:nvSpPr>
        <p:spPr>
          <a:xfrm>
            <a:off x="312057" y="1232715"/>
            <a:ext cx="8294914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根据</a:t>
            </a:r>
            <a:r>
              <a:rPr lang="en-US" altLang="zh-CN" sz="2000" dirty="0"/>
              <a:t>SPI_CR1</a:t>
            </a:r>
            <a:r>
              <a:rPr lang="zh-CN" altLang="en-US" sz="2000" dirty="0"/>
              <a:t>寄存器中的</a:t>
            </a:r>
            <a:r>
              <a:rPr lang="en-US" altLang="zh-CN" sz="2000" dirty="0"/>
              <a:t>LSBFIRST</a:t>
            </a:r>
            <a:r>
              <a:rPr lang="zh-CN" altLang="en-US" sz="2000" dirty="0"/>
              <a:t>位，输出数据位时可以</a:t>
            </a:r>
            <a:r>
              <a:rPr lang="en-US" altLang="zh-CN" sz="2000" dirty="0"/>
              <a:t>MSB</a:t>
            </a:r>
            <a:r>
              <a:rPr lang="zh-CN" altLang="en-US" sz="2000" dirty="0"/>
              <a:t>在先也可以</a:t>
            </a:r>
            <a:r>
              <a:rPr lang="en-US" altLang="zh-CN" sz="2000" dirty="0"/>
              <a:t>LSB</a:t>
            </a:r>
            <a:r>
              <a:rPr lang="zh-CN" altLang="en-US" sz="2000" dirty="0"/>
              <a:t>在先。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根据</a:t>
            </a:r>
            <a:r>
              <a:rPr lang="en-US" altLang="zh-CN" sz="2000" dirty="0"/>
              <a:t>SPI_CR1</a:t>
            </a:r>
            <a:r>
              <a:rPr lang="zh-CN" altLang="en-US" sz="2000" dirty="0"/>
              <a:t>寄存器的</a:t>
            </a:r>
            <a:r>
              <a:rPr lang="en-US" altLang="zh-CN" sz="2000" dirty="0"/>
              <a:t>DFF</a:t>
            </a:r>
            <a:r>
              <a:rPr lang="zh-CN" altLang="en-US" sz="2000" dirty="0"/>
              <a:t>位，每个数据帧可以是</a:t>
            </a:r>
            <a:r>
              <a:rPr lang="en-US" altLang="zh-CN" sz="2000" dirty="0"/>
              <a:t>8</a:t>
            </a:r>
            <a:r>
              <a:rPr lang="zh-CN" altLang="en-US" sz="2000" dirty="0"/>
              <a:t>位或是</a:t>
            </a:r>
            <a:r>
              <a:rPr lang="en-US" altLang="zh-CN" sz="2000" dirty="0"/>
              <a:t>16</a:t>
            </a:r>
            <a:r>
              <a:rPr lang="zh-CN" altLang="en-US" sz="2000" dirty="0"/>
              <a:t>位。所选择的数据帧格式对发送和</a:t>
            </a:r>
            <a:r>
              <a:rPr lang="en-US" altLang="zh-CN" sz="2000" dirty="0"/>
              <a:t>/</a:t>
            </a:r>
            <a:r>
              <a:rPr lang="zh-CN" altLang="en-US" sz="2000" dirty="0"/>
              <a:t>或接收都有效。</a:t>
            </a:r>
          </a:p>
        </p:txBody>
      </p:sp>
    </p:spTree>
    <p:extLst>
      <p:ext uri="{BB962C8B-B14F-4D97-AF65-F5344CB8AC3E}">
        <p14:creationId xmlns:p14="http://schemas.microsoft.com/office/powerpoint/2010/main" val="3031315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04716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为主模式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316860" y="810191"/>
            <a:ext cx="84787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</a:rPr>
              <a:t>配置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步骤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通过</a:t>
            </a:r>
            <a:r>
              <a:rPr lang="en-US" altLang="zh-CN" dirty="0"/>
              <a:t>SPI_CR1</a:t>
            </a:r>
            <a:r>
              <a:rPr lang="zh-CN" altLang="en-US" dirty="0"/>
              <a:t>寄存器的</a:t>
            </a:r>
            <a:r>
              <a:rPr lang="en-US" altLang="zh-CN" dirty="0"/>
              <a:t>BR[2:0]</a:t>
            </a:r>
            <a:r>
              <a:rPr lang="zh-CN" altLang="en-US" dirty="0"/>
              <a:t>位定义串行时钟波特率。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选择</a:t>
            </a:r>
            <a:r>
              <a:rPr lang="en-US" altLang="zh-CN" dirty="0"/>
              <a:t>CPOL</a:t>
            </a:r>
            <a:r>
              <a:rPr lang="zh-CN" altLang="en-US" dirty="0"/>
              <a:t>和</a:t>
            </a:r>
            <a:r>
              <a:rPr lang="en-US" altLang="zh-CN" dirty="0"/>
              <a:t>CPHA</a:t>
            </a:r>
            <a:r>
              <a:rPr lang="zh-CN" altLang="en-US" dirty="0"/>
              <a:t>位，定义数据传输和串行时钟间的相位</a:t>
            </a:r>
            <a:r>
              <a:rPr lang="zh-CN" altLang="en-US" dirty="0" smtClean="0"/>
              <a:t>关。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设置</a:t>
            </a:r>
            <a:r>
              <a:rPr lang="en-US" altLang="zh-CN" dirty="0"/>
              <a:t>DFF</a:t>
            </a:r>
            <a:r>
              <a:rPr lang="zh-CN" altLang="en-US" dirty="0"/>
              <a:t>位来定义</a:t>
            </a:r>
            <a:r>
              <a:rPr lang="en-US" altLang="zh-CN" dirty="0"/>
              <a:t>8</a:t>
            </a:r>
            <a:r>
              <a:rPr lang="zh-CN" altLang="en-US" dirty="0"/>
              <a:t>位或</a:t>
            </a:r>
            <a:r>
              <a:rPr lang="en-US" altLang="zh-CN" dirty="0"/>
              <a:t>16</a:t>
            </a:r>
            <a:r>
              <a:rPr lang="zh-CN" altLang="en-US" dirty="0"/>
              <a:t>位数据帧格式。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配置</a:t>
            </a:r>
            <a:r>
              <a:rPr lang="en-US" altLang="zh-CN" dirty="0"/>
              <a:t>SPI_CR1</a:t>
            </a:r>
            <a:r>
              <a:rPr lang="zh-CN" altLang="en-US" dirty="0"/>
              <a:t>寄存器的</a:t>
            </a:r>
            <a:r>
              <a:rPr lang="en-US" altLang="zh-CN" dirty="0"/>
              <a:t>LSBFIRST</a:t>
            </a:r>
            <a:r>
              <a:rPr lang="zh-CN" altLang="en-US" dirty="0"/>
              <a:t>位定义帧格式。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如果需要</a:t>
            </a:r>
            <a:r>
              <a:rPr lang="en-US" altLang="zh-CN" dirty="0"/>
              <a:t>NSS</a:t>
            </a:r>
            <a:r>
              <a:rPr lang="zh-CN" altLang="en-US" dirty="0"/>
              <a:t>引脚工作在输入模式，硬件模式下，在整个数据帧传输期间应把</a:t>
            </a:r>
            <a:r>
              <a:rPr lang="en-US" altLang="zh-CN" dirty="0"/>
              <a:t>NSS</a:t>
            </a:r>
            <a:r>
              <a:rPr lang="zh-CN" altLang="en-US" dirty="0"/>
              <a:t>脚连接到高电平；在软件模式下，需设置</a:t>
            </a:r>
            <a:r>
              <a:rPr lang="en-US" altLang="zh-CN" dirty="0"/>
              <a:t>SPI_CR1</a:t>
            </a:r>
            <a:r>
              <a:rPr lang="zh-CN" altLang="en-US" dirty="0"/>
              <a:t>寄存器的</a:t>
            </a:r>
            <a:r>
              <a:rPr lang="en-US" altLang="zh-CN" dirty="0"/>
              <a:t>SSM</a:t>
            </a:r>
            <a:r>
              <a:rPr lang="zh-CN" altLang="en-US" dirty="0"/>
              <a:t>位和</a:t>
            </a:r>
            <a:r>
              <a:rPr lang="en-US" altLang="zh-CN" dirty="0"/>
              <a:t>SSI</a:t>
            </a:r>
            <a:r>
              <a:rPr lang="zh-CN" altLang="en-US" dirty="0"/>
              <a:t>位。如果</a:t>
            </a:r>
            <a:r>
              <a:rPr lang="en-US" altLang="zh-CN" dirty="0"/>
              <a:t>NSS</a:t>
            </a:r>
            <a:r>
              <a:rPr lang="zh-CN" altLang="en-US" dirty="0"/>
              <a:t>引脚工作在输出模式，则只需设置</a:t>
            </a:r>
            <a:r>
              <a:rPr lang="en-US" altLang="zh-CN" dirty="0"/>
              <a:t>SSOE</a:t>
            </a:r>
            <a:r>
              <a:rPr lang="zh-CN" altLang="en-US" dirty="0"/>
              <a:t>位。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6. </a:t>
            </a:r>
            <a:r>
              <a:rPr lang="zh-CN" altLang="en-US" dirty="0"/>
              <a:t>必须设置</a:t>
            </a:r>
            <a:r>
              <a:rPr lang="en-US" altLang="zh-CN" dirty="0"/>
              <a:t>MSTR</a:t>
            </a:r>
            <a:r>
              <a:rPr lang="zh-CN" altLang="en-US" dirty="0"/>
              <a:t>位和</a:t>
            </a:r>
            <a:r>
              <a:rPr lang="en-US" altLang="zh-CN" dirty="0"/>
              <a:t>SPE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只当</a:t>
            </a:r>
            <a:r>
              <a:rPr lang="en-US" altLang="zh-CN" dirty="0"/>
              <a:t>NSS</a:t>
            </a:r>
            <a:r>
              <a:rPr lang="zh-CN" altLang="en-US" dirty="0"/>
              <a:t>脚被连到高电平，这些位才能保持置位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数据发送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过程</a:t>
            </a:r>
            <a:endParaRPr lang="en-US" altLang="zh-CN" sz="2400" b="1" dirty="0" smtClean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数据接收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过程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● 传送移位寄存器里的数据到接收缓冲器，并且</a:t>
            </a:r>
            <a:r>
              <a:rPr lang="en-US" altLang="zh-CN" dirty="0" smtClean="0"/>
              <a:t>RXNE</a:t>
            </a:r>
            <a:r>
              <a:rPr lang="zh-CN" altLang="en-US" dirty="0" smtClean="0"/>
              <a:t>标志被置位。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● 如果设置了</a:t>
            </a:r>
            <a:r>
              <a:rPr lang="en-US" altLang="zh-CN" dirty="0" smtClean="0"/>
              <a:t>SPI_CR2</a:t>
            </a:r>
            <a:r>
              <a:rPr lang="zh-CN" altLang="en-US" dirty="0" smtClean="0"/>
              <a:t>寄存器中的</a:t>
            </a:r>
            <a:r>
              <a:rPr lang="en-US" altLang="zh-CN" dirty="0" smtClean="0"/>
              <a:t>RXNEIE</a:t>
            </a:r>
            <a:r>
              <a:rPr lang="zh-CN" altLang="en-US" dirty="0" smtClean="0"/>
              <a:t>位，则产生中断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28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1923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11.2.6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为从模式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72572" y="897275"/>
            <a:ext cx="90714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</a:rPr>
              <a:t>配置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步骤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设置</a:t>
            </a:r>
            <a:r>
              <a:rPr lang="en-US" altLang="zh-CN" dirty="0"/>
              <a:t>DFF</a:t>
            </a:r>
            <a:r>
              <a:rPr lang="zh-CN" altLang="en-US" dirty="0"/>
              <a:t>位以定义数据帧格式为</a:t>
            </a:r>
            <a:r>
              <a:rPr lang="en-US" altLang="zh-CN" dirty="0"/>
              <a:t>8</a:t>
            </a:r>
            <a:r>
              <a:rPr lang="zh-CN" altLang="en-US" dirty="0"/>
              <a:t>位或</a:t>
            </a:r>
            <a:r>
              <a:rPr lang="en-US" altLang="zh-CN" dirty="0"/>
              <a:t>16</a:t>
            </a:r>
            <a:r>
              <a:rPr lang="zh-CN" altLang="en-US" dirty="0"/>
              <a:t>位。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选择</a:t>
            </a:r>
            <a:r>
              <a:rPr lang="en-US" altLang="zh-CN" dirty="0"/>
              <a:t>CPOL</a:t>
            </a:r>
            <a:r>
              <a:rPr lang="zh-CN" altLang="en-US" dirty="0"/>
              <a:t>和</a:t>
            </a:r>
            <a:r>
              <a:rPr lang="en-US" altLang="zh-CN" dirty="0"/>
              <a:t>CPHA</a:t>
            </a:r>
            <a:r>
              <a:rPr lang="zh-CN" altLang="en-US" dirty="0"/>
              <a:t>位来定义数据传输和串行时钟之间的相位</a:t>
            </a:r>
            <a:r>
              <a:rPr lang="zh-CN" altLang="en-US" dirty="0" smtClean="0"/>
              <a:t>关系。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帧格式</a:t>
            </a:r>
            <a:r>
              <a:rPr lang="en-US" altLang="zh-CN" dirty="0"/>
              <a:t>(SPI_CR1</a:t>
            </a:r>
            <a:r>
              <a:rPr lang="zh-CN" altLang="en-US" dirty="0"/>
              <a:t>寄存器中的</a:t>
            </a:r>
            <a:r>
              <a:rPr lang="en-US" altLang="zh-CN" dirty="0"/>
              <a:t>LSBFIRST</a:t>
            </a:r>
            <a:r>
              <a:rPr lang="zh-CN" altLang="en-US" dirty="0"/>
              <a:t>位定义的”</a:t>
            </a:r>
            <a:r>
              <a:rPr lang="en-US" altLang="zh-CN" dirty="0"/>
              <a:t>MSB</a:t>
            </a:r>
            <a:r>
              <a:rPr lang="zh-CN" altLang="en-US" dirty="0"/>
              <a:t>在前”还是”</a:t>
            </a:r>
            <a:r>
              <a:rPr lang="en-US" altLang="zh-CN" dirty="0"/>
              <a:t>LSB</a:t>
            </a:r>
            <a:r>
              <a:rPr lang="zh-CN" altLang="en-US" dirty="0"/>
              <a:t>在前”</a:t>
            </a:r>
            <a:r>
              <a:rPr lang="en-US" altLang="zh-CN" dirty="0"/>
              <a:t>)</a:t>
            </a:r>
            <a:r>
              <a:rPr lang="zh-CN" altLang="en-US" dirty="0"/>
              <a:t>必须与主设备相同。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硬件模式下</a:t>
            </a:r>
            <a:r>
              <a:rPr lang="en-US" altLang="zh-CN" dirty="0"/>
              <a:t>(</a:t>
            </a:r>
            <a:r>
              <a:rPr lang="zh-CN" altLang="en-US" dirty="0"/>
              <a:t>参考从选择</a:t>
            </a:r>
            <a:r>
              <a:rPr lang="en-US" altLang="zh-CN" dirty="0"/>
              <a:t>(NSS)</a:t>
            </a:r>
            <a:r>
              <a:rPr lang="zh-CN" altLang="en-US" dirty="0"/>
              <a:t>脚管理部分</a:t>
            </a:r>
            <a:r>
              <a:rPr lang="en-US" altLang="zh-CN" dirty="0"/>
              <a:t>)</a:t>
            </a:r>
            <a:r>
              <a:rPr lang="zh-CN" altLang="en-US" dirty="0"/>
              <a:t>，在完整的数据帧</a:t>
            </a:r>
            <a:r>
              <a:rPr lang="en-US" altLang="zh-CN" dirty="0"/>
              <a:t>(8</a:t>
            </a:r>
            <a:r>
              <a:rPr lang="zh-CN" altLang="en-US" dirty="0"/>
              <a:t>位或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传输过程中，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/>
              <a:t>清除</a:t>
            </a:r>
            <a:r>
              <a:rPr lang="en-US" altLang="zh-CN" dirty="0"/>
              <a:t>MSTR</a:t>
            </a:r>
            <a:r>
              <a:rPr lang="zh-CN" altLang="en-US" dirty="0"/>
              <a:t>位、设置</a:t>
            </a:r>
            <a:r>
              <a:rPr lang="en-US" altLang="zh-CN" dirty="0"/>
              <a:t>SPE</a:t>
            </a:r>
            <a:r>
              <a:rPr lang="zh-CN" altLang="en-US" dirty="0"/>
              <a:t>位</a:t>
            </a:r>
            <a:r>
              <a:rPr lang="en-US" altLang="zh-CN" dirty="0"/>
              <a:t>(SPI_CR1</a:t>
            </a:r>
            <a:r>
              <a:rPr lang="zh-CN" altLang="en-US" dirty="0"/>
              <a:t>寄存器</a:t>
            </a:r>
            <a:r>
              <a:rPr lang="en-US" altLang="zh-CN" dirty="0"/>
              <a:t>)</a:t>
            </a:r>
            <a:r>
              <a:rPr lang="zh-CN" altLang="en-US" dirty="0"/>
              <a:t>，使相应引脚工作于</a:t>
            </a:r>
            <a:r>
              <a:rPr lang="en-US" altLang="zh-CN" dirty="0"/>
              <a:t>SPI</a:t>
            </a:r>
            <a:r>
              <a:rPr lang="zh-CN" altLang="en-US" dirty="0"/>
              <a:t>模式下。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数据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发送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过程</a:t>
            </a:r>
            <a:endParaRPr lang="en-US" altLang="zh-CN" sz="2400" b="1" dirty="0" smtClean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数据接收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过程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● 移位寄存器中的数据传送到接收缓冲器， </a:t>
            </a:r>
            <a:r>
              <a:rPr lang="en-US" altLang="zh-CN" dirty="0" smtClean="0"/>
              <a:t>SPI_SR </a:t>
            </a:r>
            <a:r>
              <a:rPr lang="zh-CN" altLang="en-US" dirty="0" smtClean="0"/>
              <a:t>寄存器中的</a:t>
            </a:r>
            <a:r>
              <a:rPr lang="en-US" altLang="zh-CN" dirty="0" smtClean="0"/>
              <a:t>RXNE</a:t>
            </a:r>
            <a:r>
              <a:rPr lang="zh-CN" altLang="en-US" dirty="0" smtClean="0"/>
              <a:t>标志被设置。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● 如果设置了</a:t>
            </a:r>
            <a:r>
              <a:rPr lang="en-US" altLang="zh-CN" dirty="0" smtClean="0"/>
              <a:t>SPI_CR2</a:t>
            </a:r>
            <a:r>
              <a:rPr lang="zh-CN" altLang="en-US" dirty="0" smtClean="0"/>
              <a:t>寄存器中的</a:t>
            </a:r>
            <a:r>
              <a:rPr lang="en-US" altLang="zh-CN" dirty="0" smtClean="0"/>
              <a:t>RXNEIE</a:t>
            </a:r>
            <a:r>
              <a:rPr lang="zh-CN" altLang="en-US" dirty="0" smtClean="0"/>
              <a:t>位，则产生中断。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21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092" y="419243"/>
            <a:ext cx="8992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11.3 OLED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显示屏</a:t>
            </a:r>
          </a:p>
        </p:txBody>
      </p:sp>
      <p:sp>
        <p:nvSpPr>
          <p:cNvPr id="3" name="矩形 2"/>
          <p:cNvSpPr/>
          <p:nvPr/>
        </p:nvSpPr>
        <p:spPr>
          <a:xfrm>
            <a:off x="151232" y="985276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11.3.1 OLED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355599" y="1539274"/>
            <a:ext cx="8323943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有机发光二极管（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Organic Light-Emitting Diode, OLED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）又称为有机电激光显示、有机发光半导体。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OLED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显示技术具有自发光、广视角、几乎无穷高的对比度、较低耗电、极高反应速度等优点。但是，作为高端显示屏，价格上也会比液晶电视要贵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 descr="C:\Users\Administrator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0" y="3850640"/>
            <a:ext cx="3143250" cy="245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13" y="3516541"/>
            <a:ext cx="32385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11.3.2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开发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板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显示屏</a:t>
            </a:r>
          </a:p>
        </p:txBody>
      </p:sp>
      <p:sp>
        <p:nvSpPr>
          <p:cNvPr id="4" name="矩形 3"/>
          <p:cNvSpPr/>
          <p:nvPr/>
        </p:nvSpPr>
        <p:spPr>
          <a:xfrm>
            <a:off x="413656" y="1145685"/>
            <a:ext cx="8309429" cy="418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(1) 0.96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寸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OLED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有黄蓝，白，蓝三种颜色可选；其中黄蓝是屏上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1/4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部分为黄光，下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3/4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为蓝；白光则为纯白，也就是黑底白字；蓝色则为纯蓝，也就是黑底蓝字。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分辨率为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128*64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多种接口方式；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OLED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裸屏总共种接口包括：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6800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8080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两种并行接口方式、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线或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线的串行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SPI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接口方式、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IIC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接口方式（只需要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根线就可以控制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OLED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了！），这五种接口是通过屏上的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BS0~BS2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来配置的。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(4)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开发了两种接口的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Demo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板，接口分别为六针的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SPI/IIC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兼容模块，四针的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IIC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模块。两种模块都很方便使用；希望大家根据实际需求来选择不同的模块。</a:t>
            </a:r>
          </a:p>
        </p:txBody>
      </p:sp>
    </p:spTree>
    <p:extLst>
      <p:ext uri="{BB962C8B-B14F-4D97-AF65-F5344CB8AC3E}">
        <p14:creationId xmlns:p14="http://schemas.microsoft.com/office/powerpoint/2010/main" val="8187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11.3.3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显示屏接口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2" y="1067485"/>
            <a:ext cx="35179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71" y="1125541"/>
            <a:ext cx="3517900" cy="280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57614" y="4055160"/>
            <a:ext cx="2864887" cy="369332"/>
          </a:xfrm>
          <a:prstGeom prst="rect">
            <a:avLst/>
          </a:prstGeom>
          <a:solidFill>
            <a:srgbClr val="9999FF"/>
          </a:solidFill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微控制器硬件</a:t>
            </a:r>
            <a:r>
              <a:rPr lang="en-US" altLang="zh-CN" dirty="0"/>
              <a:t>SPI</a:t>
            </a:r>
            <a:r>
              <a:rPr lang="zh-CN" altLang="en-US" dirty="0"/>
              <a:t>连接方式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4988631" y="4019267"/>
            <a:ext cx="3172663" cy="369332"/>
          </a:xfrm>
          <a:prstGeom prst="rect">
            <a:avLst/>
          </a:prstGeom>
          <a:solidFill>
            <a:srgbClr val="9999FF"/>
          </a:solidFill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微控制器</a:t>
            </a:r>
            <a:r>
              <a:rPr lang="en-US" altLang="zh-CN" dirty="0"/>
              <a:t>I/O</a:t>
            </a:r>
            <a:r>
              <a:rPr lang="zh-CN" altLang="en-US" dirty="0"/>
              <a:t>模拟</a:t>
            </a:r>
            <a:r>
              <a:rPr lang="en-US" altLang="zh-CN" dirty="0"/>
              <a:t>SPI</a:t>
            </a:r>
            <a:r>
              <a:rPr lang="zh-CN" altLang="en-US" dirty="0"/>
              <a:t>连接方式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637518" y="4424492"/>
            <a:ext cx="2884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GND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：电源地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VCC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：电源正（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～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5.5V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SCL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 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脚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SDA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 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脚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RES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RES# 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脚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DC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D/C#E 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脚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88929" y="4414870"/>
            <a:ext cx="2884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号脚：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GND  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电源地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号脚：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VCC  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5V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电源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号脚：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  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PD6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号脚：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  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PD7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号脚：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  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PD4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号脚：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DC   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PD5</a:t>
            </a:r>
          </a:p>
        </p:txBody>
      </p:sp>
    </p:spTree>
    <p:extLst>
      <p:ext uri="{BB962C8B-B14F-4D97-AF65-F5344CB8AC3E}">
        <p14:creationId xmlns:p14="http://schemas.microsoft.com/office/powerpoint/2010/main" val="163972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748" y="390215"/>
            <a:ext cx="847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11.4 SPI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库函数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310889" y="995628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11.4.1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SPI_I2S_DeInit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67701"/>
              </p:ext>
            </p:extLst>
          </p:nvPr>
        </p:nvGraphicFramePr>
        <p:xfrm>
          <a:off x="544195" y="1843044"/>
          <a:ext cx="8048260" cy="3309526"/>
        </p:xfrm>
        <a:graphic>
          <a:graphicData uri="http://schemas.openxmlformats.org/drawingml/2006/table">
            <a:tbl>
              <a:tblPr firstRow="1" firstCol="1" bandRow="1"/>
              <a:tblGrid>
                <a:gridCol w="1660395"/>
                <a:gridCol w="6387865"/>
              </a:tblGrid>
              <a:tr h="3677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SPI_I2S_DeInit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SPI_I2S_DeInit (SPI_TypeDef* SPIx)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将外设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寄存器重设为缺省值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4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SPI1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RCC_APB2PeriphClockCmd().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SPI2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RCC_APB1PeriphClockCmd().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3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11.4.2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SPI_Init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32086"/>
              </p:ext>
            </p:extLst>
          </p:nvPr>
        </p:nvGraphicFramePr>
        <p:xfrm>
          <a:off x="524101" y="1414689"/>
          <a:ext cx="7908699" cy="3625353"/>
        </p:xfrm>
        <a:graphic>
          <a:graphicData uri="http://schemas.openxmlformats.org/drawingml/2006/table">
            <a:tbl>
              <a:tblPr firstRow="1" firstCol="1" bandRow="1"/>
              <a:tblGrid>
                <a:gridCol w="1631602"/>
                <a:gridCol w="6277097"/>
              </a:tblGrid>
              <a:tr h="341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SPI_Init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SPI_Init(SPI_TypeDef* SPIx, SPI_InitTypeDef* SPI_InitStruct)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根据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SPI_InitStruct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中指定的参数初始化外设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SPI_InitStruct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：指向结构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SPI_InitTypeDef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的指针，包含了外设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的配置信息参阅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75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11.4.3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SPI_Cmd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81284"/>
              </p:ext>
            </p:extLst>
          </p:nvPr>
        </p:nvGraphicFramePr>
        <p:xfrm>
          <a:off x="432934" y="1342118"/>
          <a:ext cx="8130495" cy="3766910"/>
        </p:xfrm>
        <a:graphic>
          <a:graphicData uri="http://schemas.openxmlformats.org/drawingml/2006/table">
            <a:tbl>
              <a:tblPr firstRow="1" firstCol="1" bandRow="1"/>
              <a:tblGrid>
                <a:gridCol w="1677360"/>
                <a:gridCol w="6453135"/>
              </a:tblGrid>
              <a:tr h="376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 Cmd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SPI_Cmd(SPI_TypeDef* SPIx, FunctionalState NewState)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NewState: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7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371371"/>
            <a:ext cx="8032750" cy="523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SPI</a:t>
            </a:r>
            <a:r>
              <a:rPr lang="zh-CN" altLang="en-US" sz="2400" dirty="0"/>
              <a:t>通信接口与互连方式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STM32F103</a:t>
            </a:r>
            <a:r>
              <a:rPr lang="zh-CN" altLang="en-US" sz="2400" dirty="0"/>
              <a:t>的</a:t>
            </a:r>
            <a:r>
              <a:rPr lang="en-US" altLang="zh-CN" sz="2400" dirty="0"/>
              <a:t>SPI</a:t>
            </a:r>
            <a:r>
              <a:rPr lang="zh-CN" altLang="en-US" sz="2400" dirty="0"/>
              <a:t>工作原理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OLED</a:t>
            </a:r>
            <a:r>
              <a:rPr lang="zh-CN" altLang="en-US" sz="2400" dirty="0"/>
              <a:t>显示屏简介及连接方式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STM32F103</a:t>
            </a:r>
            <a:r>
              <a:rPr lang="zh-CN" altLang="en-US" sz="2400" dirty="0"/>
              <a:t>微控制器</a:t>
            </a:r>
            <a:r>
              <a:rPr lang="en-US" altLang="zh-CN" sz="2400" dirty="0"/>
              <a:t>SPI</a:t>
            </a:r>
            <a:r>
              <a:rPr lang="zh-CN" altLang="en-US" sz="2400" dirty="0"/>
              <a:t>相关库函数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OLED12864</a:t>
            </a:r>
            <a:r>
              <a:rPr lang="zh-CN" altLang="en-US" sz="2400" dirty="0"/>
              <a:t>显示屏字符、汉字、图形显示项目实施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11.4.4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SPI_I2S_SendData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03680"/>
              </p:ext>
            </p:extLst>
          </p:nvPr>
        </p:nvGraphicFramePr>
        <p:xfrm>
          <a:off x="310888" y="1233441"/>
          <a:ext cx="8267055" cy="3715929"/>
        </p:xfrm>
        <a:graphic>
          <a:graphicData uri="http://schemas.openxmlformats.org/drawingml/2006/table">
            <a:tbl>
              <a:tblPr firstRow="1" firstCol="1" bandRow="1"/>
              <a:tblGrid>
                <a:gridCol w="1705533"/>
                <a:gridCol w="6561522"/>
              </a:tblGrid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SPI_I2S_SendData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SPI_I2S_SendData(SPI_TypeDef* SPIx, u16 Data)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通过外设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发送一个数据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Data: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待发送的数据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59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11.4.5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SPI_I2S_SendData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10"/>
              </p:ext>
            </p:extLst>
          </p:nvPr>
        </p:nvGraphicFramePr>
        <p:xfrm>
          <a:off x="419552" y="1429565"/>
          <a:ext cx="8216447" cy="3534320"/>
        </p:xfrm>
        <a:graphic>
          <a:graphicData uri="http://schemas.openxmlformats.org/drawingml/2006/table">
            <a:tbl>
              <a:tblPr firstRow="1" firstCol="1" bandRow="1"/>
              <a:tblGrid>
                <a:gridCol w="1709547"/>
                <a:gridCol w="6506900"/>
              </a:tblGrid>
              <a:tr h="44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SPI_I2S_ReceiveData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u16 SPI_I2S_ReceiveData(SPI_TypeDef* SPIx)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返回通过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最近接收的数据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接收到的字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0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11.4.6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SPI_I2S_ITConfig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44118"/>
              </p:ext>
            </p:extLst>
          </p:nvPr>
        </p:nvGraphicFramePr>
        <p:xfrm>
          <a:off x="483279" y="1385298"/>
          <a:ext cx="8094664" cy="4260758"/>
        </p:xfrm>
        <a:graphic>
          <a:graphicData uri="http://schemas.openxmlformats.org/drawingml/2006/table">
            <a:tbl>
              <a:tblPr firstRow="1" firstCol="1" bandRow="1"/>
              <a:tblGrid>
                <a:gridCol w="1669968"/>
                <a:gridCol w="6424696"/>
              </a:tblGrid>
              <a:tr h="3550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SPI_I2S_ITConfig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SPI_I2S_ITConfig(SPI_TypeDef* SPIx, uint8_t SPI_I2S_IT, FunctionalState NewState)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使能或者失能指定的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SPI/I2S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SPI_I2S_IT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：待使能或者失能的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SPI/I2S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中断源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3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SPIx/I2S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中断的新状态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77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11.4.7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SPI_I2S_GetITStatus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56903"/>
              </p:ext>
            </p:extLst>
          </p:nvPr>
        </p:nvGraphicFramePr>
        <p:xfrm>
          <a:off x="421820" y="1349553"/>
          <a:ext cx="8199665" cy="3735576"/>
        </p:xfrm>
        <a:graphic>
          <a:graphicData uri="http://schemas.openxmlformats.org/drawingml/2006/table">
            <a:tbl>
              <a:tblPr firstRow="1" firstCol="1" bandRow="1"/>
              <a:tblGrid>
                <a:gridCol w="1691630"/>
                <a:gridCol w="6508035"/>
              </a:tblGrid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SPI_I2S_GetITStatus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ITStatus SPI_I2S_GetITStatus(SPI_TypeDef* SPIx, uint8_t SPI_I2S_IT)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检查指定的 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中断发生与否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 _IT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：待检查的 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中断源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SPI_IT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50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11.4.8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SPI_I2S_ClearFlag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30979"/>
              </p:ext>
            </p:extLst>
          </p:nvPr>
        </p:nvGraphicFramePr>
        <p:xfrm>
          <a:off x="466043" y="1247594"/>
          <a:ext cx="8286070" cy="4340404"/>
        </p:xfrm>
        <a:graphic>
          <a:graphicData uri="http://schemas.openxmlformats.org/drawingml/2006/table">
            <a:tbl>
              <a:tblPr firstRow="1" firstCol="1" bandRow="1"/>
              <a:tblGrid>
                <a:gridCol w="1709455"/>
                <a:gridCol w="6576615"/>
              </a:tblGrid>
              <a:tr h="374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SPI_I2S_ClearFlag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SPI_I2S_ClearFlag(SPI_TypeDef* SPIx, uint16_t SPI_I2S_FLAG)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清除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SPI/I2S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的待处理标志位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SPIx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SPI_I2S_FLAG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：待清除的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SPI/I2S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Section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SPI_FLAG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注意：标志位 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BSY, TXE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RXNE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由硬件重置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71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204" y="390215"/>
            <a:ext cx="847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11.5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10889" y="995628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11.5.1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项目分析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484" y="1607681"/>
            <a:ext cx="815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本项目要实现的目标是在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OLED12864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显示屏上显示普通汉字（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16X16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）、大号汉字（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32X32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）以及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ASCII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字符。要实现这一目标，必须先将所有可显示的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ASCII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字符和要显示的中文汉字的字库存放到一个字库文件当中。然后逐级编写微控制器与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OLED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显示屏通讯程序，分别涉及向显示屏送一位数据，送一个字节数据，在显示屏显示一个字符，显示一个字符串，显示一个汉字，最终将所有显示程序封装成一个个独立的函数，供其它模块调用。</a:t>
            </a:r>
          </a:p>
        </p:txBody>
      </p:sp>
    </p:spTree>
    <p:extLst>
      <p:ext uri="{BB962C8B-B14F-4D97-AF65-F5344CB8AC3E}">
        <p14:creationId xmlns:p14="http://schemas.microsoft.com/office/powerpoint/2010/main" val="3350885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46" y="3915511"/>
            <a:ext cx="2181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4774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11.5.2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实施</a:t>
            </a:r>
          </a:p>
        </p:txBody>
      </p:sp>
      <p:sp>
        <p:nvSpPr>
          <p:cNvPr id="3" name="矩形 2"/>
          <p:cNvSpPr/>
          <p:nvPr/>
        </p:nvSpPr>
        <p:spPr>
          <a:xfrm>
            <a:off x="341085" y="1020141"/>
            <a:ext cx="852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第一步：复制上一章创建工程模板文件夹到桌面，并将文件夹改名为“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10 OLED”,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将原工程模板编译一下，直到没有错误和警告为止。</a:t>
            </a:r>
          </a:p>
        </p:txBody>
      </p:sp>
      <p:sp>
        <p:nvSpPr>
          <p:cNvPr id="4" name="矩形 3"/>
          <p:cNvSpPr/>
          <p:nvPr/>
        </p:nvSpPr>
        <p:spPr>
          <a:xfrm>
            <a:off x="384627" y="2320421"/>
            <a:ext cx="849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第二步：点击“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新建三个文件，将其改名为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OLED.H 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OLEDFont.H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文件夹中。并将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00" y="1577018"/>
            <a:ext cx="6572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08" y="3971653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1799770" y="3915511"/>
            <a:ext cx="2290839" cy="77178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793180" y="3929836"/>
            <a:ext cx="690789" cy="74295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077225" y="4163424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29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4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224" y="403167"/>
            <a:ext cx="8824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第三步：将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字符、普通汉字和大号汉字字库数据存放到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OLEDFont.H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头文件当中。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4" y="1418830"/>
            <a:ext cx="4126130" cy="3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87" y="1360775"/>
            <a:ext cx="4126130" cy="334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32224" y="4897735"/>
            <a:ext cx="4126130" cy="1754326"/>
          </a:xfrm>
          <a:prstGeom prst="rect">
            <a:avLst/>
          </a:prstGeom>
          <a:solidFill>
            <a:srgbClr val="9999FF"/>
          </a:solidFill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普通汉字为</a:t>
            </a:r>
            <a:r>
              <a:rPr lang="en-US" altLang="zh-CN" dirty="0"/>
              <a:t>16X16</a:t>
            </a:r>
            <a:r>
              <a:rPr lang="zh-CN" altLang="en-US" dirty="0"/>
              <a:t>点阵形式，需要将要显示的汉字用取字模软件“</a:t>
            </a:r>
            <a:r>
              <a:rPr lang="en-US" altLang="zh-CN" dirty="0"/>
              <a:t>PCtoLCD2002.exe”</a:t>
            </a:r>
            <a:r>
              <a:rPr lang="zh-CN" altLang="en-US" dirty="0"/>
              <a:t>提取字模，存放成</a:t>
            </a:r>
            <a:r>
              <a:rPr lang="en-US" altLang="zh-CN" dirty="0"/>
              <a:t>C51</a:t>
            </a:r>
            <a:r>
              <a:rPr lang="zh-CN" altLang="en-US" dirty="0" smtClean="0"/>
              <a:t>格式。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3595" y="4896899"/>
            <a:ext cx="4126130" cy="1700530"/>
          </a:xfrm>
          <a:prstGeom prst="rect">
            <a:avLst/>
          </a:prstGeom>
          <a:solidFill>
            <a:srgbClr val="9999FF"/>
          </a:solidFill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大号汉字为</a:t>
            </a:r>
            <a:r>
              <a:rPr lang="en-US" altLang="zh-CN" dirty="0"/>
              <a:t>32X32</a:t>
            </a:r>
            <a:r>
              <a:rPr lang="zh-CN" altLang="en-US" dirty="0"/>
              <a:t>点阵形式，需要将要显示的汉字用取字模软件“</a:t>
            </a:r>
            <a:r>
              <a:rPr lang="en-US" altLang="zh-CN" dirty="0"/>
              <a:t>PCtoLCD2002.exe”</a:t>
            </a:r>
            <a:r>
              <a:rPr lang="zh-CN" altLang="en-US" dirty="0"/>
              <a:t>提取字模，存放成</a:t>
            </a:r>
            <a:r>
              <a:rPr lang="en-US" altLang="zh-CN" dirty="0"/>
              <a:t>C51</a:t>
            </a:r>
            <a:r>
              <a:rPr lang="zh-CN" altLang="en-US" dirty="0" smtClean="0"/>
              <a:t>格式。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73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000" y="447255"/>
            <a:ext cx="8294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第四步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sz="2000" dirty="0"/>
              <a:t>在</a:t>
            </a:r>
            <a:r>
              <a:rPr lang="en-US" altLang="zh-CN" sz="2000" dirty="0"/>
              <a:t>OLED.C</a:t>
            </a:r>
            <a:r>
              <a:rPr lang="zh-CN" altLang="zh-CN" sz="2000" dirty="0"/>
              <a:t>文件中输入如下源程序，在程序中首先包含</a:t>
            </a:r>
            <a:r>
              <a:rPr lang="en-US" altLang="zh-CN" sz="2000" dirty="0"/>
              <a:t>OLED.H</a:t>
            </a:r>
            <a:r>
              <a:rPr lang="zh-CN" altLang="zh-CN" sz="2000" dirty="0"/>
              <a:t>头文件，然后创建若干个</a:t>
            </a:r>
            <a:r>
              <a:rPr lang="en-US" altLang="zh-CN" sz="2000" dirty="0"/>
              <a:t>OLED</a:t>
            </a:r>
            <a:r>
              <a:rPr lang="zh-CN" altLang="zh-CN" sz="2000" dirty="0"/>
              <a:t>显示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32" y="1462918"/>
            <a:ext cx="56578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05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16" y="548308"/>
            <a:ext cx="89190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sz="2000" dirty="0"/>
              <a:t>在</a:t>
            </a:r>
            <a:r>
              <a:rPr lang="en-US" altLang="zh-CN" sz="2000" dirty="0"/>
              <a:t>OLED.H</a:t>
            </a:r>
            <a:r>
              <a:rPr lang="zh-CN" altLang="zh-CN" sz="2000" dirty="0"/>
              <a:t>文件中输入如下源程序，其中条件编译格式不变，只要更改一下预定义变量名称即可，需要将我们刚定义函数的声明加到头文件当中</a:t>
            </a:r>
            <a:r>
              <a:rPr lang="zh-CN" altLang="zh-CN" sz="2000" dirty="0" smtClean="0"/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65" y="1692955"/>
            <a:ext cx="658971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71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6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11.1 SPI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通信原理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223802" y="12175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11.1.1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" y="2063795"/>
            <a:ext cx="3740150" cy="34270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292011" y="2046044"/>
            <a:ext cx="464878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SCK</a:t>
            </a:r>
            <a:r>
              <a:rPr lang="zh-CN" altLang="en-US" dirty="0"/>
              <a:t>（</a:t>
            </a:r>
            <a:r>
              <a:rPr lang="en-US" altLang="zh-CN" dirty="0"/>
              <a:t>Serial Clock</a:t>
            </a:r>
            <a:r>
              <a:rPr lang="zh-CN" altLang="en-US" dirty="0"/>
              <a:t>），即时钟线，由主设备产生。不同的设备支持的时钟频率不同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MOSI</a:t>
            </a:r>
            <a:r>
              <a:rPr lang="zh-CN" altLang="en-US" dirty="0"/>
              <a:t>（</a:t>
            </a:r>
            <a:r>
              <a:rPr lang="en-US" altLang="zh-CN" dirty="0"/>
              <a:t>Master Output Slave Input</a:t>
            </a:r>
            <a:r>
              <a:rPr lang="zh-CN" altLang="en-US" dirty="0"/>
              <a:t>），即主设备数据输出</a:t>
            </a:r>
            <a:r>
              <a:rPr lang="en-US" altLang="zh-CN" dirty="0"/>
              <a:t>/</a:t>
            </a:r>
            <a:r>
              <a:rPr lang="zh-CN" altLang="en-US" dirty="0"/>
              <a:t>从设备数据输入线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MISO</a:t>
            </a:r>
            <a:r>
              <a:rPr lang="zh-CN" altLang="en-US" dirty="0"/>
              <a:t>（</a:t>
            </a:r>
            <a:r>
              <a:rPr lang="en-US" altLang="zh-CN" dirty="0"/>
              <a:t>Master Input Slave Output</a:t>
            </a:r>
            <a:r>
              <a:rPr lang="zh-CN" altLang="en-US" dirty="0"/>
              <a:t>），即主设备数据输入</a:t>
            </a:r>
            <a:r>
              <a:rPr lang="en-US" altLang="zh-CN" dirty="0"/>
              <a:t>/</a:t>
            </a:r>
            <a:r>
              <a:rPr lang="zh-CN" altLang="en-US" dirty="0"/>
              <a:t>从设备数据输出线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SS</a:t>
            </a:r>
            <a:r>
              <a:rPr lang="zh-CN" altLang="en-US" dirty="0"/>
              <a:t>（</a:t>
            </a:r>
            <a:r>
              <a:rPr lang="en-US" altLang="zh-CN" dirty="0"/>
              <a:t>Slave Select</a:t>
            </a:r>
            <a:r>
              <a:rPr lang="zh-CN" altLang="en-US" dirty="0"/>
              <a:t>），有的时候也叫</a:t>
            </a:r>
            <a:r>
              <a:rPr lang="en-US" altLang="zh-CN" dirty="0"/>
              <a:t>CS</a:t>
            </a:r>
            <a:r>
              <a:rPr lang="zh-CN" altLang="en-US" dirty="0"/>
              <a:t>（</a:t>
            </a:r>
            <a:r>
              <a:rPr lang="en-US" altLang="zh-CN" dirty="0"/>
              <a:t>Chip Select</a:t>
            </a:r>
            <a:r>
              <a:rPr lang="zh-CN" altLang="en-US" dirty="0"/>
              <a:t>），</a:t>
            </a:r>
            <a:r>
              <a:rPr lang="en-US" altLang="zh-CN" dirty="0"/>
              <a:t>SPI</a:t>
            </a:r>
            <a:r>
              <a:rPr lang="zh-CN" altLang="en-US" dirty="0"/>
              <a:t>从设备选择信号</a:t>
            </a:r>
            <a:r>
              <a:rPr lang="zh-CN" altLang="en-US" dirty="0" smtClean="0"/>
              <a:t>线。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516" y="456684"/>
            <a:ext cx="8541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</a:t>
            </a:r>
            <a:r>
              <a:rPr lang="zh-CN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"OLED.H"”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语句，即包含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头文件，任何时候程序中需要使用某一源文件中函数，必须先包含其头文件，否则编译是不能通过的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文件的源代码如下所示。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03421"/>
            <a:ext cx="6665913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324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543" y="440621"/>
            <a:ext cx="8294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第七步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sz="2000" dirty="0"/>
              <a:t>在</a:t>
            </a:r>
            <a:r>
              <a:rPr lang="en-US" altLang="zh-CN" sz="2000" dirty="0" err="1"/>
              <a:t>main.c</a:t>
            </a:r>
            <a:r>
              <a:rPr lang="zh-CN" altLang="zh-CN" sz="2000" dirty="0"/>
              <a:t>文件中输入如下源程序，主要工作包括显示屏初始化，显示屏清屏，调用显示函数，分别完成普通汉字、大号汉字和</a:t>
            </a:r>
            <a:r>
              <a:rPr lang="en-US" altLang="zh-CN" sz="2000" dirty="0"/>
              <a:t>ASCII</a:t>
            </a:r>
            <a:r>
              <a:rPr lang="zh-CN" altLang="zh-CN" sz="2000" dirty="0"/>
              <a:t>字符的显示。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06" y="2020005"/>
            <a:ext cx="6389687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3999" y="634344"/>
            <a:ext cx="86142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第八步：编译工程，如没有错误，则会在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第九步：将生成的目标文件通过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软件下载到开发板微控制器的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存储器当中，复位运行，其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OLED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显示屏显示信息如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图所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示，由此可见达到了预期效果。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38" y="3119404"/>
            <a:ext cx="26289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28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918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11.1.2  SPI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互连</a:t>
            </a:r>
          </a:p>
        </p:txBody>
      </p:sp>
      <p:sp>
        <p:nvSpPr>
          <p:cNvPr id="3" name="矩形 2"/>
          <p:cNvSpPr/>
          <p:nvPr/>
        </p:nvSpPr>
        <p:spPr>
          <a:xfrm>
            <a:off x="4335564" y="1243753"/>
            <a:ext cx="4487337" cy="3785652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在“一主一从”的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互连方式下，只有一个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主设备和一个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从设备进行通信。这种情况下，只需要分别将主设备的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SCK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MOSI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MISO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和从设备的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SCK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MOSI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MISO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直接相连，并将主设备的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置高电平，从设备的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接地（即置低电平，片选有效，选中该从设备）即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4" y="1669648"/>
            <a:ext cx="4071600" cy="2933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9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2114" y="4038777"/>
            <a:ext cx="6981372" cy="1754326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在“一主多从”的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互连方式下，一个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主设备可以和多个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从设备相互通信。这种情况下，所有的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设备（包括主设备和从设备）共享时钟线和数据线，即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SCK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MOSI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MISO 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根线，并在主设备端使用多个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GPIO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引脚来选择不同的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设备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92" y="592599"/>
            <a:ext cx="6120000" cy="326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1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1" y="419243"/>
            <a:ext cx="765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11.2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STM32F103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的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SPI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工作原理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194774" y="113042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11.2.1 SPI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主要特征</a:t>
            </a:r>
          </a:p>
        </p:txBody>
      </p:sp>
      <p:sp>
        <p:nvSpPr>
          <p:cNvPr id="3" name="矩形 2"/>
          <p:cNvSpPr/>
          <p:nvPr/>
        </p:nvSpPr>
        <p:spPr>
          <a:xfrm>
            <a:off x="341084" y="1713598"/>
            <a:ext cx="84255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线全双工同步传输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带或不带第三根双向数据线的双线单工同步传输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位传输帧格式选择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主或从操作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支持多主模式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个主模式波特率预分频系数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最大为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fPCLK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/2)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●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从模式频率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最大为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fPCLK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/2)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●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主模式和从模式的快速通信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主模式和从模式下均可以由软件或硬件进行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管理：主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从操作模式的动态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改变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627" y="682455"/>
            <a:ext cx="784497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可编程的时钟极性和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相位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●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可编程的数据顺序，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MSB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在前或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LSB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在前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可触发中断的专用发送和接收标志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总线忙状态标志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支持可靠通信的硬件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CRC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─ 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在发送模式下，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CRC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值可以被作为最后一个字节发送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─ 在全双工模式中对接收到的最后一个字节自动进行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CRC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校验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可触发中断的主模式故障、过载以及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CRC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错误标志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● 支持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功能的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字节发送和接收缓冲器：产生发送和接受请求</a:t>
            </a:r>
          </a:p>
        </p:txBody>
      </p:sp>
    </p:spTree>
    <p:extLst>
      <p:ext uri="{BB962C8B-B14F-4D97-AF65-F5344CB8AC3E}">
        <p14:creationId xmlns:p14="http://schemas.microsoft.com/office/powerpoint/2010/main" val="878494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3902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11.2.2 SPI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内部结构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70" y="929686"/>
            <a:ext cx="52609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6883" y="5098764"/>
            <a:ext cx="7935913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● </a:t>
            </a:r>
            <a:r>
              <a:rPr lang="en-US" altLang="zh-CN" dirty="0"/>
              <a:t>MISO</a:t>
            </a:r>
            <a:r>
              <a:rPr lang="zh-CN" altLang="en-US" dirty="0"/>
              <a:t>：主设备输入</a:t>
            </a:r>
            <a:r>
              <a:rPr lang="en-US" altLang="zh-CN" dirty="0"/>
              <a:t>/</a:t>
            </a:r>
            <a:r>
              <a:rPr lang="zh-CN" altLang="en-US" dirty="0"/>
              <a:t>从设备输出引脚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● </a:t>
            </a:r>
            <a:r>
              <a:rPr lang="en-US" altLang="zh-CN" dirty="0"/>
              <a:t>MOSI</a:t>
            </a:r>
            <a:r>
              <a:rPr lang="zh-CN" altLang="en-US" dirty="0"/>
              <a:t>：主设备输出</a:t>
            </a:r>
            <a:r>
              <a:rPr lang="en-US" altLang="zh-CN" dirty="0"/>
              <a:t>/</a:t>
            </a:r>
            <a:r>
              <a:rPr lang="zh-CN" altLang="en-US" dirty="0"/>
              <a:t>从设备输入引脚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● </a:t>
            </a:r>
            <a:r>
              <a:rPr lang="en-US" altLang="zh-CN" dirty="0"/>
              <a:t>SCK</a:t>
            </a:r>
            <a:r>
              <a:rPr lang="zh-CN" altLang="en-US" dirty="0"/>
              <a:t>：串口时钟，作为主设备的输出，从设备的输入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● </a:t>
            </a:r>
            <a:r>
              <a:rPr lang="en-US" altLang="zh-CN" dirty="0"/>
              <a:t>NSS</a:t>
            </a:r>
            <a:r>
              <a:rPr lang="zh-CN" altLang="en-US" dirty="0"/>
              <a:t>：从设备选择。这是一个可选的引脚，用来选择主</a:t>
            </a:r>
            <a:r>
              <a:rPr lang="en-US" altLang="zh-CN" dirty="0"/>
              <a:t>/</a:t>
            </a:r>
            <a:r>
              <a:rPr lang="zh-CN" altLang="en-US" dirty="0"/>
              <a:t>从设备。</a:t>
            </a:r>
          </a:p>
        </p:txBody>
      </p:sp>
    </p:spTree>
    <p:extLst>
      <p:ext uri="{BB962C8B-B14F-4D97-AF65-F5344CB8AC3E}">
        <p14:creationId xmlns:p14="http://schemas.microsoft.com/office/powerpoint/2010/main" val="3075951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时钟信号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的相位和极性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9" y="1060312"/>
            <a:ext cx="5959966" cy="32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03943" y="4506687"/>
            <a:ext cx="748211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CPHA(</a:t>
            </a:r>
            <a:r>
              <a:rPr lang="zh-CN" altLang="en-US" dirty="0"/>
              <a:t>时钟相位</a:t>
            </a:r>
            <a:r>
              <a:rPr lang="en-US" altLang="zh-CN" dirty="0"/>
              <a:t>)</a:t>
            </a:r>
            <a:r>
              <a:rPr lang="zh-CN" altLang="en-US" dirty="0"/>
              <a:t>位被清“</a:t>
            </a:r>
            <a:r>
              <a:rPr lang="en-US" altLang="zh-CN" dirty="0"/>
              <a:t>0”</a:t>
            </a:r>
            <a:r>
              <a:rPr lang="zh-CN" altLang="en-US" dirty="0"/>
              <a:t>，数据在</a:t>
            </a:r>
            <a:r>
              <a:rPr lang="en-US" altLang="zh-CN" dirty="0"/>
              <a:t>SCK</a:t>
            </a:r>
            <a:r>
              <a:rPr lang="zh-CN" altLang="en-US" dirty="0"/>
              <a:t>时钟的奇数（第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5…</a:t>
            </a:r>
            <a:r>
              <a:rPr lang="zh-CN" altLang="en-US" dirty="0"/>
              <a:t>个）跳变沿</a:t>
            </a:r>
            <a:r>
              <a:rPr lang="en-US" altLang="zh-CN" dirty="0"/>
              <a:t>(CPOL</a:t>
            </a:r>
            <a:r>
              <a:rPr lang="zh-CN" altLang="en-US" dirty="0"/>
              <a:t>位为“</a:t>
            </a:r>
            <a:r>
              <a:rPr lang="en-US" altLang="zh-CN" dirty="0"/>
              <a:t>0”</a:t>
            </a:r>
            <a:r>
              <a:rPr lang="zh-CN" altLang="en-US" dirty="0"/>
              <a:t>时就是上升沿， </a:t>
            </a:r>
            <a:r>
              <a:rPr lang="en-US" altLang="zh-CN" dirty="0"/>
              <a:t>CPOL</a:t>
            </a:r>
            <a:r>
              <a:rPr lang="zh-CN" altLang="en-US" dirty="0"/>
              <a:t>位为“</a:t>
            </a:r>
            <a:r>
              <a:rPr lang="en-US" altLang="zh-CN" dirty="0"/>
              <a:t>1”</a:t>
            </a:r>
            <a:r>
              <a:rPr lang="zh-CN" altLang="en-US" dirty="0"/>
              <a:t>时就是下降沿</a:t>
            </a:r>
            <a:r>
              <a:rPr lang="en-US" altLang="zh-CN" dirty="0"/>
              <a:t>)</a:t>
            </a:r>
            <a:r>
              <a:rPr lang="zh-CN" altLang="en-US" dirty="0"/>
              <a:t>进行数据位的存取，数据在</a:t>
            </a:r>
            <a:r>
              <a:rPr lang="en-US" altLang="zh-CN" dirty="0"/>
              <a:t>SCK</a:t>
            </a:r>
            <a:r>
              <a:rPr lang="zh-CN" altLang="en-US" dirty="0"/>
              <a:t>时钟偶数（第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6…</a:t>
            </a:r>
            <a:r>
              <a:rPr lang="zh-CN" altLang="en-US" dirty="0"/>
              <a:t>个）跳变沿</a:t>
            </a:r>
            <a:r>
              <a:rPr lang="en-US" altLang="zh-CN" dirty="0"/>
              <a:t>(CPOL</a:t>
            </a:r>
            <a:r>
              <a:rPr lang="zh-CN" altLang="en-US" dirty="0"/>
              <a:t>位为“</a:t>
            </a:r>
            <a:r>
              <a:rPr lang="en-US" altLang="zh-CN" dirty="0"/>
              <a:t>0”</a:t>
            </a:r>
            <a:r>
              <a:rPr lang="zh-CN" altLang="en-US" dirty="0"/>
              <a:t>时就是下降沿， </a:t>
            </a:r>
            <a:r>
              <a:rPr lang="en-US" altLang="zh-CN" dirty="0"/>
              <a:t>CPOL</a:t>
            </a:r>
            <a:r>
              <a:rPr lang="zh-CN" altLang="en-US" dirty="0"/>
              <a:t>位为“</a:t>
            </a:r>
            <a:r>
              <a:rPr lang="en-US" altLang="zh-CN" dirty="0"/>
              <a:t>1”</a:t>
            </a:r>
            <a:r>
              <a:rPr lang="zh-CN" altLang="en-US" dirty="0"/>
              <a:t>时就是上升沿</a:t>
            </a:r>
            <a:r>
              <a:rPr lang="en-US" altLang="zh-CN" dirty="0"/>
              <a:t>)</a:t>
            </a:r>
            <a:r>
              <a:rPr lang="zh-CN" altLang="en-US" dirty="0"/>
              <a:t>准备就绪。</a:t>
            </a:r>
          </a:p>
        </p:txBody>
      </p:sp>
    </p:spTree>
    <p:extLst>
      <p:ext uri="{BB962C8B-B14F-4D97-AF65-F5344CB8AC3E}">
        <p14:creationId xmlns:p14="http://schemas.microsoft.com/office/powerpoint/2010/main" val="210515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6829</TotalTime>
  <Pages>0</Pages>
  <Words>2575</Words>
  <Characters>0</Characters>
  <Application>Microsoft Office PowerPoint</Application>
  <DocSecurity>0</DocSecurity>
  <PresentationFormat>全屏显示(4:3)</PresentationFormat>
  <Lines>0</Lines>
  <Paragraphs>277</Paragraphs>
  <Slides>33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1_Custom Design</vt:lpstr>
      <vt:lpstr>5_Master_PPT_Confidential</vt:lpstr>
      <vt:lpstr>6_Master_PPT_Confidential</vt:lpstr>
      <vt:lpstr>7_Master_PPT_Confidential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673</cp:revision>
  <dcterms:created xsi:type="dcterms:W3CDTF">2014-12-03T14:25:05Z</dcterms:created>
  <dcterms:modified xsi:type="dcterms:W3CDTF">2019-04-24T00:53:13Z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