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7" r:id="rId1"/>
    <p:sldMasterId id="2147483658" r:id="rId2"/>
    <p:sldMasterId id="2147483774" r:id="rId3"/>
    <p:sldMasterId id="2147483809" r:id="rId4"/>
  </p:sldMasterIdLst>
  <p:notesMasterIdLst>
    <p:notesMasterId r:id="rId40"/>
  </p:notesMasterIdLst>
  <p:sldIdLst>
    <p:sldId id="944" r:id="rId5"/>
    <p:sldId id="463" r:id="rId6"/>
    <p:sldId id="917" r:id="rId7"/>
    <p:sldId id="934" r:id="rId8"/>
    <p:sldId id="1022" r:id="rId9"/>
    <p:sldId id="1023" r:id="rId10"/>
    <p:sldId id="1024" r:id="rId11"/>
    <p:sldId id="1025" r:id="rId12"/>
    <p:sldId id="1026" r:id="rId13"/>
    <p:sldId id="1027" r:id="rId14"/>
    <p:sldId id="868" r:id="rId15"/>
    <p:sldId id="941" r:id="rId16"/>
    <p:sldId id="1028" r:id="rId17"/>
    <p:sldId id="946" r:id="rId18"/>
    <p:sldId id="907" r:id="rId19"/>
    <p:sldId id="973" r:id="rId20"/>
    <p:sldId id="1010" r:id="rId21"/>
    <p:sldId id="1029" r:id="rId22"/>
    <p:sldId id="990" r:id="rId23"/>
    <p:sldId id="993" r:id="rId24"/>
    <p:sldId id="994" r:id="rId25"/>
    <p:sldId id="995" r:id="rId26"/>
    <p:sldId id="998" r:id="rId27"/>
    <p:sldId id="959" r:id="rId28"/>
    <p:sldId id="1030" r:id="rId29"/>
    <p:sldId id="1031" r:id="rId30"/>
    <p:sldId id="1032" r:id="rId31"/>
    <p:sldId id="1033" r:id="rId32"/>
    <p:sldId id="960" r:id="rId33"/>
    <p:sldId id="1001" r:id="rId34"/>
    <p:sldId id="961" r:id="rId35"/>
    <p:sldId id="962" r:id="rId36"/>
    <p:sldId id="963" r:id="rId37"/>
    <p:sldId id="1034" r:id="rId38"/>
    <p:sldId id="893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CAC71B72-C316-480A-A8ED-CB36A392F4A0}">
          <p14:sldIdLst>
            <p14:sldId id="944"/>
            <p14:sldId id="463"/>
            <p14:sldId id="917"/>
            <p14:sldId id="934"/>
            <p14:sldId id="1022"/>
            <p14:sldId id="1023"/>
            <p14:sldId id="1024"/>
            <p14:sldId id="1025"/>
            <p14:sldId id="1026"/>
            <p14:sldId id="1027"/>
            <p14:sldId id="868"/>
            <p14:sldId id="941"/>
            <p14:sldId id="1028"/>
            <p14:sldId id="946"/>
            <p14:sldId id="907"/>
            <p14:sldId id="973"/>
            <p14:sldId id="1010"/>
            <p14:sldId id="1029"/>
            <p14:sldId id="990"/>
            <p14:sldId id="993"/>
            <p14:sldId id="994"/>
            <p14:sldId id="995"/>
            <p14:sldId id="998"/>
            <p14:sldId id="959"/>
            <p14:sldId id="1030"/>
            <p14:sldId id="1031"/>
            <p14:sldId id="1032"/>
            <p14:sldId id="1033"/>
            <p14:sldId id="960"/>
            <p14:sldId id="1001"/>
            <p14:sldId id="961"/>
            <p14:sldId id="962"/>
            <p14:sldId id="963"/>
            <p14:sldId id="1034"/>
            <p14:sldId id="8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660066"/>
    <a:srgbClr val="66FF33"/>
    <a:srgbClr val="AB2598"/>
    <a:srgbClr val="FF33CC"/>
    <a:srgbClr val="0E85CB"/>
    <a:srgbClr val="CC0000"/>
    <a:srgbClr val="BFFC96"/>
    <a:srgbClr val="FF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62" autoAdjust="0"/>
    <p:restoredTop sz="93554" autoAdjust="0"/>
  </p:normalViewPr>
  <p:slideViewPr>
    <p:cSldViewPr snapToGrid="0">
      <p:cViewPr varScale="1">
        <p:scale>
          <a:sx n="66" d="100"/>
          <a:sy n="66" d="100"/>
        </p:scale>
        <p:origin x="-1272" y="-108"/>
      </p:cViewPr>
      <p:guideLst>
        <p:guide orient="horz" pos="2124"/>
        <p:guide pos="29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244004-F2A2-471B-AF49-24C596A7632A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A48F70-4DA7-4DBA-8BE7-C32EFBB28EFF}">
      <dgm:prSet phldrT="[文本]" custT="1"/>
      <dgm:spPr/>
      <dgm:t>
        <a:bodyPr/>
        <a:lstStyle/>
        <a:p>
          <a:r>
            <a:rPr lang="en-US" altLang="zh-CN" sz="2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1. </a:t>
          </a:r>
          <a:r>
            <a:rPr lang="zh-CN" altLang="zh-CN" sz="2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时钟控制</a:t>
          </a:r>
          <a:endParaRPr lang="zh-CN" altLang="en-US" sz="2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505B02E1-31A2-474D-A742-C6F808976C41}" type="parTrans" cxnId="{1779D772-BBC9-430E-AB46-75910C675A2E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2D21C852-FB0D-439B-A9D1-2F2A0DBA1540}" type="sibTrans" cxnId="{1779D772-BBC9-430E-AB46-75910C675A2E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96B79543-60C6-4C1A-8313-0E9BFA0FB00B}">
      <dgm:prSet phldrT="[文本]" custT="1"/>
      <dgm:spPr/>
      <dgm:t>
        <a:bodyPr/>
        <a:lstStyle/>
        <a:p>
          <a:r>
            <a:rPr lang="en-US" altLang="zh-CN" sz="2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2.</a:t>
          </a:r>
          <a:r>
            <a:rPr lang="zh-CN" altLang="zh-CN" sz="2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数据控制</a:t>
          </a:r>
          <a:endParaRPr lang="zh-CN" altLang="en-US" sz="2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F8305FB4-AD19-4166-A9A0-D530B2CD91C5}" type="parTrans" cxnId="{79760720-3CFB-4710-82CC-66B45DD014A7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EAEA2E06-3710-4166-AF67-6E5AEA9105F9}" type="sibTrans" cxnId="{79760720-3CFB-4710-82CC-66B45DD014A7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A0F3443D-E5F9-4ED6-A05D-3A2E12E65550}">
      <dgm:prSet custT="1"/>
      <dgm:spPr/>
      <dgm:t>
        <a:bodyPr/>
        <a:lstStyle/>
        <a:p>
          <a:pPr>
            <a:lnSpc>
              <a:spcPct val="120000"/>
            </a:lnSpc>
          </a:pP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时钟控制模块根据控制寄存器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CCR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、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CR1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和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CR2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中的配置产生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I2C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协议的时钟信号，即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SCL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线上的信号。为了产生正确的时序，必须在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I2C_CR2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寄存器中设定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I2C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的输入时钟。当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12C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工作在标准传输速率时，输人时钟的频率必须大于等于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2MHz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；当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I2C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工作在快速传输速率时，输入时钟的频率必须大于等于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4MHz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。</a:t>
          </a:r>
          <a:endParaRPr lang="zh-CN" altLang="en-US" sz="16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121ED4BC-A283-4AB1-9DDB-7204EDF53CF6}" type="sibTrans" cxnId="{4841F8AD-C637-4784-89FD-D58F5E4B00CA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61756290-FE8E-415F-9398-7A302D01AC8B}" type="parTrans" cxnId="{4841F8AD-C637-4784-89FD-D58F5E4B00CA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7952F705-DCD1-4862-86C7-3EBBD2E7E000}">
      <dgm:prSet custT="1"/>
      <dgm:spPr/>
      <dgm:t>
        <a:bodyPr/>
        <a:lstStyle/>
        <a:p>
          <a:pPr>
            <a:lnSpc>
              <a:spcPct val="120000"/>
            </a:lnSpc>
          </a:pP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数据控制模块通过一系列控制架构，在将要发送数据的基础上，按照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I2C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的数据格式加上起始信号、地址信号、应答信号和停止信号，将数据一位一位从</a:t>
          </a:r>
          <a:r>
            <a:rPr lang="en-US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SDA</a:t>
          </a:r>
          <a:r>
            <a: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线上发送出去</a:t>
          </a:r>
          <a:endParaRPr lang="zh-CN" altLang="en-US" sz="16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B3DCE396-BD31-478D-822F-4CD176749904}" type="parTrans" cxnId="{E9FB93EA-436B-4835-B9E1-D47A46B423CD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9D8B264D-3566-4B94-8976-8CFD32896936}" type="sibTrans" cxnId="{E9FB93EA-436B-4835-B9E1-D47A46B423CD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654ED1E8-E126-4EF8-B6ED-DFD537FDD8AD}">
      <dgm:prSet phldrT="[文本]" custT="1"/>
      <dgm:spPr/>
      <dgm:t>
        <a:bodyPr/>
        <a:lstStyle/>
        <a:p>
          <a:r>
            <a:rPr lang="en-US" altLang="zh-CN" sz="220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3.</a:t>
          </a:r>
          <a:r>
            <a:rPr lang="zh-CN" altLang="zh-CN" sz="220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控制逻辑</a:t>
          </a:r>
          <a:endParaRPr lang="zh-CN" altLang="en-US" sz="2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8C7FB9B7-233E-4CDD-9A2C-A26EB849E511}" type="sibTrans" cxnId="{A29F2BF8-FB9F-4E83-9A1E-4CD286D47D06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46D6C132-DD42-4B51-996A-FD6D891BEEEE}" type="parTrans" cxnId="{A29F2BF8-FB9F-4E83-9A1E-4CD286D47D06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C221AB95-E5BC-4621-8BD8-08E91FE83822}">
      <dgm:prSet custT="1"/>
      <dgm:spPr/>
      <dgm:t>
        <a:bodyPr/>
        <a:lstStyle/>
        <a:p>
          <a:pPr>
            <a:lnSpc>
              <a:spcPct val="120000"/>
            </a:lnSpc>
          </a:pPr>
          <a:r>
            <a:rPr lang="zh-CN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控制逻辑用于产生</a:t>
          </a:r>
          <a:r>
            <a:rPr lang="en-US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I2C</a:t>
          </a:r>
          <a:r>
            <a:rPr lang="zh-CN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中断和</a:t>
          </a:r>
          <a:r>
            <a:rPr lang="en-US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DMA</a:t>
          </a:r>
          <a:r>
            <a:rPr lang="zh-CN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请求。</a:t>
          </a:r>
          <a:endParaRPr lang="zh-CN" altLang="en-US" sz="18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6F2D4459-26F9-4766-885D-61C6AC868F4D}" type="parTrans" cxnId="{97647B8D-7822-46DE-8861-0CEB9E74CD23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4F0F1884-C48D-4DE1-B1BA-67C1C25C8415}" type="sibTrans" cxnId="{97647B8D-7822-46DE-8861-0CEB9E74CD23}">
      <dgm:prSet/>
      <dgm:spPr/>
      <dgm:t>
        <a:bodyPr/>
        <a:lstStyle/>
        <a:p>
          <a:endParaRPr lang="zh-CN" altLang="en-US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305EDE57-9043-4A0F-ADD7-046B7B5C0333}" type="pres">
      <dgm:prSet presAssocID="{65244004-F2A2-471B-AF49-24C596A7632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149337-CFA4-42D3-BCCC-0E149BBFB1AE}" type="pres">
      <dgm:prSet presAssocID="{CCA48F70-4DA7-4DBA-8BE7-C32EFBB28EFF}" presName="parentLin" presStyleCnt="0"/>
      <dgm:spPr/>
    </dgm:pt>
    <dgm:pt modelId="{88111560-144B-49BE-9CEB-A5265937702C}" type="pres">
      <dgm:prSet presAssocID="{CCA48F70-4DA7-4DBA-8BE7-C32EFBB28EFF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93CFABBD-D57C-498A-AC76-4731DEC7E3B4}" type="pres">
      <dgm:prSet presAssocID="{CCA48F70-4DA7-4DBA-8BE7-C32EFBB28EF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355A23-3A01-498E-A8F0-2E21FDB815EA}" type="pres">
      <dgm:prSet presAssocID="{CCA48F70-4DA7-4DBA-8BE7-C32EFBB28EFF}" presName="negativeSpace" presStyleCnt="0"/>
      <dgm:spPr/>
    </dgm:pt>
    <dgm:pt modelId="{10277766-7FAA-41CF-B7CC-3E7D62E8FD18}" type="pres">
      <dgm:prSet presAssocID="{CCA48F70-4DA7-4DBA-8BE7-C32EFBB28EFF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89EEEB-FF41-4184-822F-66FCF4961DD3}" type="pres">
      <dgm:prSet presAssocID="{2D21C852-FB0D-439B-A9D1-2F2A0DBA1540}" presName="spaceBetweenRectangles" presStyleCnt="0"/>
      <dgm:spPr/>
    </dgm:pt>
    <dgm:pt modelId="{46D27423-2B4C-40EE-820D-6657DDE1915B}" type="pres">
      <dgm:prSet presAssocID="{96B79543-60C6-4C1A-8313-0E9BFA0FB00B}" presName="parentLin" presStyleCnt="0"/>
      <dgm:spPr/>
    </dgm:pt>
    <dgm:pt modelId="{1024F9FC-F03C-466C-A25C-FC884E8DB1F6}" type="pres">
      <dgm:prSet presAssocID="{96B79543-60C6-4C1A-8313-0E9BFA0FB00B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55F775D5-D06B-4D6C-B46F-E2DC5780D782}" type="pres">
      <dgm:prSet presAssocID="{96B79543-60C6-4C1A-8313-0E9BFA0FB00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29DBBA-D1D7-4C33-8E60-6ED9ECEA0D46}" type="pres">
      <dgm:prSet presAssocID="{96B79543-60C6-4C1A-8313-0E9BFA0FB00B}" presName="negativeSpace" presStyleCnt="0"/>
      <dgm:spPr/>
    </dgm:pt>
    <dgm:pt modelId="{D6ACD33B-59FA-4D5F-921A-D58E8EF28432}" type="pres">
      <dgm:prSet presAssocID="{96B79543-60C6-4C1A-8313-0E9BFA0FB00B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1F10CA-0E74-4354-9526-62EB2BC52929}" type="pres">
      <dgm:prSet presAssocID="{EAEA2E06-3710-4166-AF67-6E5AEA9105F9}" presName="spaceBetweenRectangles" presStyleCnt="0"/>
      <dgm:spPr/>
    </dgm:pt>
    <dgm:pt modelId="{DE19B151-9B6D-431C-9A29-77307A5EACB8}" type="pres">
      <dgm:prSet presAssocID="{654ED1E8-E126-4EF8-B6ED-DFD537FDD8AD}" presName="parentLin" presStyleCnt="0"/>
      <dgm:spPr/>
    </dgm:pt>
    <dgm:pt modelId="{EDB38B93-65E2-4E3C-9894-9AF420717B46}" type="pres">
      <dgm:prSet presAssocID="{654ED1E8-E126-4EF8-B6ED-DFD537FDD8AD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559B5799-0B6C-415E-8036-896784664553}" type="pres">
      <dgm:prSet presAssocID="{654ED1E8-E126-4EF8-B6ED-DFD537FDD8A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B6F48E-C324-49BC-81C2-F8AB4D2F61D5}" type="pres">
      <dgm:prSet presAssocID="{654ED1E8-E126-4EF8-B6ED-DFD537FDD8AD}" presName="negativeSpace" presStyleCnt="0"/>
      <dgm:spPr/>
    </dgm:pt>
    <dgm:pt modelId="{1101632E-635B-443B-BA97-024EEB5E2F07}" type="pres">
      <dgm:prSet presAssocID="{654ED1E8-E126-4EF8-B6ED-DFD537FDD8AD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41F8AD-C637-4784-89FD-D58F5E4B00CA}" srcId="{CCA48F70-4DA7-4DBA-8BE7-C32EFBB28EFF}" destId="{A0F3443D-E5F9-4ED6-A05D-3A2E12E65550}" srcOrd="0" destOrd="0" parTransId="{61756290-FE8E-415F-9398-7A302D01AC8B}" sibTransId="{121ED4BC-A283-4AB1-9DDB-7204EDF53CF6}"/>
    <dgm:cxn modelId="{504DE497-A09E-4724-92FF-12F9E80EF40E}" type="presOf" srcId="{96B79543-60C6-4C1A-8313-0E9BFA0FB00B}" destId="{1024F9FC-F03C-466C-A25C-FC884E8DB1F6}" srcOrd="0" destOrd="0" presId="urn:microsoft.com/office/officeart/2005/8/layout/list1"/>
    <dgm:cxn modelId="{078F19E7-C47B-45B2-8A9C-D01B0D02EE5C}" type="presOf" srcId="{7952F705-DCD1-4862-86C7-3EBBD2E7E000}" destId="{D6ACD33B-59FA-4D5F-921A-D58E8EF28432}" srcOrd="0" destOrd="0" presId="urn:microsoft.com/office/officeart/2005/8/layout/list1"/>
    <dgm:cxn modelId="{D90FFCAB-AAC4-4890-AE28-4AE3E32B6940}" type="presOf" srcId="{CCA48F70-4DA7-4DBA-8BE7-C32EFBB28EFF}" destId="{88111560-144B-49BE-9CEB-A5265937702C}" srcOrd="0" destOrd="0" presId="urn:microsoft.com/office/officeart/2005/8/layout/list1"/>
    <dgm:cxn modelId="{F4537512-56CC-4C7F-B0FB-E8001805FED0}" type="presOf" srcId="{65244004-F2A2-471B-AF49-24C596A7632A}" destId="{305EDE57-9043-4A0F-ADD7-046B7B5C0333}" srcOrd="0" destOrd="0" presId="urn:microsoft.com/office/officeart/2005/8/layout/list1"/>
    <dgm:cxn modelId="{A29F2BF8-FB9F-4E83-9A1E-4CD286D47D06}" srcId="{65244004-F2A2-471B-AF49-24C596A7632A}" destId="{654ED1E8-E126-4EF8-B6ED-DFD537FDD8AD}" srcOrd="2" destOrd="0" parTransId="{46D6C132-DD42-4B51-996A-FD6D891BEEEE}" sibTransId="{8C7FB9B7-233E-4CDD-9A2C-A26EB849E511}"/>
    <dgm:cxn modelId="{D14EB51B-9AC1-4709-8FCF-6685BEB04170}" type="presOf" srcId="{A0F3443D-E5F9-4ED6-A05D-3A2E12E65550}" destId="{10277766-7FAA-41CF-B7CC-3E7D62E8FD18}" srcOrd="0" destOrd="0" presId="urn:microsoft.com/office/officeart/2005/8/layout/list1"/>
    <dgm:cxn modelId="{66077133-9882-4D93-BAC6-4E8DF1DB8078}" type="presOf" srcId="{654ED1E8-E126-4EF8-B6ED-DFD537FDD8AD}" destId="{EDB38B93-65E2-4E3C-9894-9AF420717B46}" srcOrd="0" destOrd="0" presId="urn:microsoft.com/office/officeart/2005/8/layout/list1"/>
    <dgm:cxn modelId="{E9FB93EA-436B-4835-B9E1-D47A46B423CD}" srcId="{96B79543-60C6-4C1A-8313-0E9BFA0FB00B}" destId="{7952F705-DCD1-4862-86C7-3EBBD2E7E000}" srcOrd="0" destOrd="0" parTransId="{B3DCE396-BD31-478D-822F-4CD176749904}" sibTransId="{9D8B264D-3566-4B94-8976-8CFD32896936}"/>
    <dgm:cxn modelId="{1779D772-BBC9-430E-AB46-75910C675A2E}" srcId="{65244004-F2A2-471B-AF49-24C596A7632A}" destId="{CCA48F70-4DA7-4DBA-8BE7-C32EFBB28EFF}" srcOrd="0" destOrd="0" parTransId="{505B02E1-31A2-474D-A742-C6F808976C41}" sibTransId="{2D21C852-FB0D-439B-A9D1-2F2A0DBA1540}"/>
    <dgm:cxn modelId="{A1E6FFB0-7E17-4006-AEF9-F8EE9DF5BF7D}" type="presOf" srcId="{C221AB95-E5BC-4621-8BD8-08E91FE83822}" destId="{1101632E-635B-443B-BA97-024EEB5E2F07}" srcOrd="0" destOrd="0" presId="urn:microsoft.com/office/officeart/2005/8/layout/list1"/>
    <dgm:cxn modelId="{97647B8D-7822-46DE-8861-0CEB9E74CD23}" srcId="{654ED1E8-E126-4EF8-B6ED-DFD537FDD8AD}" destId="{C221AB95-E5BC-4621-8BD8-08E91FE83822}" srcOrd="0" destOrd="0" parTransId="{6F2D4459-26F9-4766-885D-61C6AC868F4D}" sibTransId="{4F0F1884-C48D-4DE1-B1BA-67C1C25C8415}"/>
    <dgm:cxn modelId="{79760720-3CFB-4710-82CC-66B45DD014A7}" srcId="{65244004-F2A2-471B-AF49-24C596A7632A}" destId="{96B79543-60C6-4C1A-8313-0E9BFA0FB00B}" srcOrd="1" destOrd="0" parTransId="{F8305FB4-AD19-4166-A9A0-D530B2CD91C5}" sibTransId="{EAEA2E06-3710-4166-AF67-6E5AEA9105F9}"/>
    <dgm:cxn modelId="{1C7025E8-A815-41A6-8D7B-821B1C161FBA}" type="presOf" srcId="{654ED1E8-E126-4EF8-B6ED-DFD537FDD8AD}" destId="{559B5799-0B6C-415E-8036-896784664553}" srcOrd="1" destOrd="0" presId="urn:microsoft.com/office/officeart/2005/8/layout/list1"/>
    <dgm:cxn modelId="{FD5B1E7D-E62E-4581-A72A-500AB70DE402}" type="presOf" srcId="{CCA48F70-4DA7-4DBA-8BE7-C32EFBB28EFF}" destId="{93CFABBD-D57C-498A-AC76-4731DEC7E3B4}" srcOrd="1" destOrd="0" presId="urn:microsoft.com/office/officeart/2005/8/layout/list1"/>
    <dgm:cxn modelId="{63A7BF49-7C07-4A47-B821-56238D0D2B48}" type="presOf" srcId="{96B79543-60C6-4C1A-8313-0E9BFA0FB00B}" destId="{55F775D5-D06B-4D6C-B46F-E2DC5780D782}" srcOrd="1" destOrd="0" presId="urn:microsoft.com/office/officeart/2005/8/layout/list1"/>
    <dgm:cxn modelId="{35BC17B6-710A-49BE-9B46-F99993F6D394}" type="presParOf" srcId="{305EDE57-9043-4A0F-ADD7-046B7B5C0333}" destId="{E7149337-CFA4-42D3-BCCC-0E149BBFB1AE}" srcOrd="0" destOrd="0" presId="urn:microsoft.com/office/officeart/2005/8/layout/list1"/>
    <dgm:cxn modelId="{016522A1-4937-4C11-8D77-6E7C48670874}" type="presParOf" srcId="{E7149337-CFA4-42D3-BCCC-0E149BBFB1AE}" destId="{88111560-144B-49BE-9CEB-A5265937702C}" srcOrd="0" destOrd="0" presId="urn:microsoft.com/office/officeart/2005/8/layout/list1"/>
    <dgm:cxn modelId="{0DE17FCA-467E-468B-9786-F230F862FAB1}" type="presParOf" srcId="{E7149337-CFA4-42D3-BCCC-0E149BBFB1AE}" destId="{93CFABBD-D57C-498A-AC76-4731DEC7E3B4}" srcOrd="1" destOrd="0" presId="urn:microsoft.com/office/officeart/2005/8/layout/list1"/>
    <dgm:cxn modelId="{5D9310D6-8FFE-497A-A899-A6D4F89F4294}" type="presParOf" srcId="{305EDE57-9043-4A0F-ADD7-046B7B5C0333}" destId="{54355A23-3A01-498E-A8F0-2E21FDB815EA}" srcOrd="1" destOrd="0" presId="urn:microsoft.com/office/officeart/2005/8/layout/list1"/>
    <dgm:cxn modelId="{45544A60-06DB-4751-B9B5-FABB3B46677B}" type="presParOf" srcId="{305EDE57-9043-4A0F-ADD7-046B7B5C0333}" destId="{10277766-7FAA-41CF-B7CC-3E7D62E8FD18}" srcOrd="2" destOrd="0" presId="urn:microsoft.com/office/officeart/2005/8/layout/list1"/>
    <dgm:cxn modelId="{806B9CB4-39A7-4274-B8E3-78D947B249FB}" type="presParOf" srcId="{305EDE57-9043-4A0F-ADD7-046B7B5C0333}" destId="{2789EEEB-FF41-4184-822F-66FCF4961DD3}" srcOrd="3" destOrd="0" presId="urn:microsoft.com/office/officeart/2005/8/layout/list1"/>
    <dgm:cxn modelId="{26D6A0A4-C980-4988-9644-AB608F2EC65F}" type="presParOf" srcId="{305EDE57-9043-4A0F-ADD7-046B7B5C0333}" destId="{46D27423-2B4C-40EE-820D-6657DDE1915B}" srcOrd="4" destOrd="0" presId="urn:microsoft.com/office/officeart/2005/8/layout/list1"/>
    <dgm:cxn modelId="{EBD57B8D-084A-41ED-8D61-B65F46D3DDD6}" type="presParOf" srcId="{46D27423-2B4C-40EE-820D-6657DDE1915B}" destId="{1024F9FC-F03C-466C-A25C-FC884E8DB1F6}" srcOrd="0" destOrd="0" presId="urn:microsoft.com/office/officeart/2005/8/layout/list1"/>
    <dgm:cxn modelId="{6E1C5548-358E-4B8B-9DAA-EEBC0662DBF1}" type="presParOf" srcId="{46D27423-2B4C-40EE-820D-6657DDE1915B}" destId="{55F775D5-D06B-4D6C-B46F-E2DC5780D782}" srcOrd="1" destOrd="0" presId="urn:microsoft.com/office/officeart/2005/8/layout/list1"/>
    <dgm:cxn modelId="{A1B58C41-2583-4F9A-B36A-BF98D773DC64}" type="presParOf" srcId="{305EDE57-9043-4A0F-ADD7-046B7B5C0333}" destId="{BB29DBBA-D1D7-4C33-8E60-6ED9ECEA0D46}" srcOrd="5" destOrd="0" presId="urn:microsoft.com/office/officeart/2005/8/layout/list1"/>
    <dgm:cxn modelId="{DBB6DFE2-ED47-45B8-A82E-8AFA6F9BBD70}" type="presParOf" srcId="{305EDE57-9043-4A0F-ADD7-046B7B5C0333}" destId="{D6ACD33B-59FA-4D5F-921A-D58E8EF28432}" srcOrd="6" destOrd="0" presId="urn:microsoft.com/office/officeart/2005/8/layout/list1"/>
    <dgm:cxn modelId="{883190C6-7F5E-44D8-B4C5-A4DCBB1FAB83}" type="presParOf" srcId="{305EDE57-9043-4A0F-ADD7-046B7B5C0333}" destId="{611F10CA-0E74-4354-9526-62EB2BC52929}" srcOrd="7" destOrd="0" presId="urn:microsoft.com/office/officeart/2005/8/layout/list1"/>
    <dgm:cxn modelId="{4794A11D-B2E2-4D00-9E8F-C2556E4059A8}" type="presParOf" srcId="{305EDE57-9043-4A0F-ADD7-046B7B5C0333}" destId="{DE19B151-9B6D-431C-9A29-77307A5EACB8}" srcOrd="8" destOrd="0" presId="urn:microsoft.com/office/officeart/2005/8/layout/list1"/>
    <dgm:cxn modelId="{1B9DD6E3-F8AA-4990-B3A8-7EE66CE48811}" type="presParOf" srcId="{DE19B151-9B6D-431C-9A29-77307A5EACB8}" destId="{EDB38B93-65E2-4E3C-9894-9AF420717B46}" srcOrd="0" destOrd="0" presId="urn:microsoft.com/office/officeart/2005/8/layout/list1"/>
    <dgm:cxn modelId="{FD2C71D4-8BD6-4067-A150-77C2787325FD}" type="presParOf" srcId="{DE19B151-9B6D-431C-9A29-77307A5EACB8}" destId="{559B5799-0B6C-415E-8036-896784664553}" srcOrd="1" destOrd="0" presId="urn:microsoft.com/office/officeart/2005/8/layout/list1"/>
    <dgm:cxn modelId="{E657E85F-E80B-46E6-94C3-D7EF216FC043}" type="presParOf" srcId="{305EDE57-9043-4A0F-ADD7-046B7B5C0333}" destId="{B1B6F48E-C324-49BC-81C2-F8AB4D2F61D5}" srcOrd="9" destOrd="0" presId="urn:microsoft.com/office/officeart/2005/8/layout/list1"/>
    <dgm:cxn modelId="{ECE832FA-47E0-4E01-8671-3929F708F6A0}" type="presParOf" srcId="{305EDE57-9043-4A0F-ADD7-046B7B5C0333}" destId="{1101632E-635B-443B-BA97-024EEB5E2F0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4A068C-33C2-4151-8D49-6258CCF395FD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98666C7-8FF5-4D4E-8576-88D41C87A768}">
      <dgm:prSet phldrT="[文本]" custT="1"/>
      <dgm:spPr/>
      <dgm:t>
        <a:bodyPr/>
        <a:lstStyle/>
        <a:p>
          <a:pPr algn="l"/>
          <a:r>
            <a: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1.</a:t>
          </a:r>
          <a:r>
            <a:rPr lang="zh-CN" altLang="en-US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预定义模拟</a:t>
          </a:r>
          <a:r>
            <a:rPr lang="en-US" altLang="en-US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I2C</a:t>
          </a:r>
          <a:r>
            <a:rPr lang="zh-CN" altLang="en-US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管脚</a:t>
          </a:r>
          <a:endParaRPr lang="zh-CN" altLang="en-US" sz="20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8150B909-21EE-49AD-AC44-E63FFA2DF999}" type="parTrans" cxnId="{077DD58C-AD25-4488-AEC3-430D4E9F686D}">
      <dgm:prSet/>
      <dgm:spPr/>
      <dgm:t>
        <a:bodyPr/>
        <a:lstStyle/>
        <a:p>
          <a:endParaRPr lang="zh-CN" altLang="en-US" sz="200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B74DAA1E-5EF8-4AD0-9507-B9F02872E875}" type="sibTrans" cxnId="{077DD58C-AD25-4488-AEC3-430D4E9F686D}">
      <dgm:prSet/>
      <dgm:spPr/>
      <dgm:t>
        <a:bodyPr/>
        <a:lstStyle/>
        <a:p>
          <a:endParaRPr lang="zh-CN" altLang="en-US" sz="200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A8BDAFD7-97CC-46D2-8DBB-5773AAF24B46}">
      <dgm:prSet phldrT="[文本]" custT="1"/>
      <dgm:spPr/>
      <dgm:t>
        <a:bodyPr/>
        <a:lstStyle/>
        <a:p>
          <a:pPr algn="l"/>
          <a:r>
            <a: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3.AT24C02 </a:t>
          </a:r>
          <a:r>
            <a:rPr lang="zh-CN" altLang="en-US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写操作</a:t>
          </a:r>
          <a:endParaRPr lang="zh-CN" altLang="en-US" sz="20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8B557F15-F053-4AB6-9478-4E2D5FC1CB0B}" type="parTrans" cxnId="{2FFA73BB-665B-492D-B28D-9C6CFA2619E0}">
      <dgm:prSet/>
      <dgm:spPr/>
      <dgm:t>
        <a:bodyPr/>
        <a:lstStyle/>
        <a:p>
          <a:endParaRPr lang="zh-CN" altLang="en-US" sz="200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12275FB6-DEC7-4BAF-AA60-1ED82B9C7B2B}" type="sibTrans" cxnId="{2FFA73BB-665B-492D-B28D-9C6CFA2619E0}">
      <dgm:prSet/>
      <dgm:spPr/>
      <dgm:t>
        <a:bodyPr/>
        <a:lstStyle/>
        <a:p>
          <a:endParaRPr lang="zh-CN" altLang="en-US" sz="200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7C853005-9F60-4C46-9E9E-83F66C10FDA0}">
      <dgm:prSet phldrT="[文本]" custT="1"/>
      <dgm:spPr/>
      <dgm:t>
        <a:bodyPr/>
        <a:lstStyle/>
        <a:p>
          <a:pPr algn="l"/>
          <a:r>
            <a: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4.AT24C02 </a:t>
          </a:r>
          <a:r>
            <a:rPr lang="zh-CN" altLang="en-US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读操作</a:t>
          </a:r>
          <a:endParaRPr lang="zh-CN" altLang="en-US" sz="20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130D5364-D6A2-4B60-BB50-18BC0A2E62F9}" type="parTrans" cxnId="{A2D43783-B86F-4A96-8AD7-4AE9B424A619}">
      <dgm:prSet/>
      <dgm:spPr/>
      <dgm:t>
        <a:bodyPr/>
        <a:lstStyle/>
        <a:p>
          <a:endParaRPr lang="zh-CN" altLang="en-US" sz="200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0B1CEC36-3521-4F8F-9813-0D6BFC536710}" type="sibTrans" cxnId="{A2D43783-B86F-4A96-8AD7-4AE9B424A619}">
      <dgm:prSet/>
      <dgm:spPr/>
      <dgm:t>
        <a:bodyPr/>
        <a:lstStyle/>
        <a:p>
          <a:endParaRPr lang="zh-CN" altLang="en-US" sz="200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A3D7593A-EE27-4B5D-84E3-C55FE4FEADD6}">
      <dgm:prSet custT="1"/>
      <dgm:spPr/>
      <dgm:t>
        <a:bodyPr/>
        <a:lstStyle/>
        <a:p>
          <a:pPr algn="l"/>
          <a:r>
            <a: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2.</a:t>
          </a:r>
          <a:r>
            <a:rPr lang="zh-CN" altLang="en-US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初始化</a:t>
          </a:r>
          <a:r>
            <a: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I2C</a:t>
          </a:r>
          <a:r>
            <a:rPr lang="zh-CN" altLang="en-US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管脚</a:t>
          </a:r>
          <a:endParaRPr lang="zh-CN" altLang="en-US" sz="20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F6B1FAC1-E14C-4FFF-886F-1B33493775E5}" type="parTrans" cxnId="{8E4B923D-6B23-4431-A681-AB687A1C1FE0}">
      <dgm:prSet/>
      <dgm:spPr/>
      <dgm:t>
        <a:bodyPr/>
        <a:lstStyle/>
        <a:p>
          <a:endParaRPr lang="zh-CN" altLang="en-US" sz="200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400BE140-834C-44F8-B160-B56481F6E306}" type="sibTrans" cxnId="{8E4B923D-6B23-4431-A681-AB687A1C1FE0}">
      <dgm:prSet/>
      <dgm:spPr/>
      <dgm:t>
        <a:bodyPr/>
        <a:lstStyle/>
        <a:p>
          <a:endParaRPr lang="zh-CN" altLang="en-US" sz="200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FC920C23-52BC-4A59-B642-B9189470A30D}" type="pres">
      <dgm:prSet presAssocID="{454A068C-33C2-4151-8D49-6258CCF395FD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FF0B3F-B892-4A2B-B9F1-AF1B5F6ED8F9}" type="pres">
      <dgm:prSet presAssocID="{398666C7-8FF5-4D4E-8576-88D41C87A768}" presName="circle1" presStyleLbl="node1" presStyleIdx="0" presStyleCnt="4"/>
      <dgm:spPr/>
    </dgm:pt>
    <dgm:pt modelId="{3F354811-1438-4F42-A1E5-2CE5D3C1B73B}" type="pres">
      <dgm:prSet presAssocID="{398666C7-8FF5-4D4E-8576-88D41C87A768}" presName="space" presStyleCnt="0"/>
      <dgm:spPr/>
    </dgm:pt>
    <dgm:pt modelId="{B671D622-9494-41DC-B775-B8FDD16404B9}" type="pres">
      <dgm:prSet presAssocID="{398666C7-8FF5-4D4E-8576-88D41C87A768}" presName="rect1" presStyleLbl="alignAcc1" presStyleIdx="0" presStyleCnt="4"/>
      <dgm:spPr/>
      <dgm:t>
        <a:bodyPr/>
        <a:lstStyle/>
        <a:p>
          <a:endParaRPr lang="zh-CN" altLang="en-US"/>
        </a:p>
      </dgm:t>
    </dgm:pt>
    <dgm:pt modelId="{08DB88B3-73C5-487B-9E9F-E7FC8BEA2A89}" type="pres">
      <dgm:prSet presAssocID="{A3D7593A-EE27-4B5D-84E3-C55FE4FEADD6}" presName="vertSpace2" presStyleLbl="node1" presStyleIdx="0" presStyleCnt="4"/>
      <dgm:spPr/>
    </dgm:pt>
    <dgm:pt modelId="{7AB65269-3AD6-421D-A760-FDA0773B30D0}" type="pres">
      <dgm:prSet presAssocID="{A3D7593A-EE27-4B5D-84E3-C55FE4FEADD6}" presName="circle2" presStyleLbl="node1" presStyleIdx="1" presStyleCnt="4"/>
      <dgm:spPr/>
    </dgm:pt>
    <dgm:pt modelId="{E1C4862E-C2E8-4049-8059-FC17453124BA}" type="pres">
      <dgm:prSet presAssocID="{A3D7593A-EE27-4B5D-84E3-C55FE4FEADD6}" presName="rect2" presStyleLbl="alignAcc1" presStyleIdx="1" presStyleCnt="4"/>
      <dgm:spPr/>
      <dgm:t>
        <a:bodyPr/>
        <a:lstStyle/>
        <a:p>
          <a:endParaRPr lang="zh-CN" altLang="en-US"/>
        </a:p>
      </dgm:t>
    </dgm:pt>
    <dgm:pt modelId="{4803B20D-0013-44E2-A22A-09C76F249B41}" type="pres">
      <dgm:prSet presAssocID="{A8BDAFD7-97CC-46D2-8DBB-5773AAF24B46}" presName="vertSpace3" presStyleLbl="node1" presStyleIdx="1" presStyleCnt="4"/>
      <dgm:spPr/>
    </dgm:pt>
    <dgm:pt modelId="{F4E6C674-D316-4501-B798-401DA33F84D7}" type="pres">
      <dgm:prSet presAssocID="{A8BDAFD7-97CC-46D2-8DBB-5773AAF24B46}" presName="circle3" presStyleLbl="node1" presStyleIdx="2" presStyleCnt="4"/>
      <dgm:spPr/>
    </dgm:pt>
    <dgm:pt modelId="{0D95AF37-4878-43F0-82BA-22B666F8CF21}" type="pres">
      <dgm:prSet presAssocID="{A8BDAFD7-97CC-46D2-8DBB-5773AAF24B46}" presName="rect3" presStyleLbl="alignAcc1" presStyleIdx="2" presStyleCnt="4"/>
      <dgm:spPr/>
      <dgm:t>
        <a:bodyPr/>
        <a:lstStyle/>
        <a:p>
          <a:endParaRPr lang="zh-CN" altLang="en-US"/>
        </a:p>
      </dgm:t>
    </dgm:pt>
    <dgm:pt modelId="{802B9141-BE10-424E-84CC-C0BC5F2A2827}" type="pres">
      <dgm:prSet presAssocID="{7C853005-9F60-4C46-9E9E-83F66C10FDA0}" presName="vertSpace4" presStyleLbl="node1" presStyleIdx="2" presStyleCnt="4"/>
      <dgm:spPr/>
    </dgm:pt>
    <dgm:pt modelId="{5F56A42C-37A0-43EE-85DA-7AF92AE19F57}" type="pres">
      <dgm:prSet presAssocID="{7C853005-9F60-4C46-9E9E-83F66C10FDA0}" presName="circle4" presStyleLbl="node1" presStyleIdx="3" presStyleCnt="4"/>
      <dgm:spPr/>
    </dgm:pt>
    <dgm:pt modelId="{7E21D31E-ECCA-4214-B81A-F64B1F40EC26}" type="pres">
      <dgm:prSet presAssocID="{7C853005-9F60-4C46-9E9E-83F66C10FDA0}" presName="rect4" presStyleLbl="alignAcc1" presStyleIdx="3" presStyleCnt="4"/>
      <dgm:spPr/>
      <dgm:t>
        <a:bodyPr/>
        <a:lstStyle/>
        <a:p>
          <a:endParaRPr lang="zh-CN" altLang="en-US"/>
        </a:p>
      </dgm:t>
    </dgm:pt>
    <dgm:pt modelId="{7F55195A-E6FE-4E55-BCCE-F636AF4DA600}" type="pres">
      <dgm:prSet presAssocID="{398666C7-8FF5-4D4E-8576-88D41C87A768}" presName="rect1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F6B1F4-4DC4-4464-8C6B-2AFB79A9DBBB}" type="pres">
      <dgm:prSet presAssocID="{A3D7593A-EE27-4B5D-84E3-C55FE4FEADD6}" presName="rect2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E2733A-1AC0-42D4-BB06-757EBB37B198}" type="pres">
      <dgm:prSet presAssocID="{A8BDAFD7-97CC-46D2-8DBB-5773AAF24B46}" presName="rect3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979C13-F214-490A-B471-9608CC135CFD}" type="pres">
      <dgm:prSet presAssocID="{7C853005-9F60-4C46-9E9E-83F66C10FDA0}" presName="rect4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E420EB-EE01-40FC-8494-864699DEE4F7}" type="presOf" srcId="{7C853005-9F60-4C46-9E9E-83F66C10FDA0}" destId="{A9979C13-F214-490A-B471-9608CC135CFD}" srcOrd="1" destOrd="0" presId="urn:microsoft.com/office/officeart/2005/8/layout/target3"/>
    <dgm:cxn modelId="{077DD58C-AD25-4488-AEC3-430D4E9F686D}" srcId="{454A068C-33C2-4151-8D49-6258CCF395FD}" destId="{398666C7-8FF5-4D4E-8576-88D41C87A768}" srcOrd="0" destOrd="0" parTransId="{8150B909-21EE-49AD-AC44-E63FFA2DF999}" sibTransId="{B74DAA1E-5EF8-4AD0-9507-B9F02872E875}"/>
    <dgm:cxn modelId="{C953EE87-BB94-40F2-A9F6-A8E564944C66}" type="presOf" srcId="{A8BDAFD7-97CC-46D2-8DBB-5773AAF24B46}" destId="{05E2733A-1AC0-42D4-BB06-757EBB37B198}" srcOrd="1" destOrd="0" presId="urn:microsoft.com/office/officeart/2005/8/layout/target3"/>
    <dgm:cxn modelId="{99DA5781-DD73-449A-8A1E-66F2A8080B3C}" type="presOf" srcId="{A8BDAFD7-97CC-46D2-8DBB-5773AAF24B46}" destId="{0D95AF37-4878-43F0-82BA-22B666F8CF21}" srcOrd="0" destOrd="0" presId="urn:microsoft.com/office/officeart/2005/8/layout/target3"/>
    <dgm:cxn modelId="{0833FD52-5B86-4696-97D3-D61F850D1177}" type="presOf" srcId="{398666C7-8FF5-4D4E-8576-88D41C87A768}" destId="{7F55195A-E6FE-4E55-BCCE-F636AF4DA600}" srcOrd="1" destOrd="0" presId="urn:microsoft.com/office/officeart/2005/8/layout/target3"/>
    <dgm:cxn modelId="{4F659B72-A22A-40F7-84CA-5875277A681A}" type="presOf" srcId="{A3D7593A-EE27-4B5D-84E3-C55FE4FEADD6}" destId="{2DF6B1F4-4DC4-4464-8C6B-2AFB79A9DBBB}" srcOrd="1" destOrd="0" presId="urn:microsoft.com/office/officeart/2005/8/layout/target3"/>
    <dgm:cxn modelId="{2FFA73BB-665B-492D-B28D-9C6CFA2619E0}" srcId="{454A068C-33C2-4151-8D49-6258CCF395FD}" destId="{A8BDAFD7-97CC-46D2-8DBB-5773AAF24B46}" srcOrd="2" destOrd="0" parTransId="{8B557F15-F053-4AB6-9478-4E2D5FC1CB0B}" sibTransId="{12275FB6-DEC7-4BAF-AA60-1ED82B9C7B2B}"/>
    <dgm:cxn modelId="{B3D36C29-A04D-44B0-92FB-B69AFE590F37}" type="presOf" srcId="{454A068C-33C2-4151-8D49-6258CCF395FD}" destId="{FC920C23-52BC-4A59-B642-B9189470A30D}" srcOrd="0" destOrd="0" presId="urn:microsoft.com/office/officeart/2005/8/layout/target3"/>
    <dgm:cxn modelId="{8E4B923D-6B23-4431-A681-AB687A1C1FE0}" srcId="{454A068C-33C2-4151-8D49-6258CCF395FD}" destId="{A3D7593A-EE27-4B5D-84E3-C55FE4FEADD6}" srcOrd="1" destOrd="0" parTransId="{F6B1FAC1-E14C-4FFF-886F-1B33493775E5}" sibTransId="{400BE140-834C-44F8-B160-B56481F6E306}"/>
    <dgm:cxn modelId="{42C0E394-F7DA-46F8-9F7F-310682CD9274}" type="presOf" srcId="{7C853005-9F60-4C46-9E9E-83F66C10FDA0}" destId="{7E21D31E-ECCA-4214-B81A-F64B1F40EC26}" srcOrd="0" destOrd="0" presId="urn:microsoft.com/office/officeart/2005/8/layout/target3"/>
    <dgm:cxn modelId="{A2D43783-B86F-4A96-8AD7-4AE9B424A619}" srcId="{454A068C-33C2-4151-8D49-6258CCF395FD}" destId="{7C853005-9F60-4C46-9E9E-83F66C10FDA0}" srcOrd="3" destOrd="0" parTransId="{130D5364-D6A2-4B60-BB50-18BC0A2E62F9}" sibTransId="{0B1CEC36-3521-4F8F-9813-0D6BFC536710}"/>
    <dgm:cxn modelId="{F73443AC-42D5-4ACB-BB4B-6D83EE6A3C14}" type="presOf" srcId="{A3D7593A-EE27-4B5D-84E3-C55FE4FEADD6}" destId="{E1C4862E-C2E8-4049-8059-FC17453124BA}" srcOrd="0" destOrd="0" presId="urn:microsoft.com/office/officeart/2005/8/layout/target3"/>
    <dgm:cxn modelId="{57A38C45-0059-4631-95C7-64C8BF47A716}" type="presOf" srcId="{398666C7-8FF5-4D4E-8576-88D41C87A768}" destId="{B671D622-9494-41DC-B775-B8FDD16404B9}" srcOrd="0" destOrd="0" presId="urn:microsoft.com/office/officeart/2005/8/layout/target3"/>
    <dgm:cxn modelId="{23C1DBD3-4F5E-4311-9551-2017F61308DC}" type="presParOf" srcId="{FC920C23-52BC-4A59-B642-B9189470A30D}" destId="{6CFF0B3F-B892-4A2B-B9F1-AF1B5F6ED8F9}" srcOrd="0" destOrd="0" presId="urn:microsoft.com/office/officeart/2005/8/layout/target3"/>
    <dgm:cxn modelId="{D92D3AB4-7072-4DF8-9436-6A59D7F0288A}" type="presParOf" srcId="{FC920C23-52BC-4A59-B642-B9189470A30D}" destId="{3F354811-1438-4F42-A1E5-2CE5D3C1B73B}" srcOrd="1" destOrd="0" presId="urn:microsoft.com/office/officeart/2005/8/layout/target3"/>
    <dgm:cxn modelId="{D59F3649-3804-475D-8164-A194E06FB8F2}" type="presParOf" srcId="{FC920C23-52BC-4A59-B642-B9189470A30D}" destId="{B671D622-9494-41DC-B775-B8FDD16404B9}" srcOrd="2" destOrd="0" presId="urn:microsoft.com/office/officeart/2005/8/layout/target3"/>
    <dgm:cxn modelId="{0F5F79DD-0844-4DE2-B827-537960D60990}" type="presParOf" srcId="{FC920C23-52BC-4A59-B642-B9189470A30D}" destId="{08DB88B3-73C5-487B-9E9F-E7FC8BEA2A89}" srcOrd="3" destOrd="0" presId="urn:microsoft.com/office/officeart/2005/8/layout/target3"/>
    <dgm:cxn modelId="{766459B2-A2E3-411C-955C-70784C7E40F4}" type="presParOf" srcId="{FC920C23-52BC-4A59-B642-B9189470A30D}" destId="{7AB65269-3AD6-421D-A760-FDA0773B30D0}" srcOrd="4" destOrd="0" presId="urn:microsoft.com/office/officeart/2005/8/layout/target3"/>
    <dgm:cxn modelId="{488390FF-BA6C-4564-9A7F-983143A65320}" type="presParOf" srcId="{FC920C23-52BC-4A59-B642-B9189470A30D}" destId="{E1C4862E-C2E8-4049-8059-FC17453124BA}" srcOrd="5" destOrd="0" presId="urn:microsoft.com/office/officeart/2005/8/layout/target3"/>
    <dgm:cxn modelId="{343B5002-B2B0-4530-A56D-CAA6FA79645E}" type="presParOf" srcId="{FC920C23-52BC-4A59-B642-B9189470A30D}" destId="{4803B20D-0013-44E2-A22A-09C76F249B41}" srcOrd="6" destOrd="0" presId="urn:microsoft.com/office/officeart/2005/8/layout/target3"/>
    <dgm:cxn modelId="{512512A2-7C23-4A38-AB4D-8970462EDED0}" type="presParOf" srcId="{FC920C23-52BC-4A59-B642-B9189470A30D}" destId="{F4E6C674-D316-4501-B798-401DA33F84D7}" srcOrd="7" destOrd="0" presId="urn:microsoft.com/office/officeart/2005/8/layout/target3"/>
    <dgm:cxn modelId="{EFC65C83-5BBD-4805-8D26-1C5A8A209D90}" type="presParOf" srcId="{FC920C23-52BC-4A59-B642-B9189470A30D}" destId="{0D95AF37-4878-43F0-82BA-22B666F8CF21}" srcOrd="8" destOrd="0" presId="urn:microsoft.com/office/officeart/2005/8/layout/target3"/>
    <dgm:cxn modelId="{FE300050-3344-4015-B4EE-DD2C5D4DB9A3}" type="presParOf" srcId="{FC920C23-52BC-4A59-B642-B9189470A30D}" destId="{802B9141-BE10-424E-84CC-C0BC5F2A2827}" srcOrd="9" destOrd="0" presId="urn:microsoft.com/office/officeart/2005/8/layout/target3"/>
    <dgm:cxn modelId="{395B303E-C1F9-4FE2-AB66-5D75A9B696EF}" type="presParOf" srcId="{FC920C23-52BC-4A59-B642-B9189470A30D}" destId="{5F56A42C-37A0-43EE-85DA-7AF92AE19F57}" srcOrd="10" destOrd="0" presId="urn:microsoft.com/office/officeart/2005/8/layout/target3"/>
    <dgm:cxn modelId="{6D93578C-3955-440D-A220-54EA436B5A15}" type="presParOf" srcId="{FC920C23-52BC-4A59-B642-B9189470A30D}" destId="{7E21D31E-ECCA-4214-B81A-F64B1F40EC26}" srcOrd="11" destOrd="0" presId="urn:microsoft.com/office/officeart/2005/8/layout/target3"/>
    <dgm:cxn modelId="{F5682952-4A7B-44E1-8A98-CDB2B8F68D38}" type="presParOf" srcId="{FC920C23-52BC-4A59-B642-B9189470A30D}" destId="{7F55195A-E6FE-4E55-BCCE-F636AF4DA600}" srcOrd="12" destOrd="0" presId="urn:microsoft.com/office/officeart/2005/8/layout/target3"/>
    <dgm:cxn modelId="{F12B01FC-74EA-4D69-8234-84F7A41E5A41}" type="presParOf" srcId="{FC920C23-52BC-4A59-B642-B9189470A30D}" destId="{2DF6B1F4-4DC4-4464-8C6B-2AFB79A9DBBB}" srcOrd="13" destOrd="0" presId="urn:microsoft.com/office/officeart/2005/8/layout/target3"/>
    <dgm:cxn modelId="{7AC9064B-3AEA-426F-865D-6547E8AB823E}" type="presParOf" srcId="{FC920C23-52BC-4A59-B642-B9189470A30D}" destId="{05E2733A-1AC0-42D4-BB06-757EBB37B198}" srcOrd="14" destOrd="0" presId="urn:microsoft.com/office/officeart/2005/8/layout/target3"/>
    <dgm:cxn modelId="{E065E4BD-BFE9-4C8D-B2C0-534F55799B7F}" type="presParOf" srcId="{FC920C23-52BC-4A59-B642-B9189470A30D}" destId="{A9979C13-F214-490A-B471-9608CC135CFD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77766-7FAA-41CF-B7CC-3E7D62E8FD18}">
      <dsp:nvSpPr>
        <dsp:cNvPr id="0" name=""/>
        <dsp:cNvSpPr/>
      </dsp:nvSpPr>
      <dsp:spPr>
        <a:xfrm>
          <a:off x="0" y="324672"/>
          <a:ext cx="8499284" cy="182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59639" tIns="416560" rIns="65963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时钟控制模块根据控制寄存器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CCR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、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CR1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和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CR2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中的配置产生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I2C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协议的时钟信号，即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SCL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线上的信号。为了产生正确的时序，必须在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I2C_CR2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寄存器中设定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I2C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的输入时钟。当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12C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工作在标准传输速率时，输人时钟的频率必须大于等于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2MHz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；当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I2C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工作在快速传输速率时，输入时钟的频率必须大于等于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4MHz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。</a:t>
          </a:r>
          <a:endParaRPr lang="zh-CN" altLang="en-US" sz="16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0" y="324672"/>
        <a:ext cx="8499284" cy="1827000"/>
      </dsp:txXfrm>
    </dsp:sp>
    <dsp:sp modelId="{93CFABBD-D57C-498A-AC76-4731DEC7E3B4}">
      <dsp:nvSpPr>
        <dsp:cNvPr id="0" name=""/>
        <dsp:cNvSpPr/>
      </dsp:nvSpPr>
      <dsp:spPr>
        <a:xfrm>
          <a:off x="424964" y="29472"/>
          <a:ext cx="5949498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4877" tIns="0" rIns="224877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1. </a:t>
          </a:r>
          <a:r>
            <a:rPr lang="zh-CN" altLang="zh-CN" sz="22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时钟控制</a:t>
          </a:r>
          <a:endParaRPr lang="zh-CN" altLang="en-US" sz="22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453785" y="58293"/>
        <a:ext cx="5891856" cy="532758"/>
      </dsp:txXfrm>
    </dsp:sp>
    <dsp:sp modelId="{D6ACD33B-59FA-4D5F-921A-D58E8EF28432}">
      <dsp:nvSpPr>
        <dsp:cNvPr id="0" name=""/>
        <dsp:cNvSpPr/>
      </dsp:nvSpPr>
      <dsp:spPr>
        <a:xfrm>
          <a:off x="0" y="2554872"/>
          <a:ext cx="8499284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59639" tIns="416560" rIns="65963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数据控制模块通过一系列控制架构，在将要发送数据的基础上，按照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I2C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的数据格式加上起始信号、地址信号、应答信号和停止信号，将数据一位一位从</a:t>
          </a:r>
          <a:r>
            <a:rPr lang="en-US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SDA</a:t>
          </a:r>
          <a:r>
            <a:rPr lang="zh-CN" altLang="en-US" sz="16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线上发送出去</a:t>
          </a:r>
          <a:endParaRPr lang="zh-CN" altLang="en-US" sz="16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0" y="2554872"/>
        <a:ext cx="8499284" cy="1512000"/>
      </dsp:txXfrm>
    </dsp:sp>
    <dsp:sp modelId="{55F775D5-D06B-4D6C-B46F-E2DC5780D782}">
      <dsp:nvSpPr>
        <dsp:cNvPr id="0" name=""/>
        <dsp:cNvSpPr/>
      </dsp:nvSpPr>
      <dsp:spPr>
        <a:xfrm>
          <a:off x="424964" y="2259672"/>
          <a:ext cx="5949498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4877" tIns="0" rIns="224877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2.</a:t>
          </a:r>
          <a:r>
            <a:rPr lang="zh-CN" altLang="zh-CN" sz="22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数据控制</a:t>
          </a:r>
          <a:endParaRPr lang="zh-CN" altLang="en-US" sz="22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453785" y="2288493"/>
        <a:ext cx="5891856" cy="532758"/>
      </dsp:txXfrm>
    </dsp:sp>
    <dsp:sp modelId="{1101632E-635B-443B-BA97-024EEB5E2F07}">
      <dsp:nvSpPr>
        <dsp:cNvPr id="0" name=""/>
        <dsp:cNvSpPr/>
      </dsp:nvSpPr>
      <dsp:spPr>
        <a:xfrm>
          <a:off x="0" y="4470072"/>
          <a:ext cx="8499284" cy="91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59639" tIns="416560" rIns="65963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控制逻辑用于产生</a:t>
          </a:r>
          <a:r>
            <a:rPr lang="en-US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I2C</a:t>
          </a:r>
          <a:r>
            <a:rPr lang="zh-CN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中断和</a:t>
          </a:r>
          <a:r>
            <a:rPr lang="en-US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DMA</a:t>
          </a:r>
          <a:r>
            <a:rPr lang="zh-CN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请求。</a:t>
          </a:r>
          <a:endParaRPr lang="zh-CN" altLang="en-US" sz="18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0" y="4470072"/>
        <a:ext cx="8499284" cy="913500"/>
      </dsp:txXfrm>
    </dsp:sp>
    <dsp:sp modelId="{559B5799-0B6C-415E-8036-896784664553}">
      <dsp:nvSpPr>
        <dsp:cNvPr id="0" name=""/>
        <dsp:cNvSpPr/>
      </dsp:nvSpPr>
      <dsp:spPr>
        <a:xfrm>
          <a:off x="424964" y="4174872"/>
          <a:ext cx="5949498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4877" tIns="0" rIns="224877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3.</a:t>
          </a:r>
          <a:r>
            <a:rPr lang="zh-CN" altLang="zh-CN" sz="2200" kern="120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控制逻辑</a:t>
          </a:r>
          <a:endParaRPr lang="zh-CN" altLang="en-US" sz="22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453785" y="4203693"/>
        <a:ext cx="5891856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F0B3F-B892-4A2B-B9F1-AF1B5F6ED8F9}">
      <dsp:nvSpPr>
        <dsp:cNvPr id="0" name=""/>
        <dsp:cNvSpPr/>
      </dsp:nvSpPr>
      <dsp:spPr>
        <a:xfrm>
          <a:off x="0" y="423817"/>
          <a:ext cx="3709851" cy="370985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1D622-9494-41DC-B775-B8FDD16404B9}">
      <dsp:nvSpPr>
        <dsp:cNvPr id="0" name=""/>
        <dsp:cNvSpPr/>
      </dsp:nvSpPr>
      <dsp:spPr>
        <a:xfrm>
          <a:off x="1854925" y="423817"/>
          <a:ext cx="4328160" cy="37098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1.</a:t>
          </a:r>
          <a:r>
            <a:rPr lang="zh-CN" altLang="en-US" sz="20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预定义模拟</a:t>
          </a:r>
          <a:r>
            <a:rPr lang="en-US" altLang="en-US" sz="20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I2C</a:t>
          </a:r>
          <a:r>
            <a:rPr lang="zh-CN" altLang="en-US" sz="20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管脚</a:t>
          </a:r>
          <a:endParaRPr lang="zh-CN" altLang="en-US" sz="20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1854925" y="423817"/>
        <a:ext cx="4328160" cy="788343"/>
      </dsp:txXfrm>
    </dsp:sp>
    <dsp:sp modelId="{7AB65269-3AD6-421D-A760-FDA0773B30D0}">
      <dsp:nvSpPr>
        <dsp:cNvPr id="0" name=""/>
        <dsp:cNvSpPr/>
      </dsp:nvSpPr>
      <dsp:spPr>
        <a:xfrm>
          <a:off x="486918" y="1212160"/>
          <a:ext cx="2736015" cy="273601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4862E-C2E8-4049-8059-FC17453124BA}">
      <dsp:nvSpPr>
        <dsp:cNvPr id="0" name=""/>
        <dsp:cNvSpPr/>
      </dsp:nvSpPr>
      <dsp:spPr>
        <a:xfrm>
          <a:off x="1854925" y="1212160"/>
          <a:ext cx="4328160" cy="273601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2.</a:t>
          </a:r>
          <a:r>
            <a:rPr lang="zh-CN" altLang="en-US" sz="20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初始化</a:t>
          </a:r>
          <a:r>
            <a:rPr lang="en-US" altLang="zh-CN" sz="20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I2C</a:t>
          </a:r>
          <a:r>
            <a:rPr lang="zh-CN" altLang="en-US" sz="20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管脚</a:t>
          </a:r>
          <a:endParaRPr lang="zh-CN" altLang="en-US" sz="20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1854925" y="1212160"/>
        <a:ext cx="4328160" cy="788343"/>
      </dsp:txXfrm>
    </dsp:sp>
    <dsp:sp modelId="{F4E6C674-D316-4501-B798-401DA33F84D7}">
      <dsp:nvSpPr>
        <dsp:cNvPr id="0" name=""/>
        <dsp:cNvSpPr/>
      </dsp:nvSpPr>
      <dsp:spPr>
        <a:xfrm>
          <a:off x="973836" y="2000504"/>
          <a:ext cx="1762179" cy="176217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5AF37-4878-43F0-82BA-22B666F8CF21}">
      <dsp:nvSpPr>
        <dsp:cNvPr id="0" name=""/>
        <dsp:cNvSpPr/>
      </dsp:nvSpPr>
      <dsp:spPr>
        <a:xfrm>
          <a:off x="1854925" y="2000504"/>
          <a:ext cx="4328160" cy="17621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3.AT24C02 </a:t>
          </a:r>
          <a:r>
            <a:rPr lang="zh-CN" altLang="en-US" sz="20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写操作</a:t>
          </a:r>
          <a:endParaRPr lang="zh-CN" altLang="en-US" sz="20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1854925" y="2000504"/>
        <a:ext cx="4328160" cy="788343"/>
      </dsp:txXfrm>
    </dsp:sp>
    <dsp:sp modelId="{5F56A42C-37A0-43EE-85DA-7AF92AE19F57}">
      <dsp:nvSpPr>
        <dsp:cNvPr id="0" name=""/>
        <dsp:cNvSpPr/>
      </dsp:nvSpPr>
      <dsp:spPr>
        <a:xfrm>
          <a:off x="1460754" y="2788847"/>
          <a:ext cx="788343" cy="78834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1D31E-ECCA-4214-B81A-F64B1F40EC26}">
      <dsp:nvSpPr>
        <dsp:cNvPr id="0" name=""/>
        <dsp:cNvSpPr/>
      </dsp:nvSpPr>
      <dsp:spPr>
        <a:xfrm>
          <a:off x="1854925" y="2788847"/>
          <a:ext cx="4328160" cy="7883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4.AT24C02 </a:t>
          </a:r>
          <a:r>
            <a:rPr lang="zh-CN" altLang="en-US" sz="20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读操作</a:t>
          </a:r>
          <a:endParaRPr lang="zh-CN" altLang="en-US" sz="20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1854925" y="2788847"/>
        <a:ext cx="4328160" cy="788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Freescale Semiconductor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C2FF07-A29B-46C5-9B19-885BFDBE15D2}" type="datetime9">
              <a:rPr lang="zh-CN" altLang="en-US"/>
              <a:pPr>
                <a:defRPr/>
              </a:pPr>
              <a:t>2019年4月28日星期日12时3分37秒</a:t>
            </a:fld>
            <a:endParaRPr lang="en-US">
              <a:ea typeface="宋体" pitchFamily="2" charset="-122"/>
            </a:endParaRPr>
          </a:p>
        </p:txBody>
      </p:sp>
      <p:sp>
        <p:nvSpPr>
          <p:cNvPr id="3686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84213"/>
            <a:ext cx="45005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4213" y="4341813"/>
            <a:ext cx="5487987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© Freescale Semiconductor 2005</a:t>
            </a:r>
            <a:endParaRPr lang="en-US">
              <a:ea typeface="宋体" pitchFamily="2" charset="-122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buFont typeface="Arial" charset="0"/>
              <a:buNone/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A7703C07-FDDA-44F0-92EA-E0EB866495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0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543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84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485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21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10621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6499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6611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6D7FA-F346-43FA-BF8F-4F163E809A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54242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5368D-D741-4344-BC18-79AB6A8704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7486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5610E-6CB6-4094-8542-3EB3433B62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81095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350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BE199-B694-451A-85A9-4F277DEAAE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8551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57072-2B65-4749-A4BB-E46D860722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96771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B7703-4C46-4384-A289-2B28940A8A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17784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F351D-B694-4CD8-B9ED-C374D2CE61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1104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00E06-ED7E-46DE-BD5E-664AA82815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9364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6328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5A84E-A449-461D-804A-F4FD0C9268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65406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EF5DA-BB33-41C5-B00A-8825D8C2B2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76489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1338" y="412750"/>
            <a:ext cx="2252662" cy="5429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350" y="412750"/>
            <a:ext cx="6605588" cy="5429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3047E-D8A8-4A19-A25B-D047B1D7D7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72160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8" y="412750"/>
            <a:ext cx="8882062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33350" y="1403350"/>
            <a:ext cx="8883650" cy="44386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80F7F-4F93-413F-8C07-C809A975EE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56936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1009D-27A8-443C-8A03-D2D48DDC23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13848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3C353-AACA-446C-BA4B-AB0E2754DA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23205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3554B-8D42-43AA-810B-4C1A07B39D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26831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350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4938D-EEB8-4688-A77E-EB073FAEDC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98715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40DAD-6D2F-4AAE-84ED-2BFC0A05B7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16367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14DDB-B96B-405D-8779-276446AC0A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60203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882473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BF7B0-6749-4297-966F-9D57D8AC26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87168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93DEC-352C-4F8B-BECD-BD8A52C468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02017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F9EEC-4C6D-4016-8D4E-B4BA722875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58155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A8440-5277-4AA1-8357-0A603E4382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22361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1338" y="412750"/>
            <a:ext cx="2252662" cy="5429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350" y="412750"/>
            <a:ext cx="6605588" cy="5429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9DC0-742F-4DDD-B12A-65A1B2EC55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087962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1009D-27A8-443C-8A03-D2D48DDC23B4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21388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3C353-AACA-446C-BA4B-AB0E2754DA5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989020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3554B-8D42-43AA-810B-4C1A07B39DD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2749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350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4938D-EEB8-4688-A77E-EB073FAEDCD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01770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40DAD-6D2F-4AAE-84ED-2BFC0A05B7C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16865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30253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14DDB-B96B-405D-8779-276446AC0A1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66297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BF7B0-6749-4297-966F-9D57D8AC26C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57592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93DEC-352C-4F8B-BECD-BD8A52C468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26256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F9EEC-4C6D-4016-8D4E-B4BA722875D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654692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A8440-5277-4AA1-8357-0A603E43824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50462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1338" y="412750"/>
            <a:ext cx="2252662" cy="5429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350" y="412750"/>
            <a:ext cx="6605588" cy="5429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9DC0-742F-4DDD-B12A-65A1B2EC55B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75348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916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1655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24363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0715307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7902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 userDrawn="1"/>
        </p:nvSpPr>
        <p:spPr bwMode="auto">
          <a:xfrm>
            <a:off x="3063875" y="2078038"/>
            <a:ext cx="2820988" cy="1311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zh-CN" altLang="en-US" sz="4000" b="1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谢谢！</a:t>
            </a:r>
          </a:p>
          <a:p>
            <a:pPr algn="ctr">
              <a:defRPr/>
            </a:pPr>
            <a:r>
              <a:rPr lang="en-US" altLang="zh-CN" sz="4000" b="1" dirty="0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Thank you!</a:t>
            </a:r>
            <a:endParaRPr lang="zh-CN" altLang="en-US" sz="4000" b="1">
              <a:solidFill>
                <a:srgbClr val="6486E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Picture 1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5999163"/>
            <a:ext cx="116046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412750"/>
            <a:ext cx="8882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Goes Here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2" name="未知"/>
          <p:cNvSpPr>
            <a:spLocks noChangeArrowheads="1"/>
          </p:cNvSpPr>
          <p:nvPr userDrawn="1"/>
        </p:nvSpPr>
        <p:spPr bwMode="auto">
          <a:xfrm flipH="1">
            <a:off x="255588" y="247650"/>
            <a:ext cx="947737" cy="161925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339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3" name="Group 5"/>
          <p:cNvGrpSpPr>
            <a:grpSpLocks/>
          </p:cNvGrpSpPr>
          <p:nvPr userDrawn="1"/>
        </p:nvGrpSpPr>
        <p:grpSpPr bwMode="auto">
          <a:xfrm>
            <a:off x="1235075" y="239713"/>
            <a:ext cx="7912100" cy="165100"/>
            <a:chOff x="0" y="0"/>
            <a:chExt cx="4984" cy="104"/>
          </a:xfrm>
        </p:grpSpPr>
        <p:sp>
          <p:nvSpPr>
            <p:cNvPr id="2057" name="未知"/>
            <p:cNvSpPr>
              <a:spLocks noChangeArrowheads="1"/>
            </p:cNvSpPr>
            <p:nvPr userDrawn="1"/>
          </p:nvSpPr>
          <p:spPr bwMode="auto">
            <a:xfrm flipH="1">
              <a:off x="654" y="0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未知"/>
            <p:cNvSpPr>
              <a:spLocks noChangeArrowheads="1"/>
            </p:cNvSpPr>
            <p:nvPr userDrawn="1"/>
          </p:nvSpPr>
          <p:spPr bwMode="auto">
            <a:xfrm flipH="1">
              <a:off x="0" y="0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5" name="Text Box 9"/>
          <p:cNvSpPr txBox="1">
            <a:spLocks noChangeArrowheads="1"/>
          </p:cNvSpPr>
          <p:nvPr userDrawn="1"/>
        </p:nvSpPr>
        <p:spPr bwMode="auto">
          <a:xfrm>
            <a:off x="342900" y="6691313"/>
            <a:ext cx="86582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, the </a:t>
            </a: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 logo are trademarks of Suzhou </a:t>
            </a: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 Lighting Technology Co, Ltd. All other product or service names are the property of their respective owners. © Suzhou </a:t>
            </a: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 Lighting Technology Co, Ltd. 2012. 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3875" y="6343650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0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654410-C29C-4DC0-862D-88932E1A65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6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5999163"/>
            <a:ext cx="116046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6738" indent="-225425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•"/>
        <a:defRPr sz="2000">
          <a:solidFill>
            <a:srgbClr val="000000"/>
          </a:solidFill>
          <a:latin typeface="+mn-lt"/>
          <a:cs typeface="+mn-cs"/>
        </a:defRPr>
      </a:lvl2pPr>
      <a:lvl3pPr marL="922338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376363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7732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5pPr>
      <a:lvl6pPr marL="22304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6pPr>
      <a:lvl7pPr marL="26876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7pPr>
      <a:lvl8pPr marL="31448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8pPr>
      <a:lvl9pPr marL="36020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0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412750"/>
            <a:ext cx="8882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Goes Here</a:t>
            </a: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295275" y="3886200"/>
            <a:ext cx="8667750" cy="176213"/>
            <a:chOff x="0" y="0"/>
            <a:chExt cx="5460" cy="111"/>
          </a:xfrm>
        </p:grpSpPr>
        <p:sp>
          <p:nvSpPr>
            <p:cNvPr id="3088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123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997 w 4945"/>
                <a:gd name="T5" fmla="*/ 111 h 111"/>
                <a:gd name="T6" fmla="*/ 1012 w 4945"/>
                <a:gd name="T7" fmla="*/ 44 h 111"/>
                <a:gd name="T8" fmla="*/ 1027 w 4945"/>
                <a:gd name="T9" fmla="*/ 111 h 111"/>
                <a:gd name="T10" fmla="*/ 1156 w 4945"/>
                <a:gd name="T11" fmla="*/ 111 h 111"/>
                <a:gd name="T12" fmla="*/ 1156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未知"/>
            <p:cNvSpPr>
              <a:spLocks noChangeArrowheads="1"/>
            </p:cNvSpPr>
            <p:nvPr userDrawn="1"/>
          </p:nvSpPr>
          <p:spPr bwMode="auto">
            <a:xfrm>
              <a:off x="515" y="0"/>
              <a:ext cx="4945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4267 w 4945"/>
                <a:gd name="T5" fmla="*/ 111 h 111"/>
                <a:gd name="T6" fmla="*/ 4334 w 4945"/>
                <a:gd name="T7" fmla="*/ 44 h 111"/>
                <a:gd name="T8" fmla="*/ 4401 w 4945"/>
                <a:gd name="T9" fmla="*/ 111 h 111"/>
                <a:gd name="T10" fmla="*/ 4945 w 4945"/>
                <a:gd name="T11" fmla="*/ 111 h 111"/>
                <a:gd name="T12" fmla="*/ 4945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7" name="Group 6"/>
          <p:cNvGrpSpPr>
            <a:grpSpLocks/>
          </p:cNvGrpSpPr>
          <p:nvPr/>
        </p:nvGrpSpPr>
        <p:grpSpPr bwMode="auto">
          <a:xfrm>
            <a:off x="295275" y="249238"/>
            <a:ext cx="7677150" cy="165100"/>
            <a:chOff x="0" y="0"/>
            <a:chExt cx="4836" cy="104"/>
          </a:xfrm>
        </p:grpSpPr>
        <p:sp>
          <p:nvSpPr>
            <p:cNvPr id="3086" name="未知"/>
            <p:cNvSpPr>
              <a:spLocks noChangeArrowheads="1"/>
            </p:cNvSpPr>
            <p:nvPr userDrawn="1"/>
          </p:nvSpPr>
          <p:spPr bwMode="auto">
            <a:xfrm>
              <a:off x="54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" name="未知"/>
          <p:cNvSpPr>
            <a:spLocks noChangeArrowheads="1"/>
          </p:cNvSpPr>
          <p:nvPr/>
        </p:nvSpPr>
        <p:spPr bwMode="auto">
          <a:xfrm>
            <a:off x="8020050" y="252413"/>
            <a:ext cx="947738" cy="161925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339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Line 12"/>
          <p:cNvSpPr>
            <a:spLocks noChangeShapeType="1"/>
          </p:cNvSpPr>
          <p:nvPr/>
        </p:nvSpPr>
        <p:spPr bwMode="auto">
          <a:xfrm>
            <a:off x="295275" y="5938838"/>
            <a:ext cx="8655050" cy="0"/>
          </a:xfrm>
          <a:prstGeom prst="line">
            <a:avLst/>
          </a:prstGeom>
          <a:noFill/>
          <a:ln w="9525">
            <a:solidFill>
              <a:srgbClr val="4E61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Rectangle 46"/>
          <p:cNvSpPr>
            <a:spLocks noChangeArrowheads="1"/>
          </p:cNvSpPr>
          <p:nvPr userDrawn="1"/>
        </p:nvSpPr>
        <p:spPr bwMode="auto">
          <a:xfrm>
            <a:off x="295275" y="3151188"/>
            <a:ext cx="8667750" cy="741362"/>
          </a:xfrm>
          <a:prstGeom prst="rect">
            <a:avLst/>
          </a:prstGeom>
          <a:solidFill>
            <a:srgbClr val="339EBB">
              <a:alpha val="5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200" b="1" smtClean="0">
                <a:solidFill>
                  <a:schemeClr val="bg1"/>
                </a:solidFill>
                <a:ea typeface="宋体" panose="02010600030101010101" pitchFamily="2" charset="-122"/>
              </a:rPr>
              <a:t>                                                 </a:t>
            </a:r>
          </a:p>
        </p:txBody>
      </p:sp>
      <p:sp>
        <p:nvSpPr>
          <p:cNvPr id="3082" name="Rectangle 47"/>
          <p:cNvSpPr>
            <a:spLocks noChangeArrowheads="1"/>
          </p:cNvSpPr>
          <p:nvPr/>
        </p:nvSpPr>
        <p:spPr bwMode="auto">
          <a:xfrm>
            <a:off x="5118100" y="3206750"/>
            <a:ext cx="38068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b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Designing with HUAGO Lighting</a:t>
            </a:r>
          </a:p>
        </p:txBody>
      </p:sp>
      <p:sp>
        <p:nvSpPr>
          <p:cNvPr id="3124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3875" y="6343650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0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796177D-DCCA-41E8-9C4D-D78E52F078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3" name="Picture 53" descr="12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400050"/>
            <a:ext cx="86725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275" y="6021388"/>
            <a:ext cx="124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  <p:sp>
        <p:nvSpPr>
          <p:cNvPr id="2055" name="Text Box 9"/>
          <p:cNvSpPr txBox="1">
            <a:spLocks noChangeArrowheads="1"/>
          </p:cNvSpPr>
          <p:nvPr userDrawn="1"/>
        </p:nvSpPr>
        <p:spPr bwMode="auto">
          <a:xfrm>
            <a:off x="342900" y="6691313"/>
            <a:ext cx="86582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00" smtClean="0">
                <a:solidFill>
                  <a:srgbClr val="0C87CD"/>
                </a:solidFill>
                <a:ea typeface="宋体" panose="02010600030101010101" pitchFamily="2" charset="-122"/>
              </a:rPr>
              <a:t>Huago, the Huago logo are trademarks of Suzhou Huago Lighting Technology Co, Ltd. All other product or service names are the property of their respective owners. © Suzhou Huago Lighting Technology Co, Ltd. 2012.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6738" indent="-225425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•"/>
        <a:defRPr sz="2000">
          <a:solidFill>
            <a:srgbClr val="000000"/>
          </a:solidFill>
          <a:latin typeface="+mn-lt"/>
          <a:cs typeface="+mn-cs"/>
        </a:defRPr>
      </a:lvl2pPr>
      <a:lvl3pPr marL="922338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376363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7732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5pPr>
      <a:lvl6pPr marL="22304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6pPr>
      <a:lvl7pPr marL="26876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7pPr>
      <a:lvl8pPr marL="31448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8pPr>
      <a:lvl9pPr marL="36020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0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412750"/>
            <a:ext cx="8882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Goes Here</a:t>
            </a: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295275" y="3886200"/>
            <a:ext cx="8667750" cy="176213"/>
            <a:chOff x="0" y="0"/>
            <a:chExt cx="5460" cy="111"/>
          </a:xfrm>
        </p:grpSpPr>
        <p:sp>
          <p:nvSpPr>
            <p:cNvPr id="3088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123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997 w 4945"/>
                <a:gd name="T5" fmla="*/ 111 h 111"/>
                <a:gd name="T6" fmla="*/ 1012 w 4945"/>
                <a:gd name="T7" fmla="*/ 44 h 111"/>
                <a:gd name="T8" fmla="*/ 1027 w 4945"/>
                <a:gd name="T9" fmla="*/ 111 h 111"/>
                <a:gd name="T10" fmla="*/ 1156 w 4945"/>
                <a:gd name="T11" fmla="*/ 111 h 111"/>
                <a:gd name="T12" fmla="*/ 1156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89" name="未知"/>
            <p:cNvSpPr>
              <a:spLocks noChangeArrowheads="1"/>
            </p:cNvSpPr>
            <p:nvPr userDrawn="1"/>
          </p:nvSpPr>
          <p:spPr bwMode="auto">
            <a:xfrm>
              <a:off x="515" y="0"/>
              <a:ext cx="4945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4267 w 4945"/>
                <a:gd name="T5" fmla="*/ 111 h 111"/>
                <a:gd name="T6" fmla="*/ 4334 w 4945"/>
                <a:gd name="T7" fmla="*/ 44 h 111"/>
                <a:gd name="T8" fmla="*/ 4401 w 4945"/>
                <a:gd name="T9" fmla="*/ 111 h 111"/>
                <a:gd name="T10" fmla="*/ 4945 w 4945"/>
                <a:gd name="T11" fmla="*/ 111 h 111"/>
                <a:gd name="T12" fmla="*/ 4945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077" name="Group 6"/>
          <p:cNvGrpSpPr>
            <a:grpSpLocks/>
          </p:cNvGrpSpPr>
          <p:nvPr/>
        </p:nvGrpSpPr>
        <p:grpSpPr bwMode="auto">
          <a:xfrm>
            <a:off x="295275" y="249238"/>
            <a:ext cx="7677150" cy="165100"/>
            <a:chOff x="0" y="0"/>
            <a:chExt cx="4836" cy="104"/>
          </a:xfrm>
        </p:grpSpPr>
        <p:sp>
          <p:nvSpPr>
            <p:cNvPr id="3086" name="未知"/>
            <p:cNvSpPr>
              <a:spLocks noChangeArrowheads="1"/>
            </p:cNvSpPr>
            <p:nvPr userDrawn="1"/>
          </p:nvSpPr>
          <p:spPr bwMode="auto">
            <a:xfrm>
              <a:off x="54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87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078" name="未知"/>
          <p:cNvSpPr>
            <a:spLocks noChangeArrowheads="1"/>
          </p:cNvSpPr>
          <p:nvPr/>
        </p:nvSpPr>
        <p:spPr bwMode="auto">
          <a:xfrm>
            <a:off x="8020050" y="252413"/>
            <a:ext cx="947738" cy="161925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339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79" name="Line 12"/>
          <p:cNvSpPr>
            <a:spLocks noChangeShapeType="1"/>
          </p:cNvSpPr>
          <p:nvPr/>
        </p:nvSpPr>
        <p:spPr bwMode="auto">
          <a:xfrm>
            <a:off x="295275" y="5938838"/>
            <a:ext cx="8655050" cy="0"/>
          </a:xfrm>
          <a:prstGeom prst="line">
            <a:avLst/>
          </a:prstGeom>
          <a:noFill/>
          <a:ln w="9525">
            <a:solidFill>
              <a:srgbClr val="4E61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81" name="Rectangle 46"/>
          <p:cNvSpPr>
            <a:spLocks noChangeArrowheads="1"/>
          </p:cNvSpPr>
          <p:nvPr userDrawn="1"/>
        </p:nvSpPr>
        <p:spPr bwMode="auto">
          <a:xfrm>
            <a:off x="295275" y="3151188"/>
            <a:ext cx="8667750" cy="741362"/>
          </a:xfrm>
          <a:prstGeom prst="rect">
            <a:avLst/>
          </a:prstGeom>
          <a:solidFill>
            <a:srgbClr val="339EBB">
              <a:alpha val="5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200" b="1" smtClean="0">
                <a:solidFill>
                  <a:srgbClr val="FFFFFF"/>
                </a:solidFill>
                <a:ea typeface="宋体" panose="02010600030101010101" pitchFamily="2" charset="-122"/>
              </a:rPr>
              <a:t>                                                 </a:t>
            </a:r>
          </a:p>
        </p:txBody>
      </p:sp>
      <p:sp>
        <p:nvSpPr>
          <p:cNvPr id="3082" name="Rectangle 47"/>
          <p:cNvSpPr>
            <a:spLocks noChangeArrowheads="1"/>
          </p:cNvSpPr>
          <p:nvPr/>
        </p:nvSpPr>
        <p:spPr bwMode="auto">
          <a:xfrm>
            <a:off x="5118100" y="3206750"/>
            <a:ext cx="38068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b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smtClean="0">
                <a:solidFill>
                  <a:srgbClr val="FFFFFF"/>
                </a:solidFill>
                <a:ea typeface="宋体" panose="02010600030101010101" pitchFamily="2" charset="-122"/>
              </a:rPr>
              <a:t>Designing with HUAGO Lighting</a:t>
            </a:r>
          </a:p>
        </p:txBody>
      </p:sp>
      <p:sp>
        <p:nvSpPr>
          <p:cNvPr id="3124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3875" y="6343650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0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796177D-DCCA-41E8-9C4D-D78E52F0785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083" name="Picture 53" descr="12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400050"/>
            <a:ext cx="86725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275" y="6021388"/>
            <a:ext cx="124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  <p:sp>
        <p:nvSpPr>
          <p:cNvPr id="2055" name="Text Box 9"/>
          <p:cNvSpPr txBox="1">
            <a:spLocks noChangeArrowheads="1"/>
          </p:cNvSpPr>
          <p:nvPr userDrawn="1"/>
        </p:nvSpPr>
        <p:spPr bwMode="auto">
          <a:xfrm>
            <a:off x="342900" y="6691313"/>
            <a:ext cx="86582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00" smtClean="0">
                <a:solidFill>
                  <a:srgbClr val="0C87CD"/>
                </a:solidFill>
                <a:ea typeface="宋体" panose="02010600030101010101" pitchFamily="2" charset="-122"/>
              </a:rPr>
              <a:t>Huago, the Huago logo are trademarks of Suzhou Huago Lighting Technology Co, Ltd. All other product or service names are the property of their respective owners. © Suzhou Huago Lighting Technology Co, Ltd. 2012. </a:t>
            </a:r>
          </a:p>
        </p:txBody>
      </p:sp>
    </p:spTree>
    <p:extLst>
      <p:ext uri="{BB962C8B-B14F-4D97-AF65-F5344CB8AC3E}">
        <p14:creationId xmlns:p14="http://schemas.microsoft.com/office/powerpoint/2010/main" val="126048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6738" indent="-225425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•"/>
        <a:defRPr sz="2000">
          <a:solidFill>
            <a:srgbClr val="000000"/>
          </a:solidFill>
          <a:latin typeface="+mn-lt"/>
          <a:cs typeface="+mn-cs"/>
        </a:defRPr>
      </a:lvl2pPr>
      <a:lvl3pPr marL="922338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376363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7732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5pPr>
      <a:lvl6pPr marL="22304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6pPr>
      <a:lvl7pPr marL="26876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7pPr>
      <a:lvl8pPr marL="31448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8pPr>
      <a:lvl9pPr marL="36020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33375" y="4884285"/>
            <a:ext cx="6353175" cy="1269773"/>
          </a:xfrm>
        </p:spPr>
        <p:txBody>
          <a:bodyPr tIns="0" bIns="91440"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455560"/>
                </a:solidFill>
                <a:ea typeface="华文细黑" pitchFamily="2" charset="-122"/>
              </a:rPr>
              <a:t>I2C</a:t>
            </a:r>
            <a:r>
              <a:rPr lang="zh-CN" altLang="en-US" sz="2000" dirty="0">
                <a:solidFill>
                  <a:srgbClr val="455560"/>
                </a:solidFill>
                <a:ea typeface="华文细黑" pitchFamily="2" charset="-122"/>
              </a:rPr>
              <a:t>接口与</a:t>
            </a:r>
            <a:r>
              <a:rPr lang="en-US" altLang="zh-CN" sz="2000" dirty="0">
                <a:solidFill>
                  <a:srgbClr val="455560"/>
                </a:solidFill>
                <a:ea typeface="华文细黑" pitchFamily="2" charset="-122"/>
              </a:rPr>
              <a:t>EEPROM</a:t>
            </a: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存储器                                 黄克亚</a:t>
            </a:r>
            <a:endParaRPr lang="en-US" altLang="zh-CN" sz="2000" dirty="0" smtClean="0">
              <a:solidFill>
                <a:srgbClr val="455560"/>
              </a:solidFill>
              <a:ea typeface="华文细黑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en-US" altLang="zh-CN" sz="2000" dirty="0" smtClean="0">
              <a:solidFill>
                <a:srgbClr val="455560"/>
              </a:solidFill>
              <a:ea typeface="华文细黑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 </a:t>
            </a:r>
            <a:r>
              <a:rPr lang="en-US" altLang="zh-CN" sz="2000" dirty="0" smtClean="0">
                <a:solidFill>
                  <a:srgbClr val="455560"/>
                </a:solidFill>
                <a:ea typeface="华文细黑" pitchFamily="2" charset="-122"/>
              </a:rPr>
              <a:t>2019/03</a:t>
            </a: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93752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62" y="457591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c) 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主机和从机双向数据传送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07" y="1102765"/>
            <a:ext cx="6438349" cy="47554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514894" y="1922307"/>
            <a:ext cx="7932419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在传送过程中，当需要改变传送方向时，起始信号和从机地址都被重复产生一次，但两次读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写方向位正好反相。</a:t>
            </a:r>
          </a:p>
        </p:txBody>
      </p:sp>
      <p:sp>
        <p:nvSpPr>
          <p:cNvPr id="5" name="矩形 4"/>
          <p:cNvSpPr/>
          <p:nvPr/>
        </p:nvSpPr>
        <p:spPr>
          <a:xfrm>
            <a:off x="355600" y="3427550"/>
            <a:ext cx="8280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4. 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传输速率</a:t>
            </a: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的标准传输速率为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100Kbps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，快速传输可达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400Kbps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。目前还增加了高速模式，最高传输速率可达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3.4Mbps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847311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1" y="390215"/>
            <a:ext cx="76574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</a:t>
            </a: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14.2 STM32F103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的</a:t>
            </a: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I2C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接口</a:t>
            </a:r>
          </a:p>
        </p:txBody>
      </p:sp>
      <p:sp>
        <p:nvSpPr>
          <p:cNvPr id="7" name="矩形 6"/>
          <p:cNvSpPr/>
          <p:nvPr/>
        </p:nvSpPr>
        <p:spPr>
          <a:xfrm>
            <a:off x="194774" y="1072373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14.2.1 </a:t>
            </a: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STM32F103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主要特性</a:t>
            </a:r>
          </a:p>
        </p:txBody>
      </p:sp>
      <p:sp>
        <p:nvSpPr>
          <p:cNvPr id="2" name="矩形 1"/>
          <p:cNvSpPr/>
          <p:nvPr/>
        </p:nvSpPr>
        <p:spPr>
          <a:xfrm>
            <a:off x="312058" y="1814570"/>
            <a:ext cx="842554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所有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都位于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APB1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总线。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支持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标准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(100kbps)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和快速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(400kbps)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两种传输速率。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所有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可工作于主模式或从模式，可以作为主发送器、主接收器、从发送器或者从接收器。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支持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位或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位寻址和广播呼叫。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具有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个状态标志：发送器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接收器模式标志、字节发送结束标志、总线忙标志。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具有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个中断向量：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个中断用于地址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数据通信成功，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个中断用于错误。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具有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单字节缓冲器的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兼容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系统管理总线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SMBus2.0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7822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774" y="390202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14.2.2 STM32F103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内部结构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01512975"/>
              </p:ext>
            </p:extLst>
          </p:nvPr>
        </p:nvGraphicFramePr>
        <p:xfrm>
          <a:off x="325402" y="1103866"/>
          <a:ext cx="8499284" cy="5413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5951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994" y="420234"/>
            <a:ext cx="5210703" cy="477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66914" y="5250046"/>
            <a:ext cx="871582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/>
              <a:t>STM32F103</a:t>
            </a:r>
            <a:r>
              <a:rPr lang="zh-CN" altLang="en-US" dirty="0"/>
              <a:t>系列微控制器的</a:t>
            </a:r>
            <a:r>
              <a:rPr lang="en-US" altLang="zh-CN" dirty="0"/>
              <a:t>I2C</a:t>
            </a:r>
            <a:r>
              <a:rPr lang="zh-CN" altLang="en-US" dirty="0"/>
              <a:t>结构，由</a:t>
            </a:r>
            <a:r>
              <a:rPr lang="en-US" altLang="zh-CN" dirty="0"/>
              <a:t>SDA</a:t>
            </a:r>
            <a:r>
              <a:rPr lang="zh-CN" altLang="en-US" dirty="0"/>
              <a:t>线和</a:t>
            </a:r>
            <a:r>
              <a:rPr lang="en-US" altLang="zh-CN" dirty="0"/>
              <a:t>SCL</a:t>
            </a:r>
            <a:r>
              <a:rPr lang="zh-CN" altLang="en-US" dirty="0"/>
              <a:t>线展开，主要分为时钟控制、数据控制和控制逻辑等部分，负责实现</a:t>
            </a:r>
            <a:r>
              <a:rPr lang="en-US" altLang="zh-CN" dirty="0"/>
              <a:t>I2C</a:t>
            </a:r>
            <a:r>
              <a:rPr lang="zh-CN" altLang="en-US" dirty="0"/>
              <a:t>的时钟产生、数据收发、总线仲裁和中断、</a:t>
            </a:r>
            <a:r>
              <a:rPr lang="en-US" altLang="zh-CN" dirty="0"/>
              <a:t>DMA</a:t>
            </a:r>
            <a:r>
              <a:rPr lang="zh-CN" altLang="en-US" dirty="0"/>
              <a:t>等</a:t>
            </a:r>
            <a:r>
              <a:rPr lang="zh-CN" altLang="en-US" dirty="0" smtClean="0"/>
              <a:t>功能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0781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774" y="361174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14.2.3 STM32F103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的模式选择</a:t>
            </a:r>
          </a:p>
        </p:txBody>
      </p:sp>
      <p:sp>
        <p:nvSpPr>
          <p:cNvPr id="5" name="矩形 4"/>
          <p:cNvSpPr/>
          <p:nvPr/>
        </p:nvSpPr>
        <p:spPr>
          <a:xfrm>
            <a:off x="296373" y="828088"/>
            <a:ext cx="8339626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接口可以按下述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种模式中的一种运行：</a:t>
            </a:r>
          </a:p>
          <a:p>
            <a:pPr marL="285750" indent="4572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从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发送器模式</a:t>
            </a:r>
          </a:p>
          <a:p>
            <a:pPr marL="285750" indent="4572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从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接收器模式</a:t>
            </a:r>
          </a:p>
          <a:p>
            <a:pPr marL="285750" indent="4572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主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发送器模式</a:t>
            </a:r>
          </a:p>
          <a:p>
            <a:pPr marL="285750" indent="4572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主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接收器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模式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该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模块默认地工作于从模式。接口在生成起始条件后自动地从从模式切换到主模式；当仲裁丢失或产生停止信号时，则从主模式切换到从模式。允许多主机功能。</a:t>
            </a: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主模式时，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接口启动数据传输并产生时钟信号。串行数据传输总是以起始条件开始并以停止条件结束。起始条件和停止条件都是在主模式下由软件控制产生。</a:t>
            </a: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从模式时，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接口能识别它自己的地址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(7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位或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和广播呼叫地址。软件能够控制开启或禁止广播呼叫地址的识别。</a:t>
            </a:r>
          </a:p>
        </p:txBody>
      </p:sp>
    </p:spTree>
    <p:extLst>
      <p:ext uri="{BB962C8B-B14F-4D97-AF65-F5344CB8AC3E}">
        <p14:creationId xmlns:p14="http://schemas.microsoft.com/office/powerpoint/2010/main" val="2105150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092" y="419243"/>
            <a:ext cx="89927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14.3 </a:t>
            </a: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STM32F103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的</a:t>
            </a: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I2C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相关库函数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151232" y="1072360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14.3.1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I2C_DeInit</a:t>
            </a:r>
            <a:endParaRPr lang="zh-CN" altLang="en-US" sz="30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745390"/>
              </p:ext>
            </p:extLst>
          </p:nvPr>
        </p:nvGraphicFramePr>
        <p:xfrm>
          <a:off x="330880" y="1821446"/>
          <a:ext cx="8305120" cy="3403696"/>
        </p:xfrm>
        <a:graphic>
          <a:graphicData uri="http://schemas.openxmlformats.org/drawingml/2006/table">
            <a:tbl>
              <a:tblPr firstRow="1" firstCol="1" bandRow="1"/>
              <a:tblGrid>
                <a:gridCol w="2351765"/>
                <a:gridCol w="5953355"/>
              </a:tblGrid>
              <a:tr h="4254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I2C_DeInit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4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I2C_DeInit(I2C_TypeDef* I2Cx)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4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将外设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I2Cx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寄存器重设为缺省值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4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，来选择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I2C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4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4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4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4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RCC_APB1PeriphClockCmd().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041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7346" y="334175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13.3.2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I2C_ 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Init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834148"/>
              </p:ext>
            </p:extLst>
          </p:nvPr>
        </p:nvGraphicFramePr>
        <p:xfrm>
          <a:off x="412432" y="1004285"/>
          <a:ext cx="8223568" cy="2947570"/>
        </p:xfrm>
        <a:graphic>
          <a:graphicData uri="http://schemas.openxmlformats.org/drawingml/2006/table">
            <a:tbl>
              <a:tblPr firstRow="1" firstCol="1" bandRow="1"/>
              <a:tblGrid>
                <a:gridCol w="1858902"/>
                <a:gridCol w="6364666"/>
              </a:tblGrid>
              <a:tr h="2947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I2C_Init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7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I2C_Init(I2C_TypeDef* I2Cx, I2C_InitTypeDef* I2C_InitStruct)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7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根据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I2C_InitStruct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中指定的参数初始化外设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I2Cx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寄存器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7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，来选择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I2C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5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I2C_InitStruct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：指向结构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I2C_InitTypeDef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的指针，包含了外设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GPIO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的配置信息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7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7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7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7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799772" y="4038577"/>
            <a:ext cx="5544458" cy="27609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300" kern="0" dirty="0" err="1">
                <a:solidFill>
                  <a:srgbClr val="000000"/>
                </a:solidFill>
                <a:latin typeface="Times New Roman"/>
                <a:ea typeface="宋体"/>
                <a:cs typeface="宋体"/>
              </a:rPr>
              <a:t>typedef</a:t>
            </a:r>
            <a:r>
              <a:rPr lang="en-US" altLang="zh-CN" sz="1300" kern="0" dirty="0">
                <a:solidFill>
                  <a:srgbClr val="000000"/>
                </a:solidFill>
                <a:latin typeface="Times New Roman"/>
                <a:ea typeface="宋体"/>
                <a:cs typeface="宋体"/>
              </a:rPr>
              <a:t> </a:t>
            </a:r>
            <a:r>
              <a:rPr lang="en-US" altLang="zh-CN" sz="1300" kern="0" dirty="0" err="1">
                <a:solidFill>
                  <a:srgbClr val="000000"/>
                </a:solidFill>
                <a:latin typeface="Times New Roman"/>
                <a:ea typeface="宋体"/>
                <a:cs typeface="宋体"/>
              </a:rPr>
              <a:t>struct</a:t>
            </a:r>
            <a:endParaRPr lang="zh-CN" altLang="zh-CN" sz="1300" kern="100" dirty="0">
              <a:latin typeface="Calibri"/>
              <a:ea typeface="宋体"/>
              <a:cs typeface="Times New Roman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300" kern="0" dirty="0">
                <a:solidFill>
                  <a:srgbClr val="000000"/>
                </a:solidFill>
                <a:latin typeface="Times New Roman"/>
                <a:ea typeface="宋体"/>
                <a:cs typeface="宋体"/>
              </a:rPr>
              <a:t>{</a:t>
            </a:r>
            <a:endParaRPr lang="zh-CN" altLang="zh-CN" sz="1300" kern="100" dirty="0">
              <a:latin typeface="Calibri"/>
              <a:ea typeface="宋体"/>
              <a:cs typeface="Times New Roman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300" kern="0" dirty="0">
                <a:solidFill>
                  <a:srgbClr val="000000"/>
                </a:solidFill>
                <a:latin typeface="Times New Roman"/>
                <a:ea typeface="宋体"/>
                <a:cs typeface="宋体"/>
              </a:rPr>
              <a:t>u16 I2C_Mode;</a:t>
            </a:r>
            <a:endParaRPr lang="zh-CN" altLang="zh-CN" sz="1300" kern="100" dirty="0">
              <a:latin typeface="Calibri"/>
              <a:ea typeface="宋体"/>
              <a:cs typeface="Times New Roman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300" kern="0" dirty="0">
                <a:solidFill>
                  <a:srgbClr val="000000"/>
                </a:solidFill>
                <a:latin typeface="Times New Roman"/>
                <a:ea typeface="宋体"/>
                <a:cs typeface="宋体"/>
              </a:rPr>
              <a:t>u16 I2C_DutyCycle;</a:t>
            </a:r>
            <a:endParaRPr lang="zh-CN" altLang="zh-CN" sz="1300" kern="100" dirty="0">
              <a:latin typeface="Calibri"/>
              <a:ea typeface="宋体"/>
              <a:cs typeface="Times New Roman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300" kern="0" dirty="0">
                <a:solidFill>
                  <a:srgbClr val="000000"/>
                </a:solidFill>
                <a:latin typeface="Times New Roman"/>
                <a:ea typeface="宋体"/>
                <a:cs typeface="宋体"/>
              </a:rPr>
              <a:t>u16 I2C_OwnAddress1;</a:t>
            </a:r>
            <a:endParaRPr lang="zh-CN" altLang="zh-CN" sz="1300" kern="100" dirty="0">
              <a:latin typeface="Calibri"/>
              <a:ea typeface="宋体"/>
              <a:cs typeface="Times New Roman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300" kern="0" dirty="0">
                <a:solidFill>
                  <a:srgbClr val="000000"/>
                </a:solidFill>
                <a:latin typeface="Times New Roman"/>
                <a:ea typeface="宋体"/>
                <a:cs typeface="宋体"/>
              </a:rPr>
              <a:t>u16 I2C_Ack;</a:t>
            </a:r>
            <a:endParaRPr lang="zh-CN" altLang="zh-CN" sz="1300" kern="100" dirty="0">
              <a:latin typeface="Calibri"/>
              <a:ea typeface="宋体"/>
              <a:cs typeface="Times New Roman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300" kern="0" dirty="0">
                <a:solidFill>
                  <a:srgbClr val="000000"/>
                </a:solidFill>
                <a:latin typeface="Times New Roman"/>
                <a:ea typeface="宋体"/>
                <a:cs typeface="宋体"/>
              </a:rPr>
              <a:t>u16 I2C_AcknowledgedAddress;</a:t>
            </a:r>
            <a:endParaRPr lang="zh-CN" altLang="zh-CN" sz="1300" kern="100" dirty="0">
              <a:latin typeface="Calibri"/>
              <a:ea typeface="宋体"/>
              <a:cs typeface="Times New Roman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300" kern="0" dirty="0">
                <a:solidFill>
                  <a:srgbClr val="000000"/>
                </a:solidFill>
                <a:latin typeface="Times New Roman"/>
                <a:ea typeface="宋体"/>
                <a:cs typeface="宋体"/>
              </a:rPr>
              <a:t>u32 I2C_ClockSpeed;</a:t>
            </a:r>
            <a:endParaRPr lang="zh-CN" altLang="zh-CN" sz="1300" kern="100" dirty="0">
              <a:latin typeface="Calibri"/>
              <a:ea typeface="宋体"/>
              <a:cs typeface="Times New Roman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300" kern="0" dirty="0">
                <a:solidFill>
                  <a:srgbClr val="000000"/>
                </a:solidFill>
                <a:latin typeface="Times New Roman"/>
                <a:ea typeface="宋体"/>
                <a:cs typeface="宋体"/>
              </a:rPr>
              <a:t>} I2C_InitTypeDef;</a:t>
            </a:r>
            <a:endParaRPr lang="zh-CN" altLang="zh-CN" sz="1300" kern="100" dirty="0">
              <a:effectLst/>
              <a:latin typeface="Calibri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872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4000" y="2873560"/>
            <a:ext cx="8686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I2C_DutyCycle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用以设置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I2C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的占空比</a:t>
            </a:r>
            <a:endParaRPr lang="zh-CN" altLang="en-US" sz="1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9556" y="5114885"/>
            <a:ext cx="80699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注意：该参数只有在 </a:t>
            </a:r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 </a:t>
            </a:r>
            <a:r>
              <a:rPr lang="zh-CN" altLang="en-US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工作在快速模式（时钟工作频率高于 </a:t>
            </a:r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100KHz</a:t>
            </a:r>
            <a:r>
              <a:rPr lang="zh-CN" altLang="en-US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）下才有意义。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196534"/>
              </p:ext>
            </p:extLst>
          </p:nvPr>
        </p:nvGraphicFramePr>
        <p:xfrm>
          <a:off x="413655" y="3616239"/>
          <a:ext cx="8193318" cy="1187937"/>
        </p:xfrm>
        <a:graphic>
          <a:graphicData uri="http://schemas.openxmlformats.org/drawingml/2006/table">
            <a:tbl>
              <a:tblPr firstRow="1" firstCol="1" bandRow="1"/>
              <a:tblGrid>
                <a:gridCol w="3742627"/>
                <a:gridCol w="4450691"/>
              </a:tblGrid>
              <a:tr h="395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I2C_DutyCycle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I2C_DutyCycle_16_9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快速模式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Tlow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/ Thigh = 16/9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I2C_DutyCycle_2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快速模式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Tlow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/ Thigh = 2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21344" y="439393"/>
            <a:ext cx="8528311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I2C_Mode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用以设置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模式</a:t>
            </a: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479588"/>
              </p:ext>
            </p:extLst>
          </p:nvPr>
        </p:nvGraphicFramePr>
        <p:xfrm>
          <a:off x="377407" y="1212579"/>
          <a:ext cx="8169049" cy="1370964"/>
        </p:xfrm>
        <a:graphic>
          <a:graphicData uri="http://schemas.openxmlformats.org/drawingml/2006/table">
            <a:tbl>
              <a:tblPr firstRow="1" firstCol="1" bandRow="1"/>
              <a:tblGrid>
                <a:gridCol w="3731541"/>
                <a:gridCol w="4437508"/>
              </a:tblGrid>
              <a:tr h="3427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I2C_Mode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描述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7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I2C_Mode_I2C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设置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 I2C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为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 I2C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模式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7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I2C_Mode_SMBusDevice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设置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 I2C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为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 SMBus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设备模式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7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I2C_Mode_SMBusHost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设置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 I2C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为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SMBus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主控模式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810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4000" y="412765"/>
            <a:ext cx="8440059" cy="91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I2C_OwnAddress1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该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参数用来设置第一个设备自身地址，它可以是一个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位地址或者一个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位地址。</a:t>
            </a:r>
          </a:p>
        </p:txBody>
      </p:sp>
      <p:sp>
        <p:nvSpPr>
          <p:cNvPr id="3" name="矩形 2"/>
          <p:cNvSpPr/>
          <p:nvPr/>
        </p:nvSpPr>
        <p:spPr>
          <a:xfrm>
            <a:off x="239485" y="1407646"/>
            <a:ext cx="8672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I2C_Ack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/>
              <a:t>使能或者失能应答（</a:t>
            </a:r>
            <a:r>
              <a:rPr lang="en-US" altLang="zh-CN" dirty="0"/>
              <a:t>ACK</a:t>
            </a:r>
            <a:r>
              <a:rPr lang="zh-CN" altLang="en-US" dirty="0" smtClean="0"/>
              <a:t>）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97632"/>
              </p:ext>
            </p:extLst>
          </p:nvPr>
        </p:nvGraphicFramePr>
        <p:xfrm>
          <a:off x="379866" y="1989275"/>
          <a:ext cx="8110991" cy="1610271"/>
        </p:xfrm>
        <a:graphic>
          <a:graphicData uri="http://schemas.openxmlformats.org/drawingml/2006/table">
            <a:tbl>
              <a:tblPr firstRow="1" firstCol="1" bandRow="1"/>
              <a:tblGrid>
                <a:gridCol w="3705021"/>
                <a:gridCol w="4405970"/>
              </a:tblGrid>
              <a:tr h="5367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I2C_Ack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7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I2C_Ack_Enable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使能应答（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ACK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7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I2C_Ack_Disable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失能应答（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ACK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26573" y="3790555"/>
            <a:ext cx="8091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I2C_AcknowledgedAddress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定义了应答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位地址还是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地址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55076"/>
              </p:ext>
            </p:extLst>
          </p:nvPr>
        </p:nvGraphicFramePr>
        <p:xfrm>
          <a:off x="442685" y="4413160"/>
          <a:ext cx="8091714" cy="1131297"/>
        </p:xfrm>
        <a:graphic>
          <a:graphicData uri="http://schemas.openxmlformats.org/drawingml/2006/table">
            <a:tbl>
              <a:tblPr firstRow="1" firstCol="1" bandRow="1"/>
              <a:tblGrid>
                <a:gridCol w="3696215"/>
                <a:gridCol w="4395499"/>
              </a:tblGrid>
              <a:tr h="3770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I2C_AcknowledgedAddres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0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I2C_AcknowledgeAddress_7bit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应答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7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位地址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0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I2C_AcknowledgeAddress_10bit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应答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10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位地址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88259" y="5783105"/>
            <a:ext cx="8305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I2C_ClockSpeed</a:t>
            </a:r>
            <a:r>
              <a:rPr lang="zh-CN" altLang="en-US" sz="2000" b="1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zh-CN" dirty="0" smtClean="0"/>
              <a:t>该</a:t>
            </a:r>
            <a:r>
              <a:rPr lang="zh-CN" altLang="zh-CN" dirty="0"/>
              <a:t>参数用来设置时钟频率，这个值不能高于</a:t>
            </a:r>
            <a:r>
              <a:rPr lang="en-US" altLang="zh-CN" dirty="0"/>
              <a:t> 400KHz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516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262" y="348689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14.3.3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I2C_ 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Cmd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1063" y="3403947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14.3.4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I2C_ 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GenerateSTART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042872"/>
              </p:ext>
            </p:extLst>
          </p:nvPr>
        </p:nvGraphicFramePr>
        <p:xfrm>
          <a:off x="347175" y="957673"/>
          <a:ext cx="8230768" cy="2453184"/>
        </p:xfrm>
        <a:graphic>
          <a:graphicData uri="http://schemas.openxmlformats.org/drawingml/2006/table">
            <a:tbl>
              <a:tblPr firstRow="1" firstCol="1" bandRow="1"/>
              <a:tblGrid>
                <a:gridCol w="2067322"/>
                <a:gridCol w="6163446"/>
              </a:tblGrid>
              <a:tr h="2725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I2C_ Cmd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I2C_Cmd(I2C_TypeDef* I2Cx, FunctionalState NewState)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使能或者失能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I2C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，来选择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I2C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NewState: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I2Cx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的新状态：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ENABLE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DISABLE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904624"/>
              </p:ext>
            </p:extLst>
          </p:nvPr>
        </p:nvGraphicFramePr>
        <p:xfrm>
          <a:off x="267345" y="4034699"/>
          <a:ext cx="8426711" cy="2598327"/>
        </p:xfrm>
        <a:graphic>
          <a:graphicData uri="http://schemas.openxmlformats.org/drawingml/2006/table">
            <a:tbl>
              <a:tblPr firstRow="1" firstCol="1" bandRow="1"/>
              <a:tblGrid>
                <a:gridCol w="1780832"/>
                <a:gridCol w="6645879"/>
              </a:tblGrid>
              <a:tr h="2887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I2C_ GenerateSTART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I2C_GenerateSTART(I2C_TypeDef* I2Cx, FunctionalState NewState)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产生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I2Cx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传输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START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条件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，来选择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I2C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NewState: I2Cx START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条件的新状态：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ENABLE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DISABLE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723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内容占位符 2"/>
          <p:cNvSpPr>
            <a:spLocks/>
          </p:cNvSpPr>
          <p:nvPr/>
        </p:nvSpPr>
        <p:spPr bwMode="auto">
          <a:xfrm>
            <a:off x="554038" y="1371371"/>
            <a:ext cx="8032750" cy="523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I2C</a:t>
            </a:r>
            <a:r>
              <a:rPr lang="zh-CN" altLang="en-US" sz="2400" dirty="0"/>
              <a:t>通信原理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STM32F103</a:t>
            </a:r>
            <a:r>
              <a:rPr lang="zh-CN" altLang="en-US" sz="2400" dirty="0"/>
              <a:t>的</a:t>
            </a:r>
            <a:r>
              <a:rPr lang="en-US" altLang="zh-CN" sz="2400" dirty="0"/>
              <a:t>I2C</a:t>
            </a:r>
            <a:r>
              <a:rPr lang="zh-CN" altLang="en-US" sz="2400" dirty="0"/>
              <a:t>接口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STM32F103</a:t>
            </a:r>
            <a:r>
              <a:rPr lang="zh-CN" altLang="en-US" sz="2400" dirty="0"/>
              <a:t>的</a:t>
            </a:r>
            <a:r>
              <a:rPr lang="en-US" altLang="zh-CN" sz="2400" dirty="0"/>
              <a:t>I2C</a:t>
            </a:r>
            <a:r>
              <a:rPr lang="zh-CN" altLang="en-US" sz="2400" dirty="0"/>
              <a:t>相关库函数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EEPROM</a:t>
            </a:r>
            <a:r>
              <a:rPr lang="zh-CN" altLang="en-US" sz="2400" dirty="0"/>
              <a:t>存储器及典型芯片介绍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STM32</a:t>
            </a:r>
            <a:r>
              <a:rPr lang="zh-CN" altLang="en-US" sz="2400" dirty="0"/>
              <a:t>微控制器模拟</a:t>
            </a:r>
            <a:r>
              <a:rPr lang="en-US" altLang="zh-CN" sz="2400" dirty="0"/>
              <a:t>I2C</a:t>
            </a:r>
            <a:r>
              <a:rPr lang="zh-CN" altLang="en-US" sz="2400" dirty="0"/>
              <a:t>时序访问</a:t>
            </a:r>
            <a:r>
              <a:rPr lang="en-US" altLang="zh-CN" sz="2400" dirty="0"/>
              <a:t>EEPROM</a:t>
            </a:r>
            <a:r>
              <a:rPr lang="zh-CN" altLang="en-US" sz="2400" dirty="0"/>
              <a:t>存储器项目实施</a:t>
            </a:r>
          </a:p>
        </p:txBody>
      </p:sp>
      <p:sp>
        <p:nvSpPr>
          <p:cNvPr id="2" name="矩形 1"/>
          <p:cNvSpPr/>
          <p:nvPr/>
        </p:nvSpPr>
        <p:spPr>
          <a:xfrm>
            <a:off x="603477" y="541547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33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本章</a:t>
            </a:r>
            <a:r>
              <a:rPr lang="zh-CN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33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概要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33CC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1860" y="450287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14.3.5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I2C_ 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GenerateSTOP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064750"/>
              </p:ext>
            </p:extLst>
          </p:nvPr>
        </p:nvGraphicFramePr>
        <p:xfrm>
          <a:off x="352834" y="1309072"/>
          <a:ext cx="8399281" cy="3306465"/>
        </p:xfrm>
        <a:graphic>
          <a:graphicData uri="http://schemas.openxmlformats.org/drawingml/2006/table">
            <a:tbl>
              <a:tblPr firstRow="1" firstCol="1" bandRow="1"/>
              <a:tblGrid>
                <a:gridCol w="1867890"/>
                <a:gridCol w="6531391"/>
              </a:tblGrid>
              <a:tr h="3673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I2C_ GenerateSTOP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3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I2C_GenerateSTOP(I2C_TypeDef* I2Cx, FunctionalState NewState)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3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产生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I2Cx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传输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STOP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条件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3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，来选择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I2C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3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NewState: I2Cx STOP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条件的新状态：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ENABLE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DISABLE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3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3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3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3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470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0888" y="421259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14.3.6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I2C_ Send7bitAddress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261730"/>
              </p:ext>
            </p:extLst>
          </p:nvPr>
        </p:nvGraphicFramePr>
        <p:xfrm>
          <a:off x="473256" y="1116965"/>
          <a:ext cx="8075657" cy="3063148"/>
        </p:xfrm>
        <a:graphic>
          <a:graphicData uri="http://schemas.openxmlformats.org/drawingml/2006/table">
            <a:tbl>
              <a:tblPr firstRow="1" firstCol="1" bandRow="1"/>
              <a:tblGrid>
                <a:gridCol w="1613584"/>
                <a:gridCol w="6462073"/>
              </a:tblGrid>
              <a:tr h="2784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I2C_ Send7bitAddress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9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I2C_Send7bitAddress(I2C_TypeDef* I2Cx, u8 Address, u8 I2C_Direction)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4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向指定的从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I2C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设备传送地址字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4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，来选择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I2C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4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Address: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待传输的从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I2C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地址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4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3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I2C_Direction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：设置指定的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I2C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设备工作为发射端还是接收端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4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4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4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4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28171" y="4302649"/>
            <a:ext cx="8062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I2C_Direction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该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参数设置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I2C 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界面为发送端模式或者接收端模式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267803"/>
              </p:ext>
            </p:extLst>
          </p:nvPr>
        </p:nvGraphicFramePr>
        <p:xfrm>
          <a:off x="747485" y="4863102"/>
          <a:ext cx="6916058" cy="1392555"/>
        </p:xfrm>
        <a:graphic>
          <a:graphicData uri="http://schemas.openxmlformats.org/drawingml/2006/table">
            <a:tbl>
              <a:tblPr firstRow="1" firstCol="1" bandRow="1"/>
              <a:tblGrid>
                <a:gridCol w="3012815"/>
                <a:gridCol w="3903243"/>
              </a:tblGrid>
              <a:tr h="4641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I2C_Direction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1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I2C_Direction_Transmitter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选择发送方向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1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I2C_Direction_Receiver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选择接收方向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959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8318" y="450287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14.3.7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I2C_ 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SendData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74499"/>
              </p:ext>
            </p:extLst>
          </p:nvPr>
        </p:nvGraphicFramePr>
        <p:xfrm>
          <a:off x="408278" y="1248233"/>
          <a:ext cx="8039036" cy="3106053"/>
        </p:xfrm>
        <a:graphic>
          <a:graphicData uri="http://schemas.openxmlformats.org/drawingml/2006/table">
            <a:tbl>
              <a:tblPr firstRow="1" firstCol="1" bandRow="1"/>
              <a:tblGrid>
                <a:gridCol w="1965620"/>
                <a:gridCol w="6073416"/>
              </a:tblGrid>
              <a:tr h="3451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I2C_ SendData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I2C_SendData(I2C_TypeDef* I2Cx, u8 Data)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通过外设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I2Cx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发送一个数据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，来选择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I2C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Data: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待发送的数据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705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0259" y="392207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14.3.8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DMA_GetITStatus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19057"/>
              </p:ext>
            </p:extLst>
          </p:nvPr>
        </p:nvGraphicFramePr>
        <p:xfrm>
          <a:off x="343488" y="1240881"/>
          <a:ext cx="8176397" cy="3577864"/>
        </p:xfrm>
        <a:graphic>
          <a:graphicData uri="http://schemas.openxmlformats.org/drawingml/2006/table">
            <a:tbl>
              <a:tblPr firstRow="1" firstCol="1" bandRow="1"/>
              <a:tblGrid>
                <a:gridCol w="1961517"/>
                <a:gridCol w="6214880"/>
              </a:tblGrid>
              <a:tr h="4472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I2C_ ReceiveData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2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u8 I2C_ReceiveData(I2C_TypeDef* I2Cx)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2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返回通过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I2Cx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最近接收的数据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2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I2Cx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x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，来选择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I2C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外设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2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2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接收到的字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2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2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577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204" y="390215"/>
            <a:ext cx="8470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14.4 </a:t>
            </a:r>
            <a:r>
              <a:rPr lang="zh-CN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项目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实例</a:t>
            </a:r>
          </a:p>
        </p:txBody>
      </p:sp>
      <p:sp>
        <p:nvSpPr>
          <p:cNvPr id="4" name="矩形 3"/>
          <p:cNvSpPr/>
          <p:nvPr/>
        </p:nvSpPr>
        <p:spPr>
          <a:xfrm>
            <a:off x="310889" y="995628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14.4.1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模拟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时序要求</a:t>
            </a: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970" y="1549626"/>
            <a:ext cx="6295239" cy="404869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矩形 5"/>
          <p:cNvSpPr/>
          <p:nvPr/>
        </p:nvSpPr>
        <p:spPr>
          <a:xfrm>
            <a:off x="371947" y="5637508"/>
            <a:ext cx="8078368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对于模拟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总线，有几个重复应用的典型信号：起始信号（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）、终止信号（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）、发送应答位（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ACK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）、发送非应答位（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NAK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350885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6718" y="408435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14.4.2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模拟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296376" y="1020146"/>
            <a:ext cx="851379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起始信号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SCL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线为高电平期间，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SDA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线由高电平向低电平的变化表示起始信号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 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终止信号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SCL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线为高电平期间，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SDA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线由低电平向高电平的变化表示终止信号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应答信号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也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叫响应。数据的传输必须要带应答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逻辑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数据的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表示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要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传输数据，那么肯定要分传输“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，一般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读取的时候，都是在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SCL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的为高电平的时候进行读取，所以在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SCL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为高电平的时候，需要保持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SDA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稳定，高电平为“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，低电平为“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0”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  I2C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发送一个字节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  I2C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模拟接收一个字节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647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6718" y="408435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14.4.3 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EEPROM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芯片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24C02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2055" y="1016585"/>
            <a:ext cx="862874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在目前的嵌入式系统中主要存在三种存储器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种是程序存储器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Flash Rom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，其主要用于存储程序代码，其可以在程序编写阶段修改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种是数据存储器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SRAM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，其主要用于存储运行数据，可读可写，速度快，但是芯片断电数据丢失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以上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两种存储器是系统必须具备的，事实上为完善嵌入式系统功能，通常情况下，还需配备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EEPROM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存储器。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823" y="3929288"/>
            <a:ext cx="5022850" cy="269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0326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3829" y="474345"/>
            <a:ext cx="84908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AT24C02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可以提供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2K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位，也就是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256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位字节的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EEPROM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内存，也就是说它可以保存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256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个字节的数据。所以从这里我们可以了解到，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256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个字节也就是有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256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个内存地址，也正好对应一个字节的地址范围。当我们向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24C02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读写数据的时候，地址宽度正好为一个字节。</a:t>
            </a: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AT24C02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通过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总线接口进行操作。</a:t>
            </a: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 AT24C02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的写操作，可以每次写一个地址，也可以一次写一页。所写的一页，在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24C02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这里是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个字节，（在有些数据手册上面是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16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个字节，不过开发板上面使用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24C02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是一页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个字节，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ARM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公司提供的官方例程里面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24C02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设定的也是一页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个字节。）也就是说当你写入的数据，在同一页的时候（注意是在同一页的时候），你可以只写入一次地址，每写入一个字节，地址自动加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4. AT24C02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的读操作时，可以连续读，不管连续读的数据是不是在同一页，每次读完一次数据之后，读取地址都会自动加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940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6718" y="408435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14.4.4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模拟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访问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24C02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410804108"/>
              </p:ext>
            </p:extLst>
          </p:nvPr>
        </p:nvGraphicFramePr>
        <p:xfrm>
          <a:off x="1204686" y="1291771"/>
          <a:ext cx="6183086" cy="4557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6427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029" y="4916768"/>
            <a:ext cx="14382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94774" y="450287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14.4.5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模拟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访问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24C02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1085" y="1020141"/>
            <a:ext cx="8527144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第一步：复制上一章创建工程模板文件夹到桌面，并将文件夹改名为“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13 I2C(24C02)”,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将原工程模板编译一下，直到没有错误和警告为止。</a:t>
            </a:r>
          </a:p>
        </p:txBody>
      </p:sp>
      <p:sp>
        <p:nvSpPr>
          <p:cNvPr id="4" name="矩形 3"/>
          <p:cNvSpPr/>
          <p:nvPr/>
        </p:nvSpPr>
        <p:spPr>
          <a:xfrm>
            <a:off x="370115" y="2480084"/>
            <a:ext cx="849811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第二步：点击“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File/New”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新建两个文件，将其改名为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I2C.C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I2C.H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并保存到工程模板下的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文件中。并将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I2C.C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文件添加到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项目组下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第三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步：点击“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File/New”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新建两个文件，将其改名为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AT24CXX.C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AT24CXX.H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并保存到工程模板下的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文件夹中。并将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AT24CXX.C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文件添加到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项目组下。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200" y="4987613"/>
            <a:ext cx="35909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1389073" y="4931471"/>
            <a:ext cx="1656528" cy="771789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748172" y="4945796"/>
            <a:ext cx="690789" cy="742950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3032217" y="5179384"/>
            <a:ext cx="759498" cy="242749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526" y="1441047"/>
            <a:ext cx="6858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6229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606" y="506327"/>
            <a:ext cx="56690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14.1 I2C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通信原理</a:t>
            </a:r>
          </a:p>
        </p:txBody>
      </p:sp>
      <p:sp>
        <p:nvSpPr>
          <p:cNvPr id="4" name="矩形 3"/>
          <p:cNvSpPr/>
          <p:nvPr/>
        </p:nvSpPr>
        <p:spPr>
          <a:xfrm>
            <a:off x="223802" y="1217513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14.1.1 I2C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串行总线概述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933" y="1844080"/>
            <a:ext cx="5539048" cy="33447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223802" y="5223064"/>
            <a:ext cx="8426712" cy="128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总线的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SDA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SCL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是双向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I/O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线，必须通过上拉电阻接到正电源，当总线空闲时，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线都是“高”。所有连接在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总线上的器件引脚必须是开漏或集电极开路输出，即具有“线与”功能。</a:t>
            </a:r>
          </a:p>
        </p:txBody>
      </p:sp>
    </p:spTree>
    <p:extLst>
      <p:ext uri="{BB962C8B-B14F-4D97-AF65-F5344CB8AC3E}">
        <p14:creationId xmlns:p14="http://schemas.microsoft.com/office/powerpoint/2010/main" val="286748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224" y="403167"/>
            <a:ext cx="8824687" cy="2117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第四步：编辑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源文件，首先包含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I2C.H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头文件，然后创建所有模拟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时序源函数，其中包括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初始化函数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I2C_INIT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SDA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输出配置函数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I2C_SDA_OUT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SDA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输入配置函数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I2C_SDA_IN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，起始化信号函数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I2C_Start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，终止信号函数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I2C_Stop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，主机应答函数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I2C_Ack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，主机非应答函数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I2C_NAck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，等待从机应答函数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I2C_Wait_Ack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，字节发送函数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I2C_Send_Byte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，字节读取函数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I2C_Read_Byte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2051" y="2600801"/>
            <a:ext cx="8606976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第五步：在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I2C.H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文件中输入如下源程序，其中条件编译格式不变，只要更改一下预定义变量名称即可，需要将我们刚定义函数的声明加到头文件当中。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133" y="3573154"/>
            <a:ext cx="3578095" cy="312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673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4000" y="447255"/>
            <a:ext cx="85706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第六步：编辑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AT24CXX.C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源文件，首先包含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AT24CXX.H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头文件，然后创建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AT24C02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单字节和双字节发送函数以及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AT24C02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单字节和双字节读取函数。</a:t>
            </a:r>
          </a:p>
        </p:txBody>
      </p:sp>
      <p:sp>
        <p:nvSpPr>
          <p:cNvPr id="2" name="矩形 1"/>
          <p:cNvSpPr/>
          <p:nvPr/>
        </p:nvSpPr>
        <p:spPr>
          <a:xfrm>
            <a:off x="297541" y="1417831"/>
            <a:ext cx="8527143" cy="1701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第七步：在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AT24CXX.H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文件中输入如下源程序，其中条件编译格式不变，只要更改一下预定义变量名称即可，需要将我们刚定义函数的声明加到头文件当中。由于此程序是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AT24CXX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存储器的通用函数，所以包含了很多存储器类型的定义，对于只使用一种存储器的系统，其余存储器类型定义可以忽略。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350" y="3148607"/>
            <a:ext cx="3558095" cy="337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405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916" y="492036"/>
            <a:ext cx="8919028" cy="2803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第八步：在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public.h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文件的中间部分添加“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#include "I2C.H"”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和“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#include "AT24CXX.H"”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语句，即包含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I2C.H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AT24CXX.H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头文件，任何时候程序中需要使用某一源文件中函数，必须先包含其头文件，否则编译是不能通过的。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第九步：在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main.c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文件中输入如下源程序，在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函数中，需要进行串口输出初始化，外部中断初始化，定时器初始化，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初始化，最后安排一个无限循环，等待中断发生。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863" y="3310459"/>
            <a:ext cx="5272382" cy="3207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471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7543" y="629307"/>
            <a:ext cx="8483600" cy="2117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第十步：在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Keil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-MDK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软件操作界面打开“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User”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项目组下面的“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stm32f10x_it.c”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文件，在其中编写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EXTI2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EXTI3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的中断服务程序，两个中断分别由开发板上的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KEY3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KEY4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按键触发。在系统功能定义中，按下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KEY3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按键，对用户按键时间进行记录，并写入到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EEPROM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存储器当中；按下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KEY4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按键，从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EEPROM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存储器中读出上次按键时间，所有操作信息通过串口发送至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机显示。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879" y="2746553"/>
            <a:ext cx="4773334" cy="373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088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4971" y="476294"/>
            <a:ext cx="86867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第十一步：编译工程，如没有错误，则会在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output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文件夹中生成“工程模板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.hex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”文件，如有错误则修改源程序直至没有错误为止。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第十二步：将生成的目标文件通过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ISP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软件下载到开发板微控制器的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FLASH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存储器当中，复位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运行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04276" y="2381238"/>
            <a:ext cx="452818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60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1771650" y="2442036"/>
            <a:ext cx="70675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CN" altLang="zh-CN" sz="2800" b="0"/>
          </a:p>
        </p:txBody>
      </p:sp>
      <p:pic>
        <p:nvPicPr>
          <p:cNvPr id="74756" name="Picture 4" descr="17_29_8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8174"/>
            <a:ext cx="9144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0" y="1035511"/>
            <a:ext cx="9144000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zh-CN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b="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sz="5400" b="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sz="5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zh-CN" altLang="en-US" sz="5400" b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4758" name="Picture 6" descr="WLE09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5107449"/>
            <a:ext cx="1944687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752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288" y="419243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14.1.2  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总线的数据传送</a:t>
            </a:r>
          </a:p>
        </p:txBody>
      </p:sp>
      <p:sp>
        <p:nvSpPr>
          <p:cNvPr id="4" name="矩形 3"/>
          <p:cNvSpPr/>
          <p:nvPr/>
        </p:nvSpPr>
        <p:spPr>
          <a:xfrm>
            <a:off x="209289" y="886144"/>
            <a:ext cx="32800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数据位的有效性规定</a:t>
            </a:r>
            <a:endParaRPr lang="en-US" altLang="zh-CN" sz="2400" b="1" dirty="0">
              <a:solidFill>
                <a:srgbClr val="7030A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6" y="1764845"/>
            <a:ext cx="5460660" cy="2147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03942" y="4657636"/>
            <a:ext cx="7685315" cy="1338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总线进行数据传送时，时钟信号为高电平期间，数据线上的数据必须保持稳定，只有在时钟线上的信号为低电平期间，数据线上的高电平或低电平状态才允许变化。</a:t>
            </a:r>
          </a:p>
        </p:txBody>
      </p:sp>
    </p:spTree>
    <p:extLst>
      <p:ext uri="{BB962C8B-B14F-4D97-AF65-F5344CB8AC3E}">
        <p14:creationId xmlns:p14="http://schemas.microsoft.com/office/powerpoint/2010/main" val="454953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8317" y="436202"/>
            <a:ext cx="2661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4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起始和终止信号</a:t>
            </a:r>
            <a:endParaRPr lang="en-US" altLang="zh-CN" sz="2400" b="1" dirty="0">
              <a:solidFill>
                <a:srgbClr val="7030A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45" y="1342118"/>
            <a:ext cx="6435495" cy="158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00743" y="3429000"/>
            <a:ext cx="8106228" cy="17017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总线规定，当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SCL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为高电平时，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SDA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的电平必须保持稳定不变的状态，只有当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SCL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处于低电平时，才可以改变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SDA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的电平值，但起始信号和停止信号是特例。因此，当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SCL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处于高电平时，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SDA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的任何跳变都会被识别成为一个起始信号或停止信号。</a:t>
            </a:r>
          </a:p>
        </p:txBody>
      </p:sp>
    </p:spTree>
    <p:extLst>
      <p:ext uri="{BB962C8B-B14F-4D97-AF65-F5344CB8AC3E}">
        <p14:creationId xmlns:p14="http://schemas.microsoft.com/office/powerpoint/2010/main" val="2091037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8317" y="436202"/>
            <a:ext cx="2351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24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数据传送格式</a:t>
            </a:r>
            <a:endParaRPr lang="en-US" altLang="zh-CN" sz="2400" b="1" dirty="0">
              <a:solidFill>
                <a:srgbClr val="7030A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9087" y="1104696"/>
            <a:ext cx="26356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）字节传送与应答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73" y="1701007"/>
            <a:ext cx="6237358" cy="22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76513" y="4314035"/>
            <a:ext cx="7482115" cy="2169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总线的数据传输过程中，发送到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SDA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信号线上的数据以字节为单位，每个字节必须为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位，而且是高位（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MSB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）在前，低位（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LSB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）在后，每次发送数据的字节数量不受限制。但在这个数据传输过程中需要着重强调的是，当发送方发送完每一字节后，都必须等待接收方返回一个应答响应信号，</a:t>
            </a:r>
          </a:p>
        </p:txBody>
      </p:sp>
    </p:spTree>
    <p:extLst>
      <p:ext uri="{BB962C8B-B14F-4D97-AF65-F5344CB8AC3E}">
        <p14:creationId xmlns:p14="http://schemas.microsoft.com/office/powerpoint/2010/main" val="2110080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259" y="451553"/>
            <a:ext cx="18293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 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总线的寻址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43" y="1187450"/>
            <a:ext cx="5121084" cy="1485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85259" y="2871941"/>
            <a:ext cx="84981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1) DA3~DA0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位器件地址是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总线器件固有的地址编码，器件出厂时就已给定，用户不能自行设置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A2~A0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位引脚地址用于相同地址器件的识别。若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总线上挂有相同地址的器件，或同时挂有多片相同器件时，可用硬件连方式对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位引脚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A2~A0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接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Vcc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或接地，形成地址数据。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传送方向。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时，主机接收（读）；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=0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，主机发送（写）。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主机发送地址时，总线上的每个从机都将这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位地址码与自己的地址进行比较，如果相同，则认为自己正被主机寻址，根据 位将自己确定为发送器或接收器。</a:t>
            </a:r>
          </a:p>
        </p:txBody>
      </p:sp>
    </p:spTree>
    <p:extLst>
      <p:ext uri="{BB962C8B-B14F-4D97-AF65-F5344CB8AC3E}">
        <p14:creationId xmlns:p14="http://schemas.microsoft.com/office/powerpoint/2010/main" val="1919961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259" y="451553"/>
            <a:ext cx="18293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(3)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数据帧格式</a:t>
            </a:r>
          </a:p>
        </p:txBody>
      </p:sp>
      <p:sp>
        <p:nvSpPr>
          <p:cNvPr id="3" name="矩形 2"/>
          <p:cNvSpPr/>
          <p:nvPr/>
        </p:nvSpPr>
        <p:spPr>
          <a:xfrm>
            <a:off x="736542" y="880691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a) </a:t>
            </a:r>
            <a:r>
              <a:rPr lang="zh-CN" altLang="zh-CN" dirty="0"/>
              <a:t>主机向从机写数据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6" y="1266374"/>
            <a:ext cx="6320881" cy="1229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60769" y="2282526"/>
            <a:ext cx="852357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主机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产生起始信号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主机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发送寻址字节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SLAVE ADDRESS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，其中的高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位表示数据传输目标的从机地址；最后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位是传输方向位，此时其值为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，表示数据传输方向从主机到从机。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某个从机检测到主机在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总线上广播的地址与它的地址相同时，该从机就被选中，并返回一个应答信号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。没被选中的从机会忽略之后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SDA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上的数据。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主机收到来自从机的应答信号后，开始发送数据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。主机每发送完一个字节，从机产生一个应答信号。如果在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的数据传输过程中，从机产生了非应答信号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/A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，则主机提前结束本次数据传输。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主机的数据发送完毕后，主机产生一个停止信号结束数据传输，或者产生一个重复起始信号进人下一次数据传输。</a:t>
            </a:r>
          </a:p>
        </p:txBody>
      </p:sp>
    </p:spTree>
    <p:extLst>
      <p:ext uri="{BB962C8B-B14F-4D97-AF65-F5344CB8AC3E}">
        <p14:creationId xmlns:p14="http://schemas.microsoft.com/office/powerpoint/2010/main" val="639993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085" y="457591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b) 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主机从从机读数据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94" y="826923"/>
            <a:ext cx="6320881" cy="1229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428170" y="2055983"/>
            <a:ext cx="8527143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主机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产生起始信号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主机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发送寻址字节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SLAVE ADDRESS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，其中的高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位表示数据传输目标的从机地址；最后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位是传输方向位，此时其值为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，表示数据传输方向由从机到主机。寻址字节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SLAVE ADDRESS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发送完毕后，主机释放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SDA(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拉高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SDA)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某个从机检测到主机在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总线上广播的地址与它的地址相同时，该从机就被选中，并返回一个应答信号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。没被选中的从机会忽略之后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SDA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上的数据。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主机收到应答信号后，从机开始发送数据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。从机每发送完一个字节，主机产生一个应答信号。当主机读取从机数据完毕或者主机想结束本次数据传输时，可以向从机返回一个非应答信号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，从机即自动停止数据传输。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传输完毕后，主机产生一个停止信号结束数据传输，或者产生一个重复起始信号进入下一次数据传输。</a:t>
            </a:r>
          </a:p>
        </p:txBody>
      </p:sp>
    </p:spTree>
    <p:extLst>
      <p:ext uri="{BB962C8B-B14F-4D97-AF65-F5344CB8AC3E}">
        <p14:creationId xmlns:p14="http://schemas.microsoft.com/office/powerpoint/2010/main" val="3707157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Master_PPT_Confidential">
  <a:themeElements>
    <a:clrScheme name="5_Master_PPT_Confidenti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5_Master_PPT_Confident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_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Master_PPT_Confidential">
  <a:themeElements>
    <a:clrScheme name="6_Master_PPT_Confidenti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6_Master_PPT_Confident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_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Master_PPT_Confidential">
  <a:themeElements>
    <a:clrScheme name="6_Master_PPT_Confidenti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6_Master_PPT_Confident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_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8205</TotalTime>
  <Pages>0</Pages>
  <Words>3376</Words>
  <Characters>0</Characters>
  <Application>Microsoft Office PowerPoint</Application>
  <DocSecurity>0</DocSecurity>
  <PresentationFormat>全屏显示(4:3)</PresentationFormat>
  <Lines>0</Lines>
  <Paragraphs>324</Paragraphs>
  <Slides>35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1_Custom Design</vt:lpstr>
      <vt:lpstr>5_Master_PPT_Confidential</vt:lpstr>
      <vt:lpstr>6_Master_PPT_Confidential</vt:lpstr>
      <vt:lpstr>7_Master_PPT_Confidential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Prototyping Solutions</dc:title>
  <dc:creator>LENOVE</dc:creator>
  <cp:lastModifiedBy>china</cp:lastModifiedBy>
  <cp:revision>767</cp:revision>
  <dcterms:created xsi:type="dcterms:W3CDTF">2014-12-03T14:25:05Z</dcterms:created>
  <dcterms:modified xsi:type="dcterms:W3CDTF">2019-04-28T04:14:53Z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