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62" r:id="rId4"/>
    <p:sldId id="263" r:id="rId5"/>
    <p:sldId id="264" r:id="rId6"/>
    <p:sldId id="261" r:id="rId7"/>
    <p:sldId id="274" r:id="rId8"/>
    <p:sldId id="265" r:id="rId9"/>
    <p:sldId id="275" r:id="rId10"/>
    <p:sldId id="260" r:id="rId12"/>
    <p:sldId id="266" r:id="rId13"/>
    <p:sldId id="267" r:id="rId14"/>
    <p:sldId id="268" r:id="rId15"/>
    <p:sldId id="284" r:id="rId16"/>
    <p:sldId id="285" r:id="rId17"/>
    <p:sldId id="286" r:id="rId18"/>
    <p:sldId id="287" r:id="rId19"/>
    <p:sldId id="259" r:id="rId20"/>
    <p:sldId id="25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image" Target="../media/image1.jpeg"/><Relationship Id="rId2" Type="http://schemas.openxmlformats.org/officeDocument/2006/relationships/tags" Target="../tags/tag6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 b="34447"/>
          <a:stretch>
            <a:fillRect/>
          </a:stretch>
        </p:blipFill>
        <p:spPr>
          <a:xfrm>
            <a:off x="1" y="-2"/>
            <a:ext cx="12191999" cy="4542287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5637213"/>
            <a:ext cx="12192000" cy="122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5400000" flipV="1">
            <a:off x="4187031" y="-1146968"/>
            <a:ext cx="3817937" cy="12192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7" name="直角三角形 6"/>
          <p:cNvSpPr/>
          <p:nvPr>
            <p:custDataLst>
              <p:tags r:id="rId6"/>
            </p:custDataLst>
          </p:nvPr>
        </p:nvSpPr>
        <p:spPr>
          <a:xfrm>
            <a:off x="0" y="3621088"/>
            <a:ext cx="12192000" cy="323691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7"/>
            </p:custDataLst>
          </p:nvPr>
        </p:nvSpPr>
        <p:spPr>
          <a:xfrm flipH="1">
            <a:off x="0" y="3048000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667500" y="4614350"/>
            <a:ext cx="5435600" cy="1053581"/>
          </a:xfrm>
          <a:noFill/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6667500" y="5739996"/>
            <a:ext cx="5435600" cy="504000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EBB0C-5A13-436A-8D2C-3DC1B1265D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 b="34447"/>
          <a:stretch>
            <a:fillRect/>
          </a:stretch>
        </p:blipFill>
        <p:spPr>
          <a:xfrm>
            <a:off x="1" y="-2"/>
            <a:ext cx="12191999" cy="4542287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5637213"/>
            <a:ext cx="12192000" cy="122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5400000" flipV="1">
            <a:off x="4187031" y="-1146968"/>
            <a:ext cx="3817937" cy="12192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7" name="直角三角形 6"/>
          <p:cNvSpPr/>
          <p:nvPr>
            <p:custDataLst>
              <p:tags r:id="rId6"/>
            </p:custDataLst>
          </p:nvPr>
        </p:nvSpPr>
        <p:spPr>
          <a:xfrm>
            <a:off x="0" y="3621088"/>
            <a:ext cx="12192000" cy="323691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7"/>
            </p:custDataLst>
          </p:nvPr>
        </p:nvSpPr>
        <p:spPr>
          <a:xfrm flipH="1">
            <a:off x="0" y="3044825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7429500" y="4290060"/>
            <a:ext cx="4425950" cy="1175385"/>
          </a:xfrm>
        </p:spPr>
        <p:txBody>
          <a:bodyPr rIns="25400" rtlCol="0" anchor="b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7429499" y="5540698"/>
            <a:ext cx="4425810" cy="691347"/>
          </a:xfrm>
        </p:spPr>
        <p:txBody>
          <a:bodyPr>
            <a:normAutofit/>
          </a:bodyPr>
          <a:lstStyle>
            <a:lvl1pPr marL="0" indent="0" algn="r">
              <a:buNone/>
              <a:defRPr sz="32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879850"/>
            <a:ext cx="4992688" cy="2978150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3" tIns="60956" rIns="121913" bIns="6095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reeform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30513" y="4400550"/>
            <a:ext cx="9361487" cy="245745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3" tIns="60956" rIns="121913" bIns="6095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直接连接符 1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20875" y="2790825"/>
            <a:ext cx="5219700" cy="1588"/>
          </a:xfrm>
          <a:prstGeom prst="line">
            <a:avLst/>
          </a:prstGeom>
          <a:noFill/>
          <a:ln w="6350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defRPr/>
            </a:pPr>
            <a:endParaRPr lang="zh-CN" altLang="en-US" sz="190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675735" y="3503613"/>
            <a:ext cx="5464840" cy="1058408"/>
          </a:xfrm>
        </p:spPr>
        <p:txBody>
          <a:bodyPr rIns="63500">
            <a:noAutofit/>
          </a:bodyPr>
          <a:lstStyle>
            <a:lvl1pPr algn="r">
              <a:defRPr sz="48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675735" y="2856230"/>
            <a:ext cx="5464840" cy="586804"/>
          </a:xfrm>
        </p:spPr>
        <p:txBody>
          <a:bodyPr tIns="38100" rIns="76200" bIns="38100" anchor="ctr">
            <a:noAutofit/>
          </a:bodyPr>
          <a:lstStyle>
            <a:lvl1pPr marL="0" indent="0" algn="r" eaLnBrk="1" fontAlgn="base" latinLnBrk="0" hangingPunct="1">
              <a:buNone/>
              <a:defRPr kumimoji="0" lang="zh-CN" altLang="en-US" sz="3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1675775" y="2383625"/>
            <a:ext cx="5464800" cy="356400"/>
          </a:xfrm>
        </p:spPr>
        <p:txBody>
          <a:bodyPr anchor="b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7DC10-9F80-47CA-9BB0-03FC4730FA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4DE4A-AF88-4CC7-8A46-288F8CD57E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7372350" y="4585335"/>
            <a:ext cx="4528820" cy="1053465"/>
          </a:xfrm>
        </p:spPr>
        <p:txBody>
          <a:bodyPr/>
          <a:p>
            <a:r>
              <a:rPr lang="en-US" altLang="zh-CN"/>
              <a:t>PSql </a:t>
            </a:r>
            <a:r>
              <a:rPr lang="zh-CN" altLang="en-US"/>
              <a:t>开发入门</a:t>
            </a:r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329420" y="5754370"/>
            <a:ext cx="1981835" cy="504190"/>
          </a:xfrm>
        </p:spPr>
        <p:txBody>
          <a:bodyPr/>
          <a:p>
            <a:r>
              <a:rPr lang="zh-CN" altLang="en-US"/>
              <a:t>信成</a:t>
            </a:r>
            <a:r>
              <a:rPr lang="zh-CN" altLang="en-US"/>
              <a:t>研发部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PostgreSQL 创建表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语法</a:t>
            </a:r>
            <a:endParaRPr lang="zh-CN" altLang="en-US"/>
          </a:p>
          <a:p>
            <a:r>
              <a:rPr lang="zh-CN" altLang="en-US"/>
              <a:t>CREATE TABLE 语法格式如下：</a:t>
            </a:r>
            <a:endParaRPr lang="zh-CN" altLang="en-US"/>
          </a:p>
          <a:p>
            <a:r>
              <a:rPr lang="zh-CN" altLang="en-US"/>
              <a:t>CREATE TABLE table_name(</a:t>
            </a:r>
            <a:endParaRPr lang="zh-CN" altLang="en-US"/>
          </a:p>
          <a:p>
            <a:r>
              <a:rPr lang="zh-CN" altLang="en-US"/>
              <a:t>   column1 datatype,</a:t>
            </a:r>
            <a:endParaRPr lang="zh-CN" altLang="en-US"/>
          </a:p>
          <a:p>
            <a:r>
              <a:rPr lang="zh-CN" altLang="en-US"/>
              <a:t>   column2 datatype,</a:t>
            </a:r>
            <a:endParaRPr lang="zh-CN" altLang="en-US"/>
          </a:p>
          <a:p>
            <a:r>
              <a:rPr lang="zh-CN" altLang="en-US"/>
              <a:t>   column3 datatype,</a:t>
            </a:r>
            <a:endParaRPr lang="zh-CN" altLang="en-US"/>
          </a:p>
          <a:p>
            <a:r>
              <a:rPr lang="zh-CN" altLang="en-US"/>
              <a:t>   .....</a:t>
            </a:r>
            <a:endParaRPr lang="zh-CN" altLang="en-US"/>
          </a:p>
          <a:p>
            <a:r>
              <a:rPr lang="zh-CN" altLang="en-US"/>
              <a:t>   columnN datatype,</a:t>
            </a:r>
            <a:endParaRPr lang="zh-CN" altLang="en-US"/>
          </a:p>
          <a:p>
            <a:r>
              <a:rPr lang="zh-CN" altLang="en-US"/>
              <a:t>   PRIMARY KEY( 一个或多个列 )</a:t>
            </a:r>
            <a:endParaRPr lang="zh-CN" altLang="en-US"/>
          </a:p>
          <a:p>
            <a:r>
              <a:rPr lang="zh-CN" altLang="en-US"/>
              <a:t>);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PostgreSQL 创建表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实例</a:t>
            </a:r>
            <a:endParaRPr lang="zh-CN" altLang="en-US"/>
          </a:p>
          <a:p>
            <a:r>
              <a:rPr lang="zh-CN" altLang="en-US"/>
              <a:t>以下创建了一个表，表名为 COMPANY 表格，主键为 ID，NOT NULL 表示字段不允许包含 NULL 值：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CREATE TABLE COMPANY(</a:t>
            </a:r>
            <a:endParaRPr lang="zh-CN" altLang="en-US"/>
          </a:p>
          <a:p>
            <a:r>
              <a:rPr lang="zh-CN" altLang="en-US"/>
              <a:t>   ID INT PRIMARY KEY     NOT NULL,</a:t>
            </a:r>
            <a:endParaRPr lang="zh-CN" altLang="en-US"/>
          </a:p>
          <a:p>
            <a:r>
              <a:rPr lang="zh-CN" altLang="en-US"/>
              <a:t>   NAME           TEXT    NOT NULL,</a:t>
            </a:r>
            <a:endParaRPr lang="zh-CN" altLang="en-US"/>
          </a:p>
          <a:p>
            <a:r>
              <a:rPr lang="zh-CN" altLang="en-US"/>
              <a:t>   AGE            INT     NOT NULL,</a:t>
            </a:r>
            <a:endParaRPr lang="zh-CN" altLang="en-US"/>
          </a:p>
          <a:p>
            <a:r>
              <a:rPr lang="zh-CN" altLang="en-US"/>
              <a:t>   ADDRESS        CHAR(50),</a:t>
            </a:r>
            <a:endParaRPr lang="zh-CN" altLang="en-US"/>
          </a:p>
          <a:p>
            <a:r>
              <a:rPr lang="zh-CN" altLang="en-US"/>
              <a:t>   SALARY         REAL</a:t>
            </a:r>
            <a:endParaRPr lang="zh-CN" altLang="en-US"/>
          </a:p>
          <a:p>
            <a:r>
              <a:rPr lang="zh-CN" altLang="en-US"/>
              <a:t>);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PostgreSQL 创建表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接下来我们再创建一个表格，在后面章节会用到：</a:t>
            </a:r>
            <a:endParaRPr lang="zh-CN" altLang="en-US"/>
          </a:p>
          <a:p>
            <a:endParaRPr lang="zh-CN" altLang="en-US"/>
          </a:p>
          <a:p>
            <a:r>
              <a:rPr>
                <a:sym typeface="+mn-ea"/>
              </a:rPr>
              <a:t>CREATE TABLE DEPARTMENT(</a:t>
            </a:r>
            <a:endParaRPr lang="zh-CN" altLang="en-US"/>
          </a:p>
          <a:p>
            <a:r>
              <a:rPr>
                <a:sym typeface="+mn-ea"/>
              </a:rPr>
              <a:t>   ID INT PRIMARY KEY      NOT NULL,</a:t>
            </a:r>
            <a:endParaRPr lang="zh-CN" altLang="en-US"/>
          </a:p>
          <a:p>
            <a:r>
              <a:rPr>
                <a:sym typeface="+mn-ea"/>
              </a:rPr>
              <a:t>   DEPT           CHAR(50) NOT NULL,</a:t>
            </a:r>
            <a:endParaRPr lang="zh-CN" altLang="en-US"/>
          </a:p>
          <a:p>
            <a:r>
              <a:rPr>
                <a:sym typeface="+mn-ea"/>
              </a:rPr>
              <a:t>   EMP_ID         INT      NOT NULL</a:t>
            </a:r>
            <a:endParaRPr lang="zh-CN" altLang="en-US"/>
          </a:p>
          <a:p>
            <a:r>
              <a:rPr>
                <a:sym typeface="+mn-ea"/>
              </a:rPr>
              <a:t>);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我们可以使用 \d 命令来查看表格是否创建成功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\d tablename 查看表格信息：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PostgreSQL 使用 DROP TABLE 语句来删除表格，包含表格数据、规则、触发器等，所以删除表格要慎重，删除后所有信息就消失了。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 </a:t>
            </a:r>
            <a:r>
              <a:t>基本语句</a:t>
            </a:r>
            <a:r>
              <a:rPr lang="en-US" altLang="zh-CN"/>
              <a:t>: INSERT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INSERT INTO 语句语法格式如下：</a:t>
            </a:r>
            <a:endParaRPr lang="zh-CN" altLang="en-US"/>
          </a:p>
          <a:p>
            <a:pPr lvl="1"/>
            <a:r>
              <a:rPr lang="zh-CN" altLang="en-US"/>
              <a:t>INSERT INTO TABLE_NAME (column1, column2, column3,...columnN)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VALUES (value1, value2, value3,...valueN);</a:t>
            </a:r>
            <a:endParaRPr lang="zh-CN" altLang="en-US"/>
          </a:p>
          <a:p>
            <a:pPr lvl="1"/>
            <a:r>
              <a:rPr lang="zh-CN" altLang="en-US"/>
              <a:t>column1, column2,...columnN 为表中字段名。</a:t>
            </a:r>
            <a:endParaRPr lang="zh-CN" altLang="en-US"/>
          </a:p>
          <a:p>
            <a:pPr lvl="1"/>
            <a:r>
              <a:rPr lang="zh-CN" altLang="en-US"/>
              <a:t>value1, value2, value3,...valueN 为字段对应的值。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在使用 INSERT INTO 语句时，字段列必须和数据值数量相同，且顺序也要对应。</a:t>
            </a:r>
            <a:endParaRPr lang="zh-CN" altLang="en-US"/>
          </a:p>
          <a:p>
            <a:pPr lvl="1"/>
            <a:r>
              <a:rPr lang="zh-CN" altLang="en-US"/>
              <a:t>如果我们向表中的所有字段插入值，则可以不需要指定字段，只需要指定插入的值即可：</a:t>
            </a:r>
            <a:endParaRPr lang="zh-CN" altLang="en-US"/>
          </a:p>
          <a:p>
            <a:pPr lvl="1"/>
            <a:r>
              <a:rPr lang="zh-CN" altLang="en-US"/>
              <a:t>INSERT INTO TABLE_NAME VALUES (value1,value2,value3,...valueN);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olidFill>
                  <a:srgbClr val="FF0000"/>
                </a:solidFill>
              </a:rPr>
              <a:t>EX: </a:t>
            </a:r>
            <a:r>
              <a:rPr lang="zh-CN" altLang="en-US">
                <a:solidFill>
                  <a:srgbClr val="FF0000"/>
                </a:solidFill>
              </a:rPr>
              <a:t>INSERT into users(username,password) VALUES('test1','111')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SQL </a:t>
            </a:r>
            <a:r>
              <a:rPr>
                <a:sym typeface="+mn-ea"/>
              </a:rPr>
              <a:t>基本语句</a:t>
            </a:r>
            <a:r>
              <a:rPr lang="en-US" altLang="zh-CN">
                <a:sym typeface="+mn-ea"/>
              </a:rPr>
              <a:t>: DELETE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以下是 DELETE 语句删除数据的通用语法：</a:t>
            </a:r>
            <a:endParaRPr lang="zh-CN" altLang="en-US"/>
          </a:p>
          <a:p>
            <a:r>
              <a:rPr lang="zh-CN" altLang="en-US"/>
              <a:t>DELETE FROM table_name WHERE [condition];</a:t>
            </a:r>
            <a:endParaRPr lang="zh-CN" altLang="en-US"/>
          </a:p>
          <a:p>
            <a:r>
              <a:rPr lang="zh-CN" altLang="en-US"/>
              <a:t>如果没有指定 WHERE 子句，PostgreSQL 表中的所有记录将被删除。</a:t>
            </a:r>
            <a:endParaRPr lang="zh-CN" altLang="en-US"/>
          </a:p>
          <a:p>
            <a:r>
              <a:rPr lang="zh-CN" altLang="en-US"/>
              <a:t>一般我们需要在 WHERE 子句中指定条件来删除对应的记录，条件语句可以使用 AND 或 OR 运算符来指定一个或多个。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EX: </a:t>
            </a:r>
            <a:r>
              <a:rPr lang="zh-CN" altLang="en-US">
                <a:solidFill>
                  <a:srgbClr val="FF0000"/>
                </a:solidFill>
              </a:rPr>
              <a:t>DELETE FROM USERS WHERE UID = 3;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SQL </a:t>
            </a:r>
            <a:r>
              <a:rPr>
                <a:sym typeface="+mn-ea"/>
              </a:rPr>
              <a:t>基本语句</a:t>
            </a:r>
            <a:r>
              <a:rPr lang="en-US" altLang="zh-CN">
                <a:sym typeface="+mn-ea"/>
              </a:rPr>
              <a:t>: SELECT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SELECT column1, column2,...columnN FROM table_name;</a:t>
            </a:r>
            <a:endParaRPr lang="zh-CN" altLang="en-US"/>
          </a:p>
          <a:p>
            <a:r>
              <a:rPr lang="zh-CN" altLang="en-US"/>
              <a:t>column1, column2,...columnN 为表中字段名。</a:t>
            </a:r>
            <a:endParaRPr lang="zh-CN" altLang="en-US"/>
          </a:p>
          <a:p>
            <a:r>
              <a:rPr lang="zh-CN" altLang="en-US"/>
              <a:t>table_name 为表名。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如果我们想读取表中的所有数据可以使用以下 SQL 语句：</a:t>
            </a:r>
            <a:endParaRPr lang="zh-CN" altLang="en-US"/>
          </a:p>
          <a:p>
            <a:r>
              <a:rPr lang="zh-CN" altLang="en-US"/>
              <a:t>SELECT * FROM table_name;</a:t>
            </a:r>
            <a:endParaRPr lang="zh-CN" altLang="en-US"/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EX: </a:t>
            </a:r>
            <a:r>
              <a:rPr lang="zh-CN" altLang="en-US">
                <a:solidFill>
                  <a:srgbClr val="FF0000"/>
                </a:solidFill>
              </a:rPr>
              <a:t>SELECT * from users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SQL </a:t>
            </a:r>
            <a:r>
              <a:rPr>
                <a:sym typeface="+mn-ea"/>
              </a:rPr>
              <a:t>基本语句</a:t>
            </a:r>
            <a:r>
              <a:rPr lang="en-US" altLang="zh-CN">
                <a:sym typeface="+mn-ea"/>
              </a:rPr>
              <a:t>: UPDATE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以下是 UPDATE 语句修改数据的通用 SQL 语法：</a:t>
            </a:r>
            <a:endParaRPr lang="zh-CN" altLang="en-US"/>
          </a:p>
          <a:p>
            <a:r>
              <a:rPr lang="zh-CN" altLang="en-US"/>
              <a:t>UPDATE table_name</a:t>
            </a:r>
            <a:endParaRPr lang="zh-CN" altLang="en-US"/>
          </a:p>
          <a:p>
            <a:r>
              <a:rPr lang="zh-CN" altLang="en-US"/>
              <a:t>SET column1 = value1, column2 = value2...., columnN = valueN</a:t>
            </a:r>
            <a:endParaRPr lang="zh-CN" altLang="en-US"/>
          </a:p>
          <a:p>
            <a:r>
              <a:rPr lang="zh-CN" altLang="en-US"/>
              <a:t>WHERE [condition];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我们可以同时更新一个或者多个字段。</a:t>
            </a:r>
            <a:endParaRPr lang="zh-CN" altLang="en-US"/>
          </a:p>
          <a:p>
            <a:r>
              <a:rPr lang="zh-CN" altLang="en-US"/>
              <a:t>我们可以在 WHERE 子句中指定任何条件。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EX:UPDATE USERS SET username = 'a1',password ='111' WHERE UID = 2;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附：</a:t>
            </a:r>
            <a:r>
              <a:rPr lang="en-US" altLang="zh-CN"/>
              <a:t>Qt</a:t>
            </a:r>
            <a:r>
              <a:t>环境配置</a:t>
            </a:r>
            <a:r>
              <a:rPr lang="en-US" altLang="zh-CN"/>
              <a:t>(path)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C:\Program Files\PostgreSQL\11\bin</a:t>
            </a:r>
            <a:endParaRPr lang="zh-CN" altLang="en-US"/>
          </a:p>
          <a:p>
            <a:r>
              <a:rPr lang="zh-CN" altLang="en-US"/>
              <a:t>C:\Program Files\PostgreSQL\11\lib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C:\Qt\Qt5.14.2\5.14.2\mingw73_64\bin</a:t>
            </a:r>
            <a:endParaRPr lang="zh-CN" altLang="en-US"/>
          </a:p>
          <a:p>
            <a:r>
              <a:rPr lang="zh-CN" altLang="en-US"/>
              <a:t>C:\Qt\Qt5.14.2\Tools\mingw730_64\bin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Psql drivers: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d0014b5daa2644e188cce5c01381d30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635" y="3632835"/>
            <a:ext cx="626745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附：</a:t>
            </a:r>
            <a:r>
              <a:rPr lang="zh-CN" altLang="en-US"/>
              <a:t>参考网址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92810" y="2734945"/>
            <a:ext cx="73615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http://manual.51yip.com/postgresql/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892810" y="1988185"/>
            <a:ext cx="112134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https://www.runoob.com/postgresql/postgresql-tutorial.html</a:t>
            </a:r>
            <a:endParaRPr lang="zh-CN" altLang="en-US" sz="3200"/>
          </a:p>
        </p:txBody>
      </p:sp>
      <p:sp>
        <p:nvSpPr>
          <p:cNvPr id="5" name="对角圆角矩形 4"/>
          <p:cNvSpPr/>
          <p:nvPr/>
        </p:nvSpPr>
        <p:spPr>
          <a:xfrm>
            <a:off x="4567555" y="4109720"/>
            <a:ext cx="2559685" cy="937260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THANKS !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数据库（Database）是按照数据结构来组织、存储和管理数据的仓库。</a:t>
            </a:r>
            <a:endParaRPr lang="zh-CN" altLang="en-US"/>
          </a:p>
          <a:p>
            <a:r>
              <a:rPr lang="zh-CN" altLang="en-US"/>
              <a:t>每个数据库都有一个或多个不同的 API 用于创建，访问，管理，搜索和复制所保存的数据。</a:t>
            </a:r>
            <a:endParaRPr lang="zh-CN" altLang="en-US"/>
          </a:p>
          <a:p>
            <a:r>
              <a:rPr lang="zh-CN" altLang="en-US"/>
              <a:t>我们也可以将数据存储在文件中，但是在文件中读写数据速度相对较慢。</a:t>
            </a:r>
            <a:endParaRPr lang="zh-CN" altLang="en-US"/>
          </a:p>
          <a:p>
            <a:r>
              <a:rPr lang="zh-CN" altLang="en-US"/>
              <a:t>所以，现在我们使用</a:t>
            </a:r>
            <a:r>
              <a:rPr lang="zh-CN" altLang="en-US" b="1">
                <a:solidFill>
                  <a:srgbClr val="FF0000"/>
                </a:solidFill>
              </a:rPr>
              <a:t>关系型数据库管理系统（RDBMS）来存储和管理的大数据量</a:t>
            </a:r>
            <a:r>
              <a:rPr lang="zh-CN" altLang="en-US"/>
              <a:t>。所谓的关系型数据库，是建立在关系模型基础上的数据库，</a:t>
            </a:r>
            <a:r>
              <a:rPr lang="zh-CN" altLang="en-US" u="sng"/>
              <a:t>借助于集合代数等数学概念和方法来处理数据库中的数据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ORDBMS（对象关系数据库系统）是面向对象技术与传统的关系数据库相结合的产物，查询处理是 ORDBMS 的重要组成部分，它的性能优劣将直接影响到DBMS 的性能。</a:t>
            </a:r>
            <a:endParaRPr lang="zh-CN" altLang="en-US"/>
          </a:p>
          <a:p>
            <a:r>
              <a:rPr lang="zh-CN" altLang="en-US"/>
              <a:t>ORDBMS在原来关系数据库的基础上，增加了一些新的特性。</a:t>
            </a:r>
            <a:endParaRPr lang="zh-CN" altLang="en-US"/>
          </a:p>
          <a:p>
            <a:r>
              <a:rPr lang="zh-CN" altLang="en-US"/>
              <a:t>RDBMS 是关系数据库管理系统,是建立实体之间的联系,最后得到的是关系表。</a:t>
            </a:r>
            <a:endParaRPr lang="zh-CN" altLang="en-US"/>
          </a:p>
          <a:p>
            <a:r>
              <a:rPr lang="zh-CN" altLang="en-US"/>
              <a:t>OODBMS 面向对象数据库管理系统,将所有实体都看着对象,并将这些对象类进行封装,对象之间的通信通过消息 OODBMS 对象关系数据库在实质上还是关系数据库 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ORDBMS 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在我们开始学习 PostgreSQL 数据库前，让我们先了解下 ORDBMS 的一些术语：</a:t>
            </a:r>
            <a:endParaRPr lang="zh-CN" altLang="en-US"/>
          </a:p>
          <a:p>
            <a:endParaRPr lang="zh-CN" altLang="en-US"/>
          </a:p>
          <a:p>
            <a:r>
              <a:rPr lang="zh-CN" altLang="en-US" sz="1400" b="1"/>
              <a:t>数据库</a:t>
            </a:r>
            <a:r>
              <a:rPr lang="zh-CN" altLang="en-US" sz="1400"/>
              <a:t>: 数据库是一些关联表的集合。</a:t>
            </a:r>
            <a:endParaRPr lang="zh-CN" altLang="en-US" sz="1400"/>
          </a:p>
          <a:p>
            <a:r>
              <a:rPr lang="zh-CN" altLang="en-US" sz="1400" b="1"/>
              <a:t>数据表</a:t>
            </a:r>
            <a:r>
              <a:rPr lang="zh-CN" altLang="en-US" sz="1400"/>
              <a:t>: 表是数据的矩阵。在一个数据库中的表看起来像一个简单的电子表格。</a:t>
            </a:r>
            <a:endParaRPr lang="zh-CN" altLang="en-US" sz="1400"/>
          </a:p>
          <a:p>
            <a:r>
              <a:rPr lang="zh-CN" altLang="en-US" sz="1400" b="1"/>
              <a:t>列</a:t>
            </a:r>
            <a:r>
              <a:rPr lang="zh-CN" altLang="en-US" sz="1400"/>
              <a:t>: 一列(数据元素) 包含了相同的数据, 例如邮政编码的数据。</a:t>
            </a:r>
            <a:endParaRPr lang="zh-CN" altLang="en-US" sz="1400"/>
          </a:p>
          <a:p>
            <a:r>
              <a:rPr lang="zh-CN" altLang="en-US" sz="1400" b="1"/>
              <a:t>行</a:t>
            </a:r>
            <a:r>
              <a:rPr lang="zh-CN" altLang="en-US" sz="1400"/>
              <a:t>：一行（=元组，或记录）是一组相关的数据，例如一条用户订阅的数据。</a:t>
            </a:r>
            <a:endParaRPr lang="zh-CN" altLang="en-US" sz="1400"/>
          </a:p>
          <a:p>
            <a:r>
              <a:rPr lang="zh-CN" altLang="en-US" sz="1400" b="1"/>
              <a:t>冗余</a:t>
            </a:r>
            <a:r>
              <a:rPr lang="zh-CN" altLang="en-US" sz="1400"/>
              <a:t>：存储两倍数据，冗余降低了性能，但提高了数据的安全性。</a:t>
            </a:r>
            <a:endParaRPr lang="zh-CN" altLang="en-US" sz="1400"/>
          </a:p>
          <a:p>
            <a:r>
              <a:rPr lang="zh-CN" altLang="en-US" sz="1400" b="1"/>
              <a:t>主键</a:t>
            </a:r>
            <a:r>
              <a:rPr lang="zh-CN" altLang="en-US" sz="1400"/>
              <a:t>：主键是唯一的。一个数据表中只能包含一个主键。你可以使用主键来查询数据。</a:t>
            </a:r>
            <a:endParaRPr lang="zh-CN" altLang="en-US" sz="1400"/>
          </a:p>
          <a:p>
            <a:r>
              <a:rPr lang="zh-CN" altLang="en-US" sz="1400" b="1"/>
              <a:t>外键</a:t>
            </a:r>
            <a:r>
              <a:rPr lang="zh-CN" altLang="en-US" sz="1400"/>
              <a:t>：外键用于关联两个表。</a:t>
            </a:r>
            <a:endParaRPr lang="zh-CN" altLang="en-US" sz="1400"/>
          </a:p>
          <a:p>
            <a:r>
              <a:rPr lang="zh-CN" altLang="en-US" sz="1400" b="1"/>
              <a:t>复合键</a:t>
            </a:r>
            <a:r>
              <a:rPr lang="zh-CN" altLang="en-US" sz="1400"/>
              <a:t>：复合键（组合键）将多个列作为一个索引键，一般用于复合索引。</a:t>
            </a:r>
            <a:endParaRPr lang="zh-CN" altLang="en-US" sz="1400"/>
          </a:p>
          <a:p>
            <a:r>
              <a:rPr lang="zh-CN" altLang="en-US" sz="1400" b="1"/>
              <a:t>索引</a:t>
            </a:r>
            <a:r>
              <a:rPr lang="zh-CN" altLang="en-US" sz="1400"/>
              <a:t>：使用索引可快速访问数据库表中的特定信息。索引是对数据库表中一列或多列的值进行排序的一种结构。类似于书籍的目录。</a:t>
            </a:r>
            <a:endParaRPr lang="zh-CN" altLang="en-US" sz="1400"/>
          </a:p>
          <a:p>
            <a:r>
              <a:rPr lang="zh-CN" altLang="en-US" sz="1400" b="1"/>
              <a:t>参照完整性</a:t>
            </a:r>
            <a:r>
              <a:rPr lang="zh-CN" altLang="en-US" sz="1400"/>
              <a:t>: 参照的完整性要求关系中不允许引用不存在的实体。与实体完整性是关系模型必须满足的完整性约束条件，目的是保证数据的一致性。</a:t>
            </a:r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PostgreSQL 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5448300"/>
          </a:xfrm>
        </p:spPr>
        <p:txBody>
          <a:bodyPr/>
          <a:p>
            <a:r>
              <a:rPr lang="zh-CN" altLang="en-US" b="1"/>
              <a:t>函数</a:t>
            </a:r>
            <a:r>
              <a:rPr lang="zh-CN" altLang="en-US"/>
              <a:t>：通过函数，可以在数据库服务器端执行指令程序。</a:t>
            </a:r>
            <a:endParaRPr lang="zh-CN" altLang="en-US"/>
          </a:p>
          <a:p>
            <a:r>
              <a:rPr lang="zh-CN" altLang="en-US" b="1"/>
              <a:t>索引</a:t>
            </a:r>
            <a:r>
              <a:rPr lang="zh-CN" altLang="en-US"/>
              <a:t>：用户可以自定义索引方法，或使用内置的 B 树，哈希表与 GiST 索引。</a:t>
            </a:r>
            <a:endParaRPr lang="zh-CN" altLang="en-US"/>
          </a:p>
          <a:p>
            <a:r>
              <a:rPr lang="zh-CN" altLang="en-US" b="1"/>
              <a:t>触发器</a:t>
            </a:r>
            <a:r>
              <a:rPr lang="zh-CN" altLang="en-US"/>
              <a:t>：触发器是由SQL语句查询所触发的事件。如：一个INSERT语句可能触发一个检查数据完整性的触发器。触发器通常由INSERT或UPDATE语句触发。 多版本并发控制：PostgreSQL使用多版本并发控制（MVCC，Multiversion concurrency control）系统进行并发控制，该系统向每个用户提供了一个数据库的"快照"，用户在事务内所作的每个修改，对于其他的用户都不可见，直到该事务成功提交。</a:t>
            </a:r>
            <a:endParaRPr lang="zh-CN" altLang="en-US"/>
          </a:p>
          <a:p>
            <a:r>
              <a:rPr lang="zh-CN" altLang="en-US" b="1"/>
              <a:t>规则</a:t>
            </a:r>
            <a:r>
              <a:rPr lang="zh-CN" altLang="en-US"/>
              <a:t>：规则（RULE）允许一个查询能被重写，通常用来实现对视图（VIEW）的操作，如插入（INSERT）、更新（UPDATE）、删除（DELETE）。</a:t>
            </a:r>
            <a:endParaRPr lang="zh-CN" altLang="en-US"/>
          </a:p>
          <a:p>
            <a:r>
              <a:rPr lang="zh-CN" altLang="en-US" b="1"/>
              <a:t>数据类型</a:t>
            </a:r>
            <a:r>
              <a:rPr lang="zh-CN" altLang="en-US"/>
              <a:t>：包括文本、任意精度的数值数组、JSON 数据、枚举类型、XML 数据</a:t>
            </a:r>
            <a:endParaRPr lang="zh-CN" altLang="en-US"/>
          </a:p>
          <a:p>
            <a:r>
              <a:rPr lang="zh-CN" altLang="en-US"/>
              <a:t>等。</a:t>
            </a:r>
            <a:endParaRPr lang="zh-CN" altLang="en-US"/>
          </a:p>
          <a:p>
            <a:r>
              <a:rPr lang="zh-CN" altLang="en-US" b="1"/>
              <a:t>全文检索</a:t>
            </a:r>
            <a:r>
              <a:rPr lang="zh-CN" altLang="en-US"/>
              <a:t>：通过 Tsearch2 或 OpenFTS，8.3版本中内嵌 Tsearch2。</a:t>
            </a:r>
            <a:endParaRPr lang="zh-CN" altLang="en-US"/>
          </a:p>
          <a:p>
            <a:r>
              <a:rPr lang="zh-CN" altLang="en-US" b="1"/>
              <a:t>NoSQL</a:t>
            </a:r>
            <a:r>
              <a:rPr lang="zh-CN" altLang="en-US"/>
              <a:t>：JSON，JSONB，XML，HStore 原生支持，至 NoSQL 数据库的外部数据包装器。</a:t>
            </a:r>
            <a:endParaRPr lang="zh-CN" altLang="en-US"/>
          </a:p>
          <a:p>
            <a:r>
              <a:rPr lang="zh-CN" altLang="en-US" b="1"/>
              <a:t>数据仓库</a:t>
            </a:r>
            <a:r>
              <a:rPr lang="zh-CN" altLang="en-US"/>
              <a:t>：能平滑迁移至同属 PostgreSQL 生态的 GreenPlum，DeepGreen，HAWK 等，使用 FDW 进行 ETL。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软件安装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下载：</a:t>
            </a:r>
            <a:endParaRPr lang="zh-CN" altLang="en-US"/>
          </a:p>
          <a:p>
            <a:pPr lvl="1"/>
            <a:r>
              <a:rPr lang="zh-CN" altLang="en-US"/>
              <a:t>https://www.enterprisedb.com/downloads/postgres-postgresql-downloads</a:t>
            </a:r>
            <a:endParaRPr lang="zh-CN" altLang="en-US"/>
          </a:p>
          <a:p>
            <a:pPr lvl="0"/>
            <a:r>
              <a:rPr lang="zh-CN" altLang="en-US"/>
              <a:t>客户端：</a:t>
            </a:r>
            <a:endParaRPr lang="zh-CN" altLang="en-US"/>
          </a:p>
          <a:p>
            <a:pPr lvl="1"/>
            <a:r>
              <a:rPr lang="zh-CN" altLang="en-US"/>
              <a:t>pgAdmin 4 v1</a:t>
            </a:r>
            <a:endParaRPr lang="zh-CN" altLang="en-US"/>
          </a:p>
          <a:p>
            <a:pPr lvl="1"/>
            <a:r>
              <a:rPr lang="zh-CN" altLang="en-US"/>
              <a:t>Navicat Premium 12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命令行界面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打开 SQL Shell(psql)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61720" y="1895475"/>
            <a:ext cx="4799965" cy="3067050"/>
            <a:chOff x="1868" y="3328"/>
            <a:chExt cx="7559" cy="483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68" y="3328"/>
              <a:ext cx="6720" cy="4830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6765" y="4371"/>
              <a:ext cx="609" cy="60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2"/>
                  </a:solidFill>
                  <a:uFillTx/>
                </a:rPr>
                <a:t>1</a:t>
              </a:r>
              <a:endParaRPr lang="en-US" altLang="zh-CN">
                <a:solidFill>
                  <a:schemeClr val="bg2"/>
                </a:solidFill>
                <a:uFillTx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819" y="6540"/>
              <a:ext cx="609" cy="60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bg2"/>
                  </a:solidFill>
                  <a:uFillTx/>
                </a:rPr>
                <a:t>12</a:t>
              </a:r>
              <a:endParaRPr lang="en-US" altLang="zh-CN">
                <a:solidFill>
                  <a:schemeClr val="bg2"/>
                </a:solidFill>
                <a:uFillTx/>
              </a:endParaRPr>
            </a:p>
            <a:p>
              <a:pPr algn="ctr"/>
              <a:endParaRPr lang="en-US" altLang="zh-CN">
                <a:solidFill>
                  <a:schemeClr val="bg2"/>
                </a:solidFill>
                <a:uFillTx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图形</a:t>
            </a:r>
            <a:r>
              <a:rPr lang="zh-CN" altLang="en-US"/>
              <a:t>操作界面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038225"/>
            <a:ext cx="8713470" cy="5388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基础命令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\h	</a:t>
            </a:r>
            <a:r>
              <a:t>进入</a:t>
            </a:r>
            <a:r>
              <a:rPr lang="en-US" altLang="zh-CN"/>
              <a:t>“help”</a:t>
            </a:r>
            <a:endParaRPr lang="zh-CN" altLang="en-US"/>
          </a:p>
          <a:p>
            <a:r>
              <a:rPr lang="en-US" altLang="zh-CN"/>
              <a:t>\q      </a:t>
            </a:r>
            <a:r>
              <a:t>退出命令行</a:t>
            </a:r>
            <a:endParaRPr lang="zh-CN" altLang="en-US"/>
          </a:p>
          <a:p>
            <a:r>
              <a:rPr lang="zh-CN" altLang="en-US"/>
              <a:t>SELECT version();   </a:t>
            </a:r>
            <a:r>
              <a:rPr lang="en-US" altLang="zh-CN"/>
              <a:t>--</a:t>
            </a:r>
            <a:r>
              <a:t>查询版本</a:t>
            </a:r>
          </a:p>
          <a:p>
            <a:r>
              <a:rPr lang="en-US" altLang="zh-CN"/>
              <a:t>SELECT now();  --</a:t>
            </a:r>
            <a:r>
              <a:t>查询当前时间</a:t>
            </a:r>
          </a:p>
          <a:p>
            <a:r>
              <a:rPr>
                <a:sym typeface="+mn-ea"/>
              </a:rPr>
              <a:t>SELECT current_date; </a:t>
            </a:r>
            <a:r>
              <a:rPr lang="en-US" altLang="zh-CN">
                <a:sym typeface="+mn-ea"/>
              </a:rPr>
              <a:t>	 --</a:t>
            </a:r>
            <a:r>
              <a:rPr>
                <a:sym typeface="+mn-ea"/>
              </a:rPr>
              <a:t>查询日期</a:t>
            </a:r>
            <a:endParaRPr>
              <a:sym typeface="+mn-ea"/>
            </a:endParaRPr>
          </a:p>
          <a:p>
            <a:endParaRPr lang="en-US" altLang="zh-CN"/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PostgreSQL 创建删除</a:t>
            </a:r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CREATE DATABASE dbname;</a:t>
            </a:r>
            <a:endParaRPr lang="zh-CN" altLang="en-US"/>
          </a:p>
          <a:p>
            <a:r>
              <a:rPr lang="zh-CN" altLang="en-US"/>
              <a:t>例如，我们创建一个 runoobdb 的数据库：</a:t>
            </a:r>
            <a:endParaRPr lang="zh-CN" altLang="en-US"/>
          </a:p>
          <a:p>
            <a:r>
              <a:rPr lang="zh-CN" altLang="en-US"/>
              <a:t>postgres=# CREATE DATABASE runoobdb;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DROP DATABASE [ IF EXISTS ] name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例如，我们删除一个 runoobdb 的数据库：</a:t>
            </a:r>
            <a:endParaRPr lang="zh-CN" altLang="en-US"/>
          </a:p>
          <a:p>
            <a:r>
              <a:rPr lang="zh-CN" altLang="en-US"/>
              <a:t>postgres=# DROP DATABASE runoobdb;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使用 \l 用于查看已经存在的数据库：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接下来我们可以使用 \c + 数据库名 来进入数据库：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ID" val="_1*i*2"/>
  <p:tag name="KSO_WM_UNIT_LAYERLEVEL" val="1"/>
  <p:tag name="KSO_WM_TAG_VERSION" val="1.0"/>
  <p:tag name="KSO_WM_BEAUTIFY_FLAG" val="#wm#"/>
  <p:tag name="KSO_WM_UNIT_TYPE" val="i"/>
  <p:tag name="KSO_WM_UNIT_INDEX" val="2"/>
  <p:tag name="KSO_WM_UNIT_DIAGRAM_ISNUMVISUAL" val="0"/>
  <p:tag name="KSO_WM_UNIT_DIAGRAM_ISREFERUNIT" val="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ID" val="_1*i*3"/>
  <p:tag name="KSO_WM_UNIT_LAYERLEVEL" val="1"/>
  <p:tag name="KSO_WM_TAG_VERSION" val="1.0"/>
  <p:tag name="KSO_WM_BEAUTIFY_FLAG" val="#wm#"/>
  <p:tag name="KSO_WM_UNIT_TYPE" val="i"/>
  <p:tag name="KSO_WM_UNIT_INDEX" val="3"/>
  <p:tag name="KSO_WM_UNIT_DIAGRAM_ISNUMVISUAL" val="0"/>
  <p:tag name="KSO_WM_UNIT_DIAGRAM_ISREFERUNIT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ID" val="_1*i*4"/>
  <p:tag name="KSO_WM_UNIT_LAYERLEVEL" val="1"/>
  <p:tag name="KSO_WM_TAG_VERSION" val="1.0"/>
  <p:tag name="KSO_WM_BEAUTIFY_FLAG" val="#wm#"/>
  <p:tag name="KSO_WM_UNIT_TYPE" val="i"/>
  <p:tag name="KSO_WM_UNIT_INDEX" val="4"/>
  <p:tag name="KSO_WM_UNIT_DIAGRAM_ISNUMVISUAL" val="0"/>
  <p:tag name="KSO_WM_UNIT_DIAGRAM_ISREFERUNIT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ID" val="_1*i*5"/>
  <p:tag name="KSO_WM_UNIT_LAYERLEVEL" val="1"/>
  <p:tag name="KSO_WM_TAG_VERSION" val="1.0"/>
  <p:tag name="KSO_WM_BEAUTIFY_FLAG" val="#wm#"/>
  <p:tag name="KSO_WM_UNIT_TYPE" val="i"/>
  <p:tag name="KSO_WM_UNIT_INDEX" val="5"/>
  <p:tag name="KSO_WM_UNIT_DIAGRAM_ISNUMVISUAL" val="0"/>
  <p:tag name="KSO_WM_UNIT_DIAGRAM_ISREFERUNIT" val="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  <p:tag name="KSO_WM_UNIT_DIAGRAM_ISNUMVISUAL" val="0"/>
  <p:tag name="KSO_WM_UNIT_DIAGRAM_ISREFERUNIT" val="0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  <p:tag name="KSO_WM_UNIT_DIAGRAM_ISNUMVISUAL" val="0"/>
  <p:tag name="KSO_WM_UNIT_DIAGRAM_ISREFERUNIT" val="0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  <p:tag name="KSO_WM_UNIT_DIAGRAM_ISNUMVISUAL" val="0"/>
  <p:tag name="KSO_WM_UNIT_DIAGRAM_ISREFERUNIT" val="0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  <p:tag name="KSO_WM_UNIT_DIAGRAM_ISNUMVISUAL" val="0"/>
  <p:tag name="KSO_WM_UNIT_DIAGRAM_ISREFERUNIT" val="0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5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5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7_1"/>
  <p:tag name="KSO_WM_TEMPLATE_CATEGORY" val="custom"/>
  <p:tag name="KSO_WM_TEMPLATE_INDEX" val="20196575"/>
  <p:tag name="KSO_WM_TEMPLATE_SUBCATEGORY" val="0"/>
  <p:tag name="KSO_WM_TEMPLATE_THUMBS_INDEX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466424"/>
      </a:dk1>
      <a:lt1>
        <a:srgbClr val="FFFFFF"/>
      </a:lt1>
      <a:dk2>
        <a:srgbClr val="7A9858"/>
      </a:dk2>
      <a:lt2>
        <a:srgbClr val="FFFFFF"/>
      </a:lt2>
      <a:accent1>
        <a:srgbClr val="3B561D"/>
      </a:accent1>
      <a:accent2>
        <a:srgbClr val="98CC77"/>
      </a:accent2>
      <a:accent3>
        <a:srgbClr val="779989"/>
      </a:accent3>
      <a:accent4>
        <a:srgbClr val="354B1B"/>
      </a:accent4>
      <a:accent5>
        <a:srgbClr val="466424"/>
      </a:accent5>
      <a:accent6>
        <a:srgbClr val="BED7CB"/>
      </a:accent6>
      <a:hlink>
        <a:srgbClr val="98CC77"/>
      </a:hlink>
      <a:folHlink>
        <a:srgbClr val="AABBCB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3969</Words>
  <Application>WPS 演示</Application>
  <PresentationFormat>宽屏</PresentationFormat>
  <Paragraphs>192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PSql 开发入门</vt:lpstr>
      <vt:lpstr>数据库</vt:lpstr>
      <vt:lpstr>ORDBMS 术语</vt:lpstr>
      <vt:lpstr>PostgreSQL 特征</vt:lpstr>
      <vt:lpstr>软件安装</vt:lpstr>
      <vt:lpstr>命令行界面</vt:lpstr>
      <vt:lpstr>图形操作界面</vt:lpstr>
      <vt:lpstr>基础命令</vt:lpstr>
      <vt:lpstr>PostgreSQL 创建删除数据库</vt:lpstr>
      <vt:lpstr>PostgreSQL 创建表</vt:lpstr>
      <vt:lpstr>PostgreSQL 创建表</vt:lpstr>
      <vt:lpstr>PostgreSQL 创建表 </vt:lpstr>
      <vt:lpstr>SQL 基本语句: INSERT</vt:lpstr>
      <vt:lpstr>SQL 基本语句: DELETE</vt:lpstr>
      <vt:lpstr>SQL 基本语句: SELECT</vt:lpstr>
      <vt:lpstr>SQL 基本语句: UPDATE</vt:lpstr>
      <vt:lpstr>附：Qt环境配置(path)</vt:lpstr>
      <vt:lpstr>附：参考网址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92</cp:revision>
  <dcterms:created xsi:type="dcterms:W3CDTF">2020-10-09T10:46:00Z</dcterms:created>
  <dcterms:modified xsi:type="dcterms:W3CDTF">2020-10-21T11:54:32Z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