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7" r:id="rId11"/>
    <p:sldId id="27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608" autoAdjust="0"/>
  </p:normalViewPr>
  <p:slideViewPr>
    <p:cSldViewPr snapToGrid="0">
      <p:cViewPr varScale="1">
        <p:scale>
          <a:sx n="56" d="100"/>
          <a:sy n="56" d="100"/>
        </p:scale>
        <p:origin x="18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3B27-7FC5-4DB1-A414-AD40E60F8D4A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16D8C-7EC7-4415-9183-5BC28A783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4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790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an example …… ok, in the future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3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an example …… ok, in the future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25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5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3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different!!!!!!!!!!!!!!!!!!???????????????????????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0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58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Conventional reading comprehension</a:t>
            </a:r>
          </a:p>
          <a:p>
            <a:r>
              <a:rPr lang="en-US" altLang="zh-TW" dirty="0"/>
              <a:t>Find support sentences</a:t>
            </a:r>
          </a:p>
          <a:p>
            <a:r>
              <a:rPr lang="en-US" altLang="zh-TW" dirty="0"/>
              <a:t>Answering</a:t>
            </a:r>
          </a:p>
          <a:p>
            <a:r>
              <a:rPr lang="en-US" altLang="zh-TW" dirty="0"/>
              <a:t>Find the </a:t>
            </a:r>
            <a:r>
              <a:rPr lang="en-US" altLang="zh-TW" dirty="0" err="1"/>
              <a:t>suppor</a:t>
            </a:r>
            <a:r>
              <a:rPr lang="en-US" altLang="zh-TW" dirty="0"/>
              <a:t> sentence by </a:t>
            </a:r>
            <a:r>
              <a:rPr lang="en-US" altLang="zh-TW" dirty="0" err="1"/>
              <a:t>attentione</a:t>
            </a:r>
            <a:r>
              <a:rPr lang="en-US" altLang="zh-TW" dirty="0"/>
              <a:t>-based model</a:t>
            </a:r>
          </a:p>
          <a:p>
            <a:endParaRPr lang="en-US" altLang="zh-TW" dirty="0"/>
          </a:p>
          <a:p>
            <a:r>
              <a:rPr lang="en-US" altLang="zh-TW" dirty="0"/>
              <a:t>All</a:t>
            </a:r>
            <a:r>
              <a:rPr lang="en-US" altLang="zh-TW" baseline="0" dirty="0"/>
              <a:t> questions is QA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VQA is</a:t>
            </a:r>
            <a:r>
              <a:rPr lang="en-US" altLang="zh-TW" baseline="0" dirty="0"/>
              <a:t> the same, not describe here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4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Conventional reading comprehension</a:t>
            </a:r>
          </a:p>
          <a:p>
            <a:r>
              <a:rPr lang="en-US" altLang="zh-TW" dirty="0"/>
              <a:t>Find support sentences</a:t>
            </a:r>
          </a:p>
          <a:p>
            <a:r>
              <a:rPr lang="en-US" altLang="zh-TW" dirty="0"/>
              <a:t>Answering</a:t>
            </a:r>
          </a:p>
          <a:p>
            <a:r>
              <a:rPr lang="en-US" altLang="zh-TW" dirty="0"/>
              <a:t>Find the </a:t>
            </a:r>
            <a:r>
              <a:rPr lang="en-US" altLang="zh-TW" dirty="0" err="1"/>
              <a:t>suppor</a:t>
            </a:r>
            <a:r>
              <a:rPr lang="en-US" altLang="zh-TW" dirty="0"/>
              <a:t> sentence by </a:t>
            </a:r>
            <a:r>
              <a:rPr lang="en-US" altLang="zh-TW" dirty="0" err="1"/>
              <a:t>attentione</a:t>
            </a:r>
            <a:r>
              <a:rPr lang="en-US" altLang="zh-TW" dirty="0"/>
              <a:t>-based model</a:t>
            </a:r>
          </a:p>
          <a:p>
            <a:endParaRPr lang="en-US" altLang="zh-TW" dirty="0"/>
          </a:p>
          <a:p>
            <a:r>
              <a:rPr lang="en-US" altLang="zh-TW" dirty="0"/>
              <a:t>All</a:t>
            </a:r>
            <a:r>
              <a:rPr lang="en-US" altLang="zh-TW" baseline="0" dirty="0"/>
              <a:t> questions is QA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VQA is</a:t>
            </a:r>
            <a:r>
              <a:rPr lang="en-US" altLang="zh-TW" baseline="0" dirty="0"/>
              <a:t> the same, not describe here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78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Match-LSTM with Ans-</a:t>
            </a:r>
            <a:r>
              <a:rPr lang="en-US" altLang="zh-TW" dirty="0" err="1"/>
              <a:t>Ptr</a:t>
            </a:r>
            <a:r>
              <a:rPr lang="en-US" altLang="zh-TW" dirty="0"/>
              <a:t> (Boundary) (ensemble)</a:t>
            </a:r>
            <a:r>
              <a:rPr lang="en-US" altLang="zh-TW" i="1" dirty="0"/>
              <a:t>Singapore Management University</a:t>
            </a:r>
          </a:p>
          <a:p>
            <a:r>
              <a:rPr lang="en-US" altLang="zh-TW" dirty="0">
                <a:hlinkClick r:id="rId3"/>
              </a:rPr>
              <a:t>https://arxiv.org/abs/1608.07905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4CB8-E949-44F0-87C8-A6183D209F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90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4CB8-E949-44F0-87C8-A6183D209F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6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太陽花梗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7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0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UMass Lowell, USA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93481-9538-44C6-A910-B58F9FEA84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6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2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BDA6-118A-42CF-9BD6-1FC8EAE51FA5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7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3" Type="http://schemas.openxmlformats.org/officeDocument/2006/relationships/image" Target="../media/image4100.png"/><Relationship Id="rId7" Type="http://schemas.openxmlformats.org/officeDocument/2006/relationships/image" Target="../media/image45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000.png"/><Relationship Id="rId5" Type="http://schemas.openxmlformats.org/officeDocument/2006/relationships/image" Target="../media/image4300.png"/><Relationship Id="rId10" Type="http://schemas.openxmlformats.org/officeDocument/2006/relationships/image" Target="../media/image4800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13" Type="http://schemas.openxmlformats.org/officeDocument/2006/relationships/image" Target="../media/image5200.png"/><Relationship Id="rId18" Type="http://schemas.openxmlformats.org/officeDocument/2006/relationships/image" Target="../media/image570.png"/><Relationship Id="rId3" Type="http://schemas.openxmlformats.org/officeDocument/2006/relationships/image" Target="../media/image4100.png"/><Relationship Id="rId21" Type="http://schemas.openxmlformats.org/officeDocument/2006/relationships/image" Target="../media/image6300.png"/><Relationship Id="rId7" Type="http://schemas.openxmlformats.org/officeDocument/2006/relationships/image" Target="../media/image4500.png"/><Relationship Id="rId12" Type="http://schemas.openxmlformats.org/officeDocument/2006/relationships/image" Target="../media/image5100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500.png"/><Relationship Id="rId20" Type="http://schemas.openxmlformats.org/officeDocument/2006/relationships/image" Target="../media/image5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000.png"/><Relationship Id="rId5" Type="http://schemas.openxmlformats.org/officeDocument/2006/relationships/image" Target="../media/image4300.png"/><Relationship Id="rId15" Type="http://schemas.openxmlformats.org/officeDocument/2006/relationships/image" Target="../media/image411.png"/><Relationship Id="rId23" Type="http://schemas.openxmlformats.org/officeDocument/2006/relationships/image" Target="../media/image650.png"/><Relationship Id="rId10" Type="http://schemas.openxmlformats.org/officeDocument/2006/relationships/image" Target="../media/image4800.png"/><Relationship Id="rId19" Type="http://schemas.openxmlformats.org/officeDocument/2006/relationships/image" Target="../media/image5800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Relationship Id="rId14" Type="http://schemas.openxmlformats.org/officeDocument/2006/relationships/image" Target="../media/image5300.png"/><Relationship Id="rId22" Type="http://schemas.openxmlformats.org/officeDocument/2006/relationships/image" Target="../media/image6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13" Type="http://schemas.openxmlformats.org/officeDocument/2006/relationships/image" Target="../media/image5300.png"/><Relationship Id="rId18" Type="http://schemas.openxmlformats.org/officeDocument/2006/relationships/image" Target="../media/image700.png"/><Relationship Id="rId3" Type="http://schemas.openxmlformats.org/officeDocument/2006/relationships/image" Target="../media/image4100.png"/><Relationship Id="rId21" Type="http://schemas.openxmlformats.org/officeDocument/2006/relationships/image" Target="../media/image7300.png"/><Relationship Id="rId7" Type="http://schemas.openxmlformats.org/officeDocument/2006/relationships/image" Target="../media/image4500.png"/><Relationship Id="rId12" Type="http://schemas.openxmlformats.org/officeDocument/2006/relationships/image" Target="../media/image5200.png"/><Relationship Id="rId17" Type="http://schemas.openxmlformats.org/officeDocument/2006/relationships/image" Target="../media/image69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800.png"/><Relationship Id="rId20" Type="http://schemas.openxmlformats.org/officeDocument/2006/relationships/image" Target="../media/image720.png"/><Relationship Id="rId29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100.png"/><Relationship Id="rId24" Type="http://schemas.openxmlformats.org/officeDocument/2006/relationships/image" Target="../media/image441.png"/><Relationship Id="rId32" Type="http://schemas.openxmlformats.org/officeDocument/2006/relationships/image" Target="../media/image462.png"/><Relationship Id="rId5" Type="http://schemas.openxmlformats.org/officeDocument/2006/relationships/image" Target="../media/image4300.png"/><Relationship Id="rId15" Type="http://schemas.openxmlformats.org/officeDocument/2006/relationships/image" Target="../media/image6700.png"/><Relationship Id="rId23" Type="http://schemas.openxmlformats.org/officeDocument/2006/relationships/image" Target="../media/image4310.png"/><Relationship Id="rId28" Type="http://schemas.openxmlformats.org/officeDocument/2006/relationships/image" Target="../media/image560.png"/><Relationship Id="rId10" Type="http://schemas.openxmlformats.org/officeDocument/2006/relationships/image" Target="../media/image4800.png"/><Relationship Id="rId19" Type="http://schemas.openxmlformats.org/officeDocument/2006/relationships/image" Target="../media/image710.png"/><Relationship Id="rId31" Type="http://schemas.openxmlformats.org/officeDocument/2006/relationships/image" Target="../media/image452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Relationship Id="rId14" Type="http://schemas.openxmlformats.org/officeDocument/2006/relationships/image" Target="../media/image660.png"/><Relationship Id="rId22" Type="http://schemas.openxmlformats.org/officeDocument/2006/relationships/image" Target="../media/image740.png"/><Relationship Id="rId27" Type="http://schemas.openxmlformats.org/officeDocument/2006/relationships/image" Target="../media/image5500.png"/><Relationship Id="rId30" Type="http://schemas.openxmlformats.org/officeDocument/2006/relationships/image" Target="../media/image58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13" Type="http://schemas.openxmlformats.org/officeDocument/2006/relationships/image" Target="../media/image570.png"/><Relationship Id="rId18" Type="http://schemas.openxmlformats.org/officeDocument/2006/relationships/image" Target="../media/image690.png"/><Relationship Id="rId26" Type="http://schemas.openxmlformats.org/officeDocument/2006/relationships/image" Target="../media/image1000.png"/><Relationship Id="rId3" Type="http://schemas.openxmlformats.org/officeDocument/2006/relationships/image" Target="../media/image4100.png"/><Relationship Id="rId21" Type="http://schemas.openxmlformats.org/officeDocument/2006/relationships/image" Target="../media/image890.png"/><Relationship Id="rId7" Type="http://schemas.openxmlformats.org/officeDocument/2006/relationships/image" Target="../media/image4500.png"/><Relationship Id="rId12" Type="http://schemas.openxmlformats.org/officeDocument/2006/relationships/image" Target="../media/image560.png"/><Relationship Id="rId17" Type="http://schemas.openxmlformats.org/officeDocument/2006/relationships/image" Target="../media/image6800.png"/><Relationship Id="rId25" Type="http://schemas.openxmlformats.org/officeDocument/2006/relationships/image" Target="../media/image98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700.png"/><Relationship Id="rId20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500.png"/><Relationship Id="rId24" Type="http://schemas.openxmlformats.org/officeDocument/2006/relationships/image" Target="../media/image970.png"/><Relationship Id="rId5" Type="http://schemas.openxmlformats.org/officeDocument/2006/relationships/image" Target="../media/image4300.png"/><Relationship Id="rId15" Type="http://schemas.openxmlformats.org/officeDocument/2006/relationships/image" Target="../media/image660.png"/><Relationship Id="rId23" Type="http://schemas.openxmlformats.org/officeDocument/2006/relationships/image" Target="../media/image910.png"/><Relationship Id="rId10" Type="http://schemas.openxmlformats.org/officeDocument/2006/relationships/image" Target="../media/image4800.png"/><Relationship Id="rId19" Type="http://schemas.openxmlformats.org/officeDocument/2006/relationships/image" Target="../media/image870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Relationship Id="rId14" Type="http://schemas.openxmlformats.org/officeDocument/2006/relationships/image" Target="../media/image5800.png"/><Relationship Id="rId22" Type="http://schemas.openxmlformats.org/officeDocument/2006/relationships/image" Target="../media/image9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4" Type="http://schemas.openxmlformats.org/officeDocument/2006/relationships/image" Target="../media/image1270.png"/><Relationship Id="rId33" Type="http://schemas.openxmlformats.org/officeDocument/2006/relationships/image" Target="../media/image1260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250.png"/><Relationship Id="rId37" Type="http://schemas.openxmlformats.org/officeDocument/2006/relationships/image" Target="../media/image131.png"/><Relationship Id="rId36" Type="http://schemas.openxmlformats.org/officeDocument/2006/relationships/image" Target="../media/image129.png"/><Relationship Id="rId31" Type="http://schemas.openxmlformats.org/officeDocument/2006/relationships/image" Target="../media/image1240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13" Type="http://schemas.openxmlformats.org/officeDocument/2006/relationships/image" Target="../media/image138.png"/><Relationship Id="rId3" Type="http://schemas.openxmlformats.org/officeDocument/2006/relationships/image" Target="../media/image1220.png"/><Relationship Id="rId7" Type="http://schemas.openxmlformats.org/officeDocument/2006/relationships/image" Target="../media/image1260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5" Type="http://schemas.openxmlformats.org/officeDocument/2006/relationships/image" Target="../media/image1410.png"/><Relationship Id="rId10" Type="http://schemas.openxmlformats.org/officeDocument/2006/relationships/image" Target="../media/image135.png"/><Relationship Id="rId4" Type="http://schemas.openxmlformats.org/officeDocument/2006/relationships/image" Target="../media/image132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DD16E-470F-45B2-96C4-7EC8F82A0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Attention-based Model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EC440-42B5-48E5-A7FC-F452B95B0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2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E62B45-37B9-4840-A8F5-9FE7A445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3" y="-51759"/>
            <a:ext cx="8695054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118FFB-6BC7-40D0-B34F-C2F53BC7FAA3}"/>
              </a:ext>
            </a:extLst>
          </p:cNvPr>
          <p:cNvSpPr/>
          <p:nvPr/>
        </p:nvSpPr>
        <p:spPr>
          <a:xfrm>
            <a:off x="332370" y="2606773"/>
            <a:ext cx="8422163" cy="1710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AB497-DD0B-40D7-B667-DCBBA6C6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183" y="117573"/>
            <a:ext cx="3452283" cy="3116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F0502A-EBD8-49B8-8187-D0BA4DBF1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465" y="117572"/>
            <a:ext cx="3298037" cy="3116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07B06C-3B70-449E-B38B-C7C035738044}"/>
              </a:ext>
            </a:extLst>
          </p:cNvPr>
          <p:cNvSpPr/>
          <p:nvPr/>
        </p:nvSpPr>
        <p:spPr>
          <a:xfrm>
            <a:off x="517771" y="6177163"/>
            <a:ext cx="1872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Bi-directional Attention 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2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3">
            <a:extLst>
              <a:ext uri="{FF2B5EF4-FFF2-40B4-BE49-F238E27FC236}">
                <a16:creationId xmlns:a16="http://schemas.microsoft.com/office/drawing/2014/main" id="{A859E828-141D-4E90-ABD5-3E480032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893572"/>
            <a:ext cx="8178799" cy="50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0482" y="5543609"/>
            <a:ext cx="27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http://visualqa.org/</a:t>
            </a:r>
          </a:p>
        </p:txBody>
      </p:sp>
      <p:pic>
        <p:nvPicPr>
          <p:cNvPr id="4098" name="Picture 2" descr="http://visualqa.org/static/img/challe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159739"/>
            <a:ext cx="8376570" cy="30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430" y="2123238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4067719" y="2072408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2462971" y="3278705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50" name="向右箭號 49"/>
          <p:cNvSpPr/>
          <p:nvPr/>
        </p:nvSpPr>
        <p:spPr>
          <a:xfrm>
            <a:off x="3575604" y="5222574"/>
            <a:ext cx="1120728" cy="5504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7242147" y="2123236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414350" y="5763842"/>
            <a:ext cx="14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77" y="4877962"/>
            <a:ext cx="2326237" cy="149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TopUp"/>
            <a:lightRig rig="threePt" dir="t"/>
          </a:scene3d>
        </p:spPr>
      </p:pic>
      <p:sp>
        <p:nvSpPr>
          <p:cNvPr id="37" name="文字方塊 36"/>
          <p:cNvSpPr txBox="1"/>
          <p:nvPr/>
        </p:nvSpPr>
        <p:spPr>
          <a:xfrm>
            <a:off x="6726789" y="5759445"/>
            <a:ext cx="19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 vector for each region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向下箭號 37"/>
          <p:cNvSpPr/>
          <p:nvPr/>
        </p:nvSpPr>
        <p:spPr>
          <a:xfrm flipH="1" flipV="1">
            <a:off x="5074515" y="4794066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endCxn id="42" idx="0"/>
          </p:cNvCxnSpPr>
          <p:nvPr/>
        </p:nvCxnSpPr>
        <p:spPr>
          <a:xfrm flipH="1">
            <a:off x="3414562" y="2729967"/>
            <a:ext cx="1153787" cy="548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126159" y="2771525"/>
            <a:ext cx="162136" cy="203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8" idx="2"/>
          </p:cNvCxnSpPr>
          <p:nvPr/>
        </p:nvCxnSpPr>
        <p:spPr>
          <a:xfrm flipH="1" flipV="1">
            <a:off x="3401240" y="4175263"/>
            <a:ext cx="1883732" cy="61880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5126159" y="2697981"/>
            <a:ext cx="1172108" cy="2290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4765310" y="4542860"/>
            <a:ext cx="2326237" cy="1792366"/>
            <a:chOff x="5626350" y="4508086"/>
            <a:chExt cx="2326237" cy="1792366"/>
          </a:xfrm>
        </p:grpSpPr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6350" y="4800850"/>
              <a:ext cx="2326237" cy="14996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TopUp"/>
              <a:lightRig rig="threePt" dir="t"/>
            </a:scene3d>
          </p:spPr>
        </p:pic>
        <p:sp>
          <p:nvSpPr>
            <p:cNvPr id="59" name="矩形 58"/>
            <p:cNvSpPr/>
            <p:nvPr/>
          </p:nvSpPr>
          <p:spPr>
            <a:xfrm>
              <a:off x="6063701" y="5076690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593742" y="4775172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154479" y="4508086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63285" y="5388696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93326" y="5087178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554063" y="4820092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62" name="向右箭號 61"/>
          <p:cNvSpPr/>
          <p:nvPr/>
        </p:nvSpPr>
        <p:spPr>
          <a:xfrm>
            <a:off x="2450684" y="2248047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4" name="向右箭號 63"/>
          <p:cNvSpPr/>
          <p:nvPr/>
        </p:nvSpPr>
        <p:spPr>
          <a:xfrm>
            <a:off x="5669543" y="2225130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66" name="直線單箭頭接點 65"/>
          <p:cNvCxnSpPr>
            <a:stCxn id="39" idx="2"/>
            <a:endCxn id="42" idx="2"/>
          </p:cNvCxnSpPr>
          <p:nvPr/>
        </p:nvCxnSpPr>
        <p:spPr>
          <a:xfrm flipH="1" flipV="1">
            <a:off x="3414562" y="4197616"/>
            <a:ext cx="2812478" cy="60733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向下箭號 38"/>
          <p:cNvSpPr/>
          <p:nvPr/>
        </p:nvSpPr>
        <p:spPr>
          <a:xfrm flipH="1" flipV="1">
            <a:off x="6016583" y="4804949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8" grpId="0" animBg="1"/>
      <p:bldP spid="42" grpId="0" animBg="1"/>
      <p:bldP spid="50" grpId="0" animBg="1"/>
      <p:bldP spid="57" grpId="0" animBg="1"/>
      <p:bldP spid="63" grpId="0"/>
      <p:bldP spid="37" grpId="0"/>
      <p:bldP spid="38" grpId="0" animBg="1"/>
      <p:bldP spid="38" grpId="1" animBg="1"/>
      <p:bldP spid="62" grpId="0" animBg="1"/>
      <p:bldP spid="64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B5A52-C0A4-4DD8-9AD6-2BCD131C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8036F-B63E-40B0-B9B6-D32B7EDD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Huijuan</a:t>
            </a:r>
            <a:r>
              <a:rPr lang="en-US" altLang="zh-TW" sz="2400" dirty="0"/>
              <a:t> Xu, Kate </a:t>
            </a:r>
            <a:r>
              <a:rPr lang="en-US" altLang="zh-TW" sz="2400" dirty="0" err="1"/>
              <a:t>Saenko</a:t>
            </a:r>
            <a:r>
              <a:rPr lang="en-US" altLang="zh-TW" sz="2400" dirty="0"/>
              <a:t>. Ask, Attend and Answer: Exploring Question-Guided Spatial Attention for Visual Question Answering. 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Pre-Print, 2015</a:t>
            </a:r>
            <a:endParaRPr lang="zh-TW" altLang="zh-TW" sz="2400" dirty="0"/>
          </a:p>
          <a:p>
            <a:endParaRPr lang="zh-TW" altLang="en-US" dirty="0"/>
          </a:p>
        </p:txBody>
      </p:sp>
      <p:pic>
        <p:nvPicPr>
          <p:cNvPr id="11266" name="Picture 2" descr="「vqa attention」的圖片搜尋結果">
            <a:extLst>
              <a:ext uri="{FF2B5EF4-FFF2-40B4-BE49-F238E27FC236}">
                <a16:creationId xmlns:a16="http://schemas.microsoft.com/office/drawing/2014/main" id="{94AB255A-C0D2-4B6D-9F1B-3ADB6C3F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" y="3225390"/>
            <a:ext cx="8878529" cy="32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7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Huijuan</a:t>
            </a:r>
            <a:r>
              <a:rPr lang="en-US" altLang="zh-TW" sz="2400" dirty="0"/>
              <a:t> Xu, Kate </a:t>
            </a:r>
            <a:r>
              <a:rPr lang="en-US" altLang="zh-TW" sz="2400" dirty="0" err="1"/>
              <a:t>Saenko</a:t>
            </a:r>
            <a:r>
              <a:rPr lang="en-US" altLang="zh-TW" sz="2400" dirty="0"/>
              <a:t>. Ask, Attend and Answer: Exploring Question-Guided Spatial Attention for Visual Question Answering. 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Pre-Print, 2015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80" y="3067277"/>
            <a:ext cx="7669840" cy="310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2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Memory v2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28152" y="3003957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6721" y="1944264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30" name="向下箭號 29"/>
          <p:cNvSpPr/>
          <p:nvPr/>
        </p:nvSpPr>
        <p:spPr>
          <a:xfrm flipV="1">
            <a:off x="5229226" y="4302109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712456" y="4187428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Reading Head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endCxn id="23" idx="0"/>
          </p:cNvCxnSpPr>
          <p:nvPr/>
        </p:nvCxnSpPr>
        <p:spPr>
          <a:xfrm flipH="1">
            <a:off x="3079743" y="2506734"/>
            <a:ext cx="1243251" cy="497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0" idx="2"/>
          </p:cNvCxnSpPr>
          <p:nvPr/>
        </p:nvCxnSpPr>
        <p:spPr>
          <a:xfrm flipH="1" flipV="1">
            <a:off x="3008014" y="3878541"/>
            <a:ext cx="2431670" cy="42356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2375796" y="2244965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376163" y="2006762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25905" y="2272152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546095" y="4667487"/>
            <a:ext cx="7969255" cy="1299995"/>
            <a:chOff x="589637" y="2670631"/>
            <a:chExt cx="7969255" cy="1299995"/>
          </a:xfrm>
        </p:grpSpPr>
        <p:sp>
          <p:nvSpPr>
            <p:cNvPr id="13" name="矩形 12"/>
            <p:cNvSpPr/>
            <p:nvPr/>
          </p:nvSpPr>
          <p:spPr>
            <a:xfrm>
              <a:off x="2283275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85618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87961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9030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92647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94990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98692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239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9637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76835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2894959" y="3508961"/>
              <a:ext cx="359537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Machine’s Memory</a:t>
              </a:r>
              <a:endParaRPr lang="zh-TW" altLang="en-US" sz="2400" dirty="0"/>
            </a:p>
          </p:txBody>
        </p:sp>
      </p:grpSp>
      <p:cxnSp>
        <p:nvCxnSpPr>
          <p:cNvPr id="43" name="直線單箭頭接點 42"/>
          <p:cNvCxnSpPr>
            <a:stCxn id="30" idx="2"/>
          </p:cNvCxnSpPr>
          <p:nvPr/>
        </p:nvCxnSpPr>
        <p:spPr>
          <a:xfrm flipH="1" flipV="1">
            <a:off x="4629326" y="2546741"/>
            <a:ext cx="810358" cy="1755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64119" y="1932348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439684" y="6148679"/>
            <a:ext cx="3494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Neural Turing Machine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64350" y="2998783"/>
            <a:ext cx="1903181" cy="9189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Writing Head Controller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stCxn id="29" idx="2"/>
            <a:endCxn id="27" idx="2"/>
          </p:cNvCxnSpPr>
          <p:nvPr/>
        </p:nvCxnSpPr>
        <p:spPr>
          <a:xfrm flipV="1">
            <a:off x="4213669" y="3917694"/>
            <a:ext cx="2302272" cy="393612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>
          <a:xfrm flipV="1">
            <a:off x="4003211" y="4311306"/>
            <a:ext cx="420915" cy="3469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1931757" y="4205822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Writing Head</a:t>
            </a:r>
            <a:endParaRPr lang="zh-TW" altLang="en-US" sz="24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83487" y="2599658"/>
            <a:ext cx="1492676" cy="374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8" idx="2"/>
            <a:endCxn id="29" idx="2"/>
          </p:cNvCxnSpPr>
          <p:nvPr/>
        </p:nvCxnSpPr>
        <p:spPr>
          <a:xfrm flipH="1">
            <a:off x="4213669" y="2589907"/>
            <a:ext cx="210457" cy="172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9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654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45503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755110" y="14981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6" name="矩形 15"/>
          <p:cNvSpPr/>
          <p:nvPr/>
        </p:nvSpPr>
        <p:spPr>
          <a:xfrm>
            <a:off x="2755111" y="22199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19" name="直線單箭頭接點 18"/>
          <p:cNvCxnSpPr>
            <a:cxnSpLocks/>
            <a:stCxn id="29" idx="3"/>
            <a:endCxn id="16" idx="1"/>
          </p:cNvCxnSpPr>
          <p:nvPr/>
        </p:nvCxnSpPr>
        <p:spPr>
          <a:xfrm flipV="1">
            <a:off x="1951628" y="2411023"/>
            <a:ext cx="803483" cy="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9" idx="0"/>
          </p:cNvCxnSpPr>
          <p:nvPr/>
        </p:nvCxnSpPr>
        <p:spPr>
          <a:xfrm flipH="1" flipV="1">
            <a:off x="3364779" y="26152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355611" y="18803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0625" y="2220750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30" name="矩形 29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2755111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47" name="直線單箭頭接點 46"/>
          <p:cNvCxnSpPr>
            <a:stCxn id="45" idx="0"/>
            <a:endCxn id="16" idx="2"/>
          </p:cNvCxnSpPr>
          <p:nvPr/>
        </p:nvCxnSpPr>
        <p:spPr>
          <a:xfrm flipV="1">
            <a:off x="3355613" y="26020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  <a:endCxn id="9" idx="2"/>
          </p:cNvCxnSpPr>
          <p:nvPr/>
        </p:nvCxnSpPr>
        <p:spPr>
          <a:xfrm flipV="1">
            <a:off x="2321109" y="3425805"/>
            <a:ext cx="2324896" cy="68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316091" y="3754924"/>
            <a:ext cx="1492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Retrieval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7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9" grpId="0" animBg="1"/>
      <p:bldP spid="30" grpId="0" animBg="1"/>
      <p:bldP spid="31" grpId="0"/>
      <p:bldP spid="32" grpId="0"/>
      <p:bldP spid="34" grpId="0" animBg="1"/>
      <p:bldP spid="35" grpId="0"/>
      <p:bldP spid="36" grpId="0" animBg="1"/>
      <p:bldP spid="37" grpId="0"/>
      <p:bldP spid="52" grpId="0"/>
      <p:bldP spid="53" grpId="0"/>
      <p:bldP spid="54" grpId="0"/>
      <p:bldP spid="55" grpId="0"/>
      <p:bldP spid="59" grpId="0"/>
      <p:bldP spid="60" grpId="0" animBg="1"/>
      <p:bldP spid="61" grpId="0" animBg="1"/>
      <p:bldP spid="62" grpId="0" animBg="1"/>
      <p:bldP spid="63" grpId="0" animBg="1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654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6598724" y="3279172"/>
            <a:ext cx="504368" cy="1182337"/>
            <a:chOff x="5760614" y="3105355"/>
            <a:chExt cx="504368" cy="1182337"/>
          </a:xfrm>
        </p:grpSpPr>
        <p:sp>
          <p:nvSpPr>
            <p:cNvPr id="40" name="矩形 39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7340653" y="3273621"/>
            <a:ext cx="532645" cy="1182337"/>
            <a:chOff x="5760614" y="3105355"/>
            <a:chExt cx="532645" cy="1182337"/>
          </a:xfrm>
        </p:grpSpPr>
        <p:sp>
          <p:nvSpPr>
            <p:cNvPr id="43" name="矩形 42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直線單箭頭接點 48"/>
          <p:cNvCxnSpPr>
            <a:cxnSpLocks/>
            <a:stCxn id="85" idx="3"/>
            <a:endCxn id="40" idx="0"/>
          </p:cNvCxnSpPr>
          <p:nvPr/>
        </p:nvCxnSpPr>
        <p:spPr>
          <a:xfrm>
            <a:off x="3956114" y="2411023"/>
            <a:ext cx="2874055" cy="868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85" idx="3"/>
            <a:endCxn id="43" idx="0"/>
          </p:cNvCxnSpPr>
          <p:nvPr/>
        </p:nvCxnSpPr>
        <p:spPr>
          <a:xfrm>
            <a:off x="3956114" y="2411023"/>
            <a:ext cx="3615984" cy="862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5868856" y="3279171"/>
            <a:ext cx="531042" cy="1182337"/>
            <a:chOff x="5760614" y="3105355"/>
            <a:chExt cx="531042" cy="1182337"/>
          </a:xfrm>
        </p:grpSpPr>
        <p:sp>
          <p:nvSpPr>
            <p:cNvPr id="57" name="矩形 56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直線單箭頭接點 59"/>
          <p:cNvCxnSpPr>
            <a:cxnSpLocks/>
            <a:stCxn id="85" idx="3"/>
            <a:endCxn id="57" idx="0"/>
          </p:cNvCxnSpPr>
          <p:nvPr/>
        </p:nvCxnSpPr>
        <p:spPr>
          <a:xfrm>
            <a:off x="3956114" y="2411023"/>
            <a:ext cx="2144187" cy="868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3685605" y="6174164"/>
                <a:ext cx="2354427" cy="417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05" y="6174164"/>
                <a:ext cx="2354427" cy="4176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blipFill rotWithShape="0">
                <a:blip r:embed="rId16"/>
                <a:stretch>
                  <a:fillRect l="-10606" t="-14754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blipFill rotWithShape="0">
                <a:blip r:embed="rId17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blipFill rotWithShape="0">
                <a:blip r:embed="rId18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blipFill rotWithShape="0">
                <a:blip r:embed="rId19"/>
                <a:stretch>
                  <a:fillRect l="-8824" t="-14754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3841751" y="5138461"/>
            <a:ext cx="1960391" cy="403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898460" y="564312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60" y="5643123"/>
                <a:ext cx="404598" cy="372859"/>
              </a:xfrm>
              <a:prstGeom prst="rect">
                <a:avLst/>
              </a:prstGeom>
              <a:blipFill rotWithShape="0">
                <a:blip r:embed="rId20"/>
                <a:stretch>
                  <a:fillRect l="-10606" t="-1639" r="-7576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393692" y="564312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92" y="5643123"/>
                <a:ext cx="411203" cy="376642"/>
              </a:xfrm>
              <a:prstGeom prst="rect">
                <a:avLst/>
              </a:prstGeom>
              <a:blipFill rotWithShape="0">
                <a:blip r:embed="rId21"/>
                <a:stretch>
                  <a:fillRect l="-10448" t="-1639" r="-746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895529" y="5643123"/>
                <a:ext cx="411203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29" y="5643123"/>
                <a:ext cx="411203" cy="378502"/>
              </a:xfrm>
              <a:prstGeom prst="rect">
                <a:avLst/>
              </a:prstGeom>
              <a:blipFill rotWithShape="0">
                <a:blip r:embed="rId22"/>
                <a:stretch>
                  <a:fillRect l="-8824" t="-1613" r="-5882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5397367" y="5643123"/>
                <a:ext cx="411203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67" y="5643123"/>
                <a:ext cx="411203" cy="375103"/>
              </a:xfrm>
              <a:prstGeom prst="rect">
                <a:avLst/>
              </a:prstGeom>
              <a:blipFill rotWithShape="0">
                <a:blip r:embed="rId23"/>
                <a:stretch>
                  <a:fillRect l="-8824" t="-1639" r="-5882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5868856" y="3302729"/>
            <a:ext cx="450828" cy="1168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02320" y="5162197"/>
            <a:ext cx="2340969" cy="116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4394248" y="4099466"/>
            <a:ext cx="30731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5409007" y="4469385"/>
            <a:ext cx="307310" cy="22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3886869" y="4575764"/>
            <a:ext cx="307310" cy="114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4901627" y="4520950"/>
            <a:ext cx="307310" cy="169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045503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84" name="矩形 83"/>
          <p:cNvSpPr/>
          <p:nvPr/>
        </p:nvSpPr>
        <p:spPr>
          <a:xfrm>
            <a:off x="2755110" y="14981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755111" y="22199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86" name="直線單箭頭接點 85"/>
          <p:cNvCxnSpPr>
            <a:cxnSpLocks/>
            <a:stCxn id="89" idx="3"/>
            <a:endCxn id="85" idx="1"/>
          </p:cNvCxnSpPr>
          <p:nvPr/>
        </p:nvCxnSpPr>
        <p:spPr>
          <a:xfrm flipV="1">
            <a:off x="1951628" y="2411023"/>
            <a:ext cx="803483" cy="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3" idx="0"/>
          </p:cNvCxnSpPr>
          <p:nvPr/>
        </p:nvCxnSpPr>
        <p:spPr>
          <a:xfrm flipH="1" flipV="1">
            <a:off x="3364779" y="26152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3355611" y="18803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50625" y="2220750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2755111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91" name="直線單箭頭接點 90"/>
          <p:cNvCxnSpPr>
            <a:stCxn id="90" idx="0"/>
            <a:endCxn id="85" idx="2"/>
          </p:cNvCxnSpPr>
          <p:nvPr/>
        </p:nvCxnSpPr>
        <p:spPr>
          <a:xfrm flipV="1">
            <a:off x="3355613" y="26020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  <a:endCxn id="83" idx="2"/>
          </p:cNvCxnSpPr>
          <p:nvPr/>
        </p:nvCxnSpPr>
        <p:spPr>
          <a:xfrm flipV="1">
            <a:off x="2321109" y="3425805"/>
            <a:ext cx="2324896" cy="68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/>
      <p:bldP spid="72" grpId="0" animBg="1"/>
      <p:bldP spid="74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2862" y="515543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6598724" y="3279172"/>
            <a:ext cx="504368" cy="1182337"/>
            <a:chOff x="5760614" y="3105355"/>
            <a:chExt cx="504368" cy="1182337"/>
          </a:xfrm>
        </p:grpSpPr>
        <p:sp>
          <p:nvSpPr>
            <p:cNvPr id="40" name="矩形 39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7340653" y="3273621"/>
            <a:ext cx="532645" cy="1182337"/>
            <a:chOff x="5760614" y="3105355"/>
            <a:chExt cx="532645" cy="1182337"/>
          </a:xfrm>
        </p:grpSpPr>
        <p:sp>
          <p:nvSpPr>
            <p:cNvPr id="43" name="矩形 42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/>
          <p:cNvGrpSpPr/>
          <p:nvPr/>
        </p:nvGrpSpPr>
        <p:grpSpPr>
          <a:xfrm>
            <a:off x="5868856" y="3279171"/>
            <a:ext cx="531042" cy="1182337"/>
            <a:chOff x="5760614" y="3105355"/>
            <a:chExt cx="531042" cy="1182337"/>
          </a:xfrm>
        </p:grpSpPr>
        <p:sp>
          <p:nvSpPr>
            <p:cNvPr id="57" name="矩形 56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矩形 71"/>
          <p:cNvSpPr/>
          <p:nvPr/>
        </p:nvSpPr>
        <p:spPr>
          <a:xfrm>
            <a:off x="6610785" y="3276155"/>
            <a:ext cx="450828" cy="1168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52714" y="3287752"/>
            <a:ext cx="450828" cy="1168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3666001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239717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blipFill rotWithShape="0">
                <a:blip r:embed="rId14"/>
                <a:stretch>
                  <a:fillRect l="-9091" r="-519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blipFill rotWithShape="0">
                <a:blip r:embed="rId15"/>
                <a:stretch>
                  <a:fillRect l="-8974" r="-512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/>
          <p:cNvSpPr/>
          <p:nvPr/>
        </p:nvSpPr>
        <p:spPr>
          <a:xfrm>
            <a:off x="4824215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blipFill rotWithShape="0">
                <a:blip r:embed="rId16"/>
                <a:stretch>
                  <a:fillRect l="-8974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5439043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blipFill rotWithShape="0">
                <a:blip r:embed="rId17"/>
                <a:stretch>
                  <a:fillRect l="-9091" t="-1639" r="-649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861452" y="1879439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885466" y="2295371"/>
                <a:ext cx="462498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66" y="2295371"/>
                <a:ext cx="462498" cy="38856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1972009" y="1879228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1996023" y="2295160"/>
                <a:ext cx="469616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23" y="2295160"/>
                <a:ext cx="469616" cy="39164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1484100" y="2319671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00" y="2319671"/>
                <a:ext cx="298159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群組 88"/>
          <p:cNvGrpSpPr/>
          <p:nvPr/>
        </p:nvGrpSpPr>
        <p:grpSpPr>
          <a:xfrm>
            <a:off x="3314127" y="1875350"/>
            <a:ext cx="504368" cy="1182337"/>
            <a:chOff x="5760614" y="3105355"/>
            <a:chExt cx="504368" cy="1182337"/>
          </a:xfrm>
        </p:grpSpPr>
        <p:sp>
          <p:nvSpPr>
            <p:cNvPr id="90" name="矩形 89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/>
                <p:cNvSpPr txBox="1"/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群組 91"/>
          <p:cNvGrpSpPr/>
          <p:nvPr/>
        </p:nvGrpSpPr>
        <p:grpSpPr>
          <a:xfrm>
            <a:off x="5469692" y="1875350"/>
            <a:ext cx="532645" cy="1182337"/>
            <a:chOff x="5760614" y="3105355"/>
            <a:chExt cx="532645" cy="1182337"/>
          </a:xfrm>
        </p:grpSpPr>
        <p:sp>
          <p:nvSpPr>
            <p:cNvPr id="93" name="矩形 92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875325" y="2282974"/>
                <a:ext cx="617990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25" y="2282974"/>
                <a:ext cx="617990" cy="3885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3151334" y="3102597"/>
            <a:ext cx="162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(element-wise)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2619023" y="2262897"/>
                <a:ext cx="617990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023" y="2262897"/>
                <a:ext cx="617990" cy="3885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/>
          <p:cNvSpPr/>
          <p:nvPr/>
        </p:nvSpPr>
        <p:spPr>
          <a:xfrm>
            <a:off x="3716014" y="4051336"/>
            <a:ext cx="2152841" cy="1014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blipFill rotWithShape="0">
                <a:blip r:embed="rId27"/>
                <a:stretch>
                  <a:fillRect l="-10606" t="-14754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blipFill rotWithShape="0">
                <a:blip r:embed="rId28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blipFill rotWithShape="0">
                <a:blip r:embed="rId29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blipFill rotWithShape="0">
                <a:blip r:embed="rId30"/>
                <a:stretch>
                  <a:fillRect l="-8824" t="-14754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/>
          <p:cNvSpPr/>
          <p:nvPr/>
        </p:nvSpPr>
        <p:spPr>
          <a:xfrm>
            <a:off x="4394248" y="4099466"/>
            <a:ext cx="30731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5409007" y="4469385"/>
            <a:ext cx="307310" cy="22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886869" y="4575764"/>
            <a:ext cx="307310" cy="114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4901627" y="4520950"/>
            <a:ext cx="307310" cy="169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127574" y="1869355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078805" y="2268796"/>
                <a:ext cx="469616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5" y="2268796"/>
                <a:ext cx="469616" cy="39164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357558" y="4479944"/>
            <a:ext cx="95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 ~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66431" y="2302210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31" y="2302210"/>
                <a:ext cx="336631" cy="369332"/>
              </a:xfrm>
              <a:prstGeom prst="rect">
                <a:avLst/>
              </a:prstGeom>
              <a:blipFill>
                <a:blip r:embed="rId32"/>
                <a:stretch>
                  <a:fillRect l="-25455" r="-25455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1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6" grpId="0" animBg="1"/>
      <p:bldP spid="77" grpId="0" animBg="1"/>
      <p:bldP spid="78" grpId="0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/>
      <p:bldP spid="95" grpId="0"/>
      <p:bldP spid="97" grpId="0"/>
      <p:bldP spid="101" grpId="0"/>
      <p:bldP spid="103" grpId="0" animBg="1"/>
      <p:bldP spid="70" grpId="0" animBg="1"/>
      <p:bldP spid="7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Memory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008858" y="2913733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6721" y="1770867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30" name="向下箭號 29"/>
          <p:cNvSpPr/>
          <p:nvPr/>
        </p:nvSpPr>
        <p:spPr>
          <a:xfrm flipV="1">
            <a:off x="5229226" y="4128712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712456" y="4014031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Reading Head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endCxn id="23" idx="0"/>
          </p:cNvCxnSpPr>
          <p:nvPr/>
        </p:nvCxnSpPr>
        <p:spPr>
          <a:xfrm flipH="1">
            <a:off x="2960449" y="2416510"/>
            <a:ext cx="1243251" cy="497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0" idx="2"/>
          </p:cNvCxnSpPr>
          <p:nvPr/>
        </p:nvCxnSpPr>
        <p:spPr>
          <a:xfrm flipH="1" flipV="1">
            <a:off x="3008014" y="3705144"/>
            <a:ext cx="2431670" cy="42356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2375796" y="2071568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376163" y="1833365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25905" y="2098755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546095" y="4494090"/>
            <a:ext cx="7969255" cy="1299995"/>
            <a:chOff x="589637" y="2670631"/>
            <a:chExt cx="7969255" cy="1299995"/>
          </a:xfrm>
        </p:grpSpPr>
        <p:sp>
          <p:nvSpPr>
            <p:cNvPr id="13" name="矩形 12"/>
            <p:cNvSpPr/>
            <p:nvPr/>
          </p:nvSpPr>
          <p:spPr>
            <a:xfrm>
              <a:off x="2283275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85618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87961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9030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92647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94990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98692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239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9637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76835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2894959" y="3508961"/>
              <a:ext cx="359537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Machine’s Memory</a:t>
              </a:r>
              <a:endParaRPr lang="zh-TW" altLang="en-US" sz="2400" dirty="0"/>
            </a:p>
          </p:txBody>
        </p:sp>
      </p:grpSp>
      <p:cxnSp>
        <p:nvCxnSpPr>
          <p:cNvPr id="43" name="直線單箭頭接點 42"/>
          <p:cNvCxnSpPr>
            <a:stCxn id="30" idx="2"/>
          </p:cNvCxnSpPr>
          <p:nvPr/>
        </p:nvCxnSpPr>
        <p:spPr>
          <a:xfrm flipH="1" flipV="1">
            <a:off x="4649105" y="2416510"/>
            <a:ext cx="790579" cy="1712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64119" y="1758951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42468" y="5732151"/>
            <a:ext cx="8213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http://speech.ee.ntu.edu.tw/~tlkagk/courses/MLDS_2015_2/Lecture/Attain%20(v3).ecm.mp4/index.html</a:t>
            </a:r>
          </a:p>
        </p:txBody>
      </p:sp>
    </p:spTree>
    <p:extLst>
      <p:ext uri="{BB962C8B-B14F-4D97-AF65-F5344CB8AC3E}">
        <p14:creationId xmlns:p14="http://schemas.microsoft.com/office/powerpoint/2010/main" val="846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0" grpId="0" animBg="1"/>
      <p:bldP spid="34" grpId="0"/>
      <p:bldP spid="61" grpId="0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cxnSp>
        <p:nvCxnSpPr>
          <p:cNvPr id="94" name="直線單箭頭接點 93"/>
          <p:cNvCxnSpPr>
            <a:cxnSpLocks/>
            <a:endCxn id="84" idx="2"/>
          </p:cNvCxnSpPr>
          <p:nvPr/>
        </p:nvCxnSpPr>
        <p:spPr>
          <a:xfrm flipV="1">
            <a:off x="5617626" y="3413205"/>
            <a:ext cx="2358528" cy="602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772862" y="515543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矩形 107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blipFill rotWithShape="0">
                <a:blip r:embed="rId11"/>
                <a:stretch>
                  <a:fillRect l="-10606" t="-14754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14754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/>
          <p:cNvSpPr/>
          <p:nvPr/>
        </p:nvSpPr>
        <p:spPr>
          <a:xfrm>
            <a:off x="4394248" y="4099466"/>
            <a:ext cx="30731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5409007" y="4469385"/>
            <a:ext cx="307310" cy="22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3886869" y="4575764"/>
            <a:ext cx="307310" cy="114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4901627" y="4520950"/>
            <a:ext cx="307310" cy="169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95824" y="389232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3666001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4239717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blipFill rotWithShape="0">
                <a:blip r:embed="rId15"/>
                <a:stretch>
                  <a:fillRect l="-9091" r="-519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blipFill rotWithShape="0">
                <a:blip r:embed="rId16"/>
                <a:stretch>
                  <a:fillRect l="-8974" r="-512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矩形 141"/>
          <p:cNvSpPr/>
          <p:nvPr/>
        </p:nvSpPr>
        <p:spPr>
          <a:xfrm>
            <a:off x="4824215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/>
              <p:cNvSpPr txBox="1"/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blipFill rotWithShape="0">
                <a:blip r:embed="rId17"/>
                <a:stretch>
                  <a:fillRect l="-8974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/>
          <p:cNvSpPr/>
          <p:nvPr/>
        </p:nvSpPr>
        <p:spPr>
          <a:xfrm>
            <a:off x="5439043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blipFill rotWithShape="0">
                <a:blip r:embed="rId18"/>
                <a:stretch>
                  <a:fillRect l="-9091" t="-1639" r="-649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/>
              <p:cNvSpPr txBox="1"/>
              <p:nvPr/>
            </p:nvSpPr>
            <p:spPr>
              <a:xfrm>
                <a:off x="6843089" y="4686641"/>
                <a:ext cx="404598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5" name="文字方塊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89" y="4686641"/>
                <a:ext cx="404598" cy="373564"/>
              </a:xfrm>
              <a:prstGeom prst="rect">
                <a:avLst/>
              </a:prstGeom>
              <a:blipFill rotWithShape="0">
                <a:blip r:embed="rId19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/>
              <p:cNvSpPr txBox="1"/>
              <p:nvPr/>
            </p:nvSpPr>
            <p:spPr>
              <a:xfrm>
                <a:off x="7326771" y="4686641"/>
                <a:ext cx="41120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71" y="4686641"/>
                <a:ext cx="411202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448" t="-16393" r="-4925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/>
              <p:cNvSpPr txBox="1"/>
              <p:nvPr/>
            </p:nvSpPr>
            <p:spPr>
              <a:xfrm>
                <a:off x="7851763" y="4686641"/>
                <a:ext cx="411202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7" name="文字方塊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63" y="4686641"/>
                <a:ext cx="411202" cy="376193"/>
              </a:xfrm>
              <a:prstGeom prst="rect">
                <a:avLst/>
              </a:prstGeom>
              <a:blipFill rotWithShape="0">
                <a:blip r:embed="rId21"/>
                <a:stretch>
                  <a:fillRect l="-8955" t="-16129" r="-50746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/>
              <p:cNvSpPr txBox="1"/>
              <p:nvPr/>
            </p:nvSpPr>
            <p:spPr>
              <a:xfrm>
                <a:off x="8376754" y="4686641"/>
                <a:ext cx="411202" cy="3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8" name="文字方塊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54" y="4686641"/>
                <a:ext cx="411202" cy="372794"/>
              </a:xfrm>
              <a:prstGeom prst="rect">
                <a:avLst/>
              </a:prstGeom>
              <a:blipFill rotWithShape="0">
                <a:blip r:embed="rId22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矩形 168"/>
          <p:cNvSpPr/>
          <p:nvPr/>
        </p:nvSpPr>
        <p:spPr>
          <a:xfrm>
            <a:off x="7380062" y="4108534"/>
            <a:ext cx="307310" cy="590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8394821" y="4478453"/>
            <a:ext cx="307310" cy="220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/>
          <p:cNvSpPr/>
          <p:nvPr/>
        </p:nvSpPr>
        <p:spPr>
          <a:xfrm>
            <a:off x="6872683" y="4584832"/>
            <a:ext cx="307310" cy="11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/>
          <p:cNvSpPr/>
          <p:nvPr/>
        </p:nvSpPr>
        <p:spPr>
          <a:xfrm>
            <a:off x="7887441" y="4530018"/>
            <a:ext cx="307310" cy="169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/>
          <p:cNvSpPr/>
          <p:nvPr/>
        </p:nvSpPr>
        <p:spPr>
          <a:xfrm>
            <a:off x="6481638" y="3901389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/>
          <p:cNvSpPr/>
          <p:nvPr/>
        </p:nvSpPr>
        <p:spPr>
          <a:xfrm>
            <a:off x="6651815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/>
          <p:cNvSpPr/>
          <p:nvPr/>
        </p:nvSpPr>
        <p:spPr>
          <a:xfrm>
            <a:off x="7225531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/>
              <p:cNvSpPr txBox="1"/>
              <p:nvPr/>
            </p:nvSpPr>
            <p:spPr>
              <a:xfrm>
                <a:off x="6716235" y="5528773"/>
                <a:ext cx="469616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6" name="文字方塊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235" y="5528773"/>
                <a:ext cx="469616" cy="373564"/>
              </a:xfrm>
              <a:prstGeom prst="rect">
                <a:avLst/>
              </a:prstGeom>
              <a:blipFill rotWithShape="0">
                <a:blip r:embed="rId23"/>
                <a:stretch>
                  <a:fillRect l="-9091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/>
              <p:cNvSpPr txBox="1"/>
              <p:nvPr/>
            </p:nvSpPr>
            <p:spPr>
              <a:xfrm>
                <a:off x="7263926" y="5528773"/>
                <a:ext cx="474874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7" name="文字方塊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26" y="5528773"/>
                <a:ext cx="474874" cy="374333"/>
              </a:xfrm>
              <a:prstGeom prst="rect">
                <a:avLst/>
              </a:prstGeom>
              <a:blipFill rotWithShape="0">
                <a:blip r:embed="rId24"/>
                <a:stretch>
                  <a:fillRect l="-9091" r="-649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/>
          <p:cNvSpPr/>
          <p:nvPr/>
        </p:nvSpPr>
        <p:spPr>
          <a:xfrm>
            <a:off x="7810029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/>
              <p:cNvSpPr txBox="1"/>
              <p:nvPr/>
            </p:nvSpPr>
            <p:spPr>
              <a:xfrm>
                <a:off x="7848424" y="5541472"/>
                <a:ext cx="474874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9" name="文字方塊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24" y="5541472"/>
                <a:ext cx="474874" cy="376193"/>
              </a:xfrm>
              <a:prstGeom prst="rect">
                <a:avLst/>
              </a:prstGeom>
              <a:blipFill rotWithShape="0">
                <a:blip r:embed="rId25"/>
                <a:stretch>
                  <a:fillRect l="-7692" r="-512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8424857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/>
              <p:cNvSpPr txBox="1"/>
              <p:nvPr/>
            </p:nvSpPr>
            <p:spPr>
              <a:xfrm>
                <a:off x="8432922" y="5541472"/>
                <a:ext cx="474874" cy="3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1" name="文字方塊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922" y="5541472"/>
                <a:ext cx="474874" cy="372794"/>
              </a:xfrm>
              <a:prstGeom prst="rect">
                <a:avLst/>
              </a:prstGeom>
              <a:blipFill rotWithShape="0">
                <a:blip r:embed="rId26"/>
                <a:stretch>
                  <a:fillRect l="-7692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4045503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76" name="矩形 75"/>
          <p:cNvSpPr/>
          <p:nvPr/>
        </p:nvSpPr>
        <p:spPr>
          <a:xfrm>
            <a:off x="2755110" y="14981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7" name="矩形 76"/>
          <p:cNvSpPr/>
          <p:nvPr/>
        </p:nvSpPr>
        <p:spPr>
          <a:xfrm>
            <a:off x="2755111" y="22199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78" name="直線單箭頭接點 77"/>
          <p:cNvCxnSpPr>
            <a:cxnSpLocks/>
            <a:stCxn id="81" idx="3"/>
            <a:endCxn id="77" idx="1"/>
          </p:cNvCxnSpPr>
          <p:nvPr/>
        </p:nvCxnSpPr>
        <p:spPr>
          <a:xfrm flipV="1">
            <a:off x="1951628" y="2411023"/>
            <a:ext cx="803483" cy="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  <a:stCxn id="75" idx="0"/>
          </p:cNvCxnSpPr>
          <p:nvPr/>
        </p:nvCxnSpPr>
        <p:spPr>
          <a:xfrm flipH="1" flipV="1">
            <a:off x="3364779" y="26152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3355611" y="18803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50625" y="2220750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2755111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stCxn id="82" idx="0"/>
            <a:endCxn id="77" idx="2"/>
          </p:cNvCxnSpPr>
          <p:nvPr/>
        </p:nvCxnSpPr>
        <p:spPr>
          <a:xfrm flipV="1">
            <a:off x="3355613" y="26020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375652" y="30310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6085259" y="14855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6" name="矩形 85"/>
          <p:cNvSpPr/>
          <p:nvPr/>
        </p:nvSpPr>
        <p:spPr>
          <a:xfrm>
            <a:off x="6085260" y="22073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87" name="直線單箭頭接點 86"/>
          <p:cNvCxnSpPr>
            <a:cxnSpLocks/>
            <a:stCxn id="90" idx="3"/>
            <a:endCxn id="86" idx="1"/>
          </p:cNvCxnSpPr>
          <p:nvPr/>
        </p:nvCxnSpPr>
        <p:spPr>
          <a:xfrm>
            <a:off x="5633061" y="2398423"/>
            <a:ext cx="45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84" idx="0"/>
          </p:cNvCxnSpPr>
          <p:nvPr/>
        </p:nvCxnSpPr>
        <p:spPr>
          <a:xfrm flipH="1" flipV="1">
            <a:off x="6694928" y="26026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6685760" y="18677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432058" y="2207354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1" name="矩形 90"/>
          <p:cNvSpPr/>
          <p:nvPr/>
        </p:nvSpPr>
        <p:spPr>
          <a:xfrm>
            <a:off x="6085260" y="30310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stCxn id="91" idx="0"/>
            <a:endCxn id="86" idx="2"/>
          </p:cNvCxnSpPr>
          <p:nvPr/>
        </p:nvCxnSpPr>
        <p:spPr>
          <a:xfrm flipV="1">
            <a:off x="6685762" y="25894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</p:cNvCxnSpPr>
          <p:nvPr/>
        </p:nvCxnSpPr>
        <p:spPr>
          <a:xfrm>
            <a:off x="3997154" y="2398423"/>
            <a:ext cx="413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flipV="1">
            <a:off x="2321109" y="3425805"/>
            <a:ext cx="2324896" cy="68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/>
      <p:bldP spid="177" grpId="0"/>
      <p:bldP spid="178" grpId="0" animBg="1"/>
      <p:bldP spid="179" grpId="0"/>
      <p:bldP spid="180" grpId="0" animBg="1"/>
      <p:bldP spid="181" grpId="0"/>
      <p:bldP spid="84" grpId="0" animBg="1"/>
      <p:bldP spid="85" grpId="0" animBg="1"/>
      <p:bldP spid="86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817026"/>
            <a:ext cx="8686800" cy="265082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467846"/>
            <a:ext cx="3733800" cy="33753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7367" y="0"/>
            <a:ext cx="528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Neural Turing Machine for LM</a:t>
            </a:r>
            <a:endParaRPr lang="zh-TW" altLang="en-US" sz="3200" b="1" i="1" u="sng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42" y="95251"/>
            <a:ext cx="1391740" cy="1200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" y="3617744"/>
            <a:ext cx="4005310" cy="1554172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7109882" y="1295401"/>
            <a:ext cx="529168" cy="6095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9529" y="5321814"/>
            <a:ext cx="5074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Wei-Jen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Ko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 Bo-Hsiang Tseng, Hung-yi Lee, “Recurrent Neural Network based Language Modeling with Controllable External Memory”,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ICASSP,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1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RNN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07435" y="104577"/>
            <a:ext cx="593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/>
              <a:t>Armand </a:t>
            </a:r>
            <a:r>
              <a:rPr lang="en-US" altLang="zh-TW" dirty="0" err="1"/>
              <a:t>Joulin</a:t>
            </a:r>
            <a:r>
              <a:rPr lang="en-US" altLang="zh-TW" dirty="0"/>
              <a:t>, Tomas </a:t>
            </a:r>
            <a:r>
              <a:rPr lang="en-US" altLang="zh-TW" dirty="0" err="1"/>
              <a:t>Mikolov</a:t>
            </a:r>
            <a:r>
              <a:rPr lang="en-US" altLang="zh-TW" dirty="0"/>
              <a:t>, Inferring Algorithmic Patterns with Stack-Augmented Recurrent Nets, </a:t>
            </a:r>
            <a:r>
              <a:rPr lang="en-US" altLang="zh-TW" dirty="0" err="1"/>
              <a:t>arXiv</a:t>
            </a:r>
            <a:r>
              <a:rPr lang="en-US" altLang="zh-TW" dirty="0"/>
              <a:t> Pre-Print, 2015</a:t>
            </a:r>
          </a:p>
        </p:txBody>
      </p:sp>
      <p:sp>
        <p:nvSpPr>
          <p:cNvPr id="6" name="矩形 5"/>
          <p:cNvSpPr/>
          <p:nvPr/>
        </p:nvSpPr>
        <p:spPr>
          <a:xfrm rot="16200000">
            <a:off x="720876" y="41502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6200000">
            <a:off x="720876" y="3629101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720876" y="2586833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720876" y="310796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720876" y="2065699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1720197" y="2705202"/>
            <a:ext cx="1587256" cy="596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23427" y="5364146"/>
            <a:ext cx="135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stack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793624" y="1998204"/>
            <a:ext cx="6175717" cy="38664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35718" y="6183929"/>
            <a:ext cx="2540000" cy="42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8" name="矩形 17"/>
          <p:cNvSpPr/>
          <p:nvPr/>
        </p:nvSpPr>
        <p:spPr>
          <a:xfrm>
            <a:off x="3611482" y="1089981"/>
            <a:ext cx="2540000" cy="42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向上箭號 17"/>
          <p:cNvSpPr/>
          <p:nvPr/>
        </p:nvSpPr>
        <p:spPr>
          <a:xfrm>
            <a:off x="4627482" y="5864681"/>
            <a:ext cx="508000" cy="31924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上箭號 18"/>
          <p:cNvSpPr/>
          <p:nvPr/>
        </p:nvSpPr>
        <p:spPr>
          <a:xfrm>
            <a:off x="4572000" y="1525937"/>
            <a:ext cx="508000" cy="42530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 rot="5400000">
            <a:off x="519749" y="4922938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22" name="向上箭號 33"/>
          <p:cNvSpPr/>
          <p:nvPr/>
        </p:nvSpPr>
        <p:spPr>
          <a:xfrm rot="5400000" flipH="1">
            <a:off x="1243822" y="3564701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16200000">
            <a:off x="2333825" y="2823233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rot="16200000">
            <a:off x="2333825" y="334436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2333825" y="2302099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325601" y="2462332"/>
            <a:ext cx="1122568" cy="1095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52020" y="4835192"/>
            <a:ext cx="27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Push, Pop, Nothing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513023" y="5108861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60478" y="5095564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11438" y="5103333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2778187" y="4045581"/>
            <a:ext cx="2162096" cy="830997"/>
            <a:chOff x="154" y="3832676"/>
            <a:chExt cx="2162096" cy="830997"/>
          </a:xfrm>
        </p:grpSpPr>
        <p:sp>
          <p:nvSpPr>
            <p:cNvPr id="35" name="文字方塊 34"/>
            <p:cNvSpPr txBox="1"/>
            <p:nvPr/>
          </p:nvSpPr>
          <p:spPr>
            <a:xfrm>
              <a:off x="441441" y="3832676"/>
              <a:ext cx="17208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Information to store</a:t>
              </a:r>
              <a:endParaRPr lang="zh-TW" altLang="en-US" sz="2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54" y="4068574"/>
              <a:ext cx="36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向上箭號 33"/>
          <p:cNvSpPr/>
          <p:nvPr/>
        </p:nvSpPr>
        <p:spPr>
          <a:xfrm rot="5400000" flipH="1">
            <a:off x="2839684" y="2789197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上箭號 33"/>
          <p:cNvSpPr/>
          <p:nvPr/>
        </p:nvSpPr>
        <p:spPr>
          <a:xfrm rot="10800000" flipH="1">
            <a:off x="3611482" y="3520340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426834" y="4023615"/>
            <a:ext cx="2594736" cy="16097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263" y="2032760"/>
            <a:ext cx="8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Pop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32393" y="2032759"/>
            <a:ext cx="123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Nothing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025409" y="2032760"/>
            <a:ext cx="104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Push</a:t>
            </a:r>
            <a:endParaRPr lang="zh-TW" altLang="en-US" sz="2400" dirty="0"/>
          </a:p>
        </p:txBody>
      </p:sp>
      <p:grpSp>
        <p:nvGrpSpPr>
          <p:cNvPr id="72" name="群組 71"/>
          <p:cNvGrpSpPr/>
          <p:nvPr/>
        </p:nvGrpSpPr>
        <p:grpSpPr>
          <a:xfrm rot="16200000">
            <a:off x="4346377" y="3522825"/>
            <a:ext cx="2430473" cy="366005"/>
            <a:chOff x="10991799" y="3819336"/>
            <a:chExt cx="2430473" cy="366005"/>
          </a:xfrm>
        </p:grpSpPr>
        <p:sp>
          <p:nvSpPr>
            <p:cNvPr id="46" name="矩形 45"/>
            <p:cNvSpPr/>
            <p:nvPr/>
          </p:nvSpPr>
          <p:spPr>
            <a:xfrm>
              <a:off x="10991799" y="3825341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034067" y="3825341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1512933" y="3825341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555201" y="3825341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3062272" y="3819336"/>
              <a:ext cx="36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/>
          <p:cNvGrpSpPr/>
          <p:nvPr/>
        </p:nvGrpSpPr>
        <p:grpSpPr>
          <a:xfrm rot="16200000">
            <a:off x="5101888" y="3520334"/>
            <a:ext cx="2444536" cy="360000"/>
            <a:chOff x="10963242" y="4455534"/>
            <a:chExt cx="2444536" cy="360000"/>
          </a:xfrm>
        </p:grpSpPr>
        <p:sp>
          <p:nvSpPr>
            <p:cNvPr id="51" name="矩形 50"/>
            <p:cNvSpPr/>
            <p:nvPr/>
          </p:nvSpPr>
          <p:spPr>
            <a:xfrm>
              <a:off x="10963242" y="4455534"/>
              <a:ext cx="36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484376" y="4455534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005510" y="4455534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3047778" y="445553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2526644" y="4455534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 rot="16200000">
            <a:off x="6001283" y="3504769"/>
            <a:ext cx="2444536" cy="360000"/>
            <a:chOff x="10959172" y="5110696"/>
            <a:chExt cx="2444536" cy="360000"/>
          </a:xfrm>
        </p:grpSpPr>
        <p:sp>
          <p:nvSpPr>
            <p:cNvPr id="57" name="矩形 56"/>
            <p:cNvSpPr/>
            <p:nvPr/>
          </p:nvSpPr>
          <p:spPr>
            <a:xfrm>
              <a:off x="10959172" y="511069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1480306" y="511069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2522574" y="5110696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2001440" y="5110696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3043708" y="5110696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文字方塊 64"/>
          <p:cNvSpPr txBox="1"/>
          <p:nvPr/>
        </p:nvSpPr>
        <p:spPr>
          <a:xfrm>
            <a:off x="5221420" y="5192301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X0.7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033548" y="5172332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32173" y="5187328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744616" y="3450878"/>
            <a:ext cx="39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575866" y="3447165"/>
            <a:ext cx="39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93715" y="2071237"/>
            <a:ext cx="2654545" cy="3562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 rot="5400000">
            <a:off x="5198243" y="5142146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 rot="5400000">
            <a:off x="5961640" y="5143533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 rot="5400000">
            <a:off x="6856748" y="5143533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86" name="向上箭號 33"/>
          <p:cNvSpPr/>
          <p:nvPr/>
        </p:nvSpPr>
        <p:spPr>
          <a:xfrm rot="5400000" flipH="1">
            <a:off x="7980825" y="3528395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7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21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7" grpId="0" animBg="1"/>
      <p:bldP spid="38" grpId="0" animBg="1"/>
      <p:bldP spid="39" grpId="0" animBg="1"/>
      <p:bldP spid="40" grpId="0"/>
      <p:bldP spid="41" grpId="0"/>
      <p:bldP spid="43" grpId="0"/>
      <p:bldP spid="65" grpId="0"/>
      <p:bldP spid="66" grpId="0"/>
      <p:bldP spid="67" grpId="0"/>
      <p:bldP spid="68" grpId="0"/>
      <p:bldP spid="69" grpId="0"/>
      <p:bldP spid="70" grpId="0" animBg="1"/>
      <p:bldP spid="81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www.iepdirect.com/iepdotnet/NY/images/img-document-re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0" y="4909641"/>
            <a:ext cx="2265697" cy="16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Comprehension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9966" y="519631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810322" y="1941579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54245" y="6129101"/>
            <a:ext cx="476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sentence becomes a vector.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>
            <a:off x="2436239" y="2069544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文字方塊 26"/>
          <p:cNvSpPr txBox="1"/>
          <p:nvPr/>
        </p:nvSpPr>
        <p:spPr>
          <a:xfrm>
            <a:off x="3565211" y="5278732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013547" y="520637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5569519" y="519631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6173100" y="520637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8" name="矩形 67"/>
          <p:cNvSpPr/>
          <p:nvPr/>
        </p:nvSpPr>
        <p:spPr>
          <a:xfrm>
            <a:off x="4033739" y="1874511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2544739" y="3148642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47" name="向下箭號 46"/>
          <p:cNvSpPr/>
          <p:nvPr/>
        </p:nvSpPr>
        <p:spPr>
          <a:xfrm flipH="1" flipV="1">
            <a:off x="4996801" y="4876217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729072" y="519631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文字方塊 48"/>
          <p:cNvSpPr txBox="1"/>
          <p:nvPr/>
        </p:nvSpPr>
        <p:spPr>
          <a:xfrm>
            <a:off x="7117913" y="5367484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50" name="向右箭號 49"/>
          <p:cNvSpPr/>
          <p:nvPr/>
        </p:nvSpPr>
        <p:spPr>
          <a:xfrm>
            <a:off x="2973176" y="5278732"/>
            <a:ext cx="806175" cy="5504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7273726" y="1919054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34392" y="4474609"/>
            <a:ext cx="142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Semantic Analysis</a:t>
            </a:r>
            <a:endParaRPr lang="zh-TW" altLang="en-US" sz="2400" dirty="0"/>
          </a:p>
        </p:txBody>
      </p:sp>
      <p:sp>
        <p:nvSpPr>
          <p:cNvPr id="65" name="向下箭號 64"/>
          <p:cNvSpPr/>
          <p:nvPr/>
        </p:nvSpPr>
        <p:spPr>
          <a:xfrm flipH="1" flipV="1">
            <a:off x="6150600" y="4846514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/>
          <p:cNvCxnSpPr>
            <a:endCxn id="42" idx="0"/>
          </p:cNvCxnSpPr>
          <p:nvPr/>
        </p:nvCxnSpPr>
        <p:spPr>
          <a:xfrm flipH="1">
            <a:off x="3496330" y="2532070"/>
            <a:ext cx="997254" cy="61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47" idx="2"/>
            <a:endCxn id="42" idx="2"/>
          </p:cNvCxnSpPr>
          <p:nvPr/>
        </p:nvCxnSpPr>
        <p:spPr>
          <a:xfrm flipH="1" flipV="1">
            <a:off x="3496330" y="4067553"/>
            <a:ext cx="1710928" cy="80866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7" idx="2"/>
          </p:cNvCxnSpPr>
          <p:nvPr/>
        </p:nvCxnSpPr>
        <p:spPr>
          <a:xfrm flipH="1" flipV="1">
            <a:off x="5044425" y="2487525"/>
            <a:ext cx="162833" cy="23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5" idx="2"/>
            <a:endCxn id="42" idx="2"/>
          </p:cNvCxnSpPr>
          <p:nvPr/>
        </p:nvCxnSpPr>
        <p:spPr>
          <a:xfrm flipH="1" flipV="1">
            <a:off x="3496330" y="4067553"/>
            <a:ext cx="2864727" cy="77896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 flipV="1">
            <a:off x="5013547" y="2510050"/>
            <a:ext cx="1341233" cy="2366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向右箭號 78"/>
          <p:cNvSpPr/>
          <p:nvPr/>
        </p:nvSpPr>
        <p:spPr>
          <a:xfrm>
            <a:off x="5641598" y="2065253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9589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20" grpId="0" animBg="1"/>
      <p:bldP spid="27" grpId="0"/>
      <p:bldP spid="51" grpId="0" animBg="1"/>
      <p:bldP spid="53" grpId="0" animBg="1"/>
      <p:bldP spid="55" grpId="0" animBg="1"/>
      <p:bldP spid="68" grpId="0" animBg="1"/>
      <p:bldP spid="42" grpId="0" animBg="1"/>
      <p:bldP spid="47" grpId="0" animBg="1"/>
      <p:bldP spid="47" grpId="1" animBg="1"/>
      <p:bldP spid="48" grpId="0" animBg="1"/>
      <p:bldP spid="49" grpId="0"/>
      <p:bldP spid="50" grpId="0" animBg="1"/>
      <p:bldP spid="57" grpId="0" animBg="1"/>
      <p:bldP spid="63" grpId="0"/>
      <p:bldP spid="65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Network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86314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6735200" y="858202"/>
            <a:ext cx="1524000" cy="417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666931" y="5326579"/>
            <a:ext cx="1355732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Match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95632" y="4818385"/>
            <a:ext cx="0" cy="49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99231" y="1862506"/>
            <a:ext cx="337217" cy="9443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單箭頭接點 12"/>
          <p:cNvCxnSpPr>
            <a:endCxn id="10" idx="3"/>
          </p:cNvCxnSpPr>
          <p:nvPr/>
        </p:nvCxnSpPr>
        <p:spPr>
          <a:xfrm flipH="1">
            <a:off x="4022663" y="5695069"/>
            <a:ext cx="1174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45478" y="5429996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Query</a:t>
            </a:r>
            <a:endParaRPr lang="zh-TW" altLang="en-US" sz="2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17615" y="4878216"/>
            <a:ext cx="911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vector</a:t>
            </a:r>
            <a:endParaRPr lang="zh-TW" altLang="en-US" sz="2100" dirty="0"/>
          </a:p>
        </p:txBody>
      </p:sp>
      <p:sp>
        <p:nvSpPr>
          <p:cNvPr id="19" name="矩形 18"/>
          <p:cNvSpPr/>
          <p:nvPr/>
        </p:nvSpPr>
        <p:spPr>
          <a:xfrm>
            <a:off x="628650" y="4036047"/>
            <a:ext cx="1395611" cy="7369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Document</a:t>
            </a:r>
            <a:endParaRPr lang="zh-TW" altLang="en-US" sz="2100" dirty="0"/>
          </a:p>
        </p:txBody>
      </p:sp>
      <p:sp>
        <p:nvSpPr>
          <p:cNvPr id="20" name="向右箭號 19"/>
          <p:cNvSpPr/>
          <p:nvPr/>
        </p:nvSpPr>
        <p:spPr>
          <a:xfrm>
            <a:off x="2158581" y="4255872"/>
            <a:ext cx="907094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向右箭號 20"/>
          <p:cNvSpPr/>
          <p:nvPr/>
        </p:nvSpPr>
        <p:spPr>
          <a:xfrm rot="10800000" flipV="1">
            <a:off x="5771513" y="5539616"/>
            <a:ext cx="957395" cy="3492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277598" y="5249330"/>
            <a:ext cx="369836" cy="891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600598" y="1954570"/>
            <a:ext cx="1561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1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Extracted Information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677676" y="4061868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9524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241187" y="3496828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187" y="3496828"/>
                <a:ext cx="38876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11111" r="-793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>
            <a:endCxn id="12" idx="2"/>
          </p:cNvCxnSpPr>
          <p:nvPr/>
        </p:nvCxnSpPr>
        <p:spPr>
          <a:xfrm flipV="1">
            <a:off x="3423459" y="2806902"/>
            <a:ext cx="944381" cy="722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610151" y="1766814"/>
                <a:ext cx="161852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51" y="1766814"/>
                <a:ext cx="1618520" cy="1038489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手繪多邊形 43"/>
          <p:cNvSpPr/>
          <p:nvPr/>
        </p:nvSpPr>
        <p:spPr>
          <a:xfrm>
            <a:off x="2748481" y="3710667"/>
            <a:ext cx="405809" cy="1615913"/>
          </a:xfrm>
          <a:custGeom>
            <a:avLst/>
            <a:gdLst>
              <a:gd name="connsiteX0" fmla="*/ 278422 w 621322"/>
              <a:gd name="connsiteY0" fmla="*/ 2533650 h 2533650"/>
              <a:gd name="connsiteX1" fmla="*/ 11722 w 621322"/>
              <a:gd name="connsiteY1" fmla="*/ 1009650 h 2533650"/>
              <a:gd name="connsiteX2" fmla="*/ 621322 w 621322"/>
              <a:gd name="connsiteY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322" h="2533650">
                <a:moveTo>
                  <a:pt x="278422" y="2533650"/>
                </a:moveTo>
                <a:cubicBezTo>
                  <a:pt x="116497" y="1982787"/>
                  <a:pt x="-45428" y="1431925"/>
                  <a:pt x="11722" y="1009650"/>
                </a:cubicBezTo>
                <a:cubicBezTo>
                  <a:pt x="68872" y="587375"/>
                  <a:pt x="345097" y="293687"/>
                  <a:pt x="62132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3789895" y="396796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4345867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5442413" y="3953349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8333" r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830057" y="350596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57" y="3505962"/>
                <a:ext cx="395878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9231" r="-615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4381989" y="3512322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89" y="3512322"/>
                <a:ext cx="395878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0769" r="-615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462415" y="3526001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15" y="3526001"/>
                <a:ext cx="395878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5385" r="-1076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endCxn id="12" idx="2"/>
          </p:cNvCxnSpPr>
          <p:nvPr/>
        </p:nvCxnSpPr>
        <p:spPr>
          <a:xfrm flipV="1">
            <a:off x="4021507" y="2806902"/>
            <a:ext cx="346333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12" idx="2"/>
          </p:cNvCxnSpPr>
          <p:nvPr/>
        </p:nvCxnSpPr>
        <p:spPr>
          <a:xfrm flipH="1" flipV="1">
            <a:off x="4367840" y="2806902"/>
            <a:ext cx="212088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12" idx="2"/>
          </p:cNvCxnSpPr>
          <p:nvPr/>
        </p:nvCxnSpPr>
        <p:spPr>
          <a:xfrm flipH="1" flipV="1">
            <a:off x="4367840" y="2806902"/>
            <a:ext cx="1280191" cy="777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724922" y="1805191"/>
            <a:ext cx="1520014" cy="1000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sp>
        <p:nvSpPr>
          <p:cNvPr id="69" name="向右箭號 68"/>
          <p:cNvSpPr/>
          <p:nvPr/>
        </p:nvSpPr>
        <p:spPr>
          <a:xfrm rot="16200000">
            <a:off x="6291824" y="3914891"/>
            <a:ext cx="2452788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6228671" y="2118435"/>
            <a:ext cx="516807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16200000">
            <a:off x="7226525" y="1341321"/>
            <a:ext cx="516807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362166" y="1929203"/>
            <a:ext cx="201050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Sentence to vector can be jointly trained.</a:t>
            </a:r>
            <a:endParaRPr lang="zh-TW" altLang="en-US" sz="2400" dirty="0"/>
          </a:p>
        </p:txBody>
      </p:sp>
      <p:sp>
        <p:nvSpPr>
          <p:cNvPr id="73" name="矩形 72"/>
          <p:cNvSpPr/>
          <p:nvPr/>
        </p:nvSpPr>
        <p:spPr>
          <a:xfrm>
            <a:off x="4097650" y="1726704"/>
            <a:ext cx="2072731" cy="120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62480" y="6154205"/>
            <a:ext cx="8565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Sainbayar</a:t>
            </a:r>
            <a:r>
              <a:rPr lang="en-US" altLang="zh-TW" dirty="0"/>
              <a:t> Sukhbaatar</a:t>
            </a:r>
            <a:r>
              <a:rPr lang="en-US" altLang="zh-TW" dirty="0">
                <a:solidFill>
                  <a:srgbClr val="000000"/>
                </a:solidFill>
              </a:rPr>
              <a:t>, </a:t>
            </a:r>
            <a:r>
              <a:rPr lang="en-US" altLang="zh-TW" dirty="0"/>
              <a:t>Arthur </a:t>
            </a:r>
            <a:r>
              <a:rPr lang="en-US" altLang="zh-TW" dirty="0" err="1"/>
              <a:t>Szlam</a:t>
            </a:r>
            <a:r>
              <a:rPr lang="en-US" altLang="zh-TW" dirty="0">
                <a:solidFill>
                  <a:srgbClr val="000000"/>
                </a:solidFill>
              </a:rPr>
              <a:t>, </a:t>
            </a:r>
            <a:r>
              <a:rPr lang="en-US" altLang="zh-TW" dirty="0"/>
              <a:t>Jason Weston</a:t>
            </a:r>
            <a:r>
              <a:rPr lang="en-US" altLang="zh-TW" dirty="0">
                <a:solidFill>
                  <a:srgbClr val="000000"/>
                </a:solidFill>
              </a:rPr>
              <a:t>, </a:t>
            </a:r>
            <a:r>
              <a:rPr lang="en-US" altLang="zh-TW" dirty="0"/>
              <a:t>Rob Fergus, “End-To-End Memory Networks”,</a:t>
            </a:r>
            <a:r>
              <a:rPr lang="zh-TW" altLang="en-US" dirty="0"/>
              <a:t> </a:t>
            </a:r>
            <a:r>
              <a:rPr lang="en-US" altLang="zh-TW" dirty="0"/>
              <a:t>NIPS,</a:t>
            </a:r>
            <a:r>
              <a:rPr lang="zh-TW" altLang="en-US" dirty="0"/>
              <a:t> </a:t>
            </a:r>
            <a:r>
              <a:rPr lang="en-US" altLang="zh-TW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56411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  <p:bldP spid="15" grpId="0"/>
      <p:bldP spid="19" grpId="0" animBg="1"/>
      <p:bldP spid="20" grpId="0" animBg="1"/>
      <p:bldP spid="21" grpId="0" animBg="1"/>
      <p:bldP spid="25" grpId="0" animBg="1"/>
      <p:bldP spid="26" grpId="0"/>
      <p:bldP spid="27" grpId="0"/>
      <p:bldP spid="28" grpId="0"/>
      <p:bldP spid="34" grpId="0"/>
      <p:bldP spid="41" grpId="0"/>
      <p:bldP spid="44" grpId="0" animBg="1"/>
      <p:bldP spid="51" grpId="0" animBg="1"/>
      <p:bldP spid="52" grpId="0"/>
      <p:bldP spid="53" grpId="0" animBg="1"/>
      <p:bldP spid="54" grpId="0"/>
      <p:bldP spid="55" grpId="0" animBg="1"/>
      <p:bldP spid="56" grpId="0"/>
      <p:bldP spid="58" grpId="0"/>
      <p:bldP spid="59" grpId="0"/>
      <p:bldP spid="60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6314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6745478" y="48687"/>
            <a:ext cx="1524000" cy="417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666931" y="5326579"/>
            <a:ext cx="1355732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Match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95632" y="4818385"/>
            <a:ext cx="0" cy="49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15346" y="708628"/>
            <a:ext cx="337217" cy="944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單箭頭接點 12"/>
          <p:cNvCxnSpPr>
            <a:endCxn id="10" idx="3"/>
          </p:cNvCxnSpPr>
          <p:nvPr/>
        </p:nvCxnSpPr>
        <p:spPr>
          <a:xfrm flipH="1">
            <a:off x="4022663" y="5695069"/>
            <a:ext cx="1174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45478" y="5429996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Query</a:t>
            </a:r>
            <a:endParaRPr lang="zh-TW" altLang="en-US" sz="2100" dirty="0"/>
          </a:p>
        </p:txBody>
      </p:sp>
      <p:sp>
        <p:nvSpPr>
          <p:cNvPr id="19" name="矩形 18"/>
          <p:cNvSpPr/>
          <p:nvPr/>
        </p:nvSpPr>
        <p:spPr>
          <a:xfrm>
            <a:off x="628650" y="4036047"/>
            <a:ext cx="1395611" cy="7369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Document</a:t>
            </a:r>
            <a:endParaRPr lang="zh-TW" altLang="en-US" sz="2100" dirty="0"/>
          </a:p>
        </p:txBody>
      </p:sp>
      <p:sp>
        <p:nvSpPr>
          <p:cNvPr id="20" name="向右箭號 19"/>
          <p:cNvSpPr/>
          <p:nvPr/>
        </p:nvSpPr>
        <p:spPr>
          <a:xfrm>
            <a:off x="2158581" y="4255872"/>
            <a:ext cx="907094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向右箭號 20"/>
          <p:cNvSpPr/>
          <p:nvPr/>
        </p:nvSpPr>
        <p:spPr>
          <a:xfrm rot="10800000" flipV="1">
            <a:off x="5771513" y="5539616"/>
            <a:ext cx="957395" cy="3492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277598" y="5249330"/>
            <a:ext cx="369836" cy="891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516713" y="800692"/>
            <a:ext cx="1561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1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Extracted Information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677676" y="4061868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524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245173" y="3458084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73" y="3458084"/>
                <a:ext cx="3887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r="-625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>
            <a:stCxn id="42" idx="0"/>
            <a:endCxn id="12" idx="2"/>
          </p:cNvCxnSpPr>
          <p:nvPr/>
        </p:nvCxnSpPr>
        <p:spPr>
          <a:xfrm flipV="1">
            <a:off x="3349950" y="1653024"/>
            <a:ext cx="934005" cy="801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526266" y="612936"/>
                <a:ext cx="156408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66" y="612936"/>
                <a:ext cx="1564083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手繪多邊形 43"/>
          <p:cNvSpPr/>
          <p:nvPr/>
        </p:nvSpPr>
        <p:spPr>
          <a:xfrm>
            <a:off x="2748481" y="3710667"/>
            <a:ext cx="405809" cy="1615913"/>
          </a:xfrm>
          <a:custGeom>
            <a:avLst/>
            <a:gdLst>
              <a:gd name="connsiteX0" fmla="*/ 278422 w 621322"/>
              <a:gd name="connsiteY0" fmla="*/ 2533650 h 2533650"/>
              <a:gd name="connsiteX1" fmla="*/ 11722 w 621322"/>
              <a:gd name="connsiteY1" fmla="*/ 1009650 h 2533650"/>
              <a:gd name="connsiteX2" fmla="*/ 621322 w 621322"/>
              <a:gd name="connsiteY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322" h="2533650">
                <a:moveTo>
                  <a:pt x="278422" y="2533650"/>
                </a:moveTo>
                <a:cubicBezTo>
                  <a:pt x="116497" y="1982787"/>
                  <a:pt x="-45428" y="1431925"/>
                  <a:pt x="11722" y="1009650"/>
                </a:cubicBezTo>
                <a:cubicBezTo>
                  <a:pt x="68872" y="587375"/>
                  <a:pt x="345097" y="293687"/>
                  <a:pt x="62132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3789895" y="396796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4345867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5442413" y="3953349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333" r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834043" y="3467218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43" y="3467218"/>
                <a:ext cx="39587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769" r="-615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4385975" y="3473578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75" y="3473578"/>
                <a:ext cx="39587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231" r="-615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466401" y="3487257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01" y="3487257"/>
                <a:ext cx="39587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6923" r="-1076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endCxn id="12" idx="2"/>
          </p:cNvCxnSpPr>
          <p:nvPr/>
        </p:nvCxnSpPr>
        <p:spPr>
          <a:xfrm flipV="1">
            <a:off x="3937622" y="1653024"/>
            <a:ext cx="346333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12" idx="2"/>
          </p:cNvCxnSpPr>
          <p:nvPr/>
        </p:nvCxnSpPr>
        <p:spPr>
          <a:xfrm flipH="1" flipV="1">
            <a:off x="4283955" y="1653024"/>
            <a:ext cx="212088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12" idx="2"/>
          </p:cNvCxnSpPr>
          <p:nvPr/>
        </p:nvCxnSpPr>
        <p:spPr>
          <a:xfrm flipH="1" flipV="1">
            <a:off x="4283955" y="1653024"/>
            <a:ext cx="1280191" cy="777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向右箭號 69"/>
          <p:cNvSpPr/>
          <p:nvPr/>
        </p:nvSpPr>
        <p:spPr>
          <a:xfrm>
            <a:off x="6150924" y="1015231"/>
            <a:ext cx="516807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16200000">
            <a:off x="7288705" y="427388"/>
            <a:ext cx="415113" cy="4779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355037" y="2197470"/>
            <a:ext cx="201050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Jointly learned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3150742" y="2454092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文字方塊 42"/>
          <p:cNvSpPr txBox="1"/>
          <p:nvPr/>
        </p:nvSpPr>
        <p:spPr>
          <a:xfrm>
            <a:off x="4642104" y="2558052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190904" y="267091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4" y="2670915"/>
                <a:ext cx="385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46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3754323" y="2464152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794485" y="2680975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85" y="2680975"/>
                <a:ext cx="39183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8462" r="-461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4310295" y="2454092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350457" y="2670915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57" y="2670915"/>
                <a:ext cx="3918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5406841" y="2449533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447003" y="2666356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03" y="2666356"/>
                <a:ext cx="43717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6901" r="-563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向右箭號 62"/>
          <p:cNvSpPr/>
          <p:nvPr/>
        </p:nvSpPr>
        <p:spPr>
          <a:xfrm rot="19242017">
            <a:off x="1449720" y="3163615"/>
            <a:ext cx="1803623" cy="39399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8" name="矩形 67"/>
          <p:cNvSpPr/>
          <p:nvPr/>
        </p:nvSpPr>
        <p:spPr>
          <a:xfrm>
            <a:off x="6756243" y="887561"/>
            <a:ext cx="1520014" cy="662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317" y="75129"/>
            <a:ext cx="200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Memory</a:t>
            </a:r>
          </a:p>
          <a:p>
            <a:r>
              <a:rPr lang="en-US" altLang="zh-TW" sz="2800" b="1" i="1" u="sng" dirty="0"/>
              <a:t>Network</a:t>
            </a:r>
            <a:endParaRPr lang="zh-TW" altLang="en-US" sz="2800" b="1" i="1" u="sng" dirty="0"/>
          </a:p>
        </p:txBody>
      </p:sp>
      <p:cxnSp>
        <p:nvCxnSpPr>
          <p:cNvPr id="65" name="直線單箭頭接點 64"/>
          <p:cNvCxnSpPr>
            <a:endCxn id="72" idx="2"/>
          </p:cNvCxnSpPr>
          <p:nvPr/>
        </p:nvCxnSpPr>
        <p:spPr>
          <a:xfrm flipH="1" flipV="1">
            <a:off x="1360288" y="2659135"/>
            <a:ext cx="957116" cy="726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72" idx="2"/>
          </p:cNvCxnSpPr>
          <p:nvPr/>
        </p:nvCxnSpPr>
        <p:spPr>
          <a:xfrm flipH="1" flipV="1">
            <a:off x="1360288" y="2659135"/>
            <a:ext cx="1242370" cy="1719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771512" y="1795071"/>
            <a:ext cx="657123" cy="44640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09327" y="2197470"/>
            <a:ext cx="0" cy="25215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781552" y="4719022"/>
            <a:ext cx="627775" cy="7983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82331" y="3131839"/>
            <a:ext cx="1428624" cy="6238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Hopping</a:t>
            </a:r>
            <a:endParaRPr lang="zh-TW" altLang="en-US" sz="2800" dirty="0"/>
          </a:p>
        </p:txBody>
      </p:sp>
      <p:sp>
        <p:nvSpPr>
          <p:cNvPr id="75" name="矩形 74"/>
          <p:cNvSpPr/>
          <p:nvPr/>
        </p:nvSpPr>
        <p:spPr>
          <a:xfrm>
            <a:off x="4020387" y="566230"/>
            <a:ext cx="2072731" cy="120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1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/>
      <p:bldP spid="41" grpId="0"/>
      <p:bldP spid="70" grpId="0" animBg="1"/>
      <p:bldP spid="71" grpId="0" animBg="1"/>
      <p:bldP spid="72" grpId="0" animBg="1"/>
      <p:bldP spid="42" grpId="0" animBg="1"/>
      <p:bldP spid="43" grpId="0"/>
      <p:bldP spid="45" grpId="0"/>
      <p:bldP spid="47" grpId="0" animBg="1"/>
      <p:bldP spid="48" grpId="0"/>
      <p:bldP spid="49" grpId="0" animBg="1"/>
      <p:bldP spid="50" grpId="0"/>
      <p:bldP spid="57" grpId="0" animBg="1"/>
      <p:bldP spid="61" grpId="0"/>
      <p:bldP spid="63" grpId="0" animBg="1"/>
      <p:bldP spid="68" grpId="0" animBg="1"/>
      <p:bldP spid="16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0753" y="0"/>
            <a:ext cx="200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Memory</a:t>
            </a:r>
          </a:p>
          <a:p>
            <a:r>
              <a:rPr lang="en-US" altLang="zh-TW" sz="2800" b="1" i="1" u="sng" dirty="0"/>
              <a:t>Network</a:t>
            </a:r>
            <a:endParaRPr lang="zh-TW" altLang="en-US" sz="28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6251041" y="6090199"/>
            <a:ext cx="369836" cy="5525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</a:t>
            </a:r>
            <a:endParaRPr lang="zh-TW" altLang="en-US" sz="2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2253404" y="5005434"/>
            <a:ext cx="3049731" cy="552506"/>
            <a:chOff x="2814881" y="4926638"/>
            <a:chExt cx="3049731" cy="552506"/>
          </a:xfrm>
        </p:grpSpPr>
        <p:sp>
          <p:nvSpPr>
            <p:cNvPr id="7" name="矩形 6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243381" y="4300584"/>
            <a:ext cx="3049731" cy="552506"/>
            <a:chOff x="2814881" y="4926638"/>
            <a:chExt cx="3049731" cy="552506"/>
          </a:xfrm>
        </p:grpSpPr>
        <p:sp>
          <p:nvSpPr>
            <p:cNvPr id="14" name="矩形 13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2213620" y="5619443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Compute attention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26524" y="3833144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Extract information</a:t>
            </a:r>
            <a:endParaRPr lang="zh-TW" altLang="en-US" sz="24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075959" y="3099832"/>
            <a:ext cx="812106" cy="749111"/>
            <a:chOff x="6765541" y="3081982"/>
            <a:chExt cx="812106" cy="749111"/>
          </a:xfrm>
        </p:grpSpPr>
        <p:sp>
          <p:nvSpPr>
            <p:cNvPr id="22" name="橢圓 21"/>
            <p:cNvSpPr/>
            <p:nvPr/>
          </p:nvSpPr>
          <p:spPr>
            <a:xfrm>
              <a:off x="6765541" y="3081982"/>
              <a:ext cx="72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/>
          <p:cNvGrpSpPr/>
          <p:nvPr/>
        </p:nvGrpSpPr>
        <p:grpSpPr>
          <a:xfrm>
            <a:off x="2231566" y="2007071"/>
            <a:ext cx="3049731" cy="552506"/>
            <a:chOff x="2814881" y="4926638"/>
            <a:chExt cx="3049731" cy="552506"/>
          </a:xfrm>
        </p:grpSpPr>
        <p:sp>
          <p:nvSpPr>
            <p:cNvPr id="27" name="矩形 26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221543" y="1302221"/>
            <a:ext cx="3049731" cy="552506"/>
            <a:chOff x="2814881" y="4926638"/>
            <a:chExt cx="3049731" cy="552506"/>
          </a:xfrm>
        </p:grpSpPr>
        <p:sp>
          <p:nvSpPr>
            <p:cNvPr id="34" name="矩形 33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2191782" y="2621080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Compute attention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126524" y="855225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Extract information</a:t>
            </a:r>
            <a:endParaRPr lang="zh-TW" altLang="en-US" sz="2400" dirty="0"/>
          </a:p>
        </p:txBody>
      </p:sp>
      <p:grpSp>
        <p:nvGrpSpPr>
          <p:cNvPr id="42" name="群組 41"/>
          <p:cNvGrpSpPr/>
          <p:nvPr/>
        </p:nvGrpSpPr>
        <p:grpSpPr>
          <a:xfrm>
            <a:off x="6075959" y="262381"/>
            <a:ext cx="812106" cy="749111"/>
            <a:chOff x="6765541" y="3081982"/>
            <a:chExt cx="812106" cy="749111"/>
          </a:xfrm>
        </p:grpSpPr>
        <p:sp>
          <p:nvSpPr>
            <p:cNvPr id="43" name="橢圓 42"/>
            <p:cNvSpPr/>
            <p:nvPr/>
          </p:nvSpPr>
          <p:spPr>
            <a:xfrm>
              <a:off x="6765541" y="3081982"/>
              <a:ext cx="72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矩形 44"/>
          <p:cNvSpPr/>
          <p:nvPr/>
        </p:nvSpPr>
        <p:spPr>
          <a:xfrm>
            <a:off x="7276788" y="319667"/>
            <a:ext cx="943319" cy="662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729077" y="353338"/>
            <a:ext cx="41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6" y="2844776"/>
            <a:ext cx="1219200" cy="1219200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3756216" y="6048530"/>
            <a:ext cx="2422643" cy="317922"/>
            <a:chOff x="3756216" y="6048530"/>
            <a:chExt cx="2422643" cy="317922"/>
          </a:xfrm>
        </p:grpSpPr>
        <p:cxnSp>
          <p:nvCxnSpPr>
            <p:cNvPr id="51" name="直線接點 50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 flipV="1">
              <a:off x="3756216" y="60485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3679949" y="3038573"/>
            <a:ext cx="2422643" cy="317922"/>
            <a:chOff x="3756216" y="6048530"/>
            <a:chExt cx="2422643" cy="317922"/>
          </a:xfrm>
        </p:grpSpPr>
        <p:cxnSp>
          <p:nvCxnSpPr>
            <p:cNvPr id="56" name="直線接點 55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 flipV="1">
              <a:off x="3756216" y="60485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3679949" y="3606007"/>
            <a:ext cx="2422643" cy="298872"/>
            <a:chOff x="3756216" y="6353330"/>
            <a:chExt cx="2422643" cy="298872"/>
          </a:xfrm>
        </p:grpSpPr>
        <p:cxnSp>
          <p:nvCxnSpPr>
            <p:cNvPr id="59" name="直線接點 58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 flipV="1">
              <a:off x="3756216" y="63533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3653316" y="614948"/>
            <a:ext cx="2422643" cy="298872"/>
            <a:chOff x="3756216" y="6353330"/>
            <a:chExt cx="2422643" cy="298872"/>
          </a:xfrm>
        </p:grpSpPr>
        <p:cxnSp>
          <p:nvCxnSpPr>
            <p:cNvPr id="62" name="直線接點 61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3756216" y="63533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接點 63"/>
          <p:cNvCxnSpPr/>
          <p:nvPr/>
        </p:nvCxnSpPr>
        <p:spPr>
          <a:xfrm flipV="1">
            <a:off x="6435959" y="3904879"/>
            <a:ext cx="0" cy="20942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6435959" y="1011492"/>
            <a:ext cx="0" cy="20942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6795959" y="649793"/>
            <a:ext cx="4982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8220107" y="633998"/>
            <a:ext cx="4982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1262584" y="4160617"/>
            <a:ext cx="929198" cy="1121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1387096" y="4063976"/>
            <a:ext cx="785219" cy="6117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1347067" y="2384555"/>
            <a:ext cx="769950" cy="7048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175170" y="1591408"/>
            <a:ext cx="924506" cy="12887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1" grpId="0"/>
      <p:bldP spid="40" grpId="0"/>
      <p:bldP spid="41" grpId="0"/>
      <p:bldP spid="45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Multiple-hop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End-To-End Memory Networks. S. </a:t>
            </a:r>
            <a:r>
              <a:rPr lang="en-US" altLang="zh-TW" sz="2400" dirty="0" err="1"/>
              <a:t>Sukhbaatar</a:t>
            </a:r>
            <a:r>
              <a:rPr lang="en-US" altLang="zh-TW" sz="2400" dirty="0"/>
              <a:t>, A. </a:t>
            </a:r>
            <a:r>
              <a:rPr lang="en-US" altLang="zh-TW" sz="2400" dirty="0" err="1"/>
              <a:t>Szlam</a:t>
            </a:r>
            <a:r>
              <a:rPr lang="en-US" altLang="zh-TW" sz="2400" dirty="0"/>
              <a:t>, J. Weston, R. Fergus. NIPS, 2015.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96" y="3124828"/>
            <a:ext cx="7824229" cy="22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8650" y="2681535"/>
            <a:ext cx="411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position of reading head: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48284" y="5377731"/>
            <a:ext cx="7719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has example: </a:t>
            </a:r>
            <a:r>
              <a:rPr lang="zh-TW" altLang="en-US" sz="2400" dirty="0"/>
              <a:t>https://github.com/fchollet/keras/blob/master/examples/babi_memnn.py</a:t>
            </a:r>
          </a:p>
        </p:txBody>
      </p:sp>
    </p:spTree>
    <p:extLst>
      <p:ext uri="{BB962C8B-B14F-4D97-AF65-F5344CB8AC3E}">
        <p14:creationId xmlns:p14="http://schemas.microsoft.com/office/powerpoint/2010/main" val="11416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057716-4A1D-4C34-A4DF-C8696942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893739"/>
            <a:ext cx="8029575" cy="55530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C2A3A3-2FD0-4524-8654-2C7B4D5A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2D0112-373C-4669-A2E8-BDE753F128CC}"/>
              </a:ext>
            </a:extLst>
          </p:cNvPr>
          <p:cNvSpPr/>
          <p:nvPr/>
        </p:nvSpPr>
        <p:spPr>
          <a:xfrm>
            <a:off x="388400" y="230190"/>
            <a:ext cx="2420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Multiple-hop</a:t>
            </a:r>
            <a:endParaRPr lang="zh-TW" altLang="en-US" sz="3200" b="1" i="1" u="sng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B9827-480A-4A5D-A92F-275328D5D683}"/>
              </a:ext>
            </a:extLst>
          </p:cNvPr>
          <p:cNvSpPr/>
          <p:nvPr/>
        </p:nvSpPr>
        <p:spPr>
          <a:xfrm>
            <a:off x="1152905" y="5475692"/>
            <a:ext cx="161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err="1"/>
              <a:t>ReasoNet</a:t>
            </a:r>
            <a:endParaRPr lang="zh-TW" altLang="en-US" sz="2800" b="1" i="1" u="sng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F34F12-EE11-43B5-A5D3-00BB6499841D}"/>
              </a:ext>
            </a:extLst>
          </p:cNvPr>
          <p:cNvSpPr/>
          <p:nvPr/>
        </p:nvSpPr>
        <p:spPr>
          <a:xfrm>
            <a:off x="1152905" y="5929340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https://arxiv.org/abs/1609.05284</a:t>
            </a:r>
          </a:p>
        </p:txBody>
      </p:sp>
    </p:spTree>
    <p:extLst>
      <p:ext uri="{BB962C8B-B14F-4D97-AF65-F5344CB8AC3E}">
        <p14:creationId xmlns:p14="http://schemas.microsoft.com/office/powerpoint/2010/main" val="2171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960E5-ED6C-469A-BEDA-5DA12602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D05DC-5028-405E-A21D-797A2953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2C80B9-76A4-41CD-89E7-BA84805E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6"/>
            <a:ext cx="9144000" cy="62505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A018B0A-5EA3-4AB0-822A-1B412382FE66}"/>
              </a:ext>
            </a:extLst>
          </p:cNvPr>
          <p:cNvSpPr txBox="1"/>
          <p:nvPr/>
        </p:nvSpPr>
        <p:spPr>
          <a:xfrm>
            <a:off x="6959600" y="186267"/>
            <a:ext cx="155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R-Net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29900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734</Words>
  <Application>Microsoft Office PowerPoint</Application>
  <PresentationFormat>如螢幕大小 (4:3)</PresentationFormat>
  <Paragraphs>292</Paragraphs>
  <Slides>22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Helvetica Neue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Attention-based Model</vt:lpstr>
      <vt:lpstr>External Memory</vt:lpstr>
      <vt:lpstr>Reading Comprehension</vt:lpstr>
      <vt:lpstr>Memory Network</vt:lpstr>
      <vt:lpstr>PowerPoint 簡報</vt:lpstr>
      <vt:lpstr>PowerPoint 簡報</vt:lpstr>
      <vt:lpstr>Multiple-hop</vt:lpstr>
      <vt:lpstr>PowerPoint 簡報</vt:lpstr>
      <vt:lpstr>Rnet</vt:lpstr>
      <vt:lpstr>PowerPoint 簡報</vt:lpstr>
      <vt:lpstr>PowerPoint 簡報</vt:lpstr>
      <vt:lpstr>Visual Question Answering</vt:lpstr>
      <vt:lpstr>Visual Question Answering</vt:lpstr>
      <vt:lpstr>Visual Question Answering</vt:lpstr>
      <vt:lpstr>Visual Question Answering</vt:lpstr>
      <vt:lpstr>External Memory v2</vt:lpstr>
      <vt:lpstr>Neural Turing Machine</vt:lpstr>
      <vt:lpstr>Neural Turing Machine</vt:lpstr>
      <vt:lpstr>Neural Turing Machine</vt:lpstr>
      <vt:lpstr>Neural Turing Machine</vt:lpstr>
      <vt:lpstr>PowerPoint 簡報</vt:lpstr>
      <vt:lpstr>Stack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Attention-based Model</dc:title>
  <dc:creator>Hung-yi Lee</dc:creator>
  <cp:lastModifiedBy>Hung-yi Lee</cp:lastModifiedBy>
  <cp:revision>6</cp:revision>
  <dcterms:created xsi:type="dcterms:W3CDTF">2018-03-31T04:09:30Z</dcterms:created>
  <dcterms:modified xsi:type="dcterms:W3CDTF">2018-04-12T06:12:52Z</dcterms:modified>
</cp:coreProperties>
</file>