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1" r:id="rId3"/>
    <p:sldId id="561" r:id="rId4"/>
    <p:sldId id="562" r:id="rId5"/>
    <p:sldId id="563" r:id="rId6"/>
    <p:sldId id="564" r:id="rId7"/>
    <p:sldId id="565" r:id="rId8"/>
    <p:sldId id="496" r:id="rId9"/>
    <p:sldId id="579" r:id="rId10"/>
    <p:sldId id="543" r:id="rId11"/>
    <p:sldId id="580" r:id="rId12"/>
    <p:sldId id="581" r:id="rId13"/>
    <p:sldId id="545" r:id="rId14"/>
    <p:sldId id="583" r:id="rId15"/>
    <p:sldId id="596" r:id="rId16"/>
    <p:sldId id="582" r:id="rId17"/>
    <p:sldId id="578" r:id="rId18"/>
    <p:sldId id="595" r:id="rId19"/>
    <p:sldId id="590" r:id="rId20"/>
    <p:sldId id="585" r:id="rId21"/>
    <p:sldId id="587" r:id="rId22"/>
    <p:sldId id="588" r:id="rId23"/>
    <p:sldId id="589" r:id="rId24"/>
    <p:sldId id="591" r:id="rId25"/>
    <p:sldId id="576" r:id="rId26"/>
    <p:sldId id="573" r:id="rId27"/>
    <p:sldId id="434" r:id="rId28"/>
    <p:sldId id="593" r:id="rId29"/>
    <p:sldId id="594" r:id="rId30"/>
    <p:sldId id="592" r:id="rId31"/>
    <p:sldId id="572" r:id="rId32"/>
    <p:sldId id="435" r:id="rId33"/>
    <p:sldId id="477" r:id="rId34"/>
    <p:sldId id="485" r:id="rId35"/>
    <p:sldId id="469" r:id="rId36"/>
    <p:sldId id="514" r:id="rId37"/>
    <p:sldId id="541" r:id="rId38"/>
    <p:sldId id="515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238" autoAdjust="0"/>
  </p:normalViewPr>
  <p:slideViewPr>
    <p:cSldViewPr snapToGrid="0">
      <p:cViewPr>
        <p:scale>
          <a:sx n="75" d="100"/>
          <a:sy n="75" d="100"/>
        </p:scale>
        <p:origin x="70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C0C757-11D0-4B8F-9548-41248546CBEA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226089-C2FF-48AA-8D4A-DEFBF19300B5}">
      <dgm:prSet phldrT="[文字]" custT="1"/>
      <dgm:spPr/>
      <dgm:t>
        <a:bodyPr/>
        <a:lstStyle/>
        <a:p>
          <a:r>
            <a:rPr lang="en-US" altLang="zh-TW" sz="2800" dirty="0"/>
            <a:t>Theory 1: Expressiveness </a:t>
          </a:r>
          <a:endParaRPr lang="zh-TW" altLang="en-US" sz="2800" dirty="0"/>
        </a:p>
      </dgm:t>
    </dgm:pt>
    <dgm:pt modelId="{4713C613-19DB-4C1C-A62D-0AD8FDAF8447}" type="parTrans" cxnId="{9B8CC4FD-06D1-418A-AB4C-EC7E4972029B}">
      <dgm:prSet/>
      <dgm:spPr/>
      <dgm:t>
        <a:bodyPr/>
        <a:lstStyle/>
        <a:p>
          <a:endParaRPr lang="zh-TW" altLang="en-US"/>
        </a:p>
      </dgm:t>
    </dgm:pt>
    <dgm:pt modelId="{8B233BF8-1FE7-4C37-950C-B4C57F6FCE6F}" type="sibTrans" cxnId="{9B8CC4FD-06D1-418A-AB4C-EC7E4972029B}">
      <dgm:prSet/>
      <dgm:spPr/>
      <dgm:t>
        <a:bodyPr/>
        <a:lstStyle/>
        <a:p>
          <a:endParaRPr lang="zh-TW" altLang="en-US"/>
        </a:p>
      </dgm:t>
    </dgm:pt>
    <dgm:pt modelId="{4CF1A921-3766-4183-89DD-91AFC316BCD1}">
      <dgm:prSet phldrT="[文字]" custT="1"/>
      <dgm:spPr/>
      <dgm:t>
        <a:bodyPr/>
        <a:lstStyle/>
        <a:p>
          <a:r>
            <a:rPr lang="en-US" altLang="zh-TW" sz="2400" dirty="0"/>
            <a:t>A network structure defines a function set</a:t>
          </a:r>
          <a:endParaRPr lang="zh-TW" altLang="en-US" sz="2400" dirty="0"/>
        </a:p>
      </dgm:t>
    </dgm:pt>
    <dgm:pt modelId="{B5F04F1C-DEC4-4339-8ED2-B332E2B3E325}" type="parTrans" cxnId="{40F1FBE1-25FB-4C0B-989A-C661691D9330}">
      <dgm:prSet/>
      <dgm:spPr/>
      <dgm:t>
        <a:bodyPr/>
        <a:lstStyle/>
        <a:p>
          <a:endParaRPr lang="zh-TW" altLang="en-US"/>
        </a:p>
      </dgm:t>
    </dgm:pt>
    <dgm:pt modelId="{199225DE-280B-4727-A9AE-6FE8730EF807}" type="sibTrans" cxnId="{40F1FBE1-25FB-4C0B-989A-C661691D9330}">
      <dgm:prSet/>
      <dgm:spPr/>
      <dgm:t>
        <a:bodyPr/>
        <a:lstStyle/>
        <a:p>
          <a:endParaRPr lang="zh-TW" altLang="en-US"/>
        </a:p>
      </dgm:t>
    </dgm:pt>
    <dgm:pt modelId="{BEDDBF0B-0263-42EC-A167-CFAB6292C682}">
      <dgm:prSet phldrT="[文字]" custT="1"/>
      <dgm:spPr/>
      <dgm:t>
        <a:bodyPr/>
        <a:lstStyle/>
        <a:p>
          <a:r>
            <a:rPr lang="en-US" altLang="zh-TW" sz="2400" dirty="0"/>
            <a:t>Is deep better than shallow?</a:t>
          </a:r>
          <a:endParaRPr lang="zh-TW" altLang="en-US" sz="2400" dirty="0"/>
        </a:p>
      </dgm:t>
    </dgm:pt>
    <dgm:pt modelId="{739DEC44-7960-4841-BCCF-BBDDA3AF2B91}" type="parTrans" cxnId="{2F1ECF9D-6105-43DA-ACDE-68EEDB537CC6}">
      <dgm:prSet/>
      <dgm:spPr/>
      <dgm:t>
        <a:bodyPr/>
        <a:lstStyle/>
        <a:p>
          <a:endParaRPr lang="zh-TW" altLang="en-US"/>
        </a:p>
      </dgm:t>
    </dgm:pt>
    <dgm:pt modelId="{DC0BD95A-1E06-4CD9-87D7-F0BC0D840032}" type="sibTrans" cxnId="{2F1ECF9D-6105-43DA-ACDE-68EEDB537CC6}">
      <dgm:prSet/>
      <dgm:spPr/>
      <dgm:t>
        <a:bodyPr/>
        <a:lstStyle/>
        <a:p>
          <a:endParaRPr lang="zh-TW" altLang="en-US"/>
        </a:p>
      </dgm:t>
    </dgm:pt>
    <dgm:pt modelId="{7469B6D3-5C25-435D-9B65-29453D11EC30}">
      <dgm:prSet phldrT="[文字]" custT="1"/>
      <dgm:spPr/>
      <dgm:t>
        <a:bodyPr/>
        <a:lstStyle/>
        <a:p>
          <a:r>
            <a:rPr lang="en-US" altLang="zh-TW" sz="2800" dirty="0"/>
            <a:t>Theory 2: Optimization</a:t>
          </a:r>
          <a:endParaRPr lang="zh-TW" altLang="en-US" sz="2800" dirty="0"/>
        </a:p>
      </dgm:t>
    </dgm:pt>
    <dgm:pt modelId="{92E97784-7D72-4F2F-801F-48FFCBA02E77}" type="parTrans" cxnId="{02E8FF36-F72B-4E6B-B63E-83CD329BE2DB}">
      <dgm:prSet/>
      <dgm:spPr/>
      <dgm:t>
        <a:bodyPr/>
        <a:lstStyle/>
        <a:p>
          <a:endParaRPr lang="zh-TW" altLang="en-US"/>
        </a:p>
      </dgm:t>
    </dgm:pt>
    <dgm:pt modelId="{2700507A-81D6-430C-8FCC-A08540CCE603}" type="sibTrans" cxnId="{02E8FF36-F72B-4E6B-B63E-83CD329BE2DB}">
      <dgm:prSet/>
      <dgm:spPr/>
      <dgm:t>
        <a:bodyPr/>
        <a:lstStyle/>
        <a:p>
          <a:endParaRPr lang="zh-TW" altLang="en-US"/>
        </a:p>
      </dgm:t>
    </dgm:pt>
    <dgm:pt modelId="{B645DA9E-926A-4B46-BB81-AA01C5A0AFB2}">
      <dgm:prSet phldrT="[文字]" custT="1"/>
      <dgm:spPr/>
      <dgm:t>
        <a:bodyPr/>
        <a:lstStyle/>
        <a:p>
          <a:r>
            <a:rPr lang="en-US" altLang="zh-TW" sz="2400" dirty="0"/>
            <a:t>How can we optimize by gradient descent?</a:t>
          </a:r>
          <a:endParaRPr lang="zh-TW" altLang="en-US" sz="2400" dirty="0"/>
        </a:p>
      </dgm:t>
    </dgm:pt>
    <dgm:pt modelId="{4B0AB1F4-8C7B-4DF5-9250-B06FDF3A1528}" type="parTrans" cxnId="{AB759D95-5662-47AB-A79D-0C7B80142BFD}">
      <dgm:prSet/>
      <dgm:spPr/>
      <dgm:t>
        <a:bodyPr/>
        <a:lstStyle/>
        <a:p>
          <a:endParaRPr lang="zh-TW" altLang="en-US"/>
        </a:p>
      </dgm:t>
    </dgm:pt>
    <dgm:pt modelId="{76F0570A-93A7-4E35-B7D7-416619A322A6}" type="sibTrans" cxnId="{AB759D95-5662-47AB-A79D-0C7B80142BFD}">
      <dgm:prSet/>
      <dgm:spPr/>
      <dgm:t>
        <a:bodyPr/>
        <a:lstStyle/>
        <a:p>
          <a:endParaRPr lang="zh-TW" altLang="en-US"/>
        </a:p>
      </dgm:t>
    </dgm:pt>
    <dgm:pt modelId="{6220CAE6-8865-41DE-9294-5BB8755681A3}">
      <dgm:prSet phldrT="[文字]" custT="1"/>
      <dgm:spPr/>
      <dgm:t>
        <a:bodyPr/>
        <a:lstStyle/>
        <a:p>
          <a:r>
            <a:rPr lang="en-US" altLang="zh-TW" sz="2800" dirty="0"/>
            <a:t>Theory 3: Generalization</a:t>
          </a:r>
          <a:endParaRPr lang="zh-TW" altLang="en-US" sz="2800" dirty="0"/>
        </a:p>
      </dgm:t>
    </dgm:pt>
    <dgm:pt modelId="{CBB2AF6B-A2E5-4CE4-8D48-B10B28E9DD85}" type="parTrans" cxnId="{073D010F-F64C-47F2-9F47-D811C7C93779}">
      <dgm:prSet/>
      <dgm:spPr/>
      <dgm:t>
        <a:bodyPr/>
        <a:lstStyle/>
        <a:p>
          <a:endParaRPr lang="zh-TW" altLang="en-US"/>
        </a:p>
      </dgm:t>
    </dgm:pt>
    <dgm:pt modelId="{AD6B1C71-710F-49EF-A7A9-BC3E4654C171}" type="sibTrans" cxnId="{073D010F-F64C-47F2-9F47-D811C7C93779}">
      <dgm:prSet/>
      <dgm:spPr/>
      <dgm:t>
        <a:bodyPr/>
        <a:lstStyle/>
        <a:p>
          <a:endParaRPr lang="zh-TW" altLang="en-US"/>
        </a:p>
      </dgm:t>
    </dgm:pt>
    <dgm:pt modelId="{710CDB4F-E40C-4AF3-8AFD-95D83ABBE70A}">
      <dgm:prSet phldrT="[文字]" custT="1"/>
      <dgm:spPr/>
      <dgm:t>
        <a:bodyPr/>
        <a:lstStyle/>
        <a:p>
          <a:r>
            <a:rPr lang="en-US" altLang="zh-TW" sz="2400" dirty="0"/>
            <a:t>Why deep network does not overfit?</a:t>
          </a:r>
          <a:endParaRPr lang="zh-TW" altLang="en-US" sz="2400" dirty="0"/>
        </a:p>
      </dgm:t>
    </dgm:pt>
    <dgm:pt modelId="{F68B0EA0-AFD5-40B5-93FE-0B538F417921}" type="parTrans" cxnId="{715F8370-B95C-4BC7-84D5-51FA9DF08CA5}">
      <dgm:prSet/>
      <dgm:spPr/>
      <dgm:t>
        <a:bodyPr/>
        <a:lstStyle/>
        <a:p>
          <a:endParaRPr lang="zh-TW" altLang="en-US"/>
        </a:p>
      </dgm:t>
    </dgm:pt>
    <dgm:pt modelId="{874ED20F-384B-4B07-B329-2BFE51DF8146}" type="sibTrans" cxnId="{715F8370-B95C-4BC7-84D5-51FA9DF08CA5}">
      <dgm:prSet/>
      <dgm:spPr/>
      <dgm:t>
        <a:bodyPr/>
        <a:lstStyle/>
        <a:p>
          <a:endParaRPr lang="zh-TW" altLang="en-US"/>
        </a:p>
      </dgm:t>
    </dgm:pt>
    <dgm:pt modelId="{8603FEBA-D226-4ED7-8501-27DAB50815D7}">
      <dgm:prSet phldrT="[文字]" custT="1"/>
      <dgm:spPr/>
      <dgm:t>
        <a:bodyPr/>
        <a:lstStyle/>
        <a:p>
          <a:r>
            <a:rPr lang="en-US" altLang="zh-TW" sz="2400" dirty="0"/>
            <a:t>Although it can ……</a:t>
          </a:r>
          <a:endParaRPr lang="zh-TW" altLang="en-US" sz="2400" dirty="0"/>
        </a:p>
      </dgm:t>
    </dgm:pt>
    <dgm:pt modelId="{976DAC5A-2787-4F02-89A1-3FBBF248DCE9}" type="parTrans" cxnId="{DE16F6D1-57B3-4976-B2D5-E5C17F1535FA}">
      <dgm:prSet/>
      <dgm:spPr/>
      <dgm:t>
        <a:bodyPr/>
        <a:lstStyle/>
        <a:p>
          <a:endParaRPr lang="zh-TW" altLang="en-US"/>
        </a:p>
      </dgm:t>
    </dgm:pt>
    <dgm:pt modelId="{F69E0F63-600F-418A-86A5-D2FA4FACF80E}" type="sibTrans" cxnId="{DE16F6D1-57B3-4976-B2D5-E5C17F1535FA}">
      <dgm:prSet/>
      <dgm:spPr/>
      <dgm:t>
        <a:bodyPr/>
        <a:lstStyle/>
        <a:p>
          <a:endParaRPr lang="zh-TW" altLang="en-US"/>
        </a:p>
      </dgm:t>
    </dgm:pt>
    <dgm:pt modelId="{40E710AA-BE9B-42F3-BD71-FBED7F4EFAA5}">
      <dgm:prSet phldrT="[文字]" custT="1"/>
      <dgm:spPr/>
      <dgm:t>
        <a:bodyPr/>
        <a:lstStyle/>
        <a:p>
          <a:r>
            <a:rPr lang="en-US" altLang="zh-TW" sz="2400" dirty="0"/>
            <a:t>There are local minima ……</a:t>
          </a:r>
          <a:endParaRPr lang="zh-TW" altLang="en-US" sz="2400" dirty="0"/>
        </a:p>
      </dgm:t>
    </dgm:pt>
    <dgm:pt modelId="{7ACCB934-5B6D-4047-BE2D-331DEF5F090A}" type="parTrans" cxnId="{CB42EFAB-A4DC-41FD-B4D7-9C957FD54E0E}">
      <dgm:prSet/>
      <dgm:spPr/>
      <dgm:t>
        <a:bodyPr/>
        <a:lstStyle/>
        <a:p>
          <a:endParaRPr lang="zh-TW" altLang="en-US"/>
        </a:p>
      </dgm:t>
    </dgm:pt>
    <dgm:pt modelId="{6605F9EE-6755-4D27-9DA8-7185A2873F98}" type="sibTrans" cxnId="{CB42EFAB-A4DC-41FD-B4D7-9C957FD54E0E}">
      <dgm:prSet/>
      <dgm:spPr/>
      <dgm:t>
        <a:bodyPr/>
        <a:lstStyle/>
        <a:p>
          <a:endParaRPr lang="zh-TW" altLang="en-US"/>
        </a:p>
      </dgm:t>
    </dgm:pt>
    <dgm:pt modelId="{3E1BCE67-2B0C-4ECB-852D-EC01D71A9189}" type="pres">
      <dgm:prSet presAssocID="{F3C0C757-11D0-4B8F-9548-41248546CBEA}" presName="Name0" presStyleCnt="0">
        <dgm:presLayoutVars>
          <dgm:dir/>
          <dgm:animLvl val="lvl"/>
          <dgm:resizeHandles val="exact"/>
        </dgm:presLayoutVars>
      </dgm:prSet>
      <dgm:spPr/>
    </dgm:pt>
    <dgm:pt modelId="{88DDE97E-F891-4FDA-AE56-12F60EFE082D}" type="pres">
      <dgm:prSet presAssocID="{15226089-C2FF-48AA-8D4A-DEFBF19300B5}" presName="linNode" presStyleCnt="0"/>
      <dgm:spPr/>
    </dgm:pt>
    <dgm:pt modelId="{8DF3D0EF-760C-4E05-8B0F-24ACBCBB2379}" type="pres">
      <dgm:prSet presAssocID="{15226089-C2FF-48AA-8D4A-DEFBF19300B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67C12F4-4272-4FD9-971E-DCB1F90302D4}" type="pres">
      <dgm:prSet presAssocID="{15226089-C2FF-48AA-8D4A-DEFBF19300B5}" presName="descendantText" presStyleLbl="alignAccFollowNode1" presStyleIdx="0" presStyleCnt="3">
        <dgm:presLayoutVars>
          <dgm:bulletEnabled val="1"/>
        </dgm:presLayoutVars>
      </dgm:prSet>
      <dgm:spPr/>
    </dgm:pt>
    <dgm:pt modelId="{D9509066-0EF7-45FE-AD93-FE52A38157BC}" type="pres">
      <dgm:prSet presAssocID="{8B233BF8-1FE7-4C37-950C-B4C57F6FCE6F}" presName="sp" presStyleCnt="0"/>
      <dgm:spPr/>
    </dgm:pt>
    <dgm:pt modelId="{6B2C81A0-3F8D-49BB-BBEC-C7399555D699}" type="pres">
      <dgm:prSet presAssocID="{7469B6D3-5C25-435D-9B65-29453D11EC30}" presName="linNode" presStyleCnt="0"/>
      <dgm:spPr/>
    </dgm:pt>
    <dgm:pt modelId="{3EBB6CD3-9121-472A-8C1E-A38CB6CBF5C0}" type="pres">
      <dgm:prSet presAssocID="{7469B6D3-5C25-435D-9B65-29453D11EC3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A16988-1B55-45A4-8339-8155BF2312A8}" type="pres">
      <dgm:prSet presAssocID="{7469B6D3-5C25-435D-9B65-29453D11EC30}" presName="descendantText" presStyleLbl="alignAccFollowNode1" presStyleIdx="1" presStyleCnt="3">
        <dgm:presLayoutVars>
          <dgm:bulletEnabled val="1"/>
        </dgm:presLayoutVars>
      </dgm:prSet>
      <dgm:spPr/>
    </dgm:pt>
    <dgm:pt modelId="{198B9005-C1BF-4605-A513-88F0AD2EFB28}" type="pres">
      <dgm:prSet presAssocID="{2700507A-81D6-430C-8FCC-A08540CCE603}" presName="sp" presStyleCnt="0"/>
      <dgm:spPr/>
    </dgm:pt>
    <dgm:pt modelId="{74F4927F-F341-4392-B2D7-410E17D0A417}" type="pres">
      <dgm:prSet presAssocID="{6220CAE6-8865-41DE-9294-5BB8755681A3}" presName="linNode" presStyleCnt="0"/>
      <dgm:spPr/>
    </dgm:pt>
    <dgm:pt modelId="{188BC0F8-1C20-49BF-83BA-6621A2A343D7}" type="pres">
      <dgm:prSet presAssocID="{6220CAE6-8865-41DE-9294-5BB8755681A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D45AB7D-366E-4533-BFBC-845379B57A8B}" type="pres">
      <dgm:prSet presAssocID="{6220CAE6-8865-41DE-9294-5BB8755681A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0E8F901-B77D-45E1-B64D-AF1116659895}" type="presOf" srcId="{8603FEBA-D226-4ED7-8501-27DAB50815D7}" destId="{2D45AB7D-366E-4533-BFBC-845379B57A8B}" srcOrd="0" destOrd="1" presId="urn:microsoft.com/office/officeart/2005/8/layout/vList5"/>
    <dgm:cxn modelId="{16104F0A-518A-46E2-B127-B262C77F830E}" type="presOf" srcId="{F3C0C757-11D0-4B8F-9548-41248546CBEA}" destId="{3E1BCE67-2B0C-4ECB-852D-EC01D71A9189}" srcOrd="0" destOrd="0" presId="urn:microsoft.com/office/officeart/2005/8/layout/vList5"/>
    <dgm:cxn modelId="{073D010F-F64C-47F2-9F47-D811C7C93779}" srcId="{F3C0C757-11D0-4B8F-9548-41248546CBEA}" destId="{6220CAE6-8865-41DE-9294-5BB8755681A3}" srcOrd="2" destOrd="0" parTransId="{CBB2AF6B-A2E5-4CE4-8D48-B10B28E9DD85}" sibTransId="{AD6B1C71-710F-49EF-A7A9-BC3E4654C171}"/>
    <dgm:cxn modelId="{02E8FF36-F72B-4E6B-B63E-83CD329BE2DB}" srcId="{F3C0C757-11D0-4B8F-9548-41248546CBEA}" destId="{7469B6D3-5C25-435D-9B65-29453D11EC30}" srcOrd="1" destOrd="0" parTransId="{92E97784-7D72-4F2F-801F-48FFCBA02E77}" sibTransId="{2700507A-81D6-430C-8FCC-A08540CCE603}"/>
    <dgm:cxn modelId="{4EF33E69-F773-4EB1-A181-85EF91359324}" type="presOf" srcId="{B645DA9E-926A-4B46-BB81-AA01C5A0AFB2}" destId="{E0A16988-1B55-45A4-8339-8155BF2312A8}" srcOrd="0" destOrd="0" presId="urn:microsoft.com/office/officeart/2005/8/layout/vList5"/>
    <dgm:cxn modelId="{DC8D4F6A-6FBF-4B59-A69C-9E554610959A}" type="presOf" srcId="{710CDB4F-E40C-4AF3-8AFD-95D83ABBE70A}" destId="{2D45AB7D-366E-4533-BFBC-845379B57A8B}" srcOrd="0" destOrd="0" presId="urn:microsoft.com/office/officeart/2005/8/layout/vList5"/>
    <dgm:cxn modelId="{715F8370-B95C-4BC7-84D5-51FA9DF08CA5}" srcId="{6220CAE6-8865-41DE-9294-5BB8755681A3}" destId="{710CDB4F-E40C-4AF3-8AFD-95D83ABBE70A}" srcOrd="0" destOrd="0" parTransId="{F68B0EA0-AFD5-40B5-93FE-0B538F417921}" sibTransId="{874ED20F-384B-4B07-B329-2BFE51DF8146}"/>
    <dgm:cxn modelId="{7B505253-F212-4B60-ACD7-A460C09BE530}" type="presOf" srcId="{BEDDBF0B-0263-42EC-A167-CFAB6292C682}" destId="{C67C12F4-4272-4FD9-971E-DCB1F90302D4}" srcOrd="0" destOrd="1" presId="urn:microsoft.com/office/officeart/2005/8/layout/vList5"/>
    <dgm:cxn modelId="{AB759D95-5662-47AB-A79D-0C7B80142BFD}" srcId="{7469B6D3-5C25-435D-9B65-29453D11EC30}" destId="{B645DA9E-926A-4B46-BB81-AA01C5A0AFB2}" srcOrd="0" destOrd="0" parTransId="{4B0AB1F4-8C7B-4DF5-9250-B06FDF3A1528}" sibTransId="{76F0570A-93A7-4E35-B7D7-416619A322A6}"/>
    <dgm:cxn modelId="{2F1ECF9D-6105-43DA-ACDE-68EEDB537CC6}" srcId="{15226089-C2FF-48AA-8D4A-DEFBF19300B5}" destId="{BEDDBF0B-0263-42EC-A167-CFAB6292C682}" srcOrd="1" destOrd="0" parTransId="{739DEC44-7960-4841-BCCF-BBDDA3AF2B91}" sibTransId="{DC0BD95A-1E06-4CD9-87D7-F0BC0D840032}"/>
    <dgm:cxn modelId="{049906A4-93EE-4B43-90DB-9B6F920FCF96}" type="presOf" srcId="{15226089-C2FF-48AA-8D4A-DEFBF19300B5}" destId="{8DF3D0EF-760C-4E05-8B0F-24ACBCBB2379}" srcOrd="0" destOrd="0" presId="urn:microsoft.com/office/officeart/2005/8/layout/vList5"/>
    <dgm:cxn modelId="{CB42EFAB-A4DC-41FD-B4D7-9C957FD54E0E}" srcId="{7469B6D3-5C25-435D-9B65-29453D11EC30}" destId="{40E710AA-BE9B-42F3-BD71-FBED7F4EFAA5}" srcOrd="1" destOrd="0" parTransId="{7ACCB934-5B6D-4047-BE2D-331DEF5F090A}" sibTransId="{6605F9EE-6755-4D27-9DA8-7185A2873F98}"/>
    <dgm:cxn modelId="{DE16F6D1-57B3-4976-B2D5-E5C17F1535FA}" srcId="{6220CAE6-8865-41DE-9294-5BB8755681A3}" destId="{8603FEBA-D226-4ED7-8501-27DAB50815D7}" srcOrd="1" destOrd="0" parTransId="{976DAC5A-2787-4F02-89A1-3FBBF248DCE9}" sibTransId="{F69E0F63-600F-418A-86A5-D2FA4FACF80E}"/>
    <dgm:cxn modelId="{52ED8AD3-2135-4720-B510-087E345DA81F}" type="presOf" srcId="{6220CAE6-8865-41DE-9294-5BB8755681A3}" destId="{188BC0F8-1C20-49BF-83BA-6621A2A343D7}" srcOrd="0" destOrd="0" presId="urn:microsoft.com/office/officeart/2005/8/layout/vList5"/>
    <dgm:cxn modelId="{754996D5-1796-493E-BD03-8CDB77608BE9}" type="presOf" srcId="{7469B6D3-5C25-435D-9B65-29453D11EC30}" destId="{3EBB6CD3-9121-472A-8C1E-A38CB6CBF5C0}" srcOrd="0" destOrd="0" presId="urn:microsoft.com/office/officeart/2005/8/layout/vList5"/>
    <dgm:cxn modelId="{40F1FBE1-25FB-4C0B-989A-C661691D9330}" srcId="{15226089-C2FF-48AA-8D4A-DEFBF19300B5}" destId="{4CF1A921-3766-4183-89DD-91AFC316BCD1}" srcOrd="0" destOrd="0" parTransId="{B5F04F1C-DEC4-4339-8ED2-B332E2B3E325}" sibTransId="{199225DE-280B-4727-A9AE-6FE8730EF807}"/>
    <dgm:cxn modelId="{0DBB4FF7-A2D0-4876-9D72-E8B89328A4AC}" type="presOf" srcId="{40E710AA-BE9B-42F3-BD71-FBED7F4EFAA5}" destId="{E0A16988-1B55-45A4-8339-8155BF2312A8}" srcOrd="0" destOrd="1" presId="urn:microsoft.com/office/officeart/2005/8/layout/vList5"/>
    <dgm:cxn modelId="{9B8CC4FD-06D1-418A-AB4C-EC7E4972029B}" srcId="{F3C0C757-11D0-4B8F-9548-41248546CBEA}" destId="{15226089-C2FF-48AA-8D4A-DEFBF19300B5}" srcOrd="0" destOrd="0" parTransId="{4713C613-19DB-4C1C-A62D-0AD8FDAF8447}" sibTransId="{8B233BF8-1FE7-4C37-950C-B4C57F6FCE6F}"/>
    <dgm:cxn modelId="{64992AFE-C5E1-419E-8148-4FF1791FB07E}" type="presOf" srcId="{4CF1A921-3766-4183-89DD-91AFC316BCD1}" destId="{C67C12F4-4272-4FD9-971E-DCB1F90302D4}" srcOrd="0" destOrd="0" presId="urn:microsoft.com/office/officeart/2005/8/layout/vList5"/>
    <dgm:cxn modelId="{C8EA6361-53D3-46BC-A381-96FD3CB9F3D9}" type="presParOf" srcId="{3E1BCE67-2B0C-4ECB-852D-EC01D71A9189}" destId="{88DDE97E-F891-4FDA-AE56-12F60EFE082D}" srcOrd="0" destOrd="0" presId="urn:microsoft.com/office/officeart/2005/8/layout/vList5"/>
    <dgm:cxn modelId="{3D057C13-1686-4583-A6C6-49BAF22D5E5E}" type="presParOf" srcId="{88DDE97E-F891-4FDA-AE56-12F60EFE082D}" destId="{8DF3D0EF-760C-4E05-8B0F-24ACBCBB2379}" srcOrd="0" destOrd="0" presId="urn:microsoft.com/office/officeart/2005/8/layout/vList5"/>
    <dgm:cxn modelId="{29A43F4A-1EFE-4E1D-925C-DCC66394DE89}" type="presParOf" srcId="{88DDE97E-F891-4FDA-AE56-12F60EFE082D}" destId="{C67C12F4-4272-4FD9-971E-DCB1F90302D4}" srcOrd="1" destOrd="0" presId="urn:microsoft.com/office/officeart/2005/8/layout/vList5"/>
    <dgm:cxn modelId="{AC19536E-2357-45E5-8D05-91732885B860}" type="presParOf" srcId="{3E1BCE67-2B0C-4ECB-852D-EC01D71A9189}" destId="{D9509066-0EF7-45FE-AD93-FE52A38157BC}" srcOrd="1" destOrd="0" presId="urn:microsoft.com/office/officeart/2005/8/layout/vList5"/>
    <dgm:cxn modelId="{46C3010F-C151-4769-BE52-6AF18AFB0D4D}" type="presParOf" srcId="{3E1BCE67-2B0C-4ECB-852D-EC01D71A9189}" destId="{6B2C81A0-3F8D-49BB-BBEC-C7399555D699}" srcOrd="2" destOrd="0" presId="urn:microsoft.com/office/officeart/2005/8/layout/vList5"/>
    <dgm:cxn modelId="{4F962D4B-B47E-4266-8CEB-62B06EFBF23B}" type="presParOf" srcId="{6B2C81A0-3F8D-49BB-BBEC-C7399555D699}" destId="{3EBB6CD3-9121-472A-8C1E-A38CB6CBF5C0}" srcOrd="0" destOrd="0" presId="urn:microsoft.com/office/officeart/2005/8/layout/vList5"/>
    <dgm:cxn modelId="{549FBD3F-951B-453F-A286-A5C58DEE9635}" type="presParOf" srcId="{6B2C81A0-3F8D-49BB-BBEC-C7399555D699}" destId="{E0A16988-1B55-45A4-8339-8155BF2312A8}" srcOrd="1" destOrd="0" presId="urn:microsoft.com/office/officeart/2005/8/layout/vList5"/>
    <dgm:cxn modelId="{5B0F0042-2CC5-4AC1-8693-06A1CFFC6266}" type="presParOf" srcId="{3E1BCE67-2B0C-4ECB-852D-EC01D71A9189}" destId="{198B9005-C1BF-4605-A513-88F0AD2EFB28}" srcOrd="3" destOrd="0" presId="urn:microsoft.com/office/officeart/2005/8/layout/vList5"/>
    <dgm:cxn modelId="{742C36EA-B8A8-49B5-9EA0-AD49FFB5C591}" type="presParOf" srcId="{3E1BCE67-2B0C-4ECB-852D-EC01D71A9189}" destId="{74F4927F-F341-4392-B2D7-410E17D0A417}" srcOrd="4" destOrd="0" presId="urn:microsoft.com/office/officeart/2005/8/layout/vList5"/>
    <dgm:cxn modelId="{95F9E9A9-5513-4149-B995-132437364701}" type="presParOf" srcId="{74F4927F-F341-4392-B2D7-410E17D0A417}" destId="{188BC0F8-1C20-49BF-83BA-6621A2A343D7}" srcOrd="0" destOrd="0" presId="urn:microsoft.com/office/officeart/2005/8/layout/vList5"/>
    <dgm:cxn modelId="{DB3E4AFB-A731-41EB-B413-A26445307D3D}" type="presParOf" srcId="{74F4927F-F341-4392-B2D7-410E17D0A417}" destId="{2D45AB7D-366E-4533-BFBC-845379B57A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C12F4-4272-4FD9-971E-DCB1F90302D4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A network structure defines a function set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Is deep better than shallow?</a:t>
          </a:r>
          <a:endParaRPr lang="zh-TW" altLang="en-US" sz="2400" kern="1200" dirty="0"/>
        </a:p>
      </dsp:txBody>
      <dsp:txXfrm rot="-5400000">
        <a:off x="2839212" y="197117"/>
        <a:ext cx="4992725" cy="1012303"/>
      </dsp:txXfrm>
    </dsp:sp>
    <dsp:sp modelId="{8DF3D0EF-760C-4E05-8B0F-24ACBCBB2379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Theory 1: Expressiveness </a:t>
          </a:r>
          <a:endParaRPr lang="zh-TW" altLang="en-US" sz="2800" kern="1200" dirty="0"/>
        </a:p>
      </dsp:txBody>
      <dsp:txXfrm>
        <a:off x="68454" y="70578"/>
        <a:ext cx="2702304" cy="1265378"/>
      </dsp:txXfrm>
    </dsp:sp>
    <dsp:sp modelId="{E0A16988-1B55-45A4-8339-8155BF2312A8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can we optimize by gradient descent?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There are local minima ……</a:t>
          </a:r>
          <a:endParaRPr lang="zh-TW" altLang="en-US" sz="2400" kern="1200" dirty="0"/>
        </a:p>
      </dsp:txBody>
      <dsp:txXfrm rot="-5400000">
        <a:off x="2839212" y="1669518"/>
        <a:ext cx="4992725" cy="1012303"/>
      </dsp:txXfrm>
    </dsp:sp>
    <dsp:sp modelId="{3EBB6CD3-9121-472A-8C1E-A38CB6CBF5C0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Theory 2: Optimization</a:t>
          </a:r>
          <a:endParaRPr lang="zh-TW" altLang="en-US" sz="2800" kern="1200" dirty="0"/>
        </a:p>
      </dsp:txBody>
      <dsp:txXfrm>
        <a:off x="68454" y="1542979"/>
        <a:ext cx="2702304" cy="1265378"/>
      </dsp:txXfrm>
    </dsp:sp>
    <dsp:sp modelId="{2D45AB7D-366E-4533-BFBC-845379B57A8B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Why deep network does not overfit?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Although it can ……</a:t>
          </a:r>
          <a:endParaRPr lang="zh-TW" altLang="en-US" sz="2400" kern="1200" dirty="0"/>
        </a:p>
      </dsp:txBody>
      <dsp:txXfrm rot="-5400000">
        <a:off x="2839212" y="3141918"/>
        <a:ext cx="4992725" cy="1012303"/>
      </dsp:txXfrm>
    </dsp:sp>
    <dsp:sp modelId="{188BC0F8-1C20-49BF-83BA-6621A2A343D7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Theory 3: Generalization</a:t>
          </a:r>
          <a:endParaRPr lang="zh-TW" altLang="en-US" sz="2800" kern="1200" dirty="0"/>
        </a:p>
      </dsp:txBody>
      <dsp:txXfrm>
        <a:off x="68454" y="3015380"/>
        <a:ext cx="2702304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DF1-A907-4EF5-8611-3E98F29719D1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F7412-3632-4F86-9F0D-96DD71995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56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570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/>
              <a:t>每次上課前會告訴大家需要先看的部分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AA32-8C58-438F-974C-5A0E6C34722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903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不會檢查程式碼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64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 Rahimi, Test of Time Award, NIPS 2017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07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Just name a few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Take </a:t>
            </a:r>
            <a:r>
              <a:rPr lang="en-US" altLang="zh-TW" sz="1200" b="1" i="1" dirty="0">
                <a:solidFill>
                  <a:srgbClr val="0000FF"/>
                </a:solidFill>
              </a:rPr>
              <a:t>human language processing </a:t>
            </a:r>
            <a:r>
              <a:rPr lang="en-US" altLang="zh-TW" sz="1200" dirty="0">
                <a:solidFill>
                  <a:srgbClr val="0000FF"/>
                </a:solidFill>
              </a:rPr>
              <a:t>and </a:t>
            </a:r>
            <a:r>
              <a:rPr lang="en-US" altLang="zh-TW" sz="1200" b="1" i="1" dirty="0">
                <a:solidFill>
                  <a:srgbClr val="0000FF"/>
                </a:solidFill>
              </a:rPr>
              <a:t>image processing</a:t>
            </a:r>
            <a:r>
              <a:rPr lang="en-US" altLang="zh-TW" sz="1200" dirty="0">
                <a:solidFill>
                  <a:srgbClr val="0000FF"/>
                </a:solidFill>
              </a:rPr>
              <a:t> as examples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86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課程名稱只能有</a:t>
            </a:r>
            <a:r>
              <a:rPr lang="en-US" altLang="zh-TW" dirty="0"/>
              <a:t>12</a:t>
            </a:r>
            <a:r>
              <a:rPr lang="zh-TW" altLang="en-US" dirty="0"/>
              <a:t> 個字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04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畫圖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上色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96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Decision Making and Control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93481-9538-44C6-A910-B58F9FEA843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05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另有助教時間由助教講授作業。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53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2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待處理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放 </a:t>
            </a:r>
            <a:r>
              <a:rPr lang="en-US" altLang="zh-TW" dirty="0" err="1"/>
              <a:t>cieba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幫忙組隊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0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1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5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7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35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8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6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97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9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34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81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8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BA91-1ABC-40A1-A298-75A1ACA309CE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6.wmf"/><Relationship Id="rId5" Type="http://schemas.microsoft.com/office/2007/relationships/hdphoto" Target="../media/hdphoto1.wdp"/><Relationship Id="rId15" Type="http://schemas.openxmlformats.org/officeDocument/2006/relationships/image" Target="../media/image22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8.png"/><Relationship Id="rId9" Type="http://schemas.openxmlformats.org/officeDocument/2006/relationships/image" Target="../media/image15.wmf"/><Relationship Id="rId1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907901649378100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of </a:t>
            </a:r>
            <a:br>
              <a:rPr lang="en-US" altLang="zh-TW" dirty="0"/>
            </a:br>
            <a:r>
              <a:rPr lang="en-US" altLang="zh-TW" dirty="0"/>
              <a:t>this course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李宏毅</a:t>
            </a:r>
            <a:endParaRPr lang="en-US" altLang="zh-TW" sz="4400" dirty="0"/>
          </a:p>
          <a:p>
            <a:r>
              <a:rPr lang="en-US" altLang="zh-TW" sz="4400" dirty="0"/>
              <a:t>Hung-yi Lee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2650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Learning </a:t>
            </a:r>
            <a:r>
              <a:rPr lang="zh-TW" altLang="en-US" dirty="0"/>
              <a:t>可以解決一切 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2613" y="2845998"/>
            <a:ext cx="73116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遇到問題，用 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c4 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就對了！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90857" y="4008572"/>
            <a:ext cx="8415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用 </a:t>
            </a:r>
            <a:r>
              <a:rPr lang="en-US" altLang="zh-TW" sz="4800" dirty="0"/>
              <a:t>deep learning “</a:t>
            </a:r>
            <a:r>
              <a:rPr lang="zh-TW" altLang="en-US" sz="4800" dirty="0"/>
              <a:t>硬</a:t>
            </a:r>
            <a:r>
              <a:rPr lang="en-US" altLang="zh-TW" sz="4800" dirty="0"/>
              <a:t>train</a:t>
            </a:r>
            <a:r>
              <a:rPr lang="zh-TW" altLang="en-US" sz="4800" dirty="0"/>
              <a:t>一發</a:t>
            </a:r>
            <a:r>
              <a:rPr lang="en-US" altLang="zh-TW" sz="4800" dirty="0"/>
              <a:t>”</a:t>
            </a:r>
            <a:endParaRPr lang="zh-TW" altLang="en-US" sz="4800" dirty="0"/>
          </a:p>
        </p:txBody>
      </p:sp>
      <p:cxnSp>
        <p:nvCxnSpPr>
          <p:cNvPr id="7" name="直線接點 6"/>
          <p:cNvCxnSpPr>
            <a:cxnSpLocks/>
          </p:cNvCxnSpPr>
          <p:nvPr/>
        </p:nvCxnSpPr>
        <p:spPr>
          <a:xfrm>
            <a:off x="4141828" y="3158275"/>
            <a:ext cx="150233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cxnSpLocks/>
          </p:cNvCxnSpPr>
          <p:nvPr/>
        </p:nvCxnSpPr>
        <p:spPr>
          <a:xfrm>
            <a:off x="4141828" y="3334384"/>
            <a:ext cx="150233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0D00E-4DC7-438E-8CB1-3878C1A5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萬事皆可 </a:t>
            </a:r>
            <a:r>
              <a:rPr lang="en-US" altLang="zh-TW" dirty="0"/>
              <a:t>train 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C7FB9-0427-4878-995B-0D86DE70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8130" name="Picture 2" descr="「fizzbuzz in tensorflow」的圖片搜尋結果">
            <a:extLst>
              <a:ext uri="{FF2B5EF4-FFF2-40B4-BE49-F238E27FC236}">
                <a16:creationId xmlns:a16="http://schemas.microsoft.com/office/drawing/2014/main" id="{EC25D46F-4B03-45F5-B3E9-94D8DAA66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" y="1551781"/>
            <a:ext cx="9144000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7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4D708-F2F1-4D5C-904F-6056F199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of Deep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E6F686-D46B-41BC-AB59-9C88F82E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Previous machine learning developers</a:t>
            </a:r>
          </a:p>
          <a:p>
            <a:pPr lvl="1"/>
            <a:r>
              <a:rPr lang="en-US" altLang="zh-TW" sz="2800" dirty="0"/>
              <a:t>Carefully design your algorithm</a:t>
            </a:r>
          </a:p>
          <a:p>
            <a:pPr lvl="1"/>
            <a:r>
              <a:rPr lang="en-US" altLang="zh-TW" sz="2800" dirty="0"/>
              <a:t>Theoretically know its performance </a:t>
            </a:r>
          </a:p>
          <a:p>
            <a:r>
              <a:rPr lang="en-US" altLang="zh-TW" dirty="0"/>
              <a:t>Deep learning </a:t>
            </a:r>
          </a:p>
          <a:p>
            <a:pPr lvl="1"/>
            <a:r>
              <a:rPr lang="en-US" altLang="zh-TW" sz="2800" dirty="0"/>
              <a:t>Try first</a:t>
            </a:r>
          </a:p>
          <a:p>
            <a:pPr lvl="1"/>
            <a:r>
              <a:rPr lang="en-US" altLang="zh-TW" sz="2800" dirty="0"/>
              <a:t>Many results contradict our intuition </a:t>
            </a:r>
          </a:p>
          <a:p>
            <a:pPr lvl="1"/>
            <a:r>
              <a:rPr lang="en-US" altLang="zh-TW" sz="2800" dirty="0"/>
              <a:t>Find some reasons to explain what we observed</a:t>
            </a:r>
          </a:p>
          <a:p>
            <a:pPr lvl="1"/>
            <a:r>
              <a:rPr lang="en-US" altLang="zh-TW" sz="2800" dirty="0"/>
              <a:t>More like chemistry </a:t>
            </a:r>
          </a:p>
          <a:p>
            <a:pPr lvl="1"/>
            <a:r>
              <a:rPr lang="en-US" altLang="zh-TW" sz="2800" dirty="0"/>
              <a:t>Or even worse ……</a:t>
            </a:r>
          </a:p>
        </p:txBody>
      </p:sp>
    </p:spTree>
    <p:extLst>
      <p:ext uri="{BB962C8B-B14F-4D97-AF65-F5344CB8AC3E}">
        <p14:creationId xmlns:p14="http://schemas.microsoft.com/office/powerpoint/2010/main" val="7746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3">
            <a:extLst>
              <a:ext uri="{FF2B5EF4-FFF2-40B4-BE49-F238E27FC236}">
                <a16:creationId xmlns:a16="http://schemas.microsoft.com/office/drawing/2014/main" id="{8F6A1926-732C-4BE4-B113-01F3F079D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66" r="1430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36B67-B897-4038-A69F-4F9A3363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of Deep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79C1C-9BC7-4A2E-9530-B65C8DE5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 a simple model can be hard to train 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59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36B67-B897-4038-A69F-4F9A3363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of Deep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79C1C-9BC7-4A2E-9530-B65C8DE5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Interesting facts 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2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1C51B-912A-4120-8FB9-8EB46717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007D-20CD-48B4-9C43-D11886C6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「ali boris nips talk」的圖片搜尋結果">
            <a:extLst>
              <a:ext uri="{FF2B5EF4-FFF2-40B4-BE49-F238E27FC236}">
                <a16:creationId xmlns:a16="http://schemas.microsoft.com/office/drawing/2014/main" id="{57AC0664-5290-4FC2-8078-8A1D22235A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" y="1388209"/>
            <a:ext cx="8328074" cy="3141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6F038E-C5F3-4147-8CD3-4F7DEE464403}"/>
              </a:ext>
            </a:extLst>
          </p:cNvPr>
          <p:cNvSpPr/>
          <p:nvPr/>
        </p:nvSpPr>
        <p:spPr>
          <a:xfrm>
            <a:off x="2798010" y="4664733"/>
            <a:ext cx="6134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 Rahimi, Test of Time Award, NIPS 2017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01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7D7E4-A290-435C-BAB6-DD70607D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Theory of Deep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68C3634-DFFD-4191-8398-D9D20F59D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58959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82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CC4779E-945C-4A3A-80A9-A23C266B421F}"/>
              </a:ext>
            </a:extLst>
          </p:cNvPr>
          <p:cNvCxnSpPr>
            <a:cxnSpLocks/>
          </p:cNvCxnSpPr>
          <p:nvPr/>
        </p:nvCxnSpPr>
        <p:spPr>
          <a:xfrm flipH="1">
            <a:off x="6714316" y="2358967"/>
            <a:ext cx="3277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CC716D0-AC5D-4419-B852-3CEC29B2B05B}"/>
              </a:ext>
            </a:extLst>
          </p:cNvPr>
          <p:cNvSpPr/>
          <p:nvPr/>
        </p:nvSpPr>
        <p:spPr>
          <a:xfrm>
            <a:off x="7011120" y="2087698"/>
            <a:ext cx="1325783" cy="5567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Seq</a:t>
            </a:r>
            <a:r>
              <a:rPr lang="en-US" altLang="zh-TW" dirty="0"/>
              <a:t>-to-</a:t>
            </a:r>
            <a:r>
              <a:rPr lang="en-US" altLang="zh-TW" dirty="0" err="1"/>
              <a:t>seq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DF9025-3A77-45DE-9C1D-153DBE365BD6}"/>
              </a:ext>
            </a:extLst>
          </p:cNvPr>
          <p:cNvSpPr/>
          <p:nvPr/>
        </p:nvSpPr>
        <p:spPr>
          <a:xfrm>
            <a:off x="5392701" y="1992169"/>
            <a:ext cx="1321615" cy="780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Attention-based Model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EE6C1E-3101-4DE0-AF46-87BB68B6F67B}"/>
              </a:ext>
            </a:extLst>
          </p:cNvPr>
          <p:cNvSpPr/>
          <p:nvPr/>
        </p:nvSpPr>
        <p:spPr>
          <a:xfrm>
            <a:off x="7120230" y="549008"/>
            <a:ext cx="1074057" cy="438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1B8DB1-FC93-4993-BDC8-DB63AA29F827}"/>
              </a:ext>
            </a:extLst>
          </p:cNvPr>
          <p:cNvSpPr/>
          <p:nvPr/>
        </p:nvSpPr>
        <p:spPr>
          <a:xfrm>
            <a:off x="3843189" y="549007"/>
            <a:ext cx="1074056" cy="4024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06B7B4-1A19-48D7-B7AF-1947D03FA122}"/>
              </a:ext>
            </a:extLst>
          </p:cNvPr>
          <p:cNvSpPr/>
          <p:nvPr/>
        </p:nvSpPr>
        <p:spPr>
          <a:xfrm>
            <a:off x="3684007" y="2188788"/>
            <a:ext cx="1392422" cy="58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Capsule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4E5580-9D06-4DC7-B1A4-3EAC01D80493}"/>
              </a:ext>
            </a:extLst>
          </p:cNvPr>
          <p:cNvSpPr/>
          <p:nvPr/>
        </p:nvSpPr>
        <p:spPr>
          <a:xfrm>
            <a:off x="3684006" y="1224038"/>
            <a:ext cx="1392423" cy="6725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Spatial transformer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A784E5-5A14-4701-BA22-093CA439FEF4}"/>
              </a:ext>
            </a:extLst>
          </p:cNvPr>
          <p:cNvSpPr/>
          <p:nvPr/>
        </p:nvSpPr>
        <p:spPr>
          <a:xfrm>
            <a:off x="5428171" y="549007"/>
            <a:ext cx="1286146" cy="438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Highway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D01FDA-D3C4-492E-A74E-56868CA48356}"/>
              </a:ext>
            </a:extLst>
          </p:cNvPr>
          <p:cNvSpPr/>
          <p:nvPr/>
        </p:nvSpPr>
        <p:spPr>
          <a:xfrm>
            <a:off x="5392701" y="1099591"/>
            <a:ext cx="1321616" cy="780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Recursive Network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11E00A-1603-4B78-8C91-95BFF3198742}"/>
              </a:ext>
            </a:extLst>
          </p:cNvPr>
          <p:cNvSpPr/>
          <p:nvPr/>
        </p:nvSpPr>
        <p:spPr>
          <a:xfrm>
            <a:off x="225530" y="555235"/>
            <a:ext cx="1144819" cy="596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Theory 1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E8A7AD-A3DA-4364-BB11-3A1690DFB2FA}"/>
              </a:ext>
            </a:extLst>
          </p:cNvPr>
          <p:cNvSpPr/>
          <p:nvPr/>
        </p:nvSpPr>
        <p:spPr>
          <a:xfrm>
            <a:off x="222869" y="1382583"/>
            <a:ext cx="1144819" cy="596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Theory 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2656AE-E6F1-4929-ADE0-C8FA669C9D8F}"/>
              </a:ext>
            </a:extLst>
          </p:cNvPr>
          <p:cNvSpPr/>
          <p:nvPr/>
        </p:nvSpPr>
        <p:spPr>
          <a:xfrm>
            <a:off x="222869" y="2188788"/>
            <a:ext cx="1144819" cy="596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Theory 3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8F79AF-F42D-49DE-8096-912721F9876F}"/>
              </a:ext>
            </a:extLst>
          </p:cNvPr>
          <p:cNvSpPr/>
          <p:nvPr/>
        </p:nvSpPr>
        <p:spPr>
          <a:xfrm>
            <a:off x="1731945" y="547363"/>
            <a:ext cx="1650677" cy="596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3D4711-202F-4430-B307-AC0CBE93D133}"/>
              </a:ext>
            </a:extLst>
          </p:cNvPr>
          <p:cNvSpPr/>
          <p:nvPr/>
        </p:nvSpPr>
        <p:spPr>
          <a:xfrm>
            <a:off x="1731945" y="1367876"/>
            <a:ext cx="997596" cy="596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Batch Norm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9DB657-D244-4F55-A5E9-2846213C07C0}"/>
              </a:ext>
            </a:extLst>
          </p:cNvPr>
          <p:cNvSpPr/>
          <p:nvPr/>
        </p:nvSpPr>
        <p:spPr>
          <a:xfrm>
            <a:off x="1731945" y="2192707"/>
            <a:ext cx="997596" cy="596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SELU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D23EBF-4C0E-4754-83D6-EB13F6D0B164}"/>
              </a:ext>
            </a:extLst>
          </p:cNvPr>
          <p:cNvSpPr/>
          <p:nvPr/>
        </p:nvSpPr>
        <p:spPr>
          <a:xfrm>
            <a:off x="124148" y="460734"/>
            <a:ext cx="3332176" cy="245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49F644A-5D4D-4C2A-9B31-8DB7F738141E}"/>
              </a:ext>
            </a:extLst>
          </p:cNvPr>
          <p:cNvCxnSpPr>
            <a:cxnSpLocks/>
          </p:cNvCxnSpPr>
          <p:nvPr/>
        </p:nvCxnSpPr>
        <p:spPr>
          <a:xfrm flipH="1">
            <a:off x="791205" y="1112364"/>
            <a:ext cx="1" cy="26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291D050-498A-4093-A570-4D6FD1A75EDC}"/>
              </a:ext>
            </a:extLst>
          </p:cNvPr>
          <p:cNvCxnSpPr>
            <a:cxnSpLocks/>
          </p:cNvCxnSpPr>
          <p:nvPr/>
        </p:nvCxnSpPr>
        <p:spPr>
          <a:xfrm flipH="1">
            <a:off x="797939" y="1924680"/>
            <a:ext cx="1" cy="26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F14D213-92E9-461F-A14B-5CEA740C771D}"/>
              </a:ext>
            </a:extLst>
          </p:cNvPr>
          <p:cNvCxnSpPr>
            <a:cxnSpLocks/>
          </p:cNvCxnSpPr>
          <p:nvPr/>
        </p:nvCxnSpPr>
        <p:spPr>
          <a:xfrm flipH="1">
            <a:off x="1364261" y="1144134"/>
            <a:ext cx="395134" cy="223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20EBE1F-EE65-44F8-847E-8BA2C08ED551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1367688" y="1666262"/>
            <a:ext cx="364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2BF3F53D-3E43-42BD-B371-D6EB643783B6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1367688" y="1680969"/>
            <a:ext cx="364257" cy="810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D67EC14-ED3E-44EA-835F-9533BC1F049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380218" y="951425"/>
            <a:ext cx="0" cy="27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D2ACD18-B109-44FF-B77F-A47400C30FC7}"/>
              </a:ext>
            </a:extLst>
          </p:cNvPr>
          <p:cNvCxnSpPr>
            <a:cxnSpLocks/>
          </p:cNvCxnSpPr>
          <p:nvPr/>
        </p:nvCxnSpPr>
        <p:spPr>
          <a:xfrm flipH="1">
            <a:off x="4380992" y="1916176"/>
            <a:ext cx="0" cy="272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505F056-DC73-45E4-8DA6-DCC4EDB157EB}"/>
              </a:ext>
            </a:extLst>
          </p:cNvPr>
          <p:cNvSpPr/>
          <p:nvPr/>
        </p:nvSpPr>
        <p:spPr>
          <a:xfrm>
            <a:off x="3567590" y="460734"/>
            <a:ext cx="1621430" cy="245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93B4D3C-C5E4-4FCE-B7A0-470DBFDA79D6}"/>
              </a:ext>
            </a:extLst>
          </p:cNvPr>
          <p:cNvSpPr/>
          <p:nvPr/>
        </p:nvSpPr>
        <p:spPr>
          <a:xfrm>
            <a:off x="5286255" y="460734"/>
            <a:ext cx="3159245" cy="245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094703FB-1905-4352-9049-269F7AB8D2E7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flipH="1">
            <a:off x="6714317" y="768082"/>
            <a:ext cx="4059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B9C9472-1CC1-465E-BC77-A8E70ADEDCD5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714317" y="987156"/>
            <a:ext cx="405913" cy="502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645C5B7-7528-446B-B07E-828455A4C49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7657259" y="987156"/>
            <a:ext cx="0" cy="1100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2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65" grpId="0" animBg="1"/>
      <p:bldP spid="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課程名稱解釋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703439" y="1893890"/>
            <a:ext cx="5737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及其深層與結構化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5413" y="3713902"/>
            <a:ext cx="85331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Machine Learning </a:t>
            </a:r>
          </a:p>
          <a:p>
            <a:pPr algn="ctr"/>
            <a:r>
              <a:rPr lang="en-US" altLang="zh-TW" sz="4400" dirty="0"/>
              <a:t>and having it Deep and Structured</a:t>
            </a:r>
            <a:endParaRPr lang="zh-TW" altLang="en-US" sz="4400" dirty="0"/>
          </a:p>
        </p:txBody>
      </p:sp>
      <p:cxnSp>
        <p:nvCxnSpPr>
          <p:cNvPr id="12" name="直線接點 11"/>
          <p:cNvCxnSpPr>
            <a:cxnSpLocks/>
          </p:cNvCxnSpPr>
          <p:nvPr/>
        </p:nvCxnSpPr>
        <p:spPr>
          <a:xfrm>
            <a:off x="5191433" y="3266700"/>
            <a:ext cx="15338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cxnSpLocks/>
          </p:cNvCxnSpPr>
          <p:nvPr/>
        </p:nvCxnSpPr>
        <p:spPr>
          <a:xfrm>
            <a:off x="6066504" y="5070508"/>
            <a:ext cx="244884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45831" y="5755862"/>
            <a:ext cx="2690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Task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84E86A2C-04AE-4100-ACF9-DBD3D8924398}"/>
              </a:ext>
            </a:extLst>
          </p:cNvPr>
          <p:cNvSpPr/>
          <p:nvPr/>
        </p:nvSpPr>
        <p:spPr>
          <a:xfrm>
            <a:off x="6993384" y="5160452"/>
            <a:ext cx="595086" cy="59541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5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Welcome our TAs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2043904" y="5589108"/>
            <a:ext cx="5169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1D2129"/>
                </a:solidFill>
                <a:latin typeface="Helvetica Neue"/>
              </a:rPr>
              <a:t>TA</a:t>
            </a:r>
            <a:r>
              <a:rPr lang="zh-TW" altLang="en-US" sz="2800" dirty="0">
                <a:solidFill>
                  <a:srgbClr val="1D2129"/>
                </a:solidFill>
                <a:latin typeface="Helvetica Neue"/>
              </a:rPr>
              <a:t> 信箱：</a:t>
            </a:r>
            <a:r>
              <a:rPr lang="en-US" altLang="zh-TW" sz="2800" dirty="0"/>
              <a:t>ntu.mldsta@gmail.com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269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Learning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2826656" y="2322476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656" y="2322476"/>
                        <a:ext cx="3136900" cy="931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7617" y="3323150"/>
            <a:ext cx="459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Regression</a:t>
            </a:r>
            <a:r>
              <a:rPr lang="en-US" altLang="zh-TW" sz="2800" dirty="0"/>
              <a:t>: output a scalar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7617" y="3815484"/>
            <a:ext cx="6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Classification</a:t>
            </a:r>
            <a:r>
              <a:rPr lang="en-US" altLang="zh-TW" sz="2800" dirty="0"/>
              <a:t>: output a “class” 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7617" y="5104353"/>
            <a:ext cx="7348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Structured Learning/Prediction</a:t>
            </a:r>
            <a:r>
              <a:rPr lang="en-US" altLang="zh-TW" sz="2800" dirty="0"/>
              <a:t>: output a sequence, a matrix, a graph, a tree ……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96832" y="3815484"/>
            <a:ext cx="274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(one-hot vector)</a:t>
            </a:r>
            <a:endParaRPr lang="zh-TW" altLang="en-US" sz="28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1786361" y="4374138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211373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23672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908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10148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897617" y="1690689"/>
            <a:ext cx="662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Machine learning is to find a function f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31800" y="6058460"/>
            <a:ext cx="808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Output is composed of components with dependency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3810000" y="4381011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211373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23672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908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10148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5889344" y="439241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211373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23672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908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1014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823604" y="4673159"/>
            <a:ext cx="144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28463" y="4704856"/>
            <a:ext cx="144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926586" y="4694795"/>
            <a:ext cx="144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9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/>
      <p:bldP spid="15" grpId="0"/>
      <p:bldP spid="5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Output Sequence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58580" y="6099768"/>
            <a:ext cx="329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(what a user says)</a:t>
            </a:r>
            <a:endParaRPr lang="zh-TW" altLang="en-US" sz="2400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5286457" y="575964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457" y="575964"/>
                        <a:ext cx="3136900" cy="931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73135" y="2262147"/>
            <a:ext cx="317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機器學習及其深層與結構化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959204" y="2174054"/>
            <a:ext cx="3876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Machine learning and having it deep and structured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370289" y="2216568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方程式" r:id="rId6" imgW="228600" imgH="177480" progId="Equation.3">
                  <p:embed/>
                </p:oleObj>
              </mc:Choice>
              <mc:Fallback>
                <p:oleObj name="方程式" r:id="rId6" imgW="228600" imgH="17748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89" y="2216568"/>
                        <a:ext cx="645200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4432364" y="2192036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方程式" r:id="rId8" imgW="203040" imgH="177480" progId="Equation.3">
                  <p:embed/>
                </p:oleObj>
              </mc:Choice>
              <mc:Fallback>
                <p:oleObj name="方程式" r:id="rId8" imgW="203040" imgH="17748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64" y="2192036"/>
                        <a:ext cx="573087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661711" y="4171354"/>
            <a:ext cx="271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感謝大家來上課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33808" y="6120701"/>
            <a:ext cx="39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(response of machine)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9560" y="4033000"/>
            <a:ext cx="3017961" cy="691339"/>
          </a:xfrm>
          <a:prstGeom prst="rect">
            <a:avLst/>
          </a:prstGeom>
        </p:spPr>
      </p:pic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392267" y="4159379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方程式" r:id="rId11" imgW="228600" imgH="177480" progId="Equation.3">
                  <p:embed/>
                </p:oleObj>
              </mc:Choice>
              <mc:Fallback>
                <p:oleObj name="方程式" r:id="rId11" imgW="228600" imgH="17748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67" y="4159379"/>
                        <a:ext cx="645200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5129893" y="4129782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方程式" r:id="rId12" imgW="203040" imgH="177480" progId="Equation.3">
                  <p:embed/>
                </p:oleObj>
              </mc:Choice>
              <mc:Fallback>
                <p:oleObj name="方程式" r:id="rId12" imgW="203040" imgH="17748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893" y="4129782"/>
                        <a:ext cx="573087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38014" y="1711027"/>
            <a:ext cx="319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Machine Translation</a:t>
            </a:r>
            <a:endParaRPr lang="zh-TW" altLang="en-US" sz="2400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8014" y="3522570"/>
            <a:ext cx="319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Speech Recognition</a:t>
            </a:r>
            <a:endParaRPr lang="zh-TW" altLang="en-US" sz="2400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38014" y="5141927"/>
            <a:ext cx="319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Chat-bot</a:t>
            </a:r>
            <a:endParaRPr lang="zh-TW" altLang="en-US" sz="2400" i="1" u="sng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786253" y="4656019"/>
            <a:ext cx="187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(speech)</a:t>
            </a:r>
            <a:endParaRPr lang="zh-TW" altLang="en-US" sz="2400" dirty="0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392267" y="5699288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方程式" r:id="rId11" imgW="228600" imgH="177480" progId="Equation.3">
                  <p:embed/>
                </p:oleObj>
              </mc:Choice>
              <mc:Fallback>
                <p:oleObj name="方程式" r:id="rId11" imgW="228600" imgH="17748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67" y="5699288"/>
                        <a:ext cx="645200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5129893" y="5659036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方程式" r:id="rId12" imgW="203040" imgH="177480" progId="Equation.3">
                  <p:embed/>
                </p:oleObj>
              </mc:Choice>
              <mc:Fallback>
                <p:oleObj name="方程式" r:id="rId12" imgW="203040" imgH="17748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893" y="5659036"/>
                        <a:ext cx="573087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948254" y="4633019"/>
            <a:ext cx="187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(transcription)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55285" y="2999579"/>
            <a:ext cx="329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(sentence of language 1)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958972" y="3000941"/>
            <a:ext cx="329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(sentence of language 2)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206234" y="5740860"/>
            <a:ext cx="271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“How are you?”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802959" y="5693499"/>
            <a:ext cx="160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“I’m fine.”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08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0" grpId="0"/>
      <p:bldP spid="16" grpId="0"/>
      <p:bldP spid="17" grpId="0"/>
      <p:bldP spid="26" grpId="0"/>
      <p:bldP spid="27" grpId="0"/>
      <p:bldP spid="28" grpId="0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3142" y="2036744"/>
            <a:ext cx="1866900" cy="18669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Matrix</a:t>
            </a:r>
            <a:endParaRPr lang="zh-TW" altLang="en-US" dirty="0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5286457" y="575964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方程式" r:id="rId6" imgW="685800" imgH="203040" progId="Equation.3">
                  <p:embed/>
                </p:oleObj>
              </mc:Choice>
              <mc:Fallback>
                <p:oleObj name="方程式" r:id="rId6" imgW="685800" imgH="203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457" y="575964"/>
                        <a:ext cx="3136900" cy="931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7185" y="6359035"/>
            <a:ext cx="8203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ref: https://arxiv.org/pdf/1605.05396.pdf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80517" y="5111003"/>
            <a:ext cx="392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“this white and yellow flower have thin white petals and a round yellow stamen”</a:t>
            </a:r>
            <a:endParaRPr lang="zh-TW" altLang="en-US" sz="2400" dirty="0"/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467185" y="5063300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方程式" r:id="rId8" imgW="228600" imgH="177480" progId="Equation.3">
                  <p:embed/>
                </p:oleObj>
              </mc:Choice>
              <mc:Fallback>
                <p:oleObj name="方程式" r:id="rId8" imgW="228600" imgH="17748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85" y="5063300"/>
                        <a:ext cx="645200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/>
          </p:nvPr>
        </p:nvGraphicFramePr>
        <p:xfrm>
          <a:off x="5196164" y="5106380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方程式" r:id="rId10" imgW="203040" imgH="177480" progId="Equation.3">
                  <p:embed/>
                </p:oleObj>
              </mc:Choice>
              <mc:Fallback>
                <p:oleObj name="方程式" r:id="rId10" imgW="203040" imgH="177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164" y="5106380"/>
                        <a:ext cx="573087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14902" y="4447288"/>
            <a:ext cx="319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Text to Image</a:t>
            </a:r>
            <a:endParaRPr lang="zh-TW" altLang="en-US" sz="2400" i="1" u="sng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1720" y="4545074"/>
            <a:ext cx="2522222" cy="1645921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6351" y="2183506"/>
            <a:ext cx="1774219" cy="1798747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58171" y="2183506"/>
            <a:ext cx="1833410" cy="1824922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467185" y="1574710"/>
            <a:ext cx="319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Image to Image</a:t>
            </a:r>
            <a:endParaRPr lang="zh-TW" altLang="en-US" sz="2400" i="1" u="sng" dirty="0"/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>
            <p:extLst/>
          </p:nvPr>
        </p:nvGraphicFramePr>
        <p:xfrm>
          <a:off x="519468" y="2706604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方程式" r:id="rId8" imgW="228600" imgH="177480" progId="Equation.3">
                  <p:embed/>
                </p:oleObj>
              </mc:Choice>
              <mc:Fallback>
                <p:oleObj name="方程式" r:id="rId8" imgW="228600" imgH="17748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68" y="2706604"/>
                        <a:ext cx="645200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>
            <p:extLst/>
          </p:nvPr>
        </p:nvGraphicFramePr>
        <p:xfrm>
          <a:off x="3085084" y="2785793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方程式" r:id="rId10" imgW="203040" imgH="177480" progId="Equation.3">
                  <p:embed/>
                </p:oleObj>
              </mc:Choice>
              <mc:Fallback>
                <p:oleObj name="方程式" r:id="rId10" imgW="203040" imgH="17748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084" y="2785793"/>
                        <a:ext cx="573087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5821534" y="1556424"/>
            <a:ext cx="177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Colorization:</a:t>
            </a:r>
            <a:endParaRPr lang="zh-TW" altLang="en-US" sz="2400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47710" y="2060773"/>
            <a:ext cx="1818842" cy="1818842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47710" y="2045124"/>
            <a:ext cx="1866900" cy="18669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669662" y="3987630"/>
            <a:ext cx="431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https://arxiv.org/pdf/1611.07004v1.pdf</a:t>
            </a:r>
          </a:p>
        </p:txBody>
      </p:sp>
    </p:spTree>
    <p:extLst>
      <p:ext uri="{BB962C8B-B14F-4D97-AF65-F5344CB8AC3E}">
        <p14:creationId xmlns:p14="http://schemas.microsoft.com/office/powerpoint/2010/main" val="106884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C0C14-0BA2-4F82-A838-EAF9717B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Reinforcement Learning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A9EE4C-9DE5-4660-B156-966E4B23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0" y="1563079"/>
            <a:ext cx="2826517" cy="19281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EDA360C-D7CD-4667-B202-0E1991B5E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165" y="1555128"/>
            <a:ext cx="2826517" cy="19440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4A9352-0E2F-41CF-AB3B-264916033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760" y="1555128"/>
            <a:ext cx="3008827" cy="1944092"/>
          </a:xfrm>
          <a:prstGeom prst="rect">
            <a:avLst/>
          </a:prstGeom>
        </p:spPr>
      </p:pic>
      <p:pic>
        <p:nvPicPr>
          <p:cNvPr id="9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C42A2E2F-4197-43EA-A5FA-7E40CA2E7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0" y="4144654"/>
            <a:ext cx="1104228" cy="14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416AF773-E183-4943-B9DD-72ADA6E51F33}"/>
              </a:ext>
            </a:extLst>
          </p:cNvPr>
          <p:cNvSpPr/>
          <p:nvPr/>
        </p:nvSpPr>
        <p:spPr>
          <a:xfrm>
            <a:off x="1595733" y="4857118"/>
            <a:ext cx="1485432" cy="791596"/>
          </a:xfrm>
          <a:prstGeom prst="wedgeRoundRectCallout">
            <a:avLst>
              <a:gd name="adj1" fmla="val -50899"/>
              <a:gd name="adj2" fmla="val -74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Action: “right”  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6E3DA64-D264-437E-8A6D-85DAC3DBF11A}"/>
              </a:ext>
            </a:extLst>
          </p:cNvPr>
          <p:cNvCxnSpPr>
            <a:cxnSpLocks/>
          </p:cNvCxnSpPr>
          <p:nvPr/>
        </p:nvCxnSpPr>
        <p:spPr>
          <a:xfrm>
            <a:off x="1478730" y="3491270"/>
            <a:ext cx="0" cy="57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33CB42E8-94E1-4490-8B63-EAFFF756D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97" y="4144654"/>
            <a:ext cx="1104228" cy="14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2B16371C-FC43-45FC-8CC6-46344D804E81}"/>
              </a:ext>
            </a:extLst>
          </p:cNvPr>
          <p:cNvSpPr/>
          <p:nvPr/>
        </p:nvSpPr>
        <p:spPr>
          <a:xfrm>
            <a:off x="4387350" y="4857118"/>
            <a:ext cx="1485432" cy="791596"/>
          </a:xfrm>
          <a:prstGeom prst="wedgeRoundRectCallout">
            <a:avLst>
              <a:gd name="adj1" fmla="val -50899"/>
              <a:gd name="adj2" fmla="val -74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Action: “fire”  </a:t>
            </a:r>
            <a:endParaRPr lang="zh-TW" altLang="en-US" sz="24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31018A4-E82F-44F5-8E98-2EF70375DD04}"/>
              </a:ext>
            </a:extLst>
          </p:cNvPr>
          <p:cNvCxnSpPr>
            <a:cxnSpLocks/>
          </p:cNvCxnSpPr>
          <p:nvPr/>
        </p:nvCxnSpPr>
        <p:spPr>
          <a:xfrm>
            <a:off x="4270347" y="3491270"/>
            <a:ext cx="0" cy="57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7E9A988D-3648-467F-B5B3-F451DB1C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20" y="4167015"/>
            <a:ext cx="1104228" cy="14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3F7CA97C-C031-4C18-98F3-C97E9691ED87}"/>
              </a:ext>
            </a:extLst>
          </p:cNvPr>
          <p:cNvSpPr/>
          <p:nvPr/>
        </p:nvSpPr>
        <p:spPr>
          <a:xfrm>
            <a:off x="7437173" y="4879479"/>
            <a:ext cx="1485432" cy="791596"/>
          </a:xfrm>
          <a:prstGeom prst="wedgeRoundRectCallout">
            <a:avLst>
              <a:gd name="adj1" fmla="val -50899"/>
              <a:gd name="adj2" fmla="val -74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Action: “left”  </a:t>
            </a:r>
            <a:endParaRPr lang="zh-TW" altLang="en-US" sz="2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F8318F1-4026-46AC-8333-2E3750147259}"/>
              </a:ext>
            </a:extLst>
          </p:cNvPr>
          <p:cNvCxnSpPr>
            <a:cxnSpLocks/>
          </p:cNvCxnSpPr>
          <p:nvPr/>
        </p:nvCxnSpPr>
        <p:spPr>
          <a:xfrm>
            <a:off x="7320170" y="3513631"/>
            <a:ext cx="0" cy="57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CC1817-037D-4A47-8EE3-F3F9AA2F5432}"/>
              </a:ext>
            </a:extLst>
          </p:cNvPr>
          <p:cNvSpPr txBox="1"/>
          <p:nvPr/>
        </p:nvSpPr>
        <p:spPr>
          <a:xfrm>
            <a:off x="1991308" y="6174247"/>
            <a:ext cx="473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A sequence of decisions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2AD334E3-8BF3-4123-9AE3-2DB737F5F190}"/>
              </a:ext>
            </a:extLst>
          </p:cNvPr>
          <p:cNvSpPr/>
          <p:nvPr/>
        </p:nvSpPr>
        <p:spPr>
          <a:xfrm rot="5400000" flipH="1">
            <a:off x="4398021" y="1727549"/>
            <a:ext cx="347958" cy="8432328"/>
          </a:xfrm>
          <a:prstGeom prst="leftBrace">
            <a:avLst>
              <a:gd name="adj1" fmla="val 5255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58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0" grpId="0" animBg="1"/>
      <p:bldP spid="3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E17AF-2F69-434A-832F-CDB9CCF7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0F46C-BBB3-4E24-AD62-5DDAE22F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https://2.bp.blogspot.com/-EK-T7_nwh0M/VsA-tvq4jKI/AAAAAAAAAMA/FxHI1RUdrzI/s640/136630342753147.png">
            <a:extLst>
              <a:ext uri="{FF2B5EF4-FFF2-40B4-BE49-F238E27FC236}">
                <a16:creationId xmlns:a16="http://schemas.microsoft.com/office/drawing/2014/main" id="{10A1B574-5883-46BC-8A07-420FD6FDE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09550"/>
            <a:ext cx="6394450" cy="63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D8F8DB6-6171-4610-9E2B-2CF1C2B9EC03}"/>
              </a:ext>
            </a:extLst>
          </p:cNvPr>
          <p:cNvSpPr txBox="1"/>
          <p:nvPr/>
        </p:nvSpPr>
        <p:spPr>
          <a:xfrm>
            <a:off x="190500" y="5791200"/>
            <a:ext cx="18288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Regression, Classification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422DE3-0564-4A9A-BE00-F3CC32190200}"/>
              </a:ext>
            </a:extLst>
          </p:cNvPr>
          <p:cNvSpPr txBox="1"/>
          <p:nvPr/>
        </p:nvSpPr>
        <p:spPr>
          <a:xfrm>
            <a:off x="4248150" y="2579841"/>
            <a:ext cx="2190750" cy="10772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Structured Learning</a:t>
            </a:r>
            <a:endParaRPr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B57247-AC9F-44D8-8CC0-7F8828B57A91}"/>
              </a:ext>
            </a:extLst>
          </p:cNvPr>
          <p:cNvSpPr/>
          <p:nvPr/>
        </p:nvSpPr>
        <p:spPr>
          <a:xfrm>
            <a:off x="495300" y="142410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68511E-C70F-4057-B3D1-40AC5D229C00}"/>
              </a:ext>
            </a:extLst>
          </p:cNvPr>
          <p:cNvSpPr/>
          <p:nvPr/>
        </p:nvSpPr>
        <p:spPr>
          <a:xfrm rot="1957678">
            <a:off x="1046861" y="1785144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6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010E0AF9-0883-4199-8E48-73E91008ED98}"/>
              </a:ext>
            </a:extLst>
          </p:cNvPr>
          <p:cNvSpPr/>
          <p:nvPr/>
        </p:nvSpPr>
        <p:spPr>
          <a:xfrm>
            <a:off x="5074517" y="3200400"/>
            <a:ext cx="3688474" cy="344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B50D45-E0AE-44A7-B10D-C454FD76DF3C}"/>
              </a:ext>
            </a:extLst>
          </p:cNvPr>
          <p:cNvSpPr/>
          <p:nvPr/>
        </p:nvSpPr>
        <p:spPr>
          <a:xfrm>
            <a:off x="4806816" y="5438305"/>
            <a:ext cx="2081173" cy="1302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CC4779E-945C-4A3A-80A9-A23C266B421F}"/>
              </a:ext>
            </a:extLst>
          </p:cNvPr>
          <p:cNvCxnSpPr>
            <a:cxnSpLocks/>
          </p:cNvCxnSpPr>
          <p:nvPr/>
        </p:nvCxnSpPr>
        <p:spPr>
          <a:xfrm flipH="1">
            <a:off x="6714316" y="2358967"/>
            <a:ext cx="3277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4B13BD9-785B-4607-B1C6-CE4594FF3462}"/>
              </a:ext>
            </a:extLst>
          </p:cNvPr>
          <p:cNvSpPr/>
          <p:nvPr/>
        </p:nvSpPr>
        <p:spPr>
          <a:xfrm>
            <a:off x="2727629" y="3556307"/>
            <a:ext cx="1650677" cy="780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Policy-based Approach (PPO)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4B8D01-F4D9-435F-9799-C855E4E23775}"/>
              </a:ext>
            </a:extLst>
          </p:cNvPr>
          <p:cNvSpPr/>
          <p:nvPr/>
        </p:nvSpPr>
        <p:spPr>
          <a:xfrm>
            <a:off x="930861" y="3556307"/>
            <a:ext cx="1505110" cy="780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Value-based Approach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F6909F-FF4A-4DFA-A18E-4A1DBB604B2F}"/>
              </a:ext>
            </a:extLst>
          </p:cNvPr>
          <p:cNvSpPr/>
          <p:nvPr/>
        </p:nvSpPr>
        <p:spPr>
          <a:xfrm>
            <a:off x="1502742" y="4546540"/>
            <a:ext cx="2075543" cy="780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Actor-Critic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461F97-1391-4950-B5D6-4F23579D2971}"/>
              </a:ext>
            </a:extLst>
          </p:cNvPr>
          <p:cNvSpPr/>
          <p:nvPr/>
        </p:nvSpPr>
        <p:spPr>
          <a:xfrm>
            <a:off x="1502742" y="5483903"/>
            <a:ext cx="2075543" cy="780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Imitation Learning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F242FD-5B7E-4378-A156-B94A5A117D42}"/>
              </a:ext>
            </a:extLst>
          </p:cNvPr>
          <p:cNvSpPr/>
          <p:nvPr/>
        </p:nvSpPr>
        <p:spPr>
          <a:xfrm>
            <a:off x="7011120" y="3411305"/>
            <a:ext cx="1545772" cy="9493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Generation</a:t>
            </a:r>
            <a:r>
              <a:rPr lang="zh-TW" altLang="en-US" dirty="0"/>
              <a:t> </a:t>
            </a:r>
            <a:r>
              <a:rPr lang="en-US" altLang="zh-TW" dirty="0"/>
              <a:t>Adversarial Network (GAN)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8C03E1-C3F7-466F-8104-DDB1B15F2B12}"/>
              </a:ext>
            </a:extLst>
          </p:cNvPr>
          <p:cNvSpPr/>
          <p:nvPr/>
        </p:nvSpPr>
        <p:spPr>
          <a:xfrm>
            <a:off x="7018365" y="4556193"/>
            <a:ext cx="1545772" cy="7801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Conditional Generation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3FE11D-CEBA-45E1-A02A-EF705DE48C97}"/>
              </a:ext>
            </a:extLst>
          </p:cNvPr>
          <p:cNvSpPr/>
          <p:nvPr/>
        </p:nvSpPr>
        <p:spPr>
          <a:xfrm>
            <a:off x="5390788" y="4537870"/>
            <a:ext cx="1357087" cy="7801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Sequence Generation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387CDF-58E6-4BFC-9690-96BFE495EC1B}"/>
              </a:ext>
            </a:extLst>
          </p:cNvPr>
          <p:cNvSpPr/>
          <p:nvPr/>
        </p:nvSpPr>
        <p:spPr>
          <a:xfrm>
            <a:off x="7018365" y="5520944"/>
            <a:ext cx="1545772" cy="8899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Unsupervised Conditional Generation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C716D0-AC5D-4419-B852-3CEC29B2B05B}"/>
              </a:ext>
            </a:extLst>
          </p:cNvPr>
          <p:cNvSpPr/>
          <p:nvPr/>
        </p:nvSpPr>
        <p:spPr>
          <a:xfrm>
            <a:off x="7011120" y="2087698"/>
            <a:ext cx="1325783" cy="5567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Seq</a:t>
            </a:r>
            <a:r>
              <a:rPr lang="en-US" altLang="zh-TW" dirty="0"/>
              <a:t>-to-</a:t>
            </a:r>
            <a:r>
              <a:rPr lang="en-US" altLang="zh-TW" dirty="0" err="1"/>
              <a:t>seq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DF9025-3A77-45DE-9C1D-153DBE365BD6}"/>
              </a:ext>
            </a:extLst>
          </p:cNvPr>
          <p:cNvSpPr/>
          <p:nvPr/>
        </p:nvSpPr>
        <p:spPr>
          <a:xfrm>
            <a:off x="5392701" y="1992169"/>
            <a:ext cx="1321615" cy="780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Attention-based Model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EE6C1E-3101-4DE0-AF46-87BB68B6F67B}"/>
              </a:ext>
            </a:extLst>
          </p:cNvPr>
          <p:cNvSpPr/>
          <p:nvPr/>
        </p:nvSpPr>
        <p:spPr>
          <a:xfrm>
            <a:off x="7120230" y="549008"/>
            <a:ext cx="1074057" cy="438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1B8DB1-FC93-4993-BDC8-DB63AA29F827}"/>
              </a:ext>
            </a:extLst>
          </p:cNvPr>
          <p:cNvSpPr/>
          <p:nvPr/>
        </p:nvSpPr>
        <p:spPr>
          <a:xfrm>
            <a:off x="3843189" y="549007"/>
            <a:ext cx="1074056" cy="4024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06B7B4-1A19-48D7-B7AF-1947D03FA122}"/>
              </a:ext>
            </a:extLst>
          </p:cNvPr>
          <p:cNvSpPr/>
          <p:nvPr/>
        </p:nvSpPr>
        <p:spPr>
          <a:xfrm>
            <a:off x="3684007" y="2188788"/>
            <a:ext cx="1392422" cy="58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Capsule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4E5580-9D06-4DC7-B1A4-3EAC01D80493}"/>
              </a:ext>
            </a:extLst>
          </p:cNvPr>
          <p:cNvSpPr/>
          <p:nvPr/>
        </p:nvSpPr>
        <p:spPr>
          <a:xfrm>
            <a:off x="3684006" y="1224038"/>
            <a:ext cx="1392423" cy="6725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Spatial transformer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A784E5-5A14-4701-BA22-093CA439FEF4}"/>
              </a:ext>
            </a:extLst>
          </p:cNvPr>
          <p:cNvSpPr/>
          <p:nvPr/>
        </p:nvSpPr>
        <p:spPr>
          <a:xfrm>
            <a:off x="5428171" y="549007"/>
            <a:ext cx="1286146" cy="438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Highway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D01FDA-D3C4-492E-A74E-56868CA48356}"/>
              </a:ext>
            </a:extLst>
          </p:cNvPr>
          <p:cNvSpPr/>
          <p:nvPr/>
        </p:nvSpPr>
        <p:spPr>
          <a:xfrm>
            <a:off x="5392701" y="1099591"/>
            <a:ext cx="1321616" cy="780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Recursive Network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11E00A-1603-4B78-8C91-95BFF3198742}"/>
              </a:ext>
            </a:extLst>
          </p:cNvPr>
          <p:cNvSpPr/>
          <p:nvPr/>
        </p:nvSpPr>
        <p:spPr>
          <a:xfrm>
            <a:off x="225530" y="555235"/>
            <a:ext cx="1144819" cy="596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Theory 1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E8A7AD-A3DA-4364-BB11-3A1690DFB2FA}"/>
              </a:ext>
            </a:extLst>
          </p:cNvPr>
          <p:cNvSpPr/>
          <p:nvPr/>
        </p:nvSpPr>
        <p:spPr>
          <a:xfrm>
            <a:off x="222869" y="1382583"/>
            <a:ext cx="1144819" cy="596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Theory 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2656AE-E6F1-4929-ADE0-C8FA669C9D8F}"/>
              </a:ext>
            </a:extLst>
          </p:cNvPr>
          <p:cNvSpPr/>
          <p:nvPr/>
        </p:nvSpPr>
        <p:spPr>
          <a:xfrm>
            <a:off x="222869" y="2188788"/>
            <a:ext cx="1144819" cy="596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Theory 3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8F79AF-F42D-49DE-8096-912721F9876F}"/>
              </a:ext>
            </a:extLst>
          </p:cNvPr>
          <p:cNvSpPr/>
          <p:nvPr/>
        </p:nvSpPr>
        <p:spPr>
          <a:xfrm>
            <a:off x="1731945" y="547363"/>
            <a:ext cx="1650677" cy="596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3D4711-202F-4430-B307-AC0CBE93D133}"/>
              </a:ext>
            </a:extLst>
          </p:cNvPr>
          <p:cNvSpPr/>
          <p:nvPr/>
        </p:nvSpPr>
        <p:spPr>
          <a:xfrm>
            <a:off x="1731945" y="1367876"/>
            <a:ext cx="997596" cy="596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Batch Norm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9DB657-D244-4F55-A5E9-2846213C07C0}"/>
              </a:ext>
            </a:extLst>
          </p:cNvPr>
          <p:cNvSpPr/>
          <p:nvPr/>
        </p:nvSpPr>
        <p:spPr>
          <a:xfrm>
            <a:off x="1731945" y="2192707"/>
            <a:ext cx="997596" cy="596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SELU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9DCD63-23C7-4982-B633-F6476A48DA54}"/>
              </a:ext>
            </a:extLst>
          </p:cNvPr>
          <p:cNvSpPr/>
          <p:nvPr/>
        </p:nvSpPr>
        <p:spPr>
          <a:xfrm>
            <a:off x="5390789" y="5590890"/>
            <a:ext cx="1357086" cy="819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Auto</a:t>
            </a:r>
            <a:r>
              <a:rPr lang="zh-TW" altLang="en-US" dirty="0"/>
              <a:t> </a:t>
            </a:r>
            <a:endParaRPr lang="en-US" altLang="zh-TW" dirty="0"/>
          </a:p>
          <a:p>
            <a:pPr algn="ctr"/>
            <a:r>
              <a:rPr lang="en-US" altLang="zh-TW" dirty="0"/>
              <a:t>ML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EC8CA94-5C4C-48FD-8111-74220EF1A68F}"/>
              </a:ext>
            </a:extLst>
          </p:cNvPr>
          <p:cNvCxnSpPr>
            <a:cxnSpLocks/>
          </p:cNvCxnSpPr>
          <p:nvPr/>
        </p:nvCxnSpPr>
        <p:spPr>
          <a:xfrm>
            <a:off x="7791251" y="4336450"/>
            <a:ext cx="0" cy="21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368730-F1FF-4F1C-95FB-761FA54C4131}"/>
              </a:ext>
            </a:extLst>
          </p:cNvPr>
          <p:cNvCxnSpPr>
            <a:cxnSpLocks/>
          </p:cNvCxnSpPr>
          <p:nvPr/>
        </p:nvCxnSpPr>
        <p:spPr>
          <a:xfrm>
            <a:off x="7791251" y="5336336"/>
            <a:ext cx="0" cy="21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3519CDC-AC35-4751-910D-C00431DFAEF9}"/>
              </a:ext>
            </a:extLst>
          </p:cNvPr>
          <p:cNvCxnSpPr>
            <a:cxnSpLocks/>
          </p:cNvCxnSpPr>
          <p:nvPr/>
        </p:nvCxnSpPr>
        <p:spPr>
          <a:xfrm rot="5400000">
            <a:off x="6888548" y="4836393"/>
            <a:ext cx="0" cy="21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1F59C44-600D-41CD-9C25-D4C15F3C6E01}"/>
              </a:ext>
            </a:extLst>
          </p:cNvPr>
          <p:cNvCxnSpPr>
            <a:cxnSpLocks/>
          </p:cNvCxnSpPr>
          <p:nvPr/>
        </p:nvCxnSpPr>
        <p:spPr>
          <a:xfrm>
            <a:off x="6082474" y="5343414"/>
            <a:ext cx="0" cy="21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7EBC5A3-24BF-4E9E-BD4E-C6FC791ADB3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69332" y="2789478"/>
            <a:ext cx="0" cy="1748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6A04227-2533-4261-B2D2-6DA8147D1E5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78305" y="3946378"/>
            <a:ext cx="1012483" cy="981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0C8BBB8-411A-48F7-AAE7-72E70848C67B}"/>
              </a:ext>
            </a:extLst>
          </p:cNvPr>
          <p:cNvCxnSpPr>
            <a:cxnSpLocks/>
          </p:cNvCxnSpPr>
          <p:nvPr/>
        </p:nvCxnSpPr>
        <p:spPr>
          <a:xfrm>
            <a:off x="1730033" y="4336450"/>
            <a:ext cx="599707" cy="21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93AAAAB-1747-4D2C-A026-37C9115760EB}"/>
              </a:ext>
            </a:extLst>
          </p:cNvPr>
          <p:cNvCxnSpPr>
            <a:cxnSpLocks/>
          </p:cNvCxnSpPr>
          <p:nvPr/>
        </p:nvCxnSpPr>
        <p:spPr>
          <a:xfrm flipH="1">
            <a:off x="2890845" y="4320724"/>
            <a:ext cx="489865" cy="23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64E2063-A155-4697-9785-252657C65C33}"/>
              </a:ext>
            </a:extLst>
          </p:cNvPr>
          <p:cNvSpPr txBox="1"/>
          <p:nvPr/>
        </p:nvSpPr>
        <p:spPr>
          <a:xfrm>
            <a:off x="5149010" y="3237325"/>
            <a:ext cx="99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u="sng" dirty="0"/>
              <a:t>GAN</a:t>
            </a:r>
            <a:endParaRPr lang="zh-TW" altLang="en-US" sz="2000" b="1" i="1" u="sng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4715E40-EA9E-4173-AC8C-20CDAF1620B1}"/>
              </a:ext>
            </a:extLst>
          </p:cNvPr>
          <p:cNvSpPr txBox="1"/>
          <p:nvPr/>
        </p:nvSpPr>
        <p:spPr>
          <a:xfrm>
            <a:off x="789293" y="5921063"/>
            <a:ext cx="99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u="sng" dirty="0"/>
              <a:t>RL</a:t>
            </a:r>
            <a:endParaRPr lang="zh-TW" altLang="en-US" sz="2000" b="1" i="1" u="sng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2EAC104-595E-4153-8B23-5DABAB009062}"/>
              </a:ext>
            </a:extLst>
          </p:cNvPr>
          <p:cNvSpPr/>
          <p:nvPr/>
        </p:nvSpPr>
        <p:spPr>
          <a:xfrm>
            <a:off x="544001" y="3260166"/>
            <a:ext cx="4073901" cy="31506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EA546E9-305C-42B2-936F-80AA47BABF30}"/>
              </a:ext>
            </a:extLst>
          </p:cNvPr>
          <p:cNvCxnSpPr>
            <a:cxnSpLocks/>
            <a:stCxn id="40" idx="1"/>
            <a:endCxn id="6" idx="3"/>
          </p:cNvCxnSpPr>
          <p:nvPr/>
        </p:nvCxnSpPr>
        <p:spPr>
          <a:xfrm flipH="1">
            <a:off x="3578285" y="4921250"/>
            <a:ext cx="149623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8AEA3E7-7896-4B32-B533-A901E2D40D8C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574441" y="4921250"/>
            <a:ext cx="1500076" cy="9821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27D23EBF-4C0E-4754-83D6-EB13F6D0B164}"/>
              </a:ext>
            </a:extLst>
          </p:cNvPr>
          <p:cNvSpPr/>
          <p:nvPr/>
        </p:nvSpPr>
        <p:spPr>
          <a:xfrm>
            <a:off x="124148" y="460734"/>
            <a:ext cx="3332176" cy="245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49F644A-5D4D-4C2A-9B31-8DB7F738141E}"/>
              </a:ext>
            </a:extLst>
          </p:cNvPr>
          <p:cNvCxnSpPr>
            <a:cxnSpLocks/>
          </p:cNvCxnSpPr>
          <p:nvPr/>
        </p:nvCxnSpPr>
        <p:spPr>
          <a:xfrm flipH="1">
            <a:off x="791205" y="1112364"/>
            <a:ext cx="1" cy="26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291D050-498A-4093-A570-4D6FD1A75EDC}"/>
              </a:ext>
            </a:extLst>
          </p:cNvPr>
          <p:cNvCxnSpPr>
            <a:cxnSpLocks/>
          </p:cNvCxnSpPr>
          <p:nvPr/>
        </p:nvCxnSpPr>
        <p:spPr>
          <a:xfrm flipH="1">
            <a:off x="797939" y="1924680"/>
            <a:ext cx="1" cy="26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F14D213-92E9-461F-A14B-5CEA740C771D}"/>
              </a:ext>
            </a:extLst>
          </p:cNvPr>
          <p:cNvCxnSpPr>
            <a:cxnSpLocks/>
          </p:cNvCxnSpPr>
          <p:nvPr/>
        </p:nvCxnSpPr>
        <p:spPr>
          <a:xfrm flipH="1">
            <a:off x="1364261" y="1144134"/>
            <a:ext cx="395134" cy="223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20EBE1F-EE65-44F8-847E-8BA2C08ED551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1367688" y="1666262"/>
            <a:ext cx="364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2BF3F53D-3E43-42BD-B371-D6EB643783B6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1367688" y="1680969"/>
            <a:ext cx="364257" cy="810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D67EC14-ED3E-44EA-835F-9533BC1F049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380218" y="951425"/>
            <a:ext cx="0" cy="27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D2ACD18-B109-44FF-B77F-A47400C30FC7}"/>
              </a:ext>
            </a:extLst>
          </p:cNvPr>
          <p:cNvCxnSpPr>
            <a:cxnSpLocks/>
          </p:cNvCxnSpPr>
          <p:nvPr/>
        </p:nvCxnSpPr>
        <p:spPr>
          <a:xfrm flipH="1">
            <a:off x="4380992" y="1916176"/>
            <a:ext cx="0" cy="272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505F056-DC73-45E4-8DA6-DCC4EDB157EB}"/>
              </a:ext>
            </a:extLst>
          </p:cNvPr>
          <p:cNvSpPr/>
          <p:nvPr/>
        </p:nvSpPr>
        <p:spPr>
          <a:xfrm>
            <a:off x="3567590" y="460734"/>
            <a:ext cx="1621430" cy="245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93B4D3C-C5E4-4FCE-B7A0-470DBFDA79D6}"/>
              </a:ext>
            </a:extLst>
          </p:cNvPr>
          <p:cNvSpPr/>
          <p:nvPr/>
        </p:nvSpPr>
        <p:spPr>
          <a:xfrm>
            <a:off x="5286255" y="460734"/>
            <a:ext cx="3159245" cy="245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094703FB-1905-4352-9049-269F7AB8D2E7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flipH="1">
            <a:off x="6714317" y="768082"/>
            <a:ext cx="4059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B9C9472-1CC1-465E-BC77-A8E70ADEDCD5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714317" y="987156"/>
            <a:ext cx="405913" cy="502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645C5B7-7528-446B-B07E-828455A4C49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7657259" y="987156"/>
            <a:ext cx="0" cy="1100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D9C5DBE-DB3F-483E-96F6-058171D5C17A}"/>
              </a:ext>
            </a:extLst>
          </p:cNvPr>
          <p:cNvCxnSpPr>
            <a:cxnSpLocks/>
          </p:cNvCxnSpPr>
          <p:nvPr/>
        </p:nvCxnSpPr>
        <p:spPr>
          <a:xfrm flipH="1">
            <a:off x="5074517" y="5411723"/>
            <a:ext cx="1813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2B4C7C0-549A-4CEF-8A08-CA62527F6BC2}"/>
              </a:ext>
            </a:extLst>
          </p:cNvPr>
          <p:cNvCxnSpPr>
            <a:cxnSpLocks/>
          </p:cNvCxnSpPr>
          <p:nvPr/>
        </p:nvCxnSpPr>
        <p:spPr>
          <a:xfrm flipV="1">
            <a:off x="6887989" y="5411723"/>
            <a:ext cx="0" cy="12338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64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參考書籍</a:t>
            </a:r>
          </a:p>
        </p:txBody>
      </p:sp>
      <p:pic>
        <p:nvPicPr>
          <p:cNvPr id="12290" name="Picture 2" descr="「deep learning textbook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30" y="365126"/>
            <a:ext cx="4618392" cy="61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09548" y="6127557"/>
            <a:ext cx="353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http://www.deeplearningbook.org/</a:t>
            </a:r>
          </a:p>
        </p:txBody>
      </p:sp>
      <p:sp>
        <p:nvSpPr>
          <p:cNvPr id="4" name="矩形 3"/>
          <p:cNvSpPr/>
          <p:nvPr/>
        </p:nvSpPr>
        <p:spPr>
          <a:xfrm>
            <a:off x="209548" y="5226521"/>
            <a:ext cx="3861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Original image: </a:t>
            </a:r>
            <a:r>
              <a:rPr lang="zh-TW" altLang="en-US" dirty="0"/>
              <a:t>http://www.danielambrosi.com/Grand-Format-Collection/i-jbhqVhS/A</a:t>
            </a:r>
          </a:p>
        </p:txBody>
      </p:sp>
    </p:spTree>
    <p:extLst>
      <p:ext uri="{BB962C8B-B14F-4D97-AF65-F5344CB8AC3E}">
        <p14:creationId xmlns:p14="http://schemas.microsoft.com/office/powerpoint/2010/main" val="2817397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4267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C5A8B-68C6-4861-947B-9A4B38B6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四次作業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365D4-F879-47C7-B53D-01876B42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HW1</a:t>
            </a:r>
            <a:r>
              <a:rPr lang="zh-TW" altLang="en-US" dirty="0"/>
              <a:t>：深度學習流言終結者</a:t>
            </a:r>
            <a:endParaRPr lang="en-US" altLang="zh-TW" dirty="0"/>
          </a:p>
          <a:p>
            <a:pPr lvl="1"/>
            <a:r>
              <a:rPr lang="en-US" altLang="zh-TW" sz="2800" dirty="0"/>
              <a:t>1-1: Deep is better than shallow?</a:t>
            </a:r>
          </a:p>
          <a:p>
            <a:pPr lvl="1"/>
            <a:r>
              <a:rPr lang="en-US" altLang="zh-TW" sz="2800" dirty="0"/>
              <a:t>1-2: Is local minima an issue?</a:t>
            </a:r>
          </a:p>
          <a:p>
            <a:pPr lvl="1"/>
            <a:r>
              <a:rPr lang="en-US" altLang="zh-TW" sz="2800" dirty="0"/>
              <a:t>1-3: Is deep learning generalizable?</a:t>
            </a:r>
          </a:p>
          <a:p>
            <a:r>
              <a:rPr lang="en-US" altLang="zh-TW" dirty="0"/>
              <a:t>HW2</a:t>
            </a:r>
            <a:r>
              <a:rPr lang="zh-TW" altLang="en-US" dirty="0"/>
              <a:t>：</a:t>
            </a:r>
            <a:r>
              <a:rPr lang="en-US" altLang="zh-TW" dirty="0" err="1"/>
              <a:t>Seq</a:t>
            </a:r>
            <a:r>
              <a:rPr lang="en-US" altLang="zh-TW" dirty="0"/>
              <a:t>-to-</a:t>
            </a:r>
            <a:r>
              <a:rPr lang="en-US" altLang="zh-TW" dirty="0" err="1"/>
              <a:t>seq</a:t>
            </a:r>
            <a:r>
              <a:rPr lang="en-US" altLang="zh-TW" dirty="0"/>
              <a:t> model</a:t>
            </a:r>
          </a:p>
          <a:p>
            <a:pPr lvl="1"/>
            <a:r>
              <a:rPr lang="en-US" altLang="zh-TW" sz="2800" dirty="0"/>
              <a:t>2-1: Video caption generation</a:t>
            </a:r>
          </a:p>
          <a:p>
            <a:pPr lvl="1"/>
            <a:r>
              <a:rPr lang="en-US" altLang="zh-TW" sz="2800" dirty="0"/>
              <a:t>2-2: Chat-bot (option)</a:t>
            </a:r>
          </a:p>
        </p:txBody>
      </p:sp>
    </p:spTree>
    <p:extLst>
      <p:ext uri="{BB962C8B-B14F-4D97-AF65-F5344CB8AC3E}">
        <p14:creationId xmlns:p14="http://schemas.microsoft.com/office/powerpoint/2010/main" val="2387970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C5A8B-68C6-4861-947B-9A4B38B6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四次作業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365D4-F879-47C7-B53D-01876B42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HW3: Generative Adversarial Network (GAN)</a:t>
            </a:r>
          </a:p>
          <a:p>
            <a:pPr lvl="1"/>
            <a:r>
              <a:rPr lang="en-US" altLang="zh-TW" sz="2800" dirty="0"/>
              <a:t>3-1: Generation</a:t>
            </a:r>
          </a:p>
          <a:p>
            <a:pPr lvl="1"/>
            <a:r>
              <a:rPr lang="en-US" altLang="zh-TW" sz="2800" dirty="0"/>
              <a:t>3-2: Conditional Generation </a:t>
            </a:r>
          </a:p>
          <a:p>
            <a:pPr lvl="1"/>
            <a:r>
              <a:rPr lang="en-US" altLang="zh-TW" sz="2800" dirty="0"/>
              <a:t>3-3: Unsupervised Conditional Generation (option)</a:t>
            </a:r>
          </a:p>
          <a:p>
            <a:r>
              <a:rPr lang="en-US" altLang="zh-TW" dirty="0"/>
              <a:t>HW4: Reinforcement learning</a:t>
            </a:r>
          </a:p>
          <a:p>
            <a:pPr lvl="1"/>
            <a:r>
              <a:rPr lang="en-US" altLang="zh-TW" sz="2800" dirty="0"/>
              <a:t>4-1: Policy gradient</a:t>
            </a:r>
          </a:p>
          <a:p>
            <a:pPr lvl="1"/>
            <a:r>
              <a:rPr lang="en-US" altLang="zh-TW" sz="2800" dirty="0"/>
              <a:t>4-2: Q-learning</a:t>
            </a:r>
          </a:p>
          <a:p>
            <a:pPr lvl="1"/>
            <a:r>
              <a:rPr lang="en-US" altLang="zh-TW" sz="2800" dirty="0"/>
              <a:t>4-3: Actor-critic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933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9D306-B4D8-40C4-A49E-6EFC8801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A664615-AE20-42EB-8DD9-7C54443A33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058194"/>
            <a:ext cx="3886200" cy="3886200"/>
          </a:xfr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4BAAE90-5893-4832-90CF-7A40C9A5B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2058194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EF0CAF-CE27-479F-A8F1-8FF959040A3C}"/>
              </a:ext>
            </a:extLst>
          </p:cNvPr>
          <p:cNvSpPr txBox="1"/>
          <p:nvPr/>
        </p:nvSpPr>
        <p:spPr>
          <a:xfrm>
            <a:off x="1174750" y="5969654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劉浩然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AC36CF-CBAB-4990-B85B-29A3845EFD5C}"/>
              </a:ext>
            </a:extLst>
          </p:cNvPr>
          <p:cNvSpPr txBox="1"/>
          <p:nvPr/>
        </p:nvSpPr>
        <p:spPr>
          <a:xfrm>
            <a:off x="5175250" y="5969654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劉記良</a:t>
            </a:r>
          </a:p>
        </p:txBody>
      </p:sp>
    </p:spTree>
    <p:extLst>
      <p:ext uri="{BB962C8B-B14F-4D97-AF65-F5344CB8AC3E}">
        <p14:creationId xmlns:p14="http://schemas.microsoft.com/office/powerpoint/2010/main" val="2476113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3">
            <a:extLst>
              <a:ext uri="{FF2B5EF4-FFF2-40B4-BE49-F238E27FC236}">
                <a16:creationId xmlns:a16="http://schemas.microsoft.com/office/drawing/2014/main" id="{DAF574DA-D254-4B1B-B3D2-E8A84F1B1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71" y="156227"/>
            <a:ext cx="6788445" cy="65455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ED8E981-EF42-465F-AB75-A587894DBE66}"/>
              </a:ext>
            </a:extLst>
          </p:cNvPr>
          <p:cNvSpPr/>
          <p:nvPr/>
        </p:nvSpPr>
        <p:spPr>
          <a:xfrm>
            <a:off x="6313715" y="5778442"/>
            <a:ext cx="2830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https://ceiba.ntu.edu.tw/modules/index.php?csn=8e8d96&amp;default_fun=syllabus</a:t>
            </a:r>
          </a:p>
        </p:txBody>
      </p:sp>
    </p:spTree>
    <p:extLst>
      <p:ext uri="{BB962C8B-B14F-4D97-AF65-F5344CB8AC3E}">
        <p14:creationId xmlns:p14="http://schemas.microsoft.com/office/powerpoint/2010/main" val="3794421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Policy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9830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評量方式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/>
          <a:lstStyle/>
          <a:p>
            <a:r>
              <a:rPr lang="zh-TW" altLang="en-US" dirty="0"/>
              <a:t>不點名、不考試</a:t>
            </a:r>
            <a:endParaRPr lang="en-US" altLang="zh-TW" dirty="0"/>
          </a:p>
          <a:p>
            <a:r>
              <a:rPr lang="zh-TW" altLang="en-US" dirty="0"/>
              <a:t>作業一 </a:t>
            </a:r>
            <a:r>
              <a:rPr lang="en-US" altLang="zh-TW" dirty="0"/>
              <a:t>(25%)</a:t>
            </a:r>
            <a:r>
              <a:rPr lang="zh-TW" altLang="en-US" dirty="0"/>
              <a:t>、作業二 </a:t>
            </a:r>
            <a:r>
              <a:rPr lang="en-US" altLang="zh-TW" dirty="0"/>
              <a:t>(25%)</a:t>
            </a:r>
            <a:r>
              <a:rPr lang="zh-TW" altLang="en-US" dirty="0"/>
              <a:t>、作業三 </a:t>
            </a:r>
            <a:r>
              <a:rPr lang="en-US" altLang="zh-TW" dirty="0"/>
              <a:t>(25%)</a:t>
            </a:r>
            <a:r>
              <a:rPr lang="zh-TW" altLang="en-US" dirty="0"/>
              <a:t>、作業四 </a:t>
            </a:r>
            <a:r>
              <a:rPr lang="en-US" altLang="zh-TW" dirty="0"/>
              <a:t>(25%)</a:t>
            </a:r>
          </a:p>
        </p:txBody>
      </p:sp>
      <p:sp>
        <p:nvSpPr>
          <p:cNvPr id="4" name="矩形 3"/>
          <p:cNvSpPr/>
          <p:nvPr/>
        </p:nvSpPr>
        <p:spPr>
          <a:xfrm>
            <a:off x="2479659" y="3330361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成績是相對的</a:t>
            </a:r>
          </a:p>
        </p:txBody>
      </p:sp>
      <p:sp>
        <p:nvSpPr>
          <p:cNvPr id="5" name="矩形 4"/>
          <p:cNvSpPr/>
          <p:nvPr/>
        </p:nvSpPr>
        <p:spPr>
          <a:xfrm>
            <a:off x="2013187" y="4145053"/>
            <a:ext cx="527259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成績是相對的</a:t>
            </a:r>
          </a:p>
        </p:txBody>
      </p:sp>
      <p:sp>
        <p:nvSpPr>
          <p:cNvPr id="6" name="矩形 5"/>
          <p:cNvSpPr/>
          <p:nvPr/>
        </p:nvSpPr>
        <p:spPr>
          <a:xfrm>
            <a:off x="1166799" y="5081647"/>
            <a:ext cx="69653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成績是相對的</a:t>
            </a:r>
          </a:p>
        </p:txBody>
      </p:sp>
    </p:spTree>
    <p:extLst>
      <p:ext uri="{BB962C8B-B14F-4D97-AF65-F5344CB8AC3E}">
        <p14:creationId xmlns:p14="http://schemas.microsoft.com/office/powerpoint/2010/main" val="380045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zh-TW" altLang="en-US" dirty="0"/>
              <a:t>每組 </a:t>
            </a:r>
            <a:r>
              <a:rPr lang="en-US" altLang="zh-TW" dirty="0"/>
              <a:t>1 ~ 3 </a:t>
            </a:r>
            <a:r>
              <a:rPr lang="zh-TW" altLang="en-US" dirty="0"/>
              <a:t>人，其中一人為組長</a:t>
            </a:r>
            <a:endParaRPr lang="en-US" altLang="zh-TW" dirty="0"/>
          </a:p>
          <a:p>
            <a:r>
              <a:rPr lang="zh-TW" altLang="en-US" dirty="0"/>
              <a:t>以組為單位進行所有作業</a:t>
            </a:r>
            <a:endParaRPr lang="en-US" altLang="zh-TW" dirty="0"/>
          </a:p>
          <a:p>
            <a:r>
              <a:rPr lang="zh-TW" altLang="en-US" dirty="0"/>
              <a:t>隊伍登記方法之後和作業一一起說明</a:t>
            </a:r>
            <a:endParaRPr lang="en-US" altLang="zh-TW" dirty="0"/>
          </a:p>
          <a:p>
            <a:r>
              <a:rPr lang="zh-TW" altLang="en-US" dirty="0"/>
              <a:t>組內互評：學期結束前會有組內互評，會影響成績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897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上課方式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191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TW" altLang="en-US" sz="2800" dirty="0"/>
              <a:t>上課投影片和錄音會放到李宏毅的個人網頁上</a:t>
            </a:r>
            <a:endParaRPr lang="en-US" altLang="zh-TW" sz="2800" dirty="0"/>
          </a:p>
          <a:p>
            <a:pPr marL="685800" lvl="2">
              <a:spcBef>
                <a:spcPts val="1000"/>
              </a:spcBef>
            </a:pPr>
            <a:r>
              <a:rPr lang="zh-TW" altLang="en-US" sz="2400" dirty="0"/>
              <a:t>李宏毅的個人網頁：</a:t>
            </a:r>
            <a:r>
              <a:rPr lang="en-US" altLang="zh-TW" sz="2400" dirty="0"/>
              <a:t>http://speech.ee.ntu.edu.tw/~tlkagk/courses_MLSD18.html</a:t>
            </a:r>
          </a:p>
          <a:p>
            <a:r>
              <a:rPr lang="zh-TW" altLang="en-US" dirty="0"/>
              <a:t>社團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“Machine learning and having it deep and structured (2018 spring)”</a:t>
            </a:r>
            <a:endParaRPr lang="zh-TW" altLang="en-US" dirty="0"/>
          </a:p>
          <a:p>
            <a:pPr lvl="1"/>
            <a:r>
              <a:rPr lang="en-US" altLang="zh-TW" dirty="0">
                <a:hlinkClick r:id="rId2"/>
              </a:rPr>
              <a:t>https://www.facebook.com/groups/907901649378100/</a:t>
            </a:r>
            <a:endParaRPr lang="en-US" altLang="zh-TW" dirty="0"/>
          </a:p>
          <a:p>
            <a:pPr lvl="1"/>
            <a:r>
              <a:rPr lang="zh-TW" altLang="en-US" dirty="0"/>
              <a:t>有問題歡迎直接在 </a:t>
            </a:r>
            <a:r>
              <a:rPr lang="en-US" altLang="zh-TW" dirty="0"/>
              <a:t>FB</a:t>
            </a:r>
            <a:r>
              <a:rPr lang="zh-TW" altLang="en-US" dirty="0"/>
              <a:t>社團上發問</a:t>
            </a:r>
            <a:endParaRPr lang="en-US" altLang="zh-TW" dirty="0"/>
          </a:p>
          <a:p>
            <a:pPr lvl="1"/>
            <a:r>
              <a:rPr lang="zh-TW" altLang="en-US" dirty="0"/>
              <a:t>如果有同學知道答案歡迎回答</a:t>
            </a:r>
            <a:endParaRPr lang="en-US" altLang="zh-TW" dirty="0"/>
          </a:p>
          <a:p>
            <a:r>
              <a:rPr lang="zh-TW" altLang="en-US" dirty="0"/>
              <a:t>有任何和機器學習相關的想法都可以在 </a:t>
            </a:r>
            <a:r>
              <a:rPr lang="en-US" altLang="zh-TW" dirty="0"/>
              <a:t>FB</a:t>
            </a:r>
            <a:r>
              <a:rPr lang="zh-TW" altLang="en-US" dirty="0"/>
              <a:t>社團上發言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8952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深度學習必要之惡：訓練過程需要時間、調參數需要時間 </a:t>
            </a:r>
            <a:r>
              <a:rPr lang="en-US" altLang="zh-TW" sz="2400" dirty="0"/>
              <a:t>……</a:t>
            </a:r>
          </a:p>
          <a:p>
            <a:pPr lvl="1"/>
            <a:r>
              <a:rPr lang="zh-TW" altLang="en-US" dirty="0"/>
              <a:t>作業早點開始</a:t>
            </a:r>
            <a:endParaRPr lang="en-US" altLang="zh-TW" dirty="0"/>
          </a:p>
          <a:p>
            <a:pPr lvl="2"/>
            <a:r>
              <a:rPr lang="zh-TW" altLang="en-US" sz="2400" dirty="0"/>
              <a:t>死線前爆氣沒有什麼幫助</a:t>
            </a:r>
            <a:endParaRPr lang="en-US" altLang="zh-TW" sz="2400" dirty="0"/>
          </a:p>
          <a:p>
            <a:pPr lvl="1"/>
            <a:r>
              <a:rPr lang="zh-TW" altLang="en-US" dirty="0"/>
              <a:t>健全的心靈</a:t>
            </a:r>
            <a:endParaRPr lang="en-US" altLang="zh-TW" dirty="0"/>
          </a:p>
          <a:p>
            <a:pPr lvl="2"/>
            <a:r>
              <a:rPr lang="zh-TW" altLang="en-US" sz="2400" dirty="0"/>
              <a:t>試著調適等待過程的焦慮</a:t>
            </a:r>
            <a:endParaRPr lang="en-US" altLang="zh-TW" sz="2400" dirty="0"/>
          </a:p>
          <a:p>
            <a:pPr lvl="1"/>
            <a:r>
              <a:rPr lang="zh-TW" altLang="en-US" dirty="0"/>
              <a:t>運算資源</a:t>
            </a:r>
            <a:endParaRPr lang="en-US" altLang="zh-TW" dirty="0"/>
          </a:p>
          <a:p>
            <a:pPr lvl="2"/>
            <a:r>
              <a:rPr lang="zh-TW" altLang="en-US" sz="2400" dirty="0"/>
              <a:t>會有 </a:t>
            </a:r>
            <a:r>
              <a:rPr lang="en-US" altLang="zh-TW" sz="2400" dirty="0"/>
              <a:t>MS Azure </a:t>
            </a:r>
            <a:r>
              <a:rPr lang="zh-TW" altLang="en-US" sz="2400" dirty="0"/>
              <a:t>的贊助，但是自備運算資源更好</a:t>
            </a:r>
            <a:endParaRPr lang="en-US" altLang="zh-TW" sz="2400" dirty="0"/>
          </a:p>
          <a:p>
            <a:r>
              <a:rPr lang="zh-TW" altLang="en-US" sz="2400" dirty="0"/>
              <a:t>請勿有作弊行為 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例如：抄襲同學的作業和程式、抄襲前人的作業和程式等等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dirty="0"/>
              <a:t>請遵守各作業的規定</a:t>
            </a:r>
            <a:endParaRPr lang="en-US" altLang="zh-TW" dirty="0"/>
          </a:p>
          <a:p>
            <a:pPr lvl="1"/>
            <a:r>
              <a:rPr lang="zh-TW" altLang="en-US" b="1" dirty="0"/>
              <a:t>如有規定未盡之處，則依照一般社會常識</a:t>
            </a:r>
            <a:endParaRPr lang="en-US" altLang="zh-TW" b="1" dirty="0"/>
          </a:p>
          <a:p>
            <a:pPr lvl="1"/>
            <a:endParaRPr lang="zh-TW" altLang="en-US" sz="2000" dirty="0"/>
          </a:p>
          <a:p>
            <a:pPr lvl="2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955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需要的基礎能力和知識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本課程的定位為機器學習進階課程</a:t>
            </a:r>
            <a:endParaRPr lang="en-US" altLang="zh-TW" sz="2400" dirty="0"/>
          </a:p>
          <a:p>
            <a:r>
              <a:rPr lang="zh-TW" altLang="en-US" sz="2400" dirty="0"/>
              <a:t>程式能力：能夠使用某一個深度學習框架 </a:t>
            </a:r>
            <a:r>
              <a:rPr lang="en-US" altLang="zh-TW" sz="2400" dirty="0"/>
              <a:t>(e.g.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pyTorch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無法完成所有的作業</a:t>
            </a:r>
            <a:endParaRPr lang="en-US" altLang="zh-TW" dirty="0"/>
          </a:p>
          <a:p>
            <a:pPr lvl="1"/>
            <a:r>
              <a:rPr lang="zh-TW" altLang="en-US" dirty="0"/>
              <a:t>本學期不會教深度學習框架的使用，請自學</a:t>
            </a:r>
            <a:endParaRPr lang="en-US" altLang="zh-TW" dirty="0"/>
          </a:p>
          <a:p>
            <a:pPr lvl="2"/>
            <a:r>
              <a:rPr lang="en-US" altLang="zh-TW" sz="1800" dirty="0" err="1"/>
              <a:t>Tensorflow</a:t>
            </a:r>
            <a:endParaRPr lang="en-US" altLang="zh-TW" sz="1800" dirty="0"/>
          </a:p>
          <a:p>
            <a:pPr lvl="3"/>
            <a:r>
              <a:rPr lang="en-US" altLang="zh-TW" dirty="0"/>
              <a:t>https://fgc.stpi.narl.org.tw/activity/videoDetail/4b1141305d9cd231015d9d07dbe1002a</a:t>
            </a:r>
          </a:p>
          <a:p>
            <a:pPr lvl="3"/>
            <a:r>
              <a:rPr lang="en-US" altLang="zh-TW" dirty="0"/>
              <a:t>https://fgc.stpi.narl.org.tw/activity/videoDetail/4b1141305d9cd231015d9d0852c5002b</a:t>
            </a:r>
          </a:p>
          <a:p>
            <a:pPr lvl="3"/>
            <a:r>
              <a:rPr lang="en-US" altLang="zh-TW" dirty="0"/>
              <a:t>https://fgc.stpi.narl.org.tw/activity/videoDetail/4b1141305d9cd231015d9d08fb62002d</a:t>
            </a:r>
          </a:p>
          <a:p>
            <a:pPr lvl="2"/>
            <a:r>
              <a:rPr lang="en-US" altLang="zh-TW" sz="1800" dirty="0" err="1"/>
              <a:t>pyTorch</a:t>
            </a:r>
            <a:endParaRPr lang="en-US" altLang="zh-TW" sz="1800" dirty="0"/>
          </a:p>
          <a:p>
            <a:pPr lvl="3"/>
            <a:r>
              <a:rPr lang="en-US" altLang="zh-TW" dirty="0"/>
              <a:t>https://fgc.stpi.narl.org.tw/activity/videoDetail/4b1141305d9cd231015d9d0992ef0030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212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需要的基礎能力和知識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基礎知識：希望聽課同學具備深度學習的基礎知識</a:t>
            </a:r>
            <a:endParaRPr lang="en-US" altLang="zh-TW" sz="2400" dirty="0"/>
          </a:p>
          <a:p>
            <a:r>
              <a:rPr lang="en-US" altLang="zh-TW" sz="2400" dirty="0"/>
              <a:t>《</a:t>
            </a:r>
            <a:r>
              <a:rPr lang="zh-TW" altLang="en-US" sz="2400" dirty="0"/>
              <a:t>機器學習</a:t>
            </a:r>
            <a:r>
              <a:rPr lang="en-US" altLang="zh-TW" sz="2400" dirty="0"/>
              <a:t>》</a:t>
            </a:r>
            <a:r>
              <a:rPr lang="zh-TW" altLang="en-US" sz="2400" dirty="0"/>
              <a:t>錄影</a:t>
            </a:r>
            <a:endParaRPr lang="en-US" altLang="zh-TW" sz="2400" dirty="0"/>
          </a:p>
          <a:p>
            <a:pPr lvl="1"/>
            <a:r>
              <a:rPr lang="en-US" altLang="zh-TW" sz="1800" dirty="0"/>
              <a:t>DNN: https://www.youtube.com/watch?v=Dr-WRlEFefw</a:t>
            </a:r>
          </a:p>
          <a:p>
            <a:pPr lvl="1"/>
            <a:r>
              <a:rPr lang="en-US" altLang="zh-TW" sz="1800" dirty="0"/>
              <a:t>Tips for DNN: https://www.youtube.com/watch?v=xki61j7z-30</a:t>
            </a:r>
          </a:p>
          <a:p>
            <a:pPr lvl="1"/>
            <a:r>
              <a:rPr lang="en-US" altLang="zh-TW" sz="1800" dirty="0"/>
              <a:t>CNN: https://www.youtube.com/watch?v=FrKWiRv254g</a:t>
            </a:r>
          </a:p>
          <a:p>
            <a:pPr lvl="1"/>
            <a:r>
              <a:rPr lang="en-US" altLang="zh-TW" sz="1800" dirty="0"/>
              <a:t>RNN (Part 1): https://www.youtube.com/watch?v=xCGidAeyS4M</a:t>
            </a:r>
          </a:p>
          <a:p>
            <a:pPr lvl="1"/>
            <a:r>
              <a:rPr lang="en-US" altLang="zh-TW" sz="1800" dirty="0"/>
              <a:t>RNN (Part 2): https://www.youtube.com/watch?v=xCGidAeyS4M</a:t>
            </a:r>
          </a:p>
          <a:p>
            <a:pPr lvl="1"/>
            <a:r>
              <a:rPr lang="en-US" altLang="zh-TW" sz="1800" dirty="0"/>
              <a:t>Why Deep: https://www.youtube.com/watch?v=XsC9byQkUH8</a:t>
            </a:r>
          </a:p>
          <a:p>
            <a:pPr lvl="1"/>
            <a:r>
              <a:rPr lang="en-US" altLang="zh-TW" sz="1800" dirty="0"/>
              <a:t>Auto-encoder: https://www.youtube.com/watch?v=Tk5B4seA-AU</a:t>
            </a:r>
          </a:p>
          <a:p>
            <a:pPr lvl="1"/>
            <a:r>
              <a:rPr lang="en-US" altLang="zh-TW" sz="1800" dirty="0"/>
              <a:t>Deep generative model (Part 1): https://www.youtube.com/watch?v=YNUek8ioAJk</a:t>
            </a:r>
          </a:p>
          <a:p>
            <a:pPr lvl="1"/>
            <a:r>
              <a:rPr lang="en-US" altLang="zh-TW" sz="1800" dirty="0"/>
              <a:t>Deep generative model (Part 2): https://www.youtube.com/watch?v=8zomhgKrsmQ</a:t>
            </a:r>
            <a:endParaRPr lang="zh-TW" altLang="en-US" sz="1800" dirty="0"/>
          </a:p>
          <a:p>
            <a:pPr lvl="1"/>
            <a:r>
              <a:rPr lang="en-US" altLang="zh-TW" sz="1800" dirty="0"/>
              <a:t>Reinforcement Learning: https://www.youtube.com/watch?v=W8XF3ME8G2I</a:t>
            </a:r>
            <a:endParaRPr lang="zh-TW" altLang="en-US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8509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等一下助教會公告作業 </a:t>
            </a:r>
            <a:r>
              <a:rPr lang="en-US" altLang="zh-TW" sz="2400" dirty="0"/>
              <a:t>0 </a:t>
            </a:r>
          </a:p>
          <a:p>
            <a:pPr lvl="1"/>
            <a:r>
              <a:rPr lang="zh-TW" altLang="en-US" dirty="0"/>
              <a:t>作業零其實是</a:t>
            </a:r>
            <a:r>
              <a:rPr lang="en-US" altLang="zh-TW" dirty="0"/>
              <a:t>《</a:t>
            </a:r>
            <a:r>
              <a:rPr lang="zh-TW" altLang="en-US" dirty="0"/>
              <a:t>機器學習</a:t>
            </a:r>
            <a:r>
              <a:rPr lang="en-US" altLang="zh-TW" dirty="0"/>
              <a:t>》</a:t>
            </a:r>
            <a:r>
              <a:rPr lang="zh-TW" altLang="en-US" dirty="0"/>
              <a:t>這門課的作業</a:t>
            </a:r>
            <a:endParaRPr lang="en-US" altLang="zh-TW" dirty="0"/>
          </a:p>
          <a:p>
            <a:pPr lvl="1"/>
            <a:r>
              <a:rPr lang="zh-TW" altLang="en-US" dirty="0"/>
              <a:t>變相擋修</a:t>
            </a:r>
            <a:r>
              <a:rPr lang="en-US" altLang="zh-TW" dirty="0"/>
              <a:t>《</a:t>
            </a:r>
            <a:r>
              <a:rPr lang="zh-TW" altLang="en-US" dirty="0"/>
              <a:t>機器學習</a:t>
            </a:r>
            <a:r>
              <a:rPr lang="en-US" altLang="zh-TW" dirty="0"/>
              <a:t>》</a:t>
            </a:r>
          </a:p>
          <a:p>
            <a:pPr lvl="1"/>
            <a:r>
              <a:rPr lang="zh-TW" altLang="en-US" dirty="0"/>
              <a:t>可以用任何機器學習方法完成，不限深度學習，只要達到要求的正確率就行</a:t>
            </a:r>
            <a:endParaRPr lang="en-US" altLang="zh-TW" dirty="0"/>
          </a:p>
          <a:p>
            <a:pPr lvl="1"/>
            <a:r>
              <a:rPr lang="zh-TW" altLang="en-US" dirty="0"/>
              <a:t>助教不會改作業零的程式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以個人為單位完成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sz="2400" dirty="0"/>
              <a:t>本課程預期修課人數為 </a:t>
            </a:r>
            <a:r>
              <a:rPr lang="en-US" altLang="zh-TW" sz="2400" dirty="0"/>
              <a:t>40 ~ 80 </a:t>
            </a:r>
            <a:r>
              <a:rPr lang="zh-TW" altLang="en-US" sz="2400" dirty="0"/>
              <a:t>人 ，上限為 </a:t>
            </a:r>
            <a:r>
              <a:rPr lang="en-US" altLang="zh-TW" sz="2400" dirty="0"/>
              <a:t>120 </a:t>
            </a:r>
            <a:r>
              <a:rPr lang="zh-TW" altLang="en-US" sz="2400" dirty="0"/>
              <a:t>人</a:t>
            </a:r>
            <a:endParaRPr lang="en-US" altLang="zh-TW" sz="2400" dirty="0"/>
          </a:p>
          <a:p>
            <a:pPr lvl="1"/>
            <a:r>
              <a:rPr lang="zh-TW" altLang="en-US" dirty="0"/>
              <a:t>如果完成作業零人數超過上限，則按照完成作業的時間排序</a:t>
            </a:r>
            <a:endParaRPr lang="en-US" altLang="zh-TW" dirty="0"/>
          </a:p>
          <a:p>
            <a:pPr lvl="1"/>
            <a:r>
              <a:rPr lang="zh-TW" altLang="en-US" dirty="0"/>
              <a:t>完成作業 </a:t>
            </a:r>
            <a:r>
              <a:rPr lang="en-US" altLang="zh-TW" dirty="0"/>
              <a:t>0 </a:t>
            </a:r>
            <a:r>
              <a:rPr lang="zh-TW" altLang="en-US" dirty="0"/>
              <a:t>後，授權碼取得方式另行公告</a:t>
            </a:r>
            <a:endParaRPr lang="en-US" altLang="zh-TW" dirty="0"/>
          </a:p>
          <a:p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3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A45BB-F366-4BFF-B0E4-03E9AB4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21FCD08-2BA9-42BD-BB6C-CB1844EFF3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4266"/>
            <a:ext cx="3886200" cy="3874055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DF000E7-3EE0-4361-A479-55D80FB114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058194"/>
            <a:ext cx="3886200" cy="3886200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A20B135-E5FD-4D9D-8255-1DE0C705EB85}"/>
              </a:ext>
            </a:extLst>
          </p:cNvPr>
          <p:cNvSpPr txBox="1"/>
          <p:nvPr/>
        </p:nvSpPr>
        <p:spPr>
          <a:xfrm>
            <a:off x="1174750" y="5969654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孫凡耕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53B81E-A4D7-4667-A3F7-762F54F06A63}"/>
              </a:ext>
            </a:extLst>
          </p:cNvPr>
          <p:cNvSpPr txBox="1"/>
          <p:nvPr/>
        </p:nvSpPr>
        <p:spPr>
          <a:xfrm>
            <a:off x="5175250" y="5969654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吳思霖</a:t>
            </a:r>
          </a:p>
        </p:txBody>
      </p:sp>
    </p:spTree>
    <p:extLst>
      <p:ext uri="{BB962C8B-B14F-4D97-AF65-F5344CB8AC3E}">
        <p14:creationId xmlns:p14="http://schemas.microsoft.com/office/powerpoint/2010/main" val="305284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A45BB-F366-4BFF-B0E4-03E9AB4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A5D3B09-E47A-41D2-850B-C15E71E9E3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58CE4D4-28AA-4093-91E5-9686DD7B07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058194"/>
            <a:ext cx="3886200" cy="3886200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86BDE68-7B68-4A10-AC83-D471FFF0D46C}"/>
              </a:ext>
            </a:extLst>
          </p:cNvPr>
          <p:cNvSpPr txBox="1"/>
          <p:nvPr/>
        </p:nvSpPr>
        <p:spPr>
          <a:xfrm>
            <a:off x="1174750" y="5969654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宋易霖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D9028E-4749-4F15-892B-0C6CCE578028}"/>
              </a:ext>
            </a:extLst>
          </p:cNvPr>
          <p:cNvSpPr txBox="1"/>
          <p:nvPr/>
        </p:nvSpPr>
        <p:spPr>
          <a:xfrm>
            <a:off x="5175250" y="5969654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賴至得</a:t>
            </a:r>
          </a:p>
        </p:txBody>
      </p:sp>
    </p:spTree>
    <p:extLst>
      <p:ext uri="{BB962C8B-B14F-4D97-AF65-F5344CB8AC3E}">
        <p14:creationId xmlns:p14="http://schemas.microsoft.com/office/powerpoint/2010/main" val="311741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A45BB-F366-4BFF-B0E4-03E9AB4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E9F8BA2-928D-40F0-98D1-834C195D9E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4570C75-C3DA-428C-A37A-CB676E3AD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11076"/>
            <a:ext cx="3886200" cy="2580436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D6FB170-F283-4570-A4C8-68B56E49E970}"/>
              </a:ext>
            </a:extLst>
          </p:cNvPr>
          <p:cNvSpPr txBox="1"/>
          <p:nvPr/>
        </p:nvSpPr>
        <p:spPr>
          <a:xfrm>
            <a:off x="1174750" y="5969654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陳力維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22B382-D67B-4F85-B04D-D91F0410881F}"/>
              </a:ext>
            </a:extLst>
          </p:cNvPr>
          <p:cNvSpPr txBox="1"/>
          <p:nvPr/>
        </p:nvSpPr>
        <p:spPr>
          <a:xfrm>
            <a:off x="5175250" y="5969654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陳佳佑</a:t>
            </a:r>
          </a:p>
        </p:txBody>
      </p:sp>
    </p:spTree>
    <p:extLst>
      <p:ext uri="{BB962C8B-B14F-4D97-AF65-F5344CB8AC3E}">
        <p14:creationId xmlns:p14="http://schemas.microsoft.com/office/powerpoint/2010/main" val="295172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A45BB-F366-4BFF-B0E4-03E9AB4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D626E47-520B-4061-9E34-28FA9EFFE5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6C11206-BD1B-4385-B9A5-47B9FF051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058194"/>
            <a:ext cx="3886200" cy="3886200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5A2E41-BDE3-4E22-9B98-2AA1D92D7E49}"/>
              </a:ext>
            </a:extLst>
          </p:cNvPr>
          <p:cNvSpPr txBox="1"/>
          <p:nvPr/>
        </p:nvSpPr>
        <p:spPr>
          <a:xfrm>
            <a:off x="1174750" y="5969654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陳冠宇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FB99030-1E3E-48CC-B537-F647B6D1EA8D}"/>
              </a:ext>
            </a:extLst>
          </p:cNvPr>
          <p:cNvSpPr txBox="1"/>
          <p:nvPr/>
        </p:nvSpPr>
        <p:spPr>
          <a:xfrm>
            <a:off x="5175250" y="5969654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劉達融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大助教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976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9809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What are we </a:t>
            </a:r>
            <a:br>
              <a:rPr lang="en-US" altLang="zh-TW" dirty="0"/>
            </a:br>
            <a:r>
              <a:rPr lang="en-US" altLang="zh-TW" dirty="0"/>
              <a:t>going to learn?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265117-5267-42B8-BD0E-3ACCBFA503E2}"/>
              </a:ext>
            </a:extLst>
          </p:cNvPr>
          <p:cNvSpPr/>
          <p:nvPr/>
        </p:nvSpPr>
        <p:spPr>
          <a:xfrm>
            <a:off x="1607086" y="578433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本課程內容和</a:t>
            </a:r>
            <a:r>
              <a:rPr lang="en-US" altLang="zh-TW" sz="2800" dirty="0"/>
              <a:t>《</a:t>
            </a:r>
            <a:r>
              <a:rPr lang="zh-TW" altLang="en-US" sz="2800" dirty="0"/>
              <a:t>機器學習</a:t>
            </a:r>
            <a:r>
              <a:rPr lang="en-US" altLang="zh-TW" sz="2800" dirty="0"/>
              <a:t>》</a:t>
            </a:r>
            <a:r>
              <a:rPr lang="zh-TW" altLang="en-US" sz="2800" dirty="0"/>
              <a:t>沒有重疊</a:t>
            </a:r>
          </a:p>
        </p:txBody>
      </p:sp>
    </p:spTree>
    <p:extLst>
      <p:ext uri="{BB962C8B-B14F-4D97-AF65-F5344CB8AC3E}">
        <p14:creationId xmlns:p14="http://schemas.microsoft.com/office/powerpoint/2010/main" val="399044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課程名稱解釋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703439" y="1893890"/>
            <a:ext cx="5737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及其深層與結構化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5413" y="3713902"/>
            <a:ext cx="85331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Machine Learning </a:t>
            </a:r>
          </a:p>
          <a:p>
            <a:pPr algn="ctr"/>
            <a:r>
              <a:rPr lang="en-US" altLang="zh-TW" sz="4400" dirty="0"/>
              <a:t>and having it Deep and Structured</a:t>
            </a:r>
            <a:endParaRPr lang="zh-TW" altLang="en-US" sz="4400" dirty="0"/>
          </a:p>
        </p:txBody>
      </p:sp>
      <p:cxnSp>
        <p:nvCxnSpPr>
          <p:cNvPr id="7" name="直線接點 6"/>
          <p:cNvCxnSpPr>
            <a:cxnSpLocks/>
          </p:cNvCxnSpPr>
          <p:nvPr/>
        </p:nvCxnSpPr>
        <p:spPr>
          <a:xfrm>
            <a:off x="3452966" y="3266700"/>
            <a:ext cx="110428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cxnSpLocks/>
          </p:cNvCxnSpPr>
          <p:nvPr/>
        </p:nvCxnSpPr>
        <p:spPr>
          <a:xfrm>
            <a:off x="3723351" y="5055348"/>
            <a:ext cx="118786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2929362" y="5755862"/>
            <a:ext cx="2690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Method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BDD95092-8CB0-4607-90D9-30EA8D88A79A}"/>
              </a:ext>
            </a:extLst>
          </p:cNvPr>
          <p:cNvSpPr/>
          <p:nvPr/>
        </p:nvSpPr>
        <p:spPr>
          <a:xfrm>
            <a:off x="3976915" y="5160452"/>
            <a:ext cx="595086" cy="59541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5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4564</TotalTime>
  <Words>1508</Words>
  <Application>Microsoft Office PowerPoint</Application>
  <PresentationFormat>如螢幕大小 (4:3)</PresentationFormat>
  <Paragraphs>268</Paragraphs>
  <Slides>38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Helvetica Neue</vt:lpstr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方程式</vt:lpstr>
      <vt:lpstr>Introduction of  this course</vt:lpstr>
      <vt:lpstr>Welcome our TAs</vt:lpstr>
      <vt:lpstr>TAs</vt:lpstr>
      <vt:lpstr>TAs</vt:lpstr>
      <vt:lpstr>TAs</vt:lpstr>
      <vt:lpstr>TAs</vt:lpstr>
      <vt:lpstr>TAs</vt:lpstr>
      <vt:lpstr>What are we  going to learn?</vt:lpstr>
      <vt:lpstr>課程名稱解釋</vt:lpstr>
      <vt:lpstr>Deep Learning 可以解決一切 …</vt:lpstr>
      <vt:lpstr>萬事皆可 train ……</vt:lpstr>
      <vt:lpstr>Practice of Deep Learning</vt:lpstr>
      <vt:lpstr>PowerPoint 簡報</vt:lpstr>
      <vt:lpstr>Practice of Deep Learning</vt:lpstr>
      <vt:lpstr>Practice of Deep Learning</vt:lpstr>
      <vt:lpstr>PowerPoint 簡報</vt:lpstr>
      <vt:lpstr>Theory of Deep Learning</vt:lpstr>
      <vt:lpstr>PowerPoint 簡報</vt:lpstr>
      <vt:lpstr>課程名稱解釋</vt:lpstr>
      <vt:lpstr>Structured Learning</vt:lpstr>
      <vt:lpstr>Output Sequence</vt:lpstr>
      <vt:lpstr>Output Matrix</vt:lpstr>
      <vt:lpstr>Reinforcement Learning</vt:lpstr>
      <vt:lpstr>PowerPoint 簡報</vt:lpstr>
      <vt:lpstr>PowerPoint 簡報</vt:lpstr>
      <vt:lpstr>參考書籍</vt:lpstr>
      <vt:lpstr>Schedule</vt:lpstr>
      <vt:lpstr>四次作業</vt:lpstr>
      <vt:lpstr>四次作業</vt:lpstr>
      <vt:lpstr>PowerPoint 簡報</vt:lpstr>
      <vt:lpstr>Policy</vt:lpstr>
      <vt:lpstr>評量方式</vt:lpstr>
      <vt:lpstr>組隊</vt:lpstr>
      <vt:lpstr>上課方式</vt:lpstr>
      <vt:lpstr>提醒</vt:lpstr>
      <vt:lpstr>需要的基礎能力和知識</vt:lpstr>
      <vt:lpstr>需要的基礎能力和知識</vt:lpstr>
      <vt:lpstr>加簽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 Machine Learning</dc:title>
  <dc:creator>Lee Hung-yi</dc:creator>
  <cp:lastModifiedBy>Hung-yi Lee</cp:lastModifiedBy>
  <cp:revision>210</cp:revision>
  <dcterms:created xsi:type="dcterms:W3CDTF">2016-09-18T02:02:43Z</dcterms:created>
  <dcterms:modified xsi:type="dcterms:W3CDTF">2018-03-01T17:01:36Z</dcterms:modified>
</cp:coreProperties>
</file>