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83" r:id="rId2"/>
    <p:sldId id="284" r:id="rId3"/>
    <p:sldId id="287" r:id="rId4"/>
    <p:sldId id="305" r:id="rId5"/>
    <p:sldId id="302" r:id="rId6"/>
    <p:sldId id="303" r:id="rId7"/>
    <p:sldId id="304" r:id="rId8"/>
    <p:sldId id="306" r:id="rId9"/>
    <p:sldId id="307" r:id="rId10"/>
    <p:sldId id="308" r:id="rId11"/>
    <p:sldId id="309" r:id="rId12"/>
    <p:sldId id="310" r:id="rId13"/>
    <p:sldId id="298" r:id="rId14"/>
  </p:sldIdLst>
  <p:sldSz cx="14224000" cy="889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D3D"/>
    <a:srgbClr val="F28E6A"/>
    <a:srgbClr val="F38F69"/>
    <a:srgbClr val="404040"/>
    <a:srgbClr val="D3CCB0"/>
    <a:srgbClr val="F3BE3C"/>
    <a:srgbClr val="F49D7C"/>
    <a:srgbClr val="F2BD3D"/>
    <a:srgbClr val="2A2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CFB68-5C48-44E1-929E-D1027BEC5426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EAC33-2F0D-4776-8420-541BC2384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277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66748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6784" y="2909954"/>
            <a:ext cx="10668000" cy="55774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rgbClr val="F2BD3D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6784" y="3474076"/>
            <a:ext cx="10668000" cy="1166504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F28E6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Shape 122"/>
          <p:cNvSpPr/>
          <p:nvPr userDrawn="1"/>
        </p:nvSpPr>
        <p:spPr>
          <a:xfrm>
            <a:off x="537633" y="2943357"/>
            <a:ext cx="68462" cy="1048677"/>
          </a:xfrm>
          <a:prstGeom prst="rect">
            <a:avLst/>
          </a:prstGeom>
          <a:blipFill>
            <a:blip r:embed="rId2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 124"/>
          <p:cNvSpPr/>
          <p:nvPr userDrawn="1"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0" name="Shape 123"/>
          <p:cNvSpPr/>
          <p:nvPr userDrawn="1"/>
        </p:nvSpPr>
        <p:spPr>
          <a:xfrm>
            <a:off x="445441" y="7959679"/>
            <a:ext cx="2661519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algn="l">
              <a:defRPr sz="2000" spc="-200">
                <a:solidFill>
                  <a:srgbClr val="4F4F4F"/>
                </a:solidFill>
              </a:defRPr>
            </a:pPr>
            <a:r>
              <a:rPr lang="ko-KR" alt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금빛작업실 </a:t>
            </a:r>
            <a:r>
              <a:rPr lang="ko-KR" altLang="en-US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금빛템플릿</a:t>
            </a:r>
            <a:r>
              <a:rPr lang="ko-KR" alt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12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476229" y="3422503"/>
            <a:ext cx="3971077" cy="5467497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9848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488" y="592138"/>
            <a:ext cx="4587875" cy="20748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46788" y="1279525"/>
            <a:ext cx="7200900" cy="6318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79488" y="2667000"/>
            <a:ext cx="4587875" cy="49403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4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488" y="592138"/>
            <a:ext cx="4587875" cy="20748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046788" y="1279525"/>
            <a:ext cx="7200900" cy="6318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79488" y="2667000"/>
            <a:ext cx="4587875" cy="49403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75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179050" y="473075"/>
            <a:ext cx="3067050" cy="753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77900" y="473075"/>
            <a:ext cx="9048750" cy="753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0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16911" y="819358"/>
            <a:ext cx="12268200" cy="464404"/>
          </a:xfrm>
        </p:spPr>
        <p:txBody>
          <a:bodyPr anchor="b">
            <a:noAutofit/>
          </a:bodyPr>
          <a:lstStyle>
            <a:lvl1pPr>
              <a:defRPr sz="2800">
                <a:solidFill>
                  <a:srgbClr val="F3BE3C"/>
                </a:solidFill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65200" y="2142730"/>
            <a:ext cx="12268200" cy="56403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Shape 140"/>
          <p:cNvSpPr/>
          <p:nvPr userDrawn="1"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0" name="Shape 141"/>
          <p:cNvSpPr/>
          <p:nvPr userDrawn="1"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99124" y="819358"/>
            <a:ext cx="797496" cy="464404"/>
          </a:xfrm>
        </p:spPr>
        <p:txBody>
          <a:bodyPr anchor="ctr">
            <a:noAutofit/>
          </a:bodyPr>
          <a:lstStyle>
            <a:lvl1pPr marL="0" indent="0" algn="r">
              <a:buNone/>
              <a:defRPr sz="4600">
                <a:solidFill>
                  <a:srgbClr val="D3CCB0"/>
                </a:solidFill>
                <a:latin typeface="Dinbol"/>
                <a:cs typeface="Dubai" panose="020B0503030403030204" pitchFamily="34" charset="-7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232833" y="1392368"/>
            <a:ext cx="8254340" cy="398848"/>
          </a:xfrm>
          <a:solidFill>
            <a:srgbClr val="F38F69"/>
          </a:solidFill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pic>
        <p:nvPicPr>
          <p:cNvPr id="19" name="pasted-image.pdf"/>
          <p:cNvPicPr>
            <a:picLocks noChangeAspect="1"/>
          </p:cNvPicPr>
          <p:nvPr userDrawn="1"/>
        </p:nvPicPr>
        <p:blipFill>
          <a:blip r:embed="rId2">
            <a:alphaModFix amt="47068"/>
            <a:extLst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3558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>
          <a:xfrm>
            <a:off x="819707" y="2200605"/>
            <a:ext cx="5602287" cy="4592637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>
                <a:solidFill>
                  <a:srgbClr val="404040"/>
                </a:solidFill>
              </a:defRPr>
            </a:lvl1pPr>
            <a:lvl2pPr marL="685800" indent="-228600">
              <a:buFont typeface="맑은 고딕" panose="020B0503020000020004" pitchFamily="50" charset="-127"/>
              <a:buChar char="–"/>
              <a:defRPr sz="1700">
                <a:solidFill>
                  <a:srgbClr val="404040"/>
                </a:solidFill>
              </a:defRPr>
            </a:lvl2pPr>
            <a:lvl3pPr>
              <a:defRPr>
                <a:solidFill>
                  <a:srgbClr val="404040"/>
                </a:solidFill>
              </a:defRPr>
            </a:lvl3pPr>
            <a:lvl4pPr>
              <a:defRPr>
                <a:solidFill>
                  <a:srgbClr val="404040"/>
                </a:solidFill>
              </a:defRPr>
            </a:lvl4pPr>
            <a:lvl5pPr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1700" y="1569141"/>
            <a:ext cx="10583724" cy="364033"/>
          </a:xfrm>
          <a:ln>
            <a:noFill/>
          </a:ln>
        </p:spPr>
        <p:txBody>
          <a:bodyPr anchor="ctr">
            <a:normAutofit/>
          </a:bodyPr>
          <a:lstStyle>
            <a:lvl1pPr>
              <a:defRPr sz="2000" b="1">
                <a:solidFill>
                  <a:srgbClr val="F49D7C"/>
                </a:solidFill>
                <a:latin typeface="+mj-lt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Shape 128"/>
          <p:cNvSpPr/>
          <p:nvPr userDrawn="1"/>
        </p:nvSpPr>
        <p:spPr>
          <a:xfrm>
            <a:off x="668866" y="7102484"/>
            <a:ext cx="5344621" cy="3974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>
            <a:spAutoFit/>
          </a:bodyPr>
          <a:lstStyle/>
          <a:p>
            <a:pPr algn="l">
              <a:defRPr sz="2000" spc="-20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rgbClr val="F3BE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금빛작업</a:t>
            </a:r>
            <a:r>
              <a:rPr lang="ko-KR" alt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실</a:t>
            </a:r>
            <a:r>
              <a:rPr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rgbClr val="F38F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금빛템플릿</a:t>
            </a:r>
            <a:r>
              <a:rPr lang="ko-KR" alt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rgbClr val="F38F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rgbClr val="F38F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rgbClr val="F38F6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Shape 129"/>
          <p:cNvSpPr/>
          <p:nvPr userDrawn="1"/>
        </p:nvSpPr>
        <p:spPr>
          <a:xfrm>
            <a:off x="668866" y="1998133"/>
            <a:ext cx="4297814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8" name="Shape 130"/>
          <p:cNvSpPr/>
          <p:nvPr userDrawn="1"/>
        </p:nvSpPr>
        <p:spPr>
          <a:xfrm>
            <a:off x="681566" y="7018866"/>
            <a:ext cx="4297814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681566" y="1567071"/>
            <a:ext cx="3896635" cy="35513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rgbClr val="F1BD3D"/>
                </a:solidFill>
                <a:latin typeface="+mj-lt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15" name="pasted-image.pdf"/>
          <p:cNvPicPr>
            <a:picLocks noChangeAspect="1"/>
          </p:cNvPicPr>
          <p:nvPr userDrawn="1"/>
        </p:nvPicPr>
        <p:blipFill>
          <a:blip r:embed="rId2">
            <a:alphaModFix amt="47068"/>
            <a:extLst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6" name="Shape 124"/>
          <p:cNvSpPr/>
          <p:nvPr userDrawn="1"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79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67375" y="4933031"/>
            <a:ext cx="10315925" cy="668538"/>
          </a:xfrm>
        </p:spPr>
        <p:txBody>
          <a:bodyPr>
            <a:normAutofit/>
          </a:bodyPr>
          <a:lstStyle>
            <a:lvl1pPr algn="r">
              <a:defRPr sz="4000">
                <a:solidFill>
                  <a:srgbClr val="F38F69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9963" y="2216150"/>
            <a:ext cx="12268200" cy="36988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9963" y="5949950"/>
            <a:ext cx="12268200" cy="19446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5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77900" y="2366963"/>
            <a:ext cx="6057900" cy="56403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188200" y="2366963"/>
            <a:ext cx="6057900" cy="56403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488" y="473075"/>
            <a:ext cx="12268200" cy="17192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9488" y="2179638"/>
            <a:ext cx="6018212" cy="1068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79488" y="3248025"/>
            <a:ext cx="6018212" cy="4775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200900" y="2179638"/>
            <a:ext cx="6046788" cy="1068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200900" y="3248025"/>
            <a:ext cx="6046788" cy="4775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1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6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6C8D-22D4-43D2-9187-A2E666FFE136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83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77900" y="473075"/>
            <a:ext cx="12268200" cy="1719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7900" y="2366963"/>
            <a:ext cx="12268200" cy="564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77900" y="8239125"/>
            <a:ext cx="3200400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56C8D-22D4-43D2-9187-A2E666FFE136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711700" y="8239125"/>
            <a:ext cx="4800600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045700" y="8239125"/>
            <a:ext cx="3200400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F7029-E148-4208-8037-453A601A59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Shape 120"/>
          <p:cNvSpPr/>
          <p:nvPr userDrawn="1"/>
        </p:nvSpPr>
        <p:spPr>
          <a:xfrm>
            <a:off x="9567018" y="157647"/>
            <a:ext cx="4354291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algn="r">
              <a:defRPr sz="2000" spc="-200">
                <a:solidFill>
                  <a:srgbClr val="4F4F4F"/>
                </a:solidFill>
              </a:defRPr>
            </a:pPr>
            <a:r>
              <a:rPr lang="en-US" sz="18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ComputerVision</a:t>
            </a:r>
            <a:r>
              <a:rPr lang="en-US" sz="18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Application 2017 @ Digital Imaging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10" name="Picture 2" descr="cau에 대한 이미지 검색결과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t="9096" r="54571" b="10611"/>
          <a:stretch/>
        </p:blipFill>
        <p:spPr bwMode="auto">
          <a:xfrm>
            <a:off x="193755" y="26232"/>
            <a:ext cx="804082" cy="46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7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6784" y="2909954"/>
            <a:ext cx="12273172" cy="55774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SW Programming (2) – Final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6784" y="3474076"/>
            <a:ext cx="10668000" cy="1878212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Presentation – Problem Modeling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20125757 </a:t>
            </a:r>
            <a:r>
              <a:rPr lang="ko-KR" altLang="en-US" dirty="0" smtClean="0"/>
              <a:t>노요</a:t>
            </a:r>
            <a:r>
              <a:rPr lang="ko-KR" altLang="en-US" dirty="0"/>
              <a:t>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9778" y="7986889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92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Spacing words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키워드 사이의 공백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82371" y="2133835"/>
            <a:ext cx="373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I want to search “</a:t>
            </a:r>
            <a:r>
              <a:rPr lang="en-US" altLang="ko-KR" sz="2400" dirty="0" smtClean="0">
                <a:solidFill>
                  <a:srgbClr val="F28E6A"/>
                </a:solidFill>
              </a:rPr>
              <a:t>apple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”!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hape 286"/>
          <p:cNvSpPr/>
          <p:nvPr/>
        </p:nvSpPr>
        <p:spPr>
          <a:xfrm>
            <a:off x="1699563" y="2048305"/>
            <a:ext cx="3901765" cy="632727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Shape 286"/>
          <p:cNvSpPr/>
          <p:nvPr/>
        </p:nvSpPr>
        <p:spPr>
          <a:xfrm>
            <a:off x="8222491" y="3850833"/>
            <a:ext cx="1290548" cy="1364634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hape 294"/>
          <p:cNvSpPr/>
          <p:nvPr/>
        </p:nvSpPr>
        <p:spPr>
          <a:xfrm>
            <a:off x="8342299" y="3692251"/>
            <a:ext cx="676360" cy="385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30473" y="4146561"/>
            <a:ext cx="1176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.txt</a:t>
            </a:r>
          </a:p>
          <a:p>
            <a:pPr algn="l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.txt</a:t>
            </a:r>
          </a:p>
        </p:txBody>
      </p:sp>
      <p:sp>
        <p:nvSpPr>
          <p:cNvPr id="17" name="화살표: 아래쪽 19"/>
          <p:cNvSpPr/>
          <p:nvPr/>
        </p:nvSpPr>
        <p:spPr>
          <a:xfrm rot="16200000">
            <a:off x="7108642" y="4023002"/>
            <a:ext cx="496900" cy="968172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545" y="2938121"/>
            <a:ext cx="4583562" cy="329221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82832" y="3734130"/>
            <a:ext cx="1229360" cy="488436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01244" y="5334001"/>
            <a:ext cx="1016000" cy="488436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  <p:bldP spid="17" grpId="0" animBg="1"/>
      <p:bldP spid="14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각 조건의 순위는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Shape 286"/>
          <p:cNvSpPr/>
          <p:nvPr/>
        </p:nvSpPr>
        <p:spPr>
          <a:xfrm>
            <a:off x="2729717" y="2577486"/>
            <a:ext cx="5466016" cy="2321892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Shape 294"/>
          <p:cNvSpPr/>
          <p:nvPr/>
        </p:nvSpPr>
        <p:spPr>
          <a:xfrm>
            <a:off x="2849525" y="2418904"/>
            <a:ext cx="1530440" cy="385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우선시할 기준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454"/>
          <p:cNvSpPr/>
          <p:nvPr/>
        </p:nvSpPr>
        <p:spPr>
          <a:xfrm>
            <a:off x="2963647" y="2787231"/>
            <a:ext cx="333318" cy="197710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numCol="1" anchor="t">
            <a:spAutoFit/>
          </a:bodyPr>
          <a:lstStyle/>
          <a:p>
            <a:pPr algn="l">
              <a:lnSpc>
                <a:spcPct val="15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sz="2400" dirty="0">
                <a:solidFill>
                  <a:srgbClr val="F1BD3D"/>
                </a:solidFill>
              </a:rPr>
              <a:t>01</a:t>
            </a:r>
          </a:p>
          <a:p>
            <a:pPr algn="l">
              <a:lnSpc>
                <a:spcPct val="18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sz="2400" dirty="0" smtClean="0">
                <a:solidFill>
                  <a:srgbClr val="F1BD3D"/>
                </a:solidFill>
              </a:rPr>
              <a:t>02</a:t>
            </a:r>
            <a:endParaRPr lang="en-US" sz="2400" dirty="0" smtClean="0">
              <a:solidFill>
                <a:srgbClr val="F1BD3D"/>
              </a:solidFill>
            </a:endParaRPr>
          </a:p>
          <a:p>
            <a:pPr algn="l">
              <a:lnSpc>
                <a:spcPct val="18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lang="en-US" sz="2400" dirty="0" smtClean="0">
                <a:solidFill>
                  <a:srgbClr val="F1BD3D"/>
                </a:solidFill>
              </a:rPr>
              <a:t>03</a:t>
            </a:r>
            <a:endParaRPr sz="2400" dirty="0">
              <a:solidFill>
                <a:srgbClr val="F1BD3D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42209" y="2948491"/>
            <a:ext cx="42749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Appearance frequency</a:t>
            </a:r>
          </a:p>
          <a:p>
            <a:pPr algn="l"/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Uppercase &amp; Lowercase</a:t>
            </a:r>
          </a:p>
          <a:p>
            <a:pPr algn="l"/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Spacing words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69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최종 결과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563" y="2766562"/>
            <a:ext cx="6677025" cy="5191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82371" y="2133835"/>
            <a:ext cx="373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I want to search “</a:t>
            </a:r>
            <a:r>
              <a:rPr lang="en-US" altLang="ko-KR" sz="2400" dirty="0" smtClean="0">
                <a:solidFill>
                  <a:srgbClr val="F28E6A"/>
                </a:solidFill>
              </a:rPr>
              <a:t>apple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”!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hape 286"/>
          <p:cNvSpPr/>
          <p:nvPr/>
        </p:nvSpPr>
        <p:spPr>
          <a:xfrm>
            <a:off x="1699563" y="2048305"/>
            <a:ext cx="3901765" cy="632727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hape 286"/>
          <p:cNvSpPr/>
          <p:nvPr/>
        </p:nvSpPr>
        <p:spPr>
          <a:xfrm>
            <a:off x="10017637" y="3414648"/>
            <a:ext cx="1290548" cy="3404271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hape 294"/>
          <p:cNvSpPr/>
          <p:nvPr/>
        </p:nvSpPr>
        <p:spPr>
          <a:xfrm>
            <a:off x="10137445" y="3256067"/>
            <a:ext cx="676360" cy="385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25619" y="3710377"/>
            <a:ext cx="11763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C.txt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A.txt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E.txt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G.txt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D.txt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F.txt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화살표: 아래쪽 19"/>
          <p:cNvSpPr/>
          <p:nvPr/>
        </p:nvSpPr>
        <p:spPr>
          <a:xfrm rot="16200000">
            <a:off x="8957766" y="4384247"/>
            <a:ext cx="496900" cy="968172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66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67375" y="4933031"/>
            <a:ext cx="10315925" cy="668538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2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738684" y="2274130"/>
            <a:ext cx="5602287" cy="45926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Standards of Ranking</a:t>
            </a:r>
            <a:r>
              <a:rPr lang="en-US" altLang="ko-KR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Appearance frequency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Uppercase &amp; Lowercase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Spacing words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Conclusion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640710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1566" y="7139669"/>
            <a:ext cx="2806701" cy="378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Standards of Ranking?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Ranking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Shape 171"/>
          <p:cNvSpPr/>
          <p:nvPr/>
        </p:nvSpPr>
        <p:spPr>
          <a:xfrm>
            <a:off x="2389589" y="2571441"/>
            <a:ext cx="2418825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ko-KR" altLang="en-US" sz="22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결과 후보들에 대해</a:t>
            </a:r>
            <a:r>
              <a:rPr lang="en-US" altLang="ko-KR" sz="22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sz="220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Shape 171"/>
          <p:cNvSpPr/>
          <p:nvPr/>
        </p:nvSpPr>
        <p:spPr>
          <a:xfrm>
            <a:off x="2389588" y="3491880"/>
            <a:ext cx="3486745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ko-KR" altLang="en-US" sz="22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어떠한 특정 기준을 만족할 때</a:t>
            </a:r>
            <a:endParaRPr sz="220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Shape 171"/>
          <p:cNvSpPr/>
          <p:nvPr/>
        </p:nvSpPr>
        <p:spPr>
          <a:xfrm>
            <a:off x="2389588" y="4412319"/>
            <a:ext cx="5033322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ko-KR" altLang="en-US" sz="22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얼마만큼의 가중치를 부과할 것인지 정하여</a:t>
            </a:r>
            <a:endParaRPr sz="220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Shape 171"/>
          <p:cNvSpPr/>
          <p:nvPr/>
        </p:nvSpPr>
        <p:spPr>
          <a:xfrm>
            <a:off x="2389588" y="5332758"/>
            <a:ext cx="4002271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algn="l">
              <a:buSzPct val="75000"/>
              <a:defRPr sz="1900" spc="-190">
                <a:solidFill>
                  <a:srgbClr val="777777"/>
                </a:solidFill>
              </a:defRPr>
            </a:pPr>
            <a:r>
              <a:rPr lang="ko-KR" altLang="en-US" sz="22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최종 가중치 순으로 나열하는 행위</a:t>
            </a:r>
            <a:endParaRPr sz="220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Standards of Ranking?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검색 포털 사이트에서 특정 단어를 검색할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결과의 나열 기준은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356" y="2681271"/>
            <a:ext cx="6837132" cy="603209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526" y="1899822"/>
            <a:ext cx="7660967" cy="67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9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Standards of Ranking?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검색 포털 사이트에서 특정 단어를 검색할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결과의 나열 기준은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7" name="Shape 169"/>
          <p:cNvSpPr/>
          <p:nvPr/>
        </p:nvSpPr>
        <p:spPr>
          <a:xfrm>
            <a:off x="2234473" y="2297700"/>
            <a:ext cx="555393" cy="7149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01</a:t>
            </a:r>
          </a:p>
        </p:txBody>
      </p:sp>
      <p:sp>
        <p:nvSpPr>
          <p:cNvPr id="8" name="Shape 170"/>
          <p:cNvSpPr/>
          <p:nvPr/>
        </p:nvSpPr>
        <p:spPr>
          <a:xfrm>
            <a:off x="2810099" y="2498387"/>
            <a:ext cx="601340" cy="4320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인기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Shape 171"/>
          <p:cNvSpPr/>
          <p:nvPr/>
        </p:nvSpPr>
        <p:spPr>
          <a:xfrm>
            <a:off x="2310566" y="3047000"/>
            <a:ext cx="3752202" cy="3858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많은 사람들이 방문했던 결과의 순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Shape 172"/>
          <p:cNvSpPr/>
          <p:nvPr/>
        </p:nvSpPr>
        <p:spPr>
          <a:xfrm>
            <a:off x="2234473" y="3532976"/>
            <a:ext cx="555393" cy="7149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02</a:t>
            </a:r>
          </a:p>
        </p:txBody>
      </p:sp>
      <p:sp>
        <p:nvSpPr>
          <p:cNvPr id="11" name="Shape 173"/>
          <p:cNvSpPr/>
          <p:nvPr/>
        </p:nvSpPr>
        <p:spPr>
          <a:xfrm>
            <a:off x="2810099" y="3733663"/>
            <a:ext cx="855255" cy="4320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정확도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Shape 174"/>
          <p:cNvSpPr/>
          <p:nvPr/>
        </p:nvSpPr>
        <p:spPr>
          <a:xfrm>
            <a:off x="2310566" y="4282277"/>
            <a:ext cx="4410075" cy="6782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키워드와 얼마나 근접한 내용의 결과인지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결과의 내용 자체가 얼마나 정확한지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Shape 172"/>
          <p:cNvSpPr/>
          <p:nvPr/>
        </p:nvSpPr>
        <p:spPr>
          <a:xfrm>
            <a:off x="2234473" y="5077111"/>
            <a:ext cx="580821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 smtClean="0"/>
              <a:t>0</a:t>
            </a:r>
            <a:r>
              <a:rPr lang="en-US" dirty="0" smtClean="0"/>
              <a:t>3</a:t>
            </a:r>
            <a:endParaRPr dirty="0"/>
          </a:p>
        </p:txBody>
      </p:sp>
      <p:sp>
        <p:nvSpPr>
          <p:cNvPr id="15" name="Shape 173"/>
          <p:cNvSpPr/>
          <p:nvPr/>
        </p:nvSpPr>
        <p:spPr>
          <a:xfrm>
            <a:off x="2810099" y="5274876"/>
            <a:ext cx="1688176" cy="4320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특성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Shape 174"/>
          <p:cNvSpPr/>
          <p:nvPr/>
        </p:nvSpPr>
        <p:spPr>
          <a:xfrm>
            <a:off x="2310566" y="5823490"/>
            <a:ext cx="5511979" cy="6782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평소에 방문한 결과들의 내용을 근거로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원할만한 결과 순으로 나열하는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HCI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적 기준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Shape 173"/>
          <p:cNvSpPr/>
          <p:nvPr/>
        </p:nvSpPr>
        <p:spPr>
          <a:xfrm>
            <a:off x="2789866" y="6932639"/>
            <a:ext cx="3530668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F28E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 여러 기준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 존재할 것임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0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Standards of Ranking?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본 프로젝트의 환경에서 생각할 수 있는 조건은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Shape 286"/>
          <p:cNvSpPr/>
          <p:nvPr/>
        </p:nvSpPr>
        <p:spPr>
          <a:xfrm>
            <a:off x="3213718" y="2319409"/>
            <a:ext cx="4609482" cy="3517787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hape 294"/>
          <p:cNvSpPr/>
          <p:nvPr/>
        </p:nvSpPr>
        <p:spPr>
          <a:xfrm>
            <a:off x="3333526" y="2160827"/>
            <a:ext cx="592684" cy="385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5940" y="2690414"/>
            <a:ext cx="4190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Purpose : Simple Search</a:t>
            </a:r>
          </a:p>
          <a:p>
            <a:pPr marL="342900" indent="-342900" algn="l">
              <a:buFontTx/>
              <a:buChar char="-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Only One User</a:t>
            </a:r>
          </a:p>
          <a:p>
            <a:pPr marL="342900" indent="-342900" algn="l">
              <a:buFontTx/>
              <a:buChar char="-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Search log don’t have meaning</a:t>
            </a:r>
          </a:p>
          <a:p>
            <a:pPr marL="342900" indent="-342900" algn="l">
              <a:buFontTx/>
              <a:buChar char="-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Console Application</a:t>
            </a:r>
          </a:p>
          <a:p>
            <a:pPr marL="342900" indent="-342900" algn="l">
              <a:buFontTx/>
              <a:buChar char="-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Etc…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화살표: 아래쪽 19"/>
          <p:cNvSpPr/>
          <p:nvPr/>
        </p:nvSpPr>
        <p:spPr>
          <a:xfrm rot="16200000">
            <a:off x="3898187" y="6095339"/>
            <a:ext cx="296522" cy="540102"/>
          </a:xfrm>
          <a:prstGeom prst="downArrow">
            <a:avLst/>
          </a:prstGeom>
          <a:solidFill>
            <a:srgbClr val="F38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Shape 173"/>
          <p:cNvSpPr/>
          <p:nvPr/>
        </p:nvSpPr>
        <p:spPr>
          <a:xfrm>
            <a:off x="4487601" y="6103191"/>
            <a:ext cx="5119243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8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F28E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앞서 열거된 기준은 적용이 불가능</a:t>
            </a:r>
            <a:endParaRPr sz="280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F28E6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화살표: 아래쪽 19"/>
          <p:cNvSpPr/>
          <p:nvPr/>
        </p:nvSpPr>
        <p:spPr>
          <a:xfrm rot="16200000">
            <a:off x="3898187" y="6872938"/>
            <a:ext cx="296522" cy="540102"/>
          </a:xfrm>
          <a:prstGeom prst="downArrow">
            <a:avLst/>
          </a:prstGeom>
          <a:solidFill>
            <a:srgbClr val="F3B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Shape 173"/>
          <p:cNvSpPr/>
          <p:nvPr/>
        </p:nvSpPr>
        <p:spPr>
          <a:xfrm>
            <a:off x="4487601" y="6880790"/>
            <a:ext cx="3932701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8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생각해 볼 수 있는 조건은</a:t>
            </a:r>
            <a:r>
              <a:rPr lang="en-US" altLang="ko-KR" sz="28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sz="280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14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Appearance frequency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검색 키워드의 출현 빈도에 따른 </a:t>
            </a:r>
            <a:r>
              <a:rPr lang="en-US" altLang="ko-KR" dirty="0" smtClean="0"/>
              <a:t>Ranking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82371" y="2133835"/>
            <a:ext cx="373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I want to search “</a:t>
            </a:r>
            <a:r>
              <a:rPr lang="en-US" altLang="ko-KR" sz="2400" dirty="0" smtClean="0">
                <a:solidFill>
                  <a:srgbClr val="F28E6A"/>
                </a:solidFill>
              </a:rPr>
              <a:t>apple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”!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hape 286"/>
          <p:cNvSpPr/>
          <p:nvPr/>
        </p:nvSpPr>
        <p:spPr>
          <a:xfrm>
            <a:off x="1699563" y="2048305"/>
            <a:ext cx="3901765" cy="632727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371" y="2845584"/>
            <a:ext cx="5425370" cy="4831548"/>
          </a:xfrm>
          <a:prstGeom prst="rect">
            <a:avLst/>
          </a:prstGeom>
        </p:spPr>
      </p:pic>
      <p:sp>
        <p:nvSpPr>
          <p:cNvPr id="12" name="Shape 286"/>
          <p:cNvSpPr/>
          <p:nvPr/>
        </p:nvSpPr>
        <p:spPr>
          <a:xfrm>
            <a:off x="9185541" y="3963722"/>
            <a:ext cx="1290548" cy="1895212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hape 294"/>
          <p:cNvSpPr/>
          <p:nvPr/>
        </p:nvSpPr>
        <p:spPr>
          <a:xfrm>
            <a:off x="9305349" y="3805140"/>
            <a:ext cx="676360" cy="385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93523" y="4259450"/>
            <a:ext cx="1176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C.txt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B.txt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A.txt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화살표: 아래쪽 19"/>
          <p:cNvSpPr/>
          <p:nvPr/>
        </p:nvSpPr>
        <p:spPr>
          <a:xfrm rot="16200000">
            <a:off x="7948191" y="4384247"/>
            <a:ext cx="496900" cy="968172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30400" y="3578578"/>
            <a:ext cx="1016000" cy="488436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96777" y="5193415"/>
            <a:ext cx="1016000" cy="488436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24756" y="5181792"/>
            <a:ext cx="1016000" cy="488436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30400" y="6778979"/>
            <a:ext cx="1016000" cy="488436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82581" y="6781993"/>
            <a:ext cx="1016000" cy="488436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524164" y="6778979"/>
            <a:ext cx="1016000" cy="488436"/>
          </a:xfrm>
          <a:prstGeom prst="rect">
            <a:avLst/>
          </a:prstGeom>
          <a:noFill/>
          <a:ln w="5715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5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  <p:bldP spid="17" grpId="0" animBg="1"/>
      <p:bldP spid="8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Uppercase &amp; Lowercase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검색 키워드의 출현 빈도에 따른 </a:t>
            </a:r>
            <a:r>
              <a:rPr lang="en-US" altLang="ko-KR" dirty="0" smtClean="0"/>
              <a:t>Ranking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82371" y="2133835"/>
            <a:ext cx="373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I want to search “</a:t>
            </a:r>
            <a:r>
              <a:rPr lang="en-US" altLang="ko-KR" sz="2400" dirty="0" smtClean="0">
                <a:solidFill>
                  <a:srgbClr val="F28E6A"/>
                </a:solidFill>
              </a:rPr>
              <a:t>apple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”!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hape 286"/>
          <p:cNvSpPr/>
          <p:nvPr/>
        </p:nvSpPr>
        <p:spPr>
          <a:xfrm>
            <a:off x="1699563" y="2048305"/>
            <a:ext cx="3901765" cy="632727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Shape 286"/>
          <p:cNvSpPr/>
          <p:nvPr/>
        </p:nvSpPr>
        <p:spPr>
          <a:xfrm>
            <a:off x="12098753" y="3828255"/>
            <a:ext cx="1290548" cy="1364634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hape 294"/>
          <p:cNvSpPr/>
          <p:nvPr/>
        </p:nvSpPr>
        <p:spPr>
          <a:xfrm>
            <a:off x="12218561" y="3669673"/>
            <a:ext cx="676360" cy="385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06735" y="4123983"/>
            <a:ext cx="1176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.txt</a:t>
            </a:r>
          </a:p>
          <a:p>
            <a:pPr algn="l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.txt</a:t>
            </a:r>
          </a:p>
        </p:txBody>
      </p:sp>
      <p:sp>
        <p:nvSpPr>
          <p:cNvPr id="17" name="화살표: 아래쪽 19"/>
          <p:cNvSpPr/>
          <p:nvPr/>
        </p:nvSpPr>
        <p:spPr>
          <a:xfrm rot="16200000">
            <a:off x="10984904" y="4000424"/>
            <a:ext cx="496900" cy="968172"/>
          </a:xfrm>
          <a:prstGeom prst="down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356" y="3261077"/>
            <a:ext cx="8358556" cy="2575279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2022579" y="3816966"/>
            <a:ext cx="223999" cy="407805"/>
          </a:xfrm>
          <a:prstGeom prst="ellipse">
            <a:avLst/>
          </a:prstGeom>
          <a:noFill/>
          <a:ln w="3810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2026170" y="4146561"/>
            <a:ext cx="747394" cy="0"/>
          </a:xfrm>
          <a:prstGeom prst="line">
            <a:avLst/>
          </a:prstGeom>
          <a:ln w="38100">
            <a:solidFill>
              <a:srgbClr val="F28E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421468" y="5127882"/>
            <a:ext cx="223999" cy="407805"/>
          </a:xfrm>
          <a:prstGeom prst="ellipse">
            <a:avLst/>
          </a:prstGeom>
          <a:noFill/>
          <a:ln w="38100">
            <a:solidFill>
              <a:srgbClr val="F28E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4425059" y="5457477"/>
            <a:ext cx="747394" cy="0"/>
          </a:xfrm>
          <a:prstGeom prst="line">
            <a:avLst/>
          </a:prstGeom>
          <a:ln w="38100">
            <a:solidFill>
              <a:srgbClr val="F28E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  <p:bldP spid="17" grpId="0" animBg="1"/>
      <p:bldP spid="11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Spacing words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0" y="819358"/>
            <a:ext cx="896620" cy="464404"/>
          </a:xfrm>
        </p:spPr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키워드 사이의 공백</a:t>
            </a:r>
            <a:endParaRPr lang="ko-KR" altLang="en-US" dirty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직사각형 12"/>
          <p:cNvSpPr/>
          <p:nvPr/>
        </p:nvSpPr>
        <p:spPr>
          <a:xfrm>
            <a:off x="9606844" y="203200"/>
            <a:ext cx="2777067" cy="29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870" y="2283355"/>
            <a:ext cx="9024116" cy="69691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560" y="3248906"/>
            <a:ext cx="9211499" cy="195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268</Words>
  <Application>Microsoft Office PowerPoint</Application>
  <PresentationFormat>사용자 지정</PresentationFormat>
  <Paragraphs>100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Apple SD 산돌고딕 Neo 세미볼드체</vt:lpstr>
      <vt:lpstr>Apple SD 산돌고딕 Neo 옅은체</vt:lpstr>
      <vt:lpstr>Dinbol</vt:lpstr>
      <vt:lpstr>Dubai</vt:lpstr>
      <vt:lpstr>Helvetica Neue</vt:lpstr>
      <vt:lpstr>맑은 고딕</vt:lpstr>
      <vt:lpstr>Arial</vt:lpstr>
      <vt:lpstr>디자인 사용자 지정</vt:lpstr>
      <vt:lpstr>SW Programming (2) – Final Project</vt:lpstr>
      <vt:lpstr>PowerPoint 프레젠테이션</vt:lpstr>
      <vt:lpstr>Standards of Ranking?</vt:lpstr>
      <vt:lpstr>Standards of Ranking?</vt:lpstr>
      <vt:lpstr>Standards of Ranking?</vt:lpstr>
      <vt:lpstr>Standards of Ranking?</vt:lpstr>
      <vt:lpstr>Appearance frequency</vt:lpstr>
      <vt:lpstr>Uppercase &amp; Lowercase</vt:lpstr>
      <vt:lpstr>Spacing words</vt:lpstr>
      <vt:lpstr>Spacing words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george</dc:creator>
  <cp:lastModifiedBy>Jahwan Oh</cp:lastModifiedBy>
  <cp:revision>46</cp:revision>
  <dcterms:modified xsi:type="dcterms:W3CDTF">2017-11-02T16:27:59Z</dcterms:modified>
</cp:coreProperties>
</file>