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3" r:id="rId2"/>
    <p:sldId id="284" r:id="rId3"/>
    <p:sldId id="287" r:id="rId4"/>
    <p:sldId id="311" r:id="rId5"/>
    <p:sldId id="312" r:id="rId6"/>
    <p:sldId id="313" r:id="rId7"/>
    <p:sldId id="314" r:id="rId8"/>
    <p:sldId id="303" r:id="rId9"/>
    <p:sldId id="315" r:id="rId10"/>
    <p:sldId id="304" r:id="rId11"/>
    <p:sldId id="317" r:id="rId12"/>
    <p:sldId id="318" r:id="rId13"/>
    <p:sldId id="319" r:id="rId14"/>
    <p:sldId id="320" r:id="rId15"/>
    <p:sldId id="321" r:id="rId16"/>
    <p:sldId id="307" r:id="rId17"/>
    <p:sldId id="298" r:id="rId18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F69"/>
    <a:srgbClr val="F1BD3D"/>
    <a:srgbClr val="F28E6A"/>
    <a:srgbClr val="D3CCB0"/>
    <a:srgbClr val="404040"/>
    <a:srgbClr val="F3BE3C"/>
    <a:srgbClr val="F49D7C"/>
    <a:srgbClr val="F2BD3D"/>
    <a:srgbClr val="2A2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CFB68-5C48-44E1-929E-D1027BEC542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AC33-2F0D-4776-8420-541BC238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7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6784" y="2909954"/>
            <a:ext cx="10668000" cy="55774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F2BD3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84" y="3474076"/>
            <a:ext cx="10668000" cy="1166504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28E6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hape 122"/>
          <p:cNvSpPr/>
          <p:nvPr userDrawn="1"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2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124"/>
          <p:cNvSpPr/>
          <p:nvPr userDrawn="1"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0" name="Shape 123"/>
          <p:cNvSpPr/>
          <p:nvPr userDrawn="1"/>
        </p:nvSpPr>
        <p:spPr>
          <a:xfrm>
            <a:off x="445441" y="7959679"/>
            <a:ext cx="266151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금빛작업실 </a:t>
            </a:r>
            <a:r>
              <a:rPr lang="ko-KR" altLang="en-US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금빛템플릿</a:t>
            </a: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2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476229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848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488" y="592138"/>
            <a:ext cx="4587875" cy="2074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6788" y="1279525"/>
            <a:ext cx="7200900" cy="6318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79488" y="2667000"/>
            <a:ext cx="4587875" cy="4940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4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488" y="592138"/>
            <a:ext cx="4587875" cy="2074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46788" y="1279525"/>
            <a:ext cx="7200900" cy="6318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79488" y="2667000"/>
            <a:ext cx="4587875" cy="4940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5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79050" y="473075"/>
            <a:ext cx="3067050" cy="753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7900" y="473075"/>
            <a:ext cx="9048750" cy="753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0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16911" y="819358"/>
            <a:ext cx="12268200" cy="464404"/>
          </a:xfrm>
        </p:spPr>
        <p:txBody>
          <a:bodyPr anchor="b">
            <a:noAutofit/>
          </a:bodyPr>
          <a:lstStyle>
            <a:lvl1pPr>
              <a:defRPr sz="2800">
                <a:solidFill>
                  <a:srgbClr val="F3BE3C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5200" y="2142730"/>
            <a:ext cx="12268200" cy="5640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Shape 140"/>
          <p:cNvSpPr/>
          <p:nvPr userDrawn="1"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0" name="Shape 141"/>
          <p:cNvSpPr/>
          <p:nvPr userDrawn="1"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99124" y="819358"/>
            <a:ext cx="797496" cy="464404"/>
          </a:xfrm>
        </p:spPr>
        <p:txBody>
          <a:bodyPr anchor="ctr">
            <a:noAutofit/>
          </a:bodyPr>
          <a:lstStyle>
            <a:lvl1pPr marL="0" indent="0" algn="r">
              <a:buNone/>
              <a:defRPr sz="4600">
                <a:solidFill>
                  <a:srgbClr val="D3CCB0"/>
                </a:solidFill>
                <a:latin typeface="Dinbol"/>
                <a:cs typeface="Dubai" panose="020B0503030403030204" pitchFamily="34" charset="-7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232833" y="1392368"/>
            <a:ext cx="8254340" cy="398848"/>
          </a:xfrm>
          <a:solidFill>
            <a:srgbClr val="F38F69"/>
          </a:solidFill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pic>
        <p:nvPicPr>
          <p:cNvPr id="19" name="pasted-image.pdf"/>
          <p:cNvPicPr>
            <a:picLocks noChangeAspect="1"/>
          </p:cNvPicPr>
          <p:nvPr userDrawn="1"/>
        </p:nvPicPr>
        <p:blipFill>
          <a:blip r:embed="rId2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558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819707" y="2200605"/>
            <a:ext cx="5602287" cy="4592637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rgbClr val="404040"/>
                </a:solidFill>
              </a:defRPr>
            </a:lvl1pPr>
            <a:lvl2pPr marL="685800" indent="-228600">
              <a:buFont typeface="맑은 고딕" panose="020B0503020000020004" pitchFamily="50" charset="-127"/>
              <a:buChar char="–"/>
              <a:defRPr sz="1700"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1700" y="1569141"/>
            <a:ext cx="10583724" cy="364033"/>
          </a:xfrm>
          <a:ln>
            <a:noFill/>
          </a:ln>
        </p:spPr>
        <p:txBody>
          <a:bodyPr anchor="ctr">
            <a:normAutofit/>
          </a:bodyPr>
          <a:lstStyle>
            <a:lvl1pPr>
              <a:defRPr sz="2000" b="1">
                <a:solidFill>
                  <a:srgbClr val="F49D7C"/>
                </a:solidFill>
                <a:latin typeface="+mj-lt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hape 128"/>
          <p:cNvSpPr/>
          <p:nvPr userDrawn="1"/>
        </p:nvSpPr>
        <p:spPr>
          <a:xfrm>
            <a:off x="668866" y="7102484"/>
            <a:ext cx="5344621" cy="3974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BE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금빛작업</a:t>
            </a: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r>
              <a:rPr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금빛템플릿</a:t>
            </a: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rgbClr val="F38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hape 129"/>
          <p:cNvSpPr/>
          <p:nvPr userDrawn="1"/>
        </p:nvSpPr>
        <p:spPr>
          <a:xfrm>
            <a:off x="668866" y="1998133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8" name="Shape 130"/>
          <p:cNvSpPr/>
          <p:nvPr userDrawn="1"/>
        </p:nvSpPr>
        <p:spPr>
          <a:xfrm>
            <a:off x="681566" y="7018866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681566" y="1567071"/>
            <a:ext cx="3896635" cy="35513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F1BD3D"/>
                </a:solidFill>
                <a:latin typeface="+mj-lt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5" name="pasted-image.pdf"/>
          <p:cNvPicPr>
            <a:picLocks noChangeAspect="1"/>
          </p:cNvPicPr>
          <p:nvPr userDrawn="1"/>
        </p:nvPicPr>
        <p:blipFill>
          <a:blip r:embed="rId2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" name="Shape 124"/>
          <p:cNvSpPr/>
          <p:nvPr userDrawn="1"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7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7375" y="4933031"/>
            <a:ext cx="10315925" cy="668538"/>
          </a:xfrm>
        </p:spPr>
        <p:txBody>
          <a:bodyPr>
            <a:normAutofit/>
          </a:bodyPr>
          <a:lstStyle>
            <a:lvl1pPr algn="r">
              <a:defRPr sz="4000">
                <a:solidFill>
                  <a:srgbClr val="F38F6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963" y="2216150"/>
            <a:ext cx="12268200" cy="36988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9963" y="5949950"/>
            <a:ext cx="12268200" cy="19446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5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7900" y="2366963"/>
            <a:ext cx="6057900" cy="56403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88200" y="2366963"/>
            <a:ext cx="6057900" cy="56403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488" y="473075"/>
            <a:ext cx="12268200" cy="17192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9488" y="2179638"/>
            <a:ext cx="6018212" cy="1068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79488" y="3248025"/>
            <a:ext cx="6018212" cy="4775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200900" y="2179638"/>
            <a:ext cx="6046788" cy="1068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200900" y="3248025"/>
            <a:ext cx="6046788" cy="4775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3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7900" y="473075"/>
            <a:ext cx="12268200" cy="1719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7900" y="2366963"/>
            <a:ext cx="12268200" cy="564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7900" y="8239125"/>
            <a:ext cx="320040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6C8D-22D4-43D2-9187-A2E666FFE13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711700" y="8239125"/>
            <a:ext cx="480060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45700" y="8239125"/>
            <a:ext cx="320040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Shape 120"/>
          <p:cNvSpPr/>
          <p:nvPr userDrawn="1"/>
        </p:nvSpPr>
        <p:spPr>
          <a:xfrm>
            <a:off x="9567018" y="157647"/>
            <a:ext cx="4354291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2000" spc="-200">
                <a:solidFill>
                  <a:srgbClr val="4F4F4F"/>
                </a:solidFill>
              </a:defRPr>
            </a:pPr>
            <a:r>
              <a:rPr lang="en-US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ComputerVision</a:t>
            </a: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Application 2017 @ Digital Imaging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0" name="Picture 2" descr="cau에 대한 이미지 검색결과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9096" r="54571" b="10611"/>
          <a:stretch/>
        </p:blipFill>
        <p:spPr bwMode="auto">
          <a:xfrm>
            <a:off x="193755" y="26232"/>
            <a:ext cx="804082" cy="4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7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6784" y="2909954"/>
            <a:ext cx="12273172" cy="55774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 Programming (2) – Final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84" y="3474076"/>
            <a:ext cx="10668000" cy="1878212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</a:t>
            </a:r>
            <a:r>
              <a:rPr lang="en-US" altLang="ko-KR" dirty="0" smtClean="0"/>
              <a:t>Presentation – </a:t>
            </a:r>
            <a:r>
              <a:rPr lang="en-US" altLang="ko-KR" dirty="0" smtClean="0"/>
              <a:t>Algorithm &amp; Solution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20125757 </a:t>
            </a:r>
            <a:r>
              <a:rPr lang="ko-KR" altLang="en-US" dirty="0" smtClean="0"/>
              <a:t>노요한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://github.com/dygks232/SW_Programming_2_Project.git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9778" y="7986889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Boyer-Moore string search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Boyer-Moore </a:t>
            </a:r>
            <a:r>
              <a:rPr lang="ko-KR" altLang="en-US" dirty="0" smtClean="0"/>
              <a:t>알고리즘이란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Shape 171"/>
          <p:cNvSpPr/>
          <p:nvPr/>
        </p:nvSpPr>
        <p:spPr>
          <a:xfrm>
            <a:off x="2728250" y="2797220"/>
            <a:ext cx="3745149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크게 </a:t>
            </a:r>
            <a:r>
              <a:rPr lang="en-US" altLang="ko-KR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이루어져 있음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2728249" y="3717659"/>
            <a:ext cx="267434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Right to Left Scanning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Shape 171"/>
          <p:cNvSpPr/>
          <p:nvPr/>
        </p:nvSpPr>
        <p:spPr>
          <a:xfrm>
            <a:off x="2728249" y="4638098"/>
            <a:ext cx="234829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Bad Character Shift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hape 171"/>
          <p:cNvSpPr/>
          <p:nvPr/>
        </p:nvSpPr>
        <p:spPr>
          <a:xfrm>
            <a:off x="2728249" y="5558537"/>
            <a:ext cx="209726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Good Suffix Shift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0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Boyer-Moore string search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Boyer-Moore </a:t>
            </a:r>
            <a:r>
              <a:rPr lang="en-US" altLang="ko-KR" dirty="0" smtClean="0"/>
              <a:t>Algorithm : Right to Left Scanning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02426"/>
              </p:ext>
            </p:extLst>
          </p:nvPr>
        </p:nvGraphicFramePr>
        <p:xfrm>
          <a:off x="2099733" y="2147711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94148"/>
              </p:ext>
            </p:extLst>
          </p:nvPr>
        </p:nvGraphicFramePr>
        <p:xfrm>
          <a:off x="2099733" y="3178718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89524"/>
              </p:ext>
            </p:extLst>
          </p:nvPr>
        </p:nvGraphicFramePr>
        <p:xfrm>
          <a:off x="2099728" y="2152585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03868"/>
              </p:ext>
            </p:extLst>
          </p:nvPr>
        </p:nvGraphicFramePr>
        <p:xfrm>
          <a:off x="2099732" y="2153832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90663"/>
              </p:ext>
            </p:extLst>
          </p:nvPr>
        </p:nvGraphicFramePr>
        <p:xfrm>
          <a:off x="2099728" y="3186301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26950"/>
              </p:ext>
            </p:extLst>
          </p:nvPr>
        </p:nvGraphicFramePr>
        <p:xfrm>
          <a:off x="2099728" y="3184993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88882"/>
              </p:ext>
            </p:extLst>
          </p:nvPr>
        </p:nvGraphicFramePr>
        <p:xfrm>
          <a:off x="2099728" y="2147926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28E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90566"/>
              </p:ext>
            </p:extLst>
          </p:nvPr>
        </p:nvGraphicFramePr>
        <p:xfrm>
          <a:off x="2099728" y="3178718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28E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</a:tr>
            </a:tbl>
          </a:graphicData>
        </a:graphic>
      </p:graphicFrame>
      <p:sp>
        <p:nvSpPr>
          <p:cNvPr id="16" name="화살표: 아래쪽 19"/>
          <p:cNvSpPr/>
          <p:nvPr/>
        </p:nvSpPr>
        <p:spPr>
          <a:xfrm rot="5400000">
            <a:off x="6175775" y="3698560"/>
            <a:ext cx="455944" cy="1010089"/>
          </a:xfrm>
          <a:prstGeom prst="downArrow">
            <a:avLst/>
          </a:prstGeom>
          <a:solidFill>
            <a:srgbClr val="D3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Boyer-Moore string search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Boyer-Moore </a:t>
            </a:r>
            <a:r>
              <a:rPr lang="en-US" altLang="ko-KR" dirty="0" smtClean="0"/>
              <a:t>Algorithm : Good Suffix Shift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99733" y="2147711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8973"/>
              </p:ext>
            </p:extLst>
          </p:nvPr>
        </p:nvGraphicFramePr>
        <p:xfrm>
          <a:off x="2099733" y="3178718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099728" y="2152585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99732" y="2153832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49325"/>
              </p:ext>
            </p:extLst>
          </p:nvPr>
        </p:nvGraphicFramePr>
        <p:xfrm>
          <a:off x="2099728" y="3176699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12394"/>
              </p:ext>
            </p:extLst>
          </p:nvPr>
        </p:nvGraphicFramePr>
        <p:xfrm>
          <a:off x="2099728" y="3180996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099728" y="2147926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28E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49771"/>
              </p:ext>
            </p:extLst>
          </p:nvPr>
        </p:nvGraphicFramePr>
        <p:xfrm>
          <a:off x="2099728" y="3176699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28E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61815"/>
              </p:ext>
            </p:extLst>
          </p:nvPr>
        </p:nvGraphicFramePr>
        <p:xfrm>
          <a:off x="2099728" y="3180878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28E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52392"/>
              </p:ext>
            </p:extLst>
          </p:nvPr>
        </p:nvGraphicFramePr>
        <p:xfrm>
          <a:off x="4504260" y="3185828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28E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solidFill>
                      <a:srgbClr val="F1BD3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Boyer-Moore string search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Boyer-Moore </a:t>
            </a:r>
            <a:r>
              <a:rPr lang="en-US" altLang="ko-KR" dirty="0" smtClean="0"/>
              <a:t>Algorithm : Good Suffix Shift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97917"/>
              </p:ext>
            </p:extLst>
          </p:nvPr>
        </p:nvGraphicFramePr>
        <p:xfrm>
          <a:off x="2099733" y="2147711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40061"/>
              </p:ext>
            </p:extLst>
          </p:nvPr>
        </p:nvGraphicFramePr>
        <p:xfrm>
          <a:off x="2099728" y="3186480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6341402" y="220290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41394" y="324568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30406" y="220290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30398" y="324568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31671" y="220290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731663" y="324568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509508" y="3178718"/>
            <a:ext cx="609593" cy="674512"/>
            <a:chOff x="3894667" y="2147711"/>
            <a:chExt cx="609593" cy="674512"/>
          </a:xfrm>
        </p:grpSpPr>
        <p:cxnSp>
          <p:nvCxnSpPr>
            <p:cNvPr id="30" name="직선 연결선 29"/>
            <p:cNvCxnSpPr/>
            <p:nvPr/>
          </p:nvCxnSpPr>
          <p:spPr>
            <a:xfrm flipH="1">
              <a:off x="3905956" y="2147711"/>
              <a:ext cx="598304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894667" y="2147711"/>
              <a:ext cx="609593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490831" y="2139628"/>
            <a:ext cx="609593" cy="674512"/>
            <a:chOff x="3894667" y="2147711"/>
            <a:chExt cx="609593" cy="67451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905956" y="2147711"/>
              <a:ext cx="598304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894667" y="2147711"/>
              <a:ext cx="609593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/>
          <p:nvPr/>
        </p:nvCxnSpPr>
        <p:spPr>
          <a:xfrm>
            <a:off x="5100424" y="4078303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900994" y="4078303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100424" y="4223551"/>
            <a:ext cx="1797071" cy="0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6688" y="4225249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 hangingPunct="1"/>
            <a:r>
              <a:rPr lang="en-US" altLang="ko-KR" sz="1800" kern="12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 Suffix</a:t>
            </a:r>
            <a:endParaRPr lang="ko-KR" altLang="en-US" sz="1800" kern="1200" spc="-19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11428" y="4078303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502120" y="4078303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11428" y="4223551"/>
            <a:ext cx="2390692" cy="0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01634" y="4225249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 hangingPunct="1"/>
            <a:r>
              <a:rPr lang="en-US" altLang="ko-KR" sz="1800" kern="1200" spc="-19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is Good Suffix?</a:t>
            </a:r>
            <a:endParaRPr lang="ko-KR" altLang="en-US" sz="1800" kern="1200" spc="-19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681764" y="4070541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96259" y="4070541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81764" y="4215789"/>
            <a:ext cx="1210996" cy="0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15492" y="4217487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 hangingPunct="1"/>
            <a:r>
              <a:rPr lang="en-US" altLang="ko-KR" sz="1800" kern="1200" spc="-19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 Suffix</a:t>
            </a:r>
            <a:endParaRPr lang="ko-KR" altLang="en-US" sz="1800" kern="1200" spc="-19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19532" y="3237923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329556" y="3234396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4516604" y="4067946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297374" y="4060184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297374" y="4205432"/>
            <a:ext cx="1210996" cy="0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94797" y="4207130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 hangingPunct="1"/>
            <a:r>
              <a:rPr lang="en-US" altLang="ko-KR" sz="1800" kern="1200" spc="-19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Find!!</a:t>
            </a:r>
            <a:endParaRPr lang="ko-KR" altLang="en-US" sz="1800" kern="1200" spc="-19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59767"/>
              </p:ext>
            </p:extLst>
          </p:nvPr>
        </p:nvGraphicFramePr>
        <p:xfrm>
          <a:off x="4499517" y="3188852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6315224" y="3248057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733319" y="3248056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2" grpId="1" animBg="1"/>
      <p:bldP spid="24" grpId="0" animBg="1"/>
      <p:bldP spid="25" grpId="0" animBg="1"/>
      <p:bldP spid="25" grpId="1" animBg="1"/>
      <p:bldP spid="27" grpId="0" animBg="1"/>
      <p:bldP spid="28" grpId="0" animBg="1"/>
      <p:bldP spid="28" grpId="1" animBg="1"/>
      <p:bldP spid="43" grpId="0"/>
      <p:bldP spid="43" grpId="1"/>
      <p:bldP spid="43" grpId="2"/>
      <p:bldP spid="47" grpId="0"/>
      <p:bldP spid="47" grpId="1"/>
      <p:bldP spid="47" grpId="2"/>
      <p:bldP spid="53" grpId="0"/>
      <p:bldP spid="53" grpId="1"/>
      <p:bldP spid="56" grpId="0" animBg="1"/>
      <p:bldP spid="56" grpId="1" animBg="1"/>
      <p:bldP spid="57" grpId="0" animBg="1"/>
      <p:bldP spid="57" grpId="1" animBg="1"/>
      <p:bldP spid="62" grpId="0"/>
      <p:bldP spid="62" grpId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Boyer-Moore string search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Boyer-Moore </a:t>
            </a:r>
            <a:r>
              <a:rPr lang="en-US" altLang="ko-KR" dirty="0" smtClean="0"/>
              <a:t>Algorithm : Good Suffix Shift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99733" y="2147711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6341402" y="220290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30406" y="220290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31671" y="220290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4490831" y="2139628"/>
            <a:ext cx="609593" cy="674512"/>
            <a:chOff x="3894667" y="2147711"/>
            <a:chExt cx="609593" cy="67451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905956" y="2147711"/>
              <a:ext cx="598304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894667" y="2147711"/>
              <a:ext cx="609593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53941"/>
              </p:ext>
            </p:extLst>
          </p:nvPr>
        </p:nvGraphicFramePr>
        <p:xfrm>
          <a:off x="2099728" y="3186480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341401" y="324568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731671" y="3245684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130398" y="3245684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4487686" y="3162552"/>
            <a:ext cx="609593" cy="674512"/>
            <a:chOff x="3894667" y="2147711"/>
            <a:chExt cx="609593" cy="674512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3905956" y="2147711"/>
              <a:ext cx="598304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894667" y="2147711"/>
              <a:ext cx="609593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5678272" y="3956566"/>
            <a:ext cx="1219230" cy="298259"/>
            <a:chOff x="5693497" y="4172141"/>
            <a:chExt cx="1219230" cy="298259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912727" y="4179903"/>
              <a:ext cx="0" cy="290497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693497" y="4172141"/>
              <a:ext cx="0" cy="290497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07992" y="4172141"/>
              <a:ext cx="0" cy="290497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693497" y="4317389"/>
              <a:ext cx="1210996" cy="0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6283770" y="3939271"/>
            <a:ext cx="613732" cy="298259"/>
            <a:chOff x="6287772" y="4493877"/>
            <a:chExt cx="613732" cy="29825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6901504" y="4501639"/>
              <a:ext cx="0" cy="290497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287772" y="4493877"/>
              <a:ext cx="0" cy="290497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287772" y="4639125"/>
              <a:ext cx="605498" cy="0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097279" y="3947033"/>
            <a:ext cx="1800262" cy="298259"/>
            <a:chOff x="5108966" y="3880137"/>
            <a:chExt cx="1800262" cy="298259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6909228" y="3887899"/>
              <a:ext cx="0" cy="290497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5108966" y="3880137"/>
              <a:ext cx="0" cy="290497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904493" y="3880137"/>
              <a:ext cx="0" cy="290497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5108966" y="4025385"/>
              <a:ext cx="1792028" cy="0"/>
            </a:xfrm>
            <a:prstGeom prst="line">
              <a:avLst/>
            </a:prstGeom>
            <a:ln w="19050">
              <a:solidFill>
                <a:srgbClr val="F1B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98380"/>
              </p:ext>
            </p:extLst>
          </p:nvPr>
        </p:nvGraphicFramePr>
        <p:xfrm>
          <a:off x="6908797" y="3186480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7" grpId="0" animBg="1"/>
      <p:bldP spid="49" grpId="0" animBg="1"/>
      <p:bldP spid="49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Boyer-Moore string search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Boyer-Moore </a:t>
            </a:r>
            <a:r>
              <a:rPr lang="en-US" altLang="ko-KR" dirty="0" smtClean="0"/>
              <a:t>Algorithm : Bad Character Shift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99733" y="2147711"/>
          <a:ext cx="9618128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E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D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F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X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T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0" i="0" u="none" strike="noStrike" kern="1200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pple SD 산돌고딕 Neo 옅은체"/>
                        </a:rPr>
                        <a:t>…</a:t>
                      </a:r>
                      <a:endParaRPr kumimoji="0" lang="ko-KR" altLang="en-US" sz="3600" b="0" i="0" u="none" strike="noStrike" kern="1200" cap="none" spc="-190" normalizeH="0" baseline="0" dirty="0" smtClean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6299199" y="2147711"/>
            <a:ext cx="609593" cy="674512"/>
            <a:chOff x="3894667" y="2147711"/>
            <a:chExt cx="609593" cy="67451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905956" y="2147711"/>
              <a:ext cx="598304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894667" y="2147711"/>
              <a:ext cx="609593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90105"/>
              </p:ext>
            </p:extLst>
          </p:nvPr>
        </p:nvGraphicFramePr>
        <p:xfrm>
          <a:off x="2099728" y="3186480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6310488" y="3178718"/>
            <a:ext cx="609593" cy="674512"/>
            <a:chOff x="3894667" y="2147711"/>
            <a:chExt cx="609593" cy="674512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3905956" y="2147711"/>
              <a:ext cx="598304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894667" y="2147711"/>
              <a:ext cx="609593" cy="674512"/>
            </a:xfrm>
            <a:prstGeom prst="line">
              <a:avLst/>
            </a:prstGeom>
            <a:ln w="38100">
              <a:solidFill>
                <a:srgbClr val="F28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굽은 화살표 7"/>
          <p:cNvSpPr/>
          <p:nvPr/>
        </p:nvSpPr>
        <p:spPr>
          <a:xfrm flipV="1">
            <a:off x="6615284" y="2781425"/>
            <a:ext cx="733783" cy="262275"/>
          </a:xfrm>
          <a:prstGeom prst="bentArrow">
            <a:avLst/>
          </a:prstGeom>
          <a:solidFill>
            <a:srgbClr val="F38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58743" y="2781425"/>
            <a:ext cx="133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 hangingPunct="1"/>
            <a:r>
              <a:rPr lang="en-US" altLang="ko-KR" sz="1800" kern="1200" spc="-19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Bad Character</a:t>
            </a:r>
            <a:endParaRPr lang="ko-KR" altLang="en-US" sz="1800" kern="1200" spc="-19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111428" y="4078303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111428" y="4223551"/>
            <a:ext cx="4199060" cy="0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82634" y="4225249"/>
            <a:ext cx="21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 hangingPunct="1"/>
            <a:r>
              <a:rPr lang="en-US" altLang="ko-KR" sz="1800" kern="1200" spc="-19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is Bad Character?</a:t>
            </a:r>
            <a:endParaRPr lang="ko-KR" altLang="en-US" sz="1800" kern="1200" spc="-19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310488" y="4085454"/>
            <a:ext cx="0" cy="290497"/>
          </a:xfrm>
          <a:prstGeom prst="line">
            <a:avLst/>
          </a:prstGeom>
          <a:ln w="19050">
            <a:solidFill>
              <a:srgbClr val="F1B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329391" y="3245685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56912"/>
              </p:ext>
            </p:extLst>
          </p:nvPr>
        </p:nvGraphicFramePr>
        <p:xfrm>
          <a:off x="5103866" y="3180257"/>
          <a:ext cx="4809064" cy="67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  <a:gridCol w="601133"/>
              </a:tblGrid>
              <a:tr h="6745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G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A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3600" b="0" i="0" u="none" strike="noStrike" cap="none" spc="-190" normalizeH="0" baseline="0" dirty="0" smtClean="0">
                          <a:ln>
                            <a:solidFill>
                              <a:srgbClr val="696969">
                                <a:alpha val="1000"/>
                              </a:srgbClr>
                            </a:solidFill>
                          </a:ln>
                          <a:solidFill>
                            <a:srgbClr val="777777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pple SD 산돌고딕 Neo 옅은체"/>
                        </a:rPr>
                        <a:t>C</a:t>
                      </a:r>
                      <a:endParaRPr kumimoji="0" lang="ko-KR" altLang="en-US" sz="3600" b="0" i="0" u="none" strike="noStrike" cap="none" spc="-190" normalizeH="0" baseline="0" dirty="0">
                        <a:ln>
                          <a:solidFill>
                            <a:srgbClr val="696969">
                              <a:alpha val="1000"/>
                            </a:srgbClr>
                          </a:solidFill>
                        </a:ln>
                        <a:solidFill>
                          <a:srgbClr val="777777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pple SD 산돌고딕 Neo 옅은체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6" name="타원 55"/>
          <p:cNvSpPr/>
          <p:nvPr/>
        </p:nvSpPr>
        <p:spPr>
          <a:xfrm>
            <a:off x="6337051" y="3239462"/>
            <a:ext cx="556101" cy="556101"/>
          </a:xfrm>
          <a:prstGeom prst="ellipse">
            <a:avLst/>
          </a:prstGeom>
          <a:noFill/>
          <a:ln w="57150">
            <a:solidFill>
              <a:srgbClr val="F1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7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/>
      <p:bldP spid="44" grpId="0"/>
      <p:bldP spid="44" grpId="1"/>
      <p:bldP spid="52" grpId="0" animBg="1"/>
      <p:bldP spid="52" grpId="1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Simple search</a:t>
            </a:r>
            <a:r>
              <a:rPr lang="ko-KR" altLang="en-US" dirty="0" smtClean="0"/>
              <a:t>가 아님에 따른 추가 조건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05320" y="2113114"/>
            <a:ext cx="45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Uppercase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Lowercase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5319" y="4078303"/>
            <a:ext cx="43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Spacing words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화살표: 아래쪽 19"/>
          <p:cNvSpPr/>
          <p:nvPr/>
        </p:nvSpPr>
        <p:spPr>
          <a:xfrm rot="16200000">
            <a:off x="3164412" y="2700937"/>
            <a:ext cx="296522" cy="540102"/>
          </a:xfrm>
          <a:prstGeom prst="downArrow">
            <a:avLst/>
          </a:prstGeom>
          <a:solidFill>
            <a:srgbClr val="F3B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hape 173"/>
          <p:cNvSpPr/>
          <p:nvPr/>
        </p:nvSpPr>
        <p:spPr>
          <a:xfrm>
            <a:off x="3753826" y="2738677"/>
            <a:ext cx="6281421" cy="8321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 구분 없이 검색하되</a:t>
            </a:r>
            <a:r>
              <a:rPr lang="en-US" altLang="ko-KR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search keyword</a:t>
            </a:r>
            <a:r>
              <a:rPr lang="ko-KR" altLang="en-US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와 다를 경우 </a:t>
            </a:r>
            <a:r>
              <a:rPr lang="en-US" altLang="ko-KR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ranking </a:t>
            </a:r>
            <a:r>
              <a:rPr lang="ko-KR" altLang="en-US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점수 낮게 부여</a:t>
            </a:r>
            <a:endParaRPr sz="24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아래쪽 19"/>
          <p:cNvSpPr/>
          <p:nvPr/>
        </p:nvSpPr>
        <p:spPr>
          <a:xfrm rot="16200000">
            <a:off x="3164412" y="4685470"/>
            <a:ext cx="296522" cy="540102"/>
          </a:xfrm>
          <a:prstGeom prst="downArrow">
            <a:avLst/>
          </a:prstGeom>
          <a:solidFill>
            <a:srgbClr val="F3B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hape 173"/>
          <p:cNvSpPr/>
          <p:nvPr/>
        </p:nvSpPr>
        <p:spPr>
          <a:xfrm>
            <a:off x="3753826" y="4687696"/>
            <a:ext cx="5848289" cy="8321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띄어쓰기를 고려한 검색과</a:t>
            </a:r>
            <a:r>
              <a:rPr lang="en-US" altLang="ko-KR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고려하지 않는 검색</a:t>
            </a:r>
            <a:r>
              <a:rPr lang="en-US" altLang="ko-KR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가지를 각각 구현</a:t>
            </a:r>
            <a:endParaRPr sz="24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5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7375" y="4933031"/>
            <a:ext cx="10315925" cy="668538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38684" y="2274130"/>
            <a:ext cx="6158827" cy="45926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Summary of Last Presentation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String Searching Algorithm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Boyer-Moore string search algorithm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Conclusion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40710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1566" y="7139669"/>
            <a:ext cx="2806701" cy="378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of Last Presentation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Ranking</a:t>
            </a:r>
            <a:r>
              <a:rPr lang="ko-KR" altLang="en-US" dirty="0" smtClean="0"/>
              <a:t>의 기준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286"/>
          <p:cNvSpPr/>
          <p:nvPr/>
        </p:nvSpPr>
        <p:spPr>
          <a:xfrm>
            <a:off x="2729717" y="2577486"/>
            <a:ext cx="5466016" cy="2321892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hape 294"/>
          <p:cNvSpPr/>
          <p:nvPr/>
        </p:nvSpPr>
        <p:spPr>
          <a:xfrm>
            <a:off x="2849525" y="2418904"/>
            <a:ext cx="153044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우선시할 기준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454"/>
          <p:cNvSpPr/>
          <p:nvPr/>
        </p:nvSpPr>
        <p:spPr>
          <a:xfrm>
            <a:off x="2963647" y="2787231"/>
            <a:ext cx="333318" cy="197710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sz="2400" dirty="0">
                <a:solidFill>
                  <a:srgbClr val="F1BD3D"/>
                </a:solidFill>
              </a:rPr>
              <a:t>01</a:t>
            </a:r>
          </a:p>
          <a:p>
            <a:pPr algn="l">
              <a:lnSpc>
                <a:spcPct val="18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sz="2400" dirty="0" smtClean="0">
                <a:solidFill>
                  <a:srgbClr val="F1BD3D"/>
                </a:solidFill>
              </a:rPr>
              <a:t>02</a:t>
            </a:r>
            <a:endParaRPr lang="en-US" sz="2400" dirty="0" smtClean="0">
              <a:solidFill>
                <a:srgbClr val="F1BD3D"/>
              </a:solidFill>
            </a:endParaRPr>
          </a:p>
          <a:p>
            <a:pPr algn="l">
              <a:lnSpc>
                <a:spcPct val="18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lang="en-US" sz="2400" dirty="0" smtClean="0">
                <a:solidFill>
                  <a:srgbClr val="F1BD3D"/>
                </a:solidFill>
              </a:rPr>
              <a:t>03</a:t>
            </a:r>
            <a:endParaRPr sz="2400" dirty="0">
              <a:solidFill>
                <a:srgbClr val="F1BD3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2209" y="2948491"/>
            <a:ext cx="4274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Appearance frequency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Uppercase &amp; Lowercase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Spacing words</a:t>
            </a:r>
          </a:p>
        </p:txBody>
      </p:sp>
    </p:spTree>
    <p:extLst>
      <p:ext uri="{BB962C8B-B14F-4D97-AF65-F5344CB8AC3E}">
        <p14:creationId xmlns:p14="http://schemas.microsoft.com/office/powerpoint/2010/main" val="169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of Last Presentation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검색 키워드의 출현 빈도에 따른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371" y="2845584"/>
            <a:ext cx="5425370" cy="4831548"/>
          </a:xfrm>
          <a:prstGeom prst="rect">
            <a:avLst/>
          </a:prstGeom>
        </p:spPr>
      </p:pic>
      <p:sp>
        <p:nvSpPr>
          <p:cNvPr id="18" name="Shape 286"/>
          <p:cNvSpPr/>
          <p:nvPr/>
        </p:nvSpPr>
        <p:spPr>
          <a:xfrm>
            <a:off x="9185541" y="3963722"/>
            <a:ext cx="1290548" cy="1895212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Shape 294"/>
          <p:cNvSpPr/>
          <p:nvPr/>
        </p:nvSpPr>
        <p:spPr>
          <a:xfrm>
            <a:off x="9305349" y="3805140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93523" y="4259450"/>
            <a:ext cx="117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C.txt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B.txt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A.txt</a:t>
            </a:r>
          </a:p>
        </p:txBody>
      </p:sp>
      <p:sp>
        <p:nvSpPr>
          <p:cNvPr id="22" name="화살표: 아래쪽 19"/>
          <p:cNvSpPr/>
          <p:nvPr/>
        </p:nvSpPr>
        <p:spPr>
          <a:xfrm rot="16200000">
            <a:off x="7948191" y="4384247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30400" y="3578578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696777" y="5193415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24756" y="5181792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30400" y="6778979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382581" y="6781993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24164" y="6778979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of Last Presentation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대소문자의 차이 고려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Shape 286"/>
          <p:cNvSpPr/>
          <p:nvPr/>
        </p:nvSpPr>
        <p:spPr>
          <a:xfrm>
            <a:off x="12098753" y="3828255"/>
            <a:ext cx="1290548" cy="1364634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hape 294"/>
          <p:cNvSpPr/>
          <p:nvPr/>
        </p:nvSpPr>
        <p:spPr>
          <a:xfrm>
            <a:off x="12218561" y="3669673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06735" y="4123983"/>
            <a:ext cx="117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D.txt</a:t>
            </a:r>
          </a:p>
        </p:txBody>
      </p:sp>
      <p:sp>
        <p:nvSpPr>
          <p:cNvPr id="21" name="화살표: 아래쪽 19"/>
          <p:cNvSpPr/>
          <p:nvPr/>
        </p:nvSpPr>
        <p:spPr>
          <a:xfrm rot="16200000">
            <a:off x="10984904" y="4000424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6" y="3261077"/>
            <a:ext cx="8358556" cy="2575279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2022579" y="3816966"/>
            <a:ext cx="223999" cy="407805"/>
          </a:xfrm>
          <a:prstGeom prst="ellipse">
            <a:avLst/>
          </a:prstGeom>
          <a:noFill/>
          <a:ln w="3810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2026170" y="4146561"/>
            <a:ext cx="747394" cy="0"/>
          </a:xfrm>
          <a:prstGeom prst="line">
            <a:avLst/>
          </a:prstGeom>
          <a:ln w="38100">
            <a:solidFill>
              <a:srgbClr val="F28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21468" y="5127882"/>
            <a:ext cx="223999" cy="407805"/>
          </a:xfrm>
          <a:prstGeom prst="ellipse">
            <a:avLst/>
          </a:prstGeom>
          <a:noFill/>
          <a:ln w="3810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4425059" y="5457477"/>
            <a:ext cx="747394" cy="0"/>
          </a:xfrm>
          <a:prstGeom prst="line">
            <a:avLst/>
          </a:prstGeom>
          <a:ln w="38100">
            <a:solidFill>
              <a:srgbClr val="F28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of Last Presentation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키워드 사이의 공백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Shape 286"/>
          <p:cNvSpPr/>
          <p:nvPr/>
        </p:nvSpPr>
        <p:spPr>
          <a:xfrm>
            <a:off x="8222491" y="3850833"/>
            <a:ext cx="1290548" cy="1364634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hape 294"/>
          <p:cNvSpPr/>
          <p:nvPr/>
        </p:nvSpPr>
        <p:spPr>
          <a:xfrm>
            <a:off x="8342299" y="3692251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30473" y="4146561"/>
            <a:ext cx="117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</p:txBody>
      </p:sp>
      <p:sp>
        <p:nvSpPr>
          <p:cNvPr id="21" name="화살표: 아래쪽 19"/>
          <p:cNvSpPr/>
          <p:nvPr/>
        </p:nvSpPr>
        <p:spPr>
          <a:xfrm rot="16200000">
            <a:off x="7108642" y="4023002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5" y="2938121"/>
            <a:ext cx="4583562" cy="329221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082832" y="3734130"/>
            <a:ext cx="122936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01244" y="5334001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of Last Presentation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Ranking </a:t>
            </a:r>
            <a:r>
              <a:rPr lang="ko-KR" altLang="en-US" dirty="0" smtClean="0"/>
              <a:t>기준을 적용한 결과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63" y="2766562"/>
            <a:ext cx="6677025" cy="5191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hape 286"/>
          <p:cNvSpPr/>
          <p:nvPr/>
        </p:nvSpPr>
        <p:spPr>
          <a:xfrm>
            <a:off x="10017637" y="3414648"/>
            <a:ext cx="1290548" cy="3404271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Shape 294"/>
          <p:cNvSpPr/>
          <p:nvPr/>
        </p:nvSpPr>
        <p:spPr>
          <a:xfrm>
            <a:off x="10137445" y="3256067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25619" y="3710377"/>
            <a:ext cx="11763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C.txt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B.txt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A.txt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E.txt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G.txt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D.txt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F.txt</a:t>
            </a:r>
          </a:p>
        </p:txBody>
      </p:sp>
      <p:sp>
        <p:nvSpPr>
          <p:cNvPr id="22" name="화살표: 아래쪽 19"/>
          <p:cNvSpPr/>
          <p:nvPr/>
        </p:nvSpPr>
        <p:spPr>
          <a:xfrm rot="16200000">
            <a:off x="8957766" y="4384247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8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Searching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문자열 탐색 알고리즘에는 어떠한 것이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41" y="2076295"/>
            <a:ext cx="8301216" cy="3734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0320" y="5725892"/>
            <a:ext cx="4184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/>
              <a:t>: https://en.wikipedia.org/wiki/String_searching_algorithm</a:t>
            </a:r>
            <a:endParaRPr lang="ko-KR" altLang="en-US" sz="1100" dirty="0"/>
          </a:p>
        </p:txBody>
      </p:sp>
      <p:sp>
        <p:nvSpPr>
          <p:cNvPr id="16" name="화살표: 아래쪽 19"/>
          <p:cNvSpPr/>
          <p:nvPr/>
        </p:nvSpPr>
        <p:spPr>
          <a:xfrm rot="16200000">
            <a:off x="5715701" y="6173022"/>
            <a:ext cx="296522" cy="540102"/>
          </a:xfrm>
          <a:prstGeom prst="downArrow">
            <a:avLst/>
          </a:prstGeom>
          <a:solidFill>
            <a:srgbClr val="F3B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173"/>
          <p:cNvSpPr/>
          <p:nvPr/>
        </p:nvSpPr>
        <p:spPr>
          <a:xfrm>
            <a:off x="6305115" y="6180874"/>
            <a:ext cx="3735852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적합한 알고리즘은</a:t>
            </a:r>
            <a:r>
              <a:rPr lang="en-US" altLang="ko-KR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sz="28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84137" y="2457612"/>
            <a:ext cx="3656829" cy="3268280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Searching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가장 적합한 알고리즘은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64" y="2244056"/>
            <a:ext cx="11063646" cy="3412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37" y="2543724"/>
            <a:ext cx="12079143" cy="3477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69341" y="2891434"/>
            <a:ext cx="4184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/>
              <a:t>: https://en.wikipedia.org/wiki/String_searching_algorithm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57" y="3856602"/>
            <a:ext cx="8053724" cy="23522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35060" y="6208892"/>
            <a:ext cx="6351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구종만</a:t>
            </a:r>
            <a:r>
              <a:rPr lang="en-US" altLang="ko-KR" sz="1100" dirty="0" smtClean="0"/>
              <a:t>, 『</a:t>
            </a:r>
            <a:r>
              <a:rPr lang="ko-KR" altLang="en-US" sz="1100" dirty="0" smtClean="0"/>
              <a:t>프로그래밍 대회에서 배우는 알고리즘 문제 해결 전략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권</a:t>
            </a:r>
            <a:r>
              <a:rPr lang="en-US" altLang="ko-KR" sz="1100" dirty="0" smtClean="0"/>
              <a:t>』, </a:t>
            </a:r>
            <a:r>
              <a:rPr lang="ko-KR" altLang="en-US" sz="1100" dirty="0" err="1" smtClean="0"/>
              <a:t>인사이트</a:t>
            </a:r>
            <a:r>
              <a:rPr lang="en-US" altLang="ko-KR" sz="1100" dirty="0" smtClean="0"/>
              <a:t>(2012), p.674</a:t>
            </a:r>
            <a:endParaRPr lang="ko-KR" altLang="en-US" sz="1100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989689" y="4756161"/>
            <a:ext cx="4967113" cy="0"/>
          </a:xfrm>
          <a:prstGeom prst="line">
            <a:avLst/>
          </a:prstGeom>
          <a:ln w="57150">
            <a:solidFill>
              <a:srgbClr val="F28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353735" y="5224650"/>
            <a:ext cx="5796843" cy="0"/>
          </a:xfrm>
          <a:prstGeom prst="line">
            <a:avLst/>
          </a:prstGeom>
          <a:ln w="57150">
            <a:solidFill>
              <a:srgbClr val="F28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625</Words>
  <Application>Microsoft Office PowerPoint</Application>
  <PresentationFormat>사용자 지정</PresentationFormat>
  <Paragraphs>407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Apple SD 산돌고딕 Neo 세미볼드체</vt:lpstr>
      <vt:lpstr>Apple SD 산돌고딕 Neo 옅은체</vt:lpstr>
      <vt:lpstr>Dinbol</vt:lpstr>
      <vt:lpstr>Dubai</vt:lpstr>
      <vt:lpstr>Helvetica Neue</vt:lpstr>
      <vt:lpstr>맑은 고딕</vt:lpstr>
      <vt:lpstr>Arial</vt:lpstr>
      <vt:lpstr>디자인 사용자 지정</vt:lpstr>
      <vt:lpstr>SW Programming (2) – Final Project</vt:lpstr>
      <vt:lpstr>PowerPoint 프레젠테이션</vt:lpstr>
      <vt:lpstr>Summary of Last Presentation</vt:lpstr>
      <vt:lpstr>Summary of Last Presentation</vt:lpstr>
      <vt:lpstr>Summary of Last Presentation</vt:lpstr>
      <vt:lpstr>Summary of Last Presentation</vt:lpstr>
      <vt:lpstr>Summary of Last Presentation</vt:lpstr>
      <vt:lpstr>String Searching Algorithm</vt:lpstr>
      <vt:lpstr>String Searching Algorithm</vt:lpstr>
      <vt:lpstr>Boyer-Moore string search algorithm</vt:lpstr>
      <vt:lpstr>Boyer-Moore string search algorithm</vt:lpstr>
      <vt:lpstr>Boyer-Moore string search algorithm</vt:lpstr>
      <vt:lpstr>Boyer-Moore string search algorithm</vt:lpstr>
      <vt:lpstr>Boyer-Moore string search algorithm</vt:lpstr>
      <vt:lpstr>Boyer-Moore string search algorithm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george</dc:creator>
  <cp:lastModifiedBy>Jahwan Oh</cp:lastModifiedBy>
  <cp:revision>68</cp:revision>
  <dcterms:modified xsi:type="dcterms:W3CDTF">2017-11-17T05:54:14Z</dcterms:modified>
</cp:coreProperties>
</file>