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8" r:id="rId5"/>
    <p:sldId id="271" r:id="rId6"/>
    <p:sldId id="275" r:id="rId7"/>
    <p:sldId id="272" r:id="rId8"/>
    <p:sldId id="274" r:id="rId9"/>
    <p:sldId id="273" r:id="rId10"/>
    <p:sldId id="259" r:id="rId11"/>
    <p:sldId id="266" r:id="rId12"/>
    <p:sldId id="267" r:id="rId13"/>
    <p:sldId id="268" r:id="rId14"/>
    <p:sldId id="269" r:id="rId15"/>
    <p:sldId id="270" r:id="rId16"/>
    <p:sldId id="277" r:id="rId17"/>
    <p:sldId id="278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>
      <p:cViewPr varScale="1">
        <p:scale>
          <a:sx n="109" d="100"/>
          <a:sy n="109" d="100"/>
        </p:scale>
        <p:origin x="16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1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96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8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0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84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9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9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4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8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3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B2BDB-30B0-46F9-BF75-9B88525280A4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9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이등변 삼각형 17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714" y="1556792"/>
            <a:ext cx="247856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-윤고딕340" pitchFamily="18" charset="-127"/>
                <a:ea typeface="-윤고딕340" pitchFamily="18" charset="-127"/>
              </a:rPr>
              <a:t>D</a:t>
            </a:r>
            <a:r>
              <a:rPr lang="en-US" altLang="ko-KR" sz="4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arkness</a:t>
            </a:r>
            <a:endParaRPr lang="ko-KR" altLang="en-US" sz="4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86953" y="2402660"/>
            <a:ext cx="3528392" cy="0"/>
          </a:xfrm>
          <a:prstGeom prst="line">
            <a:avLst/>
          </a:prstGeom>
          <a:ln w="762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771800" y="1556792"/>
            <a:ext cx="3528392" cy="0"/>
          </a:xfrm>
          <a:prstGeom prst="line">
            <a:avLst/>
          </a:prstGeom>
          <a:ln w="762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3296714" y="4365104"/>
            <a:ext cx="2664296" cy="20162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2012182037 </a:t>
            </a:r>
            <a:r>
              <a:rPr lang="ko-KR" altLang="en-US" dirty="0" smtClean="0"/>
              <a:t>정 재 훈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2012182009 </a:t>
            </a:r>
            <a:r>
              <a:rPr lang="ko-KR" altLang="en-US" dirty="0" smtClean="0"/>
              <a:t>민 두 홍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2012182012 </a:t>
            </a:r>
            <a:r>
              <a:rPr lang="ko-KR" altLang="en-US" dirty="0" smtClean="0"/>
              <a:t>박 요 한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t="10278" r="3749" b="9166"/>
          <a:stretch/>
        </p:blipFill>
        <p:spPr>
          <a:xfrm>
            <a:off x="7334368" y="116632"/>
            <a:ext cx="1532048" cy="101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7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게임방법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3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2" name="그림 1" descr="캐나다에서 사용되는 QWERTY 키보드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196751"/>
            <a:ext cx="4320480" cy="1381834"/>
          </a:xfrm>
          <a:prstGeom prst="rect">
            <a:avLst/>
          </a:prstGeom>
        </p:spPr>
      </p:pic>
      <p:pic>
        <p:nvPicPr>
          <p:cNvPr id="3" name="그림 2" descr="MSI, DS300 게이밍 마우스 공개 :: 보드나라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799" y="1075878"/>
            <a:ext cx="1770682" cy="141064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773543" y="1493168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78447" y="1743652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54800" y="1743652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96078" y="1743652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062712" y="1493168"/>
            <a:ext cx="434478" cy="250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66870" y="2328101"/>
            <a:ext cx="1765169" cy="250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164287" y="1196751"/>
            <a:ext cx="309277" cy="584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16" idx="1"/>
          </p:cNvCxnSpPr>
          <p:nvPr/>
        </p:nvCxnSpPr>
        <p:spPr>
          <a:xfrm flipH="1">
            <a:off x="1043608" y="1618410"/>
            <a:ext cx="1019104" cy="413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978474" y="569875"/>
            <a:ext cx="873446" cy="997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996546" y="2448938"/>
            <a:ext cx="575454" cy="42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7318925" y="706387"/>
            <a:ext cx="384238" cy="505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49454" y="188640"/>
            <a:ext cx="124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이동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15899" y="2878853"/>
            <a:ext cx="124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점프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27757" y="363375"/>
            <a:ext cx="124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공격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7761519" y="1698038"/>
            <a:ext cx="677745" cy="6672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80767" y="2366348"/>
            <a:ext cx="124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카메라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회전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7153" y="1792060"/>
            <a:ext cx="124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게임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상태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7467" y="3845321"/>
            <a:ext cx="7686600" cy="1815882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Ⅰ.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상대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플레이어를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알아차려 공격하면 즉시 승리 </a:t>
            </a:r>
            <a:endParaRPr lang="en-US" altLang="ko-KR" sz="14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제한시간 초과시 더 많은 몬스터를 처치한 플레이어가 승리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Ⅱ.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각 플레이어들을 제한된 가시거리를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갖음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Ⅲ.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몬스터를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공격한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플레이어의 스피드는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5%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감소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Ⅳ.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몬스터 처치 시 플레이어의 위치를 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초 동안 빛으로 밝힘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지도상에서도 표시 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Ⅴ.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가지 모델이 각 플레이어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몬스터 상관없이 </a:t>
            </a:r>
            <a:r>
              <a:rPr lang="ko-KR" altLang="en-US" sz="14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랜덤하게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주어짐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Ⅵ.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분이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지나면 플레이어의 상태가 걷기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-&gt;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달리기로 전환</a:t>
            </a:r>
            <a:endParaRPr lang="en-US" altLang="ko-KR" sz="14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Ⅶ.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을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이용해 게임 현재 상태를 볼 수 있음</a:t>
            </a:r>
            <a:endParaRPr lang="en-US" altLang="ko-KR" sz="1400" kern="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6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개발환경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4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6317" y="2204864"/>
            <a:ext cx="7686600" cy="1477328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Visual 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Studio 2015</a:t>
            </a:r>
          </a:p>
          <a:p>
            <a:pPr algn="ctr"/>
            <a:r>
              <a:rPr lang="en-US" altLang="ko-KR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Directx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11 SDK</a:t>
            </a:r>
          </a:p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Unity.</a:t>
            </a:r>
          </a:p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GitHub</a:t>
            </a:r>
          </a:p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24778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기술적요소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5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2805" y="1598922"/>
            <a:ext cx="7686600" cy="1846659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Client</a:t>
            </a:r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동적 </a:t>
            </a:r>
            <a:r>
              <a:rPr lang="ko-KR" altLang="en-US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파티클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시스템을 통한 비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(rain),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눈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(snow)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특수효과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환경매핑을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사용하여 군데군데 거울 배치</a:t>
            </a:r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7919" y="4293096"/>
            <a:ext cx="7686600" cy="1292662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Server</a:t>
            </a:r>
            <a:endParaRPr lang="en-US" altLang="ko-KR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IOCP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를 이용하여 다수의 클라이언트의 접속을 효율적으로 처리</a:t>
            </a:r>
            <a:endParaRPr lang="en-US" altLang="ko-KR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데드레커닝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기법을 이용한 효율적인 </a:t>
            </a:r>
            <a:r>
              <a:rPr lang="ko-KR" altLang="en-US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소켓통신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처리</a:t>
            </a:r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02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중점 연구분야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6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9592" y="1412775"/>
            <a:ext cx="6912768" cy="1421928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Dynamic </a:t>
            </a:r>
            <a:r>
              <a:rPr lang="en-US" altLang="ko-KR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Paricle</a:t>
            </a: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System</a:t>
            </a: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environment mapping</a:t>
            </a:r>
            <a:endParaRPr lang="en-US" altLang="ko-KR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9592" y="3573016"/>
            <a:ext cx="6979572" cy="978729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</a:p>
        </p:txBody>
      </p:sp>
    </p:spTree>
    <p:extLst>
      <p:ext uri="{BB962C8B-B14F-4D97-AF65-F5344CB8AC3E}">
        <p14:creationId xmlns:p14="http://schemas.microsoft.com/office/powerpoint/2010/main" val="42716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타 게임과의 비교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7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6215" y="1412775"/>
            <a:ext cx="7686600" cy="463973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비슷한 장르의 게임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라스트 맨 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스탠딩</a:t>
            </a:r>
            <a:endParaRPr lang="ko-KR" altLang="en-US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0" y="2092771"/>
            <a:ext cx="3930720" cy="385650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788024" y="2152821"/>
            <a:ext cx="3672408" cy="3736407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ko-KR" altLang="en-US" sz="20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차별화 부분</a:t>
            </a:r>
            <a:endParaRPr lang="en-US" altLang="ko-KR" sz="20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endParaRPr lang="ko-KR" altLang="en-US" sz="16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배경을 어둡게 구성하고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가시거리에 </a:t>
            </a: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제한을 두어 공포감을 조성</a:t>
            </a:r>
            <a:r>
              <a:rPr lang="en-US" altLang="ko-KR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fontAlgn="base">
              <a:lnSpc>
                <a:spcPct val="160000"/>
              </a:lnSpc>
            </a:pP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플레이어</a:t>
            </a:r>
            <a:r>
              <a:rPr lang="en-US" altLang="ko-KR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몬스터에게는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개의</a:t>
            </a:r>
            <a:endParaRPr lang="en-US" altLang="ko-KR" sz="16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모델을 </a:t>
            </a:r>
            <a:r>
              <a:rPr lang="ko-KR" altLang="en-US" sz="1600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랜덤하게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주어진다</a:t>
            </a:r>
            <a:r>
              <a:rPr lang="en-US" altLang="ko-KR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fontAlgn="base">
              <a:lnSpc>
                <a:spcPct val="160000"/>
              </a:lnSpc>
            </a:pP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게임에 시간제한을 </a:t>
            </a: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두고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객체 </a:t>
            </a:r>
            <a:endParaRPr lang="en-US" altLang="ko-KR" sz="16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이동속도가 후반으로 갈수록</a:t>
            </a:r>
            <a:endParaRPr lang="en-US" altLang="ko-KR" sz="16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증가 하도록 한다</a:t>
            </a:r>
            <a:r>
              <a:rPr lang="en-US" altLang="ko-KR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5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4314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 일정 및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구성원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역할분담</a:t>
            </a:r>
            <a:endParaRPr lang="en-US" altLang="ko-KR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8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9592" y="1412775"/>
            <a:ext cx="2825665" cy="978729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민두홍</a:t>
            </a: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박요한</a:t>
            </a:r>
            <a:endParaRPr lang="en-US" altLang="ko-KR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32040" y="1425909"/>
            <a:ext cx="2520280" cy="978729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정재훈</a:t>
            </a:r>
            <a:endParaRPr lang="en-US" altLang="ko-KR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9592" y="2780928"/>
            <a:ext cx="2825665" cy="3139001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구현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UI 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프레임 워크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맵툴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사운드 처리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 처리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서버연동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및 콘텐츠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충돌처리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13559" y="2924944"/>
            <a:ext cx="2664296" cy="2850011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Dummy Client 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프레임워크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연동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충돌체크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동기화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버그수정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및 테스트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최적화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미비점 보완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2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452436"/>
              </p:ext>
            </p:extLst>
          </p:nvPr>
        </p:nvGraphicFramePr>
        <p:xfrm>
          <a:off x="566304" y="1784697"/>
          <a:ext cx="8122931" cy="3970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989">
                  <a:extLst>
                    <a:ext uri="{9D8B030D-6E8A-4147-A177-3AD203B41FA5}">
                      <a16:colId xmlns:a16="http://schemas.microsoft.com/office/drawing/2014/main" val="1913552671"/>
                    </a:ext>
                  </a:extLst>
                </a:gridCol>
                <a:gridCol w="829649">
                  <a:extLst>
                    <a:ext uri="{9D8B030D-6E8A-4147-A177-3AD203B41FA5}">
                      <a16:colId xmlns:a16="http://schemas.microsoft.com/office/drawing/2014/main" val="3585476026"/>
                    </a:ext>
                  </a:extLst>
                </a:gridCol>
                <a:gridCol w="877005">
                  <a:extLst>
                    <a:ext uri="{9D8B030D-6E8A-4147-A177-3AD203B41FA5}">
                      <a16:colId xmlns:a16="http://schemas.microsoft.com/office/drawing/2014/main" val="3212826627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2757072044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3046742121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1760678651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1347899073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3956769965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118995647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개발목록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354290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쉐이더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302393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UI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09785293"/>
                  </a:ext>
                </a:extLst>
              </a:tr>
              <a:tr h="3978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프레임워크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542521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맵</a:t>
                      </a:r>
                      <a:r>
                        <a:rPr lang="ko-KR" altLang="en-US" sz="1400" baseline="0" dirty="0" err="1" smtClean="0">
                          <a:latin typeface="+mj-ea"/>
                          <a:ea typeface="+mj-ea"/>
                        </a:rPr>
                        <a:t>툴</a:t>
                      </a:r>
                      <a:r>
                        <a:rPr lang="ko-KR" altLang="en-US" sz="1400" baseline="0" dirty="0" smtClean="0">
                          <a:latin typeface="+mj-ea"/>
                          <a:ea typeface="+mj-ea"/>
                        </a:rPr>
                        <a:t> 및 </a:t>
                      </a:r>
                      <a:r>
                        <a:rPr lang="ko-KR" altLang="en-US" sz="1400" baseline="0" dirty="0" err="1" smtClean="0">
                          <a:latin typeface="+mj-ea"/>
                          <a:ea typeface="+mj-ea"/>
                        </a:rPr>
                        <a:t>맵제작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692856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사운드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3831355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캐릭터 </a:t>
                      </a:r>
                      <a:endParaRPr lang="en-US" altLang="ko-KR" sz="1400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애니메이션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75541417"/>
                  </a:ext>
                </a:extLst>
              </a:tr>
              <a:tr h="3323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충돌체크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329946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서버</a:t>
                      </a:r>
                      <a:endParaRPr lang="en-US" altLang="ko-KR" sz="1200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연동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47082890"/>
                  </a:ext>
                </a:extLst>
              </a:tr>
              <a:tr h="3763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AI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및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콘텐츠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85311693"/>
                  </a:ext>
                </a:extLst>
              </a:tr>
            </a:tbl>
          </a:graphicData>
        </a:graphic>
      </p:graphicFrame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4314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 일정 및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구성원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역할분담</a:t>
            </a:r>
            <a:endParaRPr lang="en-US" altLang="ko-KR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8</a:t>
            </a:r>
            <a:endParaRPr lang="ko-KR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172571" y="1259057"/>
            <a:ext cx="512618" cy="33251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6" name="TextBox 15"/>
          <p:cNvSpPr txBox="1"/>
          <p:nvPr/>
        </p:nvSpPr>
        <p:spPr>
          <a:xfrm>
            <a:off x="1433944" y="1259057"/>
            <a:ext cx="736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solidFill>
                  <a:schemeClr val="bg1"/>
                </a:solidFill>
              </a:rPr>
              <a:t>박요한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811744" y="1259057"/>
            <a:ext cx="512618" cy="332510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8" name="TextBox 17"/>
          <p:cNvSpPr txBox="1"/>
          <p:nvPr/>
        </p:nvSpPr>
        <p:spPr>
          <a:xfrm>
            <a:off x="2975264" y="1255595"/>
            <a:ext cx="7693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err="1">
                <a:solidFill>
                  <a:schemeClr val="bg1"/>
                </a:solidFill>
              </a:rPr>
              <a:t>민두홍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45226" y="2679893"/>
            <a:ext cx="1575956" cy="227109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0" name="직사각형 19"/>
          <p:cNvSpPr/>
          <p:nvPr/>
        </p:nvSpPr>
        <p:spPr>
          <a:xfrm>
            <a:off x="2366270" y="3247451"/>
            <a:ext cx="1626065" cy="213262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1" name="직사각형 20"/>
          <p:cNvSpPr/>
          <p:nvPr/>
        </p:nvSpPr>
        <p:spPr>
          <a:xfrm>
            <a:off x="1811663" y="2051989"/>
            <a:ext cx="6109479" cy="105949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2" name="직사각형 21"/>
          <p:cNvSpPr/>
          <p:nvPr/>
        </p:nvSpPr>
        <p:spPr>
          <a:xfrm>
            <a:off x="1797818" y="2140125"/>
            <a:ext cx="6109479" cy="94548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3" name="직사각형 22"/>
          <p:cNvSpPr/>
          <p:nvPr/>
        </p:nvSpPr>
        <p:spPr>
          <a:xfrm>
            <a:off x="3737011" y="2349884"/>
            <a:ext cx="4257062" cy="249820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4" name="직사각형 23"/>
          <p:cNvSpPr/>
          <p:nvPr/>
        </p:nvSpPr>
        <p:spPr>
          <a:xfrm>
            <a:off x="1603252" y="3934911"/>
            <a:ext cx="2141335" cy="274805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5" name="직사각형 24"/>
          <p:cNvSpPr/>
          <p:nvPr/>
        </p:nvSpPr>
        <p:spPr>
          <a:xfrm>
            <a:off x="1603252" y="4299843"/>
            <a:ext cx="2141335" cy="245233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8" name="직사각형 27"/>
          <p:cNvSpPr/>
          <p:nvPr/>
        </p:nvSpPr>
        <p:spPr>
          <a:xfrm>
            <a:off x="5157900" y="3679051"/>
            <a:ext cx="1462560" cy="203084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9" name="직사각형 28"/>
          <p:cNvSpPr/>
          <p:nvPr/>
        </p:nvSpPr>
        <p:spPr>
          <a:xfrm>
            <a:off x="6620460" y="3677214"/>
            <a:ext cx="1462560" cy="203084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2" name="직사각형 31"/>
          <p:cNvSpPr/>
          <p:nvPr/>
        </p:nvSpPr>
        <p:spPr>
          <a:xfrm>
            <a:off x="3712579" y="4665893"/>
            <a:ext cx="1623725" cy="247906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367648" y="5372759"/>
            <a:ext cx="512618" cy="33251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6" name="직사각형 35"/>
          <p:cNvSpPr/>
          <p:nvPr/>
        </p:nvSpPr>
        <p:spPr>
          <a:xfrm>
            <a:off x="5686888" y="5430375"/>
            <a:ext cx="2141335" cy="1281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7" name="직사각형 36"/>
          <p:cNvSpPr/>
          <p:nvPr/>
        </p:nvSpPr>
        <p:spPr>
          <a:xfrm>
            <a:off x="5673042" y="5519709"/>
            <a:ext cx="2141335" cy="114403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8" name="직사각형 37"/>
          <p:cNvSpPr/>
          <p:nvPr/>
        </p:nvSpPr>
        <p:spPr>
          <a:xfrm>
            <a:off x="4310516" y="5008935"/>
            <a:ext cx="4077908" cy="330991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88853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070794"/>
              </p:ext>
            </p:extLst>
          </p:nvPr>
        </p:nvGraphicFramePr>
        <p:xfrm>
          <a:off x="378566" y="2122634"/>
          <a:ext cx="8308234" cy="3033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824">
                  <a:extLst>
                    <a:ext uri="{9D8B030D-6E8A-4147-A177-3AD203B41FA5}">
                      <a16:colId xmlns:a16="http://schemas.microsoft.com/office/drawing/2014/main" val="1913552671"/>
                    </a:ext>
                  </a:extLst>
                </a:gridCol>
                <a:gridCol w="848576">
                  <a:extLst>
                    <a:ext uri="{9D8B030D-6E8A-4147-A177-3AD203B41FA5}">
                      <a16:colId xmlns:a16="http://schemas.microsoft.com/office/drawing/2014/main" val="3585476026"/>
                    </a:ext>
                  </a:extLst>
                </a:gridCol>
                <a:gridCol w="897012">
                  <a:extLst>
                    <a:ext uri="{9D8B030D-6E8A-4147-A177-3AD203B41FA5}">
                      <a16:colId xmlns:a16="http://schemas.microsoft.com/office/drawing/2014/main" val="3212826627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2757072044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3046742121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1760678651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1347899073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3956769965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118995647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개발목록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3542909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j-ea"/>
                          <a:ea typeface="+mj-ea"/>
                        </a:rPr>
                        <a:t>Dummy</a:t>
                      </a: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+mj-ea"/>
                          <a:ea typeface="+mj-ea"/>
                        </a:rPr>
                        <a:t>Client</a:t>
                      </a:r>
                      <a:r>
                        <a:rPr lang="en-US" altLang="ko-KR" sz="1100" b="1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b="1" baseline="0" dirty="0" smtClean="0">
                          <a:latin typeface="+mj-ea"/>
                          <a:ea typeface="+mj-ea"/>
                        </a:rPr>
                        <a:t>구현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830239392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프레임워크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709785293"/>
                  </a:ext>
                </a:extLst>
              </a:tr>
              <a:tr h="397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클라이언트 연동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915425211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j-ea"/>
                          <a:ea typeface="+mj-ea"/>
                        </a:rPr>
                        <a:t>충돌체크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69285618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동기화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653831355"/>
                  </a:ext>
                </a:extLst>
              </a:tr>
              <a:tr h="4412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j-ea"/>
                          <a:ea typeface="+mj-ea"/>
                        </a:rPr>
                        <a:t>버그수정</a:t>
                      </a:r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 및 테스트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75541417"/>
                  </a:ext>
                </a:extLst>
              </a:tr>
              <a:tr h="33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최적화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3299464"/>
                  </a:ext>
                </a:extLst>
              </a:tr>
              <a:tr h="413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미비점 보완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47082890"/>
                  </a:ext>
                </a:extLst>
              </a:tr>
            </a:tbl>
          </a:graphicData>
        </a:graphic>
      </p:graphicFrame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4314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 일정 및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구성원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역할분담</a:t>
            </a:r>
            <a:endParaRPr lang="en-US" altLang="ko-KR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8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2267744" y="1460916"/>
            <a:ext cx="512618" cy="33251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1542972" y="1460916"/>
            <a:ext cx="7223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solidFill>
                  <a:schemeClr val="bg1"/>
                </a:solidFill>
              </a:rPr>
              <a:t>정재훈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431509" y="2421314"/>
            <a:ext cx="1662546" cy="370635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7" name="직사각형 36"/>
          <p:cNvSpPr/>
          <p:nvPr/>
        </p:nvSpPr>
        <p:spPr>
          <a:xfrm>
            <a:off x="1431509" y="2791950"/>
            <a:ext cx="1662546" cy="19313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8" name="직사각형 37"/>
          <p:cNvSpPr/>
          <p:nvPr/>
        </p:nvSpPr>
        <p:spPr>
          <a:xfrm>
            <a:off x="3475925" y="3069039"/>
            <a:ext cx="5210873" cy="33251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9" name="직사각형 38"/>
          <p:cNvSpPr/>
          <p:nvPr/>
        </p:nvSpPr>
        <p:spPr>
          <a:xfrm>
            <a:off x="3628325" y="3401549"/>
            <a:ext cx="1397451" cy="33251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0" name="직사각형 39"/>
          <p:cNvSpPr/>
          <p:nvPr/>
        </p:nvSpPr>
        <p:spPr>
          <a:xfrm>
            <a:off x="3997076" y="3698072"/>
            <a:ext cx="1431470" cy="22911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1" name="직사각형 40"/>
          <p:cNvSpPr/>
          <p:nvPr/>
        </p:nvSpPr>
        <p:spPr>
          <a:xfrm>
            <a:off x="4761754" y="3998559"/>
            <a:ext cx="764678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2" name="직사각형 41"/>
          <p:cNvSpPr/>
          <p:nvPr/>
        </p:nvSpPr>
        <p:spPr>
          <a:xfrm>
            <a:off x="5644981" y="4743459"/>
            <a:ext cx="3041817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3" name="직사각형 42"/>
          <p:cNvSpPr/>
          <p:nvPr/>
        </p:nvSpPr>
        <p:spPr>
          <a:xfrm>
            <a:off x="5644981" y="4392531"/>
            <a:ext cx="3041817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4" name="직사각형 43"/>
          <p:cNvSpPr/>
          <p:nvPr/>
        </p:nvSpPr>
        <p:spPr>
          <a:xfrm>
            <a:off x="7342163" y="4002963"/>
            <a:ext cx="1344635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5" name="직사각형 44"/>
          <p:cNvSpPr/>
          <p:nvPr/>
        </p:nvSpPr>
        <p:spPr>
          <a:xfrm>
            <a:off x="6348885" y="3712941"/>
            <a:ext cx="1431470" cy="22911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77443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이등변 삼각형 25"/>
          <p:cNvSpPr/>
          <p:nvPr/>
        </p:nvSpPr>
        <p:spPr>
          <a:xfrm rot="10800000" flipV="1">
            <a:off x="8137510" y="547924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-1" y="-8965"/>
            <a:ext cx="2321859" cy="313764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32164" y="2"/>
            <a:ext cx="2267022" cy="306895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380268" y="404664"/>
            <a:ext cx="1782464" cy="1782464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85574" y="2516465"/>
            <a:ext cx="2306386" cy="1102432"/>
            <a:chOff x="3364596" y="204787"/>
            <a:chExt cx="2967454" cy="1412775"/>
          </a:xfrm>
        </p:grpSpPr>
        <p:cxnSp>
          <p:nvCxnSpPr>
            <p:cNvPr id="16" name="직선 연결선 15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1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27984" y="649565"/>
              <a:ext cx="1904066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연구목적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5548" y="911175"/>
            <a:ext cx="1806200" cy="769441"/>
          </a:xfrm>
          <a:prstGeom prst="rect">
            <a:avLst/>
          </a:prstGeom>
          <a:noFill/>
          <a:ln w="317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INDEX</a:t>
            </a:r>
            <a:endParaRPr lang="ko-KR" altLang="en-US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8114784" y="5489363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685574" y="3320319"/>
            <a:ext cx="3518258" cy="1102432"/>
            <a:chOff x="3364596" y="204787"/>
            <a:chExt cx="4526677" cy="1412775"/>
          </a:xfrm>
        </p:grpSpPr>
        <p:cxnSp>
          <p:nvCxnSpPr>
            <p:cNvPr id="28" name="직선 연결선 27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2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27984" y="649565"/>
              <a:ext cx="3463289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게임소개 및 특징 </a:t>
              </a:r>
              <a:endParaRPr lang="en-US" altLang="ko-KR" sz="2800" dirty="0" smtClean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85574" y="4124173"/>
            <a:ext cx="2287150" cy="1102432"/>
            <a:chOff x="3364596" y="204787"/>
            <a:chExt cx="2942704" cy="1412775"/>
          </a:xfrm>
        </p:grpSpPr>
        <p:cxnSp>
          <p:nvCxnSpPr>
            <p:cNvPr id="48" name="직선 연결선 47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3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27984" y="649565"/>
              <a:ext cx="1879316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게임방법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85574" y="4928027"/>
            <a:ext cx="2306386" cy="1102432"/>
            <a:chOff x="3364596" y="204787"/>
            <a:chExt cx="2967453" cy="1412775"/>
          </a:xfrm>
        </p:grpSpPr>
        <p:cxnSp>
          <p:nvCxnSpPr>
            <p:cNvPr id="52" name="직선 연결선 51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4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27984" y="649565"/>
              <a:ext cx="1904065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개발환경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4306700" y="2483007"/>
            <a:ext cx="2610957" cy="1102432"/>
            <a:chOff x="3364596" y="204787"/>
            <a:chExt cx="3359322" cy="1412775"/>
          </a:xfrm>
        </p:grpSpPr>
        <p:cxnSp>
          <p:nvCxnSpPr>
            <p:cNvPr id="72" name="직선 연결선 71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5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427984" y="649565"/>
              <a:ext cx="2295934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err="1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기술적요소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306700" y="3286861"/>
            <a:ext cx="3053387" cy="1102432"/>
            <a:chOff x="3364596" y="204787"/>
            <a:chExt cx="3928563" cy="1412775"/>
          </a:xfrm>
        </p:grpSpPr>
        <p:cxnSp>
          <p:nvCxnSpPr>
            <p:cNvPr id="76" name="직선 연결선 75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6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427984" y="649565"/>
              <a:ext cx="2865175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중점 연구분야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306701" y="4090715"/>
            <a:ext cx="3438105" cy="1102432"/>
            <a:chOff x="3364596" y="204787"/>
            <a:chExt cx="4423550" cy="1412775"/>
          </a:xfrm>
        </p:grpSpPr>
        <p:cxnSp>
          <p:nvCxnSpPr>
            <p:cNvPr id="80" name="직선 연결선 79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타원 80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7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27982" y="649565"/>
              <a:ext cx="3360164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타 게임과의 비교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306700" y="4894569"/>
            <a:ext cx="3861299" cy="1301181"/>
            <a:chOff x="3364596" y="204787"/>
            <a:chExt cx="4968042" cy="1667473"/>
          </a:xfrm>
        </p:grpSpPr>
        <p:cxnSp>
          <p:nvCxnSpPr>
            <p:cNvPr id="84" name="직선 연결선 83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타원 84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8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427983" y="649565"/>
              <a:ext cx="3904655" cy="1222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개발 일정 및 구성원</a:t>
              </a:r>
              <a:endParaRPr lang="en-US" altLang="ko-KR" sz="2800" dirty="0" smtClean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역할분담</a:t>
              </a:r>
              <a:endParaRPr lang="en-US" altLang="ko-KR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46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연구 목적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2857" y="2564904"/>
            <a:ext cx="84721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Ⅰ</a:t>
            </a:r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DirectX11</a:t>
            </a:r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및  </a:t>
            </a:r>
            <a:r>
              <a:rPr lang="en-US" altLang="ko-KR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FBX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파일을 이용한 게임 제작</a:t>
            </a:r>
            <a:endParaRPr lang="en-US" altLang="ko-KR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Ⅱ.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IOCP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소켓을 이용한 서버 제작 및 </a:t>
            </a:r>
            <a:r>
              <a:rPr lang="ko-KR" altLang="en-US" sz="2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충돌체크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Ⅲ.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Direct </a:t>
            </a:r>
            <a:r>
              <a:rPr lang="en-US" altLang="ko-KR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3D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게임의 최적화 작업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Ⅳ.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Unity</a:t>
            </a:r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를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이용한 </a:t>
            </a:r>
            <a:r>
              <a:rPr lang="ko-KR" altLang="en-US" sz="2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맵툴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제작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ko-KR" altLang="en-US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80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91087" y="1068357"/>
            <a:ext cx="3988592" cy="68326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400" b="1" kern="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어둠 속에서 적을 찾아 죽여라</a:t>
            </a:r>
            <a:r>
              <a:rPr lang="en-US" altLang="ko-KR" sz="2400" b="1" kern="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!</a:t>
            </a:r>
            <a:endParaRPr lang="ko-KR" altLang="en-US" sz="2400" b="1" kern="0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01824" y="2394519"/>
            <a:ext cx="7686600" cy="3637919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어둠 속에서 각 팀 플레이어들이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정해진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 안에 많은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몬스터를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죽이거나 </a:t>
            </a:r>
            <a:endParaRPr lang="en-US" altLang="ko-KR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상대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플레이어를 찾아 죽이게 되면 승리하게 되는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ko-KR" altLang="en-US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플레이어는 제한된 가시거리를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갖는다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처음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속도에서 몬스터를 죽일 때 마다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속도 감소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플레이어가 아닌 몬스터 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제거시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위치 발각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일정 시간 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경과후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모든 객체 이동 속도 증가</a:t>
            </a:r>
            <a:endParaRPr lang="ko-KR" altLang="en-US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6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2348880"/>
            <a:ext cx="7686600" cy="1865126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장르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아케이드 전략게임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시점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3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인칭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시점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맵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크기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100 X 100 (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단위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m)</a:t>
            </a:r>
          </a:p>
          <a:p>
            <a:pPr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Unity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맵툴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제작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4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257300"/>
            <a:ext cx="85915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4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28700" y="2390007"/>
            <a:ext cx="7686600" cy="1865126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플레이어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몬스터가 임의로 할당 받을 수 있는 캐릭터 종류는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가지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걷기 속도는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2m/s,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달리기 속도는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5m/s</a:t>
            </a: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상태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: Idle, Walk, Run, Attack, Death</a:t>
            </a:r>
            <a:endParaRPr lang="ko-KR" altLang="en-US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9552" y="4039322"/>
            <a:ext cx="6136264" cy="2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47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9552" y="4039322"/>
            <a:ext cx="6136264" cy="2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13074848" descr="EMB00001e886b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5"/>
            <a:ext cx="2400194" cy="2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13076048" descr="EMB00001e886b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746" y="1442737"/>
            <a:ext cx="2448272" cy="220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313076288" descr="EMB00001e886b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719" y="1442737"/>
            <a:ext cx="2352493" cy="220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13076448" descr="EMB00001e886b5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99" y="3770703"/>
            <a:ext cx="2405748" cy="237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313076288" descr="EMB00001e886b5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746" y="3770703"/>
            <a:ext cx="2495973" cy="246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313075808" descr="EMB00001e886b5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019" y="3770703"/>
            <a:ext cx="2400194" cy="249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2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01824" y="2394519"/>
            <a:ext cx="7686600" cy="1421928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정보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점수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 등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정보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Tab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키를 누를 시 나타나게 됩니다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4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564</Words>
  <Application>Microsoft Office PowerPoint</Application>
  <PresentationFormat>화면 슬라이드 쇼(4:3)</PresentationFormat>
  <Paragraphs>181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1훈화양연화 R</vt:lpstr>
      <vt:lpstr>HY헤드라인M</vt:lpstr>
      <vt:lpstr>맑은 고딕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박요한</cp:lastModifiedBy>
  <cp:revision>89</cp:revision>
  <dcterms:created xsi:type="dcterms:W3CDTF">2012-04-29T15:08:58Z</dcterms:created>
  <dcterms:modified xsi:type="dcterms:W3CDTF">2016-12-16T08:49:06Z</dcterms:modified>
</cp:coreProperties>
</file>