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sldIdLst>
    <p:sldId id="256" r:id="rId5"/>
    <p:sldId id="257" r:id="rId6"/>
    <p:sldId id="258" r:id="rId7"/>
    <p:sldId id="275" r:id="rId8"/>
    <p:sldId id="259" r:id="rId9"/>
    <p:sldId id="264" r:id="rId10"/>
    <p:sldId id="265" r:id="rId11"/>
    <p:sldId id="266" r:id="rId12"/>
    <p:sldId id="271" r:id="rId13"/>
    <p:sldId id="272" r:id="rId14"/>
    <p:sldId id="273" r:id="rId15"/>
    <p:sldId id="274" r:id="rId16"/>
    <p:sldId id="267" r:id="rId17"/>
    <p:sldId id="268" r:id="rId18"/>
    <p:sldId id="269" r:id="rId19"/>
    <p:sldId id="270" r:id="rId20"/>
    <p:sldId id="262" r:id="rId21"/>
    <p:sldId id="263" r:id="rId22"/>
    <p:sldId id="260" r:id="rId23"/>
    <p:sldId id="26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450" autoAdjust="0"/>
  </p:normalViewPr>
  <p:slideViewPr>
    <p:cSldViewPr>
      <p:cViewPr varScale="1">
        <p:scale>
          <a:sx n="123" d="100"/>
          <a:sy n="123" d="100"/>
        </p:scale>
        <p:origin x="-2840" y="-1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icrosoft YaHei" pitchFamily="34" charset="-122"/>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icrosoft YaHei" pitchFamily="34" charset="-122"/>
              </a:defRPr>
            </a:lvl1pPr>
          </a:lstStyle>
          <a:p>
            <a:fld id="{CDBCE882-C724-4D6E-A96E-3C69999A0D42}" type="datetimeFigureOut">
              <a:rPr lang="en-US" smtClean="0"/>
              <a:pPr/>
              <a:t>18/8/16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icrosoft YaHei" pitchFamily="34" charset="-122"/>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icrosoft YaHei" pitchFamily="34" charset="-122"/>
              </a:defRPr>
            </a:lvl1pPr>
          </a:lstStyle>
          <a:p>
            <a:fld id="{545A3265-CA64-4367-A98C-083EB75B133D}" type="slidenum">
              <a:rPr lang="en-US" smtClean="0"/>
              <a:pPr/>
              <a:t>‹#›</a:t>
            </a:fld>
            <a:endParaRPr lang="en-US" dirty="0"/>
          </a:p>
        </p:txBody>
      </p:sp>
    </p:spTree>
    <p:extLst>
      <p:ext uri="{BB962C8B-B14F-4D97-AF65-F5344CB8AC3E}">
        <p14:creationId xmlns:p14="http://schemas.microsoft.com/office/powerpoint/2010/main" val="3281632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icrosoft YaHei" pitchFamily="34" charset="-122"/>
        <a:ea typeface="+mn-ea"/>
        <a:cs typeface="+mn-cs"/>
      </a:defRPr>
    </a:lvl1pPr>
    <a:lvl2pPr marL="457200" algn="l" defTabSz="914400" rtl="0" eaLnBrk="1" latinLnBrk="0" hangingPunct="1">
      <a:defRPr sz="1200" kern="1200">
        <a:solidFill>
          <a:schemeClr val="tx1"/>
        </a:solidFill>
        <a:latin typeface="Microsoft YaHei" pitchFamily="34" charset="-122"/>
        <a:ea typeface="+mn-ea"/>
        <a:cs typeface="+mn-cs"/>
      </a:defRPr>
    </a:lvl2pPr>
    <a:lvl3pPr marL="914400" algn="l" defTabSz="914400" rtl="0" eaLnBrk="1" latinLnBrk="0" hangingPunct="1">
      <a:defRPr sz="1200" kern="1200">
        <a:solidFill>
          <a:schemeClr val="tx1"/>
        </a:solidFill>
        <a:latin typeface="Microsoft YaHei" pitchFamily="34" charset="-122"/>
        <a:ea typeface="+mn-ea"/>
        <a:cs typeface="+mn-cs"/>
      </a:defRPr>
    </a:lvl3pPr>
    <a:lvl4pPr marL="1371600" algn="l" defTabSz="914400" rtl="0" eaLnBrk="1" latinLnBrk="0" hangingPunct="1">
      <a:defRPr sz="1200" kern="1200">
        <a:solidFill>
          <a:schemeClr val="tx1"/>
        </a:solidFill>
        <a:latin typeface="Microsoft YaHei" pitchFamily="34" charset="-122"/>
        <a:ea typeface="+mn-ea"/>
        <a:cs typeface="+mn-cs"/>
      </a:defRPr>
    </a:lvl4pPr>
    <a:lvl5pPr marL="1828800" algn="l" defTabSz="914400" rtl="0" eaLnBrk="1" latinLnBrk="0" hangingPunct="1">
      <a:defRPr sz="1200" kern="1200">
        <a:solidFill>
          <a:schemeClr val="tx1"/>
        </a:solidFill>
        <a:latin typeface="Microsoft YaHei" pitchFamily="34" charset="-122"/>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rmAutofit/>
          </a:bodyPr>
          <a:lstStyle/>
          <a:p>
            <a:endParaRPr lang="zh-CN" altLang="en-US" sz="1200" kern="1200" noProof="0" dirty="0">
              <a:solidFill>
                <a:schemeClr val="tx1"/>
              </a:solidFill>
              <a:latin typeface="Microsoft YaHei" pitchFamily="34" charset="-122"/>
              <a:ea typeface="Microsoft YaHei" pitchFamily="34" charset="-122"/>
              <a:cs typeface="+mn-cs"/>
            </a:endParaRPr>
          </a:p>
        </p:txBody>
      </p:sp>
      <p:sp>
        <p:nvSpPr>
          <p:cNvPr id="6" name="Slide Image Placeholder 5"/>
          <p:cNvSpPr>
            <a:spLocks noGrp="1" noRot="1" noChangeAspect="1"/>
          </p:cNvSpPr>
          <p:nvPr>
            <p:ph type="sldImg"/>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CD5785-8A43-4CC4-A705-D4AA7E8DB57F}" type="datetimeFigureOut">
              <a:rPr lang="en-US" smtClean="0">
                <a:solidFill>
                  <a:prstClr val="black">
                    <a:tint val="75000"/>
                  </a:prstClr>
                </a:solidFill>
              </a:rPr>
              <a:pPr/>
              <a:t>18/8/16</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F75B4CE-5129-41CA-A75E-F2AE589D1F47}"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pitchFamily="34" charset="-122"/>
              </a:defRPr>
            </a:lvl1pPr>
          </a:lstStyle>
          <a:p>
            <a:fld id="{EBCD5785-8A43-4CC4-A705-D4AA7E8DB57F}" type="datetimeFigureOut">
              <a:rPr lang="en-US" smtClean="0">
                <a:solidFill>
                  <a:prstClr val="black">
                    <a:tint val="75000"/>
                  </a:prstClr>
                </a:solidFill>
              </a:rPr>
              <a:pPr/>
              <a:t>18/8/16</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pitchFamily="34" charset="-122"/>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pitchFamily="34" charset="-122"/>
              </a:defRPr>
            </a:lvl1pPr>
          </a:lstStyle>
          <a:p>
            <a:fld id="{FF75B4CE-5129-41CA-A75E-F2AE589D1F4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61617506"/>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icrosoft YaHei" pitchFamily="34" charset="-122"/>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icrosoft YaHei" pitchFamily="34" charset="-122"/>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icrosoft YaHei" pitchFamily="34" charset="-122"/>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icrosoft YaHei" pitchFamily="34" charset="-122"/>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icrosoft YaHei" pitchFamily="34" charset="-122"/>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icrosoft YaHei" pitchFamily="34" charset="-122"/>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atMod val="300000"/>
              </a:schemeClr>
            </a:gs>
            <a:gs pos="100000">
              <a:schemeClr val="bg1">
                <a:lumMod val="6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p:cNvSpPr/>
          <p:nvPr/>
        </p:nvSpPr>
        <p:spPr>
          <a:xfrm>
            <a:off x="3864934" y="2898648"/>
            <a:ext cx="1600200" cy="1600200"/>
          </a:xfrm>
          <a:prstGeom prst="rect">
            <a:avLst/>
          </a:prstGeom>
          <a:solidFill>
            <a:srgbClr val="F79A5B"/>
          </a:solidFill>
          <a:ln>
            <a:noFill/>
          </a:ln>
          <a:effectLst>
            <a:outerShdw blurRad="355600" dist="254000" dir="11400000" sx="110000" sy="110000" algn="tr" rotWithShape="0">
              <a:prstClr val="black">
                <a:alpha val="30000"/>
              </a:prstClr>
            </a:outerShdw>
          </a:effectLst>
          <a:scene3d>
            <a:camera prst="isometricTopUp"/>
            <a:lightRig rig="threePt" dir="t"/>
          </a:scene3d>
          <a:sp3d extrusionH="1651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Microsoft YaHei" pitchFamily="34" charset="-122"/>
            </a:endParaRPr>
          </a:p>
        </p:txBody>
      </p:sp>
      <p:sp>
        <p:nvSpPr>
          <p:cNvPr id="5" name="Rectangle 4"/>
          <p:cNvSpPr/>
          <p:nvPr/>
        </p:nvSpPr>
        <p:spPr>
          <a:xfrm>
            <a:off x="2743200" y="914400"/>
            <a:ext cx="1600200" cy="1600200"/>
          </a:xfrm>
          <a:prstGeom prst="rect">
            <a:avLst/>
          </a:prstGeom>
          <a:solidFill>
            <a:srgbClr val="5DC7D9"/>
          </a:solidFill>
          <a:ln>
            <a:noFill/>
          </a:ln>
          <a:effectLst/>
          <a:scene3d>
            <a:camera prst="isometricTopUp"/>
            <a:lightRig rig="threePt" dir="t"/>
          </a:scene3d>
          <a:sp3d extrusionH="1651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Microsoft YaHei" pitchFamily="34" charset="-122"/>
            </a:endParaRPr>
          </a:p>
        </p:txBody>
      </p:sp>
      <p:sp>
        <p:nvSpPr>
          <p:cNvPr id="6" name="Rectangle 5"/>
          <p:cNvSpPr/>
          <p:nvPr/>
        </p:nvSpPr>
        <p:spPr>
          <a:xfrm>
            <a:off x="1610833" y="2895600"/>
            <a:ext cx="1600200" cy="1600200"/>
          </a:xfrm>
          <a:prstGeom prst="rect">
            <a:avLst/>
          </a:prstGeom>
          <a:solidFill>
            <a:srgbClr val="E9605D"/>
          </a:solidFill>
          <a:ln>
            <a:noFill/>
          </a:ln>
          <a:effectLst>
            <a:outerShdw blurRad="355600" dist="254000" dir="11400000" sx="110000" sy="110000" algn="tr" rotWithShape="0">
              <a:prstClr val="black">
                <a:alpha val="30000"/>
              </a:prstClr>
            </a:outerShdw>
          </a:effectLst>
          <a:scene3d>
            <a:camera prst="isometricTopUp"/>
            <a:lightRig rig="threePt" dir="t"/>
          </a:scene3d>
          <a:sp3d extrusionH="165100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000" dirty="0">
              <a:solidFill>
                <a:prstClr val="black"/>
              </a:solidFill>
              <a:latin typeface="Franklin Gothic Medium Cond" pitchFamily="34" charset="0"/>
            </a:endParaRPr>
          </a:p>
        </p:txBody>
      </p:sp>
      <p:sp>
        <p:nvSpPr>
          <p:cNvPr id="9" name="TextBox 8"/>
          <p:cNvSpPr txBox="1"/>
          <p:nvPr/>
        </p:nvSpPr>
        <p:spPr>
          <a:xfrm>
            <a:off x="3098599" y="2367331"/>
            <a:ext cx="2031325" cy="646331"/>
          </a:xfrm>
          <a:prstGeom prst="rect">
            <a:avLst/>
          </a:prstGeom>
          <a:noFill/>
        </p:spPr>
        <p:txBody>
          <a:bodyPr wrap="none" rtlCol="0">
            <a:spAutoFit/>
            <a:scene3d>
              <a:camera prst="isometricRightUp"/>
              <a:lightRig rig="threePt" dir="t"/>
            </a:scene3d>
          </a:bodyPr>
          <a:lstStyle/>
          <a:p>
            <a:pPr algn="ctr"/>
            <a:r>
              <a:rPr lang="zh-CN" altLang="en-US" sz="3600" dirty="0" smtClean="0">
                <a:solidFill>
                  <a:prstClr val="black"/>
                </a:solidFill>
                <a:latin typeface="Microsoft YaHei" pitchFamily="34" charset="-122"/>
                <a:ea typeface="Microsoft YaHei" pitchFamily="34" charset="-122"/>
              </a:rPr>
              <a:t>单元测试</a:t>
            </a:r>
            <a:endParaRPr lang="zh-CN" altLang="en-US" sz="3600" dirty="0">
              <a:solidFill>
                <a:prstClr val="black"/>
              </a:solidFill>
              <a:latin typeface="Microsoft YaHei" pitchFamily="34" charset="-122"/>
              <a:ea typeface="Microsoft YaHei" pitchFamily="34" charset="-122"/>
            </a:endParaRPr>
          </a:p>
        </p:txBody>
      </p:sp>
      <p:sp>
        <p:nvSpPr>
          <p:cNvPr id="10" name="TextBox 9"/>
          <p:cNvSpPr txBox="1"/>
          <p:nvPr/>
        </p:nvSpPr>
        <p:spPr>
          <a:xfrm>
            <a:off x="3486126" y="4359166"/>
            <a:ext cx="1152629" cy="646331"/>
          </a:xfrm>
          <a:prstGeom prst="rect">
            <a:avLst/>
          </a:prstGeom>
          <a:noFill/>
        </p:spPr>
        <p:txBody>
          <a:bodyPr wrap="none" rtlCol="0">
            <a:spAutoFit/>
            <a:scene3d>
              <a:camera prst="isometricLeftDown"/>
              <a:lightRig rig="threePt" dir="t"/>
            </a:scene3d>
          </a:bodyPr>
          <a:lstStyle/>
          <a:p>
            <a:pPr algn="ctr"/>
            <a:r>
              <a:rPr lang="en-US" altLang="zh-CN" sz="3600" dirty="0" smtClean="0">
                <a:solidFill>
                  <a:prstClr val="black"/>
                </a:solidFill>
                <a:latin typeface="Microsoft YaHei" pitchFamily="34" charset="-122"/>
                <a:ea typeface="Microsoft YaHei" pitchFamily="34" charset="-122"/>
              </a:rPr>
              <a:t>TDD</a:t>
            </a:r>
            <a:endParaRPr lang="zh-CN" altLang="en-US" sz="3600" dirty="0">
              <a:solidFill>
                <a:prstClr val="black"/>
              </a:solidFill>
              <a:latin typeface="Microsoft YaHei" pitchFamily="34" charset="-122"/>
              <a:ea typeface="Microsoft YaHei" pitchFamily="34" charset="-122"/>
            </a:endParaRPr>
          </a:p>
        </p:txBody>
      </p:sp>
      <p:sp>
        <p:nvSpPr>
          <p:cNvPr id="8" name="TextBox 7"/>
          <p:cNvSpPr txBox="1"/>
          <p:nvPr/>
        </p:nvSpPr>
        <p:spPr>
          <a:xfrm>
            <a:off x="2086438" y="2698814"/>
            <a:ext cx="738664" cy="1878354"/>
          </a:xfrm>
          <a:prstGeom prst="rect">
            <a:avLst/>
          </a:prstGeom>
          <a:noFill/>
        </p:spPr>
        <p:txBody>
          <a:bodyPr vert="vert" wrap="none" rtlCol="0">
            <a:spAutoFit/>
            <a:scene3d>
              <a:camera prst="isometricTopUp"/>
              <a:lightRig rig="threePt" dir="t"/>
            </a:scene3d>
          </a:bodyPr>
          <a:lstStyle/>
          <a:p>
            <a:pPr algn="ctr"/>
            <a:r>
              <a:rPr lang="en-US" altLang="zh-CN" sz="3600" dirty="0" smtClean="0">
                <a:solidFill>
                  <a:prstClr val="black"/>
                </a:solidFill>
                <a:latin typeface="Microsoft YaHei" pitchFamily="34" charset="-122"/>
                <a:ea typeface="Microsoft YaHei" pitchFamily="34" charset="-122"/>
              </a:rPr>
              <a:t>Android</a:t>
            </a:r>
            <a:endParaRPr lang="zh-CN" altLang="en-US" sz="3600" dirty="0">
              <a:solidFill>
                <a:prstClr val="black"/>
              </a:solidFill>
              <a:latin typeface="Microsoft YaHei" pitchFamily="34" charset="-122"/>
              <a:ea typeface="Microsoft YaHei" pitchFamily="34" charset="-122"/>
            </a:endParaRPr>
          </a:p>
        </p:txBody>
      </p:sp>
    </p:spTree>
    <p:extLst>
      <p:ext uri="{BB962C8B-B14F-4D97-AF65-F5344CB8AC3E}">
        <p14:creationId xmlns:p14="http://schemas.microsoft.com/office/powerpoint/2010/main" val="725181845"/>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86669" y="1230576"/>
            <a:ext cx="8263801" cy="3416320"/>
          </a:xfrm>
          <a:prstGeom prst="rect">
            <a:avLst/>
          </a:prstGeom>
          <a:noFill/>
        </p:spPr>
        <p:txBody>
          <a:bodyPr wrap="none" rtlCol="0">
            <a:spAutoFit/>
          </a:bodyPr>
          <a:lstStyle/>
          <a:p>
            <a:r>
              <a:rPr kumimoji="1" lang="zh-CN" altLang="en-US" dirty="0"/>
              <a:t>单元测试需要遵循特定规则，违反了这些规则，便失去了单元测试的意义</a:t>
            </a:r>
            <a:r>
              <a:rPr kumimoji="1" lang="zh-CN" altLang="en-US" dirty="0" smtClean="0"/>
              <a:t>。</a:t>
            </a:r>
            <a:endParaRPr kumimoji="1" lang="en-US" altLang="zh-CN" dirty="0" smtClean="0"/>
          </a:p>
          <a:p>
            <a:r>
              <a:rPr kumimoji="1" lang="zh-CN" altLang="en-US" dirty="0" smtClean="0"/>
              <a:t>这些单元测试规则</a:t>
            </a:r>
            <a:r>
              <a:rPr kumimoji="1" lang="zh-CN" altLang="en-US" dirty="0"/>
              <a:t>有：</a:t>
            </a:r>
          </a:p>
          <a:p>
            <a:endParaRPr kumimoji="1" lang="zh-CN" altLang="en-US" dirty="0"/>
          </a:p>
          <a:p>
            <a:r>
              <a:rPr kumimoji="1" lang="zh-CN" altLang="en-US" dirty="0"/>
              <a:t>单元测试应该无依赖和隔离</a:t>
            </a:r>
          </a:p>
          <a:p>
            <a:r>
              <a:rPr kumimoji="1" lang="zh-CN" altLang="en-US" dirty="0"/>
              <a:t>如测试类 </a:t>
            </a:r>
            <a:r>
              <a:rPr kumimoji="1" lang="en-US" altLang="zh-CN" dirty="0" err="1"/>
              <a:t>ATest.java</a:t>
            </a:r>
            <a:r>
              <a:rPr kumimoji="1" lang="en-US" altLang="zh-CN" dirty="0"/>
              <a:t> </a:t>
            </a:r>
            <a:r>
              <a:rPr kumimoji="1" lang="zh-CN" altLang="en-US" dirty="0"/>
              <a:t>和测试 </a:t>
            </a:r>
            <a:r>
              <a:rPr kumimoji="1" lang="en-US" altLang="zh-CN" dirty="0" err="1"/>
              <a:t>BTest.java</a:t>
            </a:r>
            <a:r>
              <a:rPr kumimoji="1" lang="en-US" altLang="zh-CN" dirty="0"/>
              <a:t> </a:t>
            </a:r>
            <a:r>
              <a:rPr kumimoji="1" lang="zh-CN" altLang="en-US" dirty="0"/>
              <a:t>必须不能相互依赖</a:t>
            </a:r>
            <a:r>
              <a:rPr kumimoji="1" lang="zh-CN" altLang="en-US" dirty="0" smtClean="0"/>
              <a:t>，</a:t>
            </a:r>
            <a:endParaRPr kumimoji="1" lang="en-US" altLang="zh-CN" dirty="0" smtClean="0"/>
          </a:p>
          <a:p>
            <a:r>
              <a:rPr kumimoji="1" lang="zh-CN" altLang="en-US" dirty="0" smtClean="0"/>
              <a:t>无论</a:t>
            </a:r>
            <a:r>
              <a:rPr kumimoji="1" lang="zh-CN" altLang="en-US" dirty="0"/>
              <a:t>是先运行测试 </a:t>
            </a:r>
            <a:r>
              <a:rPr kumimoji="1" lang="en-US" altLang="zh-CN" dirty="0" err="1"/>
              <a:t>ATest</a:t>
            </a:r>
            <a:r>
              <a:rPr kumimoji="1" lang="en-US" altLang="zh-CN" dirty="0"/>
              <a:t> </a:t>
            </a:r>
            <a:r>
              <a:rPr kumimoji="1" lang="zh-CN" altLang="en-US" dirty="0"/>
              <a:t>还是先运行 </a:t>
            </a:r>
            <a:r>
              <a:rPr kumimoji="1" lang="en-US" altLang="zh-CN" dirty="0" err="1"/>
              <a:t>BTest</a:t>
            </a:r>
            <a:r>
              <a:rPr kumimoji="1" lang="zh-CN" altLang="en-US" dirty="0"/>
              <a:t>，对测试结果都不应该有任何影响。</a:t>
            </a:r>
          </a:p>
          <a:p>
            <a:r>
              <a:rPr kumimoji="1" lang="zh-CN" altLang="en-US" dirty="0"/>
              <a:t>易于安装及运行</a:t>
            </a:r>
          </a:p>
          <a:p>
            <a:r>
              <a:rPr kumimoji="1" lang="zh-CN" altLang="en-US" dirty="0"/>
              <a:t>单元测试的执行不应该需要配置等繁琐操作就可以运行</a:t>
            </a:r>
            <a:r>
              <a:rPr kumimoji="1" lang="zh-CN" altLang="en-US" dirty="0" smtClean="0"/>
              <a:t>。</a:t>
            </a:r>
            <a:endParaRPr kumimoji="1" lang="en-US" altLang="zh-CN" dirty="0" smtClean="0"/>
          </a:p>
          <a:p>
            <a:r>
              <a:rPr kumimoji="1" lang="zh-CN" altLang="en-US" dirty="0" smtClean="0"/>
              <a:t>如果单元测试代码包含访问数据库</a:t>
            </a:r>
            <a:r>
              <a:rPr kumimoji="1" lang="zh-CN" altLang="en-US" dirty="0"/>
              <a:t>、网络等，这个测试就不是真正的单元测试。</a:t>
            </a:r>
          </a:p>
          <a:p>
            <a:r>
              <a:rPr kumimoji="1" lang="zh-CN" altLang="en-US" dirty="0"/>
              <a:t>易于执行 </a:t>
            </a:r>
          </a:p>
          <a:p>
            <a:r>
              <a:rPr kumimoji="1" lang="zh-CN" altLang="en-US" dirty="0"/>
              <a:t>易于执行和生成报表。</a:t>
            </a:r>
          </a:p>
          <a:p>
            <a:r>
              <a:rPr kumimoji="1" lang="zh-CN" altLang="en-US" dirty="0"/>
              <a:t>不能超过一秒的执行时间</a:t>
            </a:r>
          </a:p>
        </p:txBody>
      </p:sp>
    </p:spTree>
    <p:extLst>
      <p:ext uri="{BB962C8B-B14F-4D97-AF65-F5344CB8AC3E}">
        <p14:creationId xmlns:p14="http://schemas.microsoft.com/office/powerpoint/2010/main" val="1395557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62343" y="1466847"/>
            <a:ext cx="7225055" cy="3416320"/>
          </a:xfrm>
          <a:prstGeom prst="rect">
            <a:avLst/>
          </a:prstGeom>
          <a:noFill/>
        </p:spPr>
        <p:txBody>
          <a:bodyPr wrap="none" rtlCol="0">
            <a:spAutoFit/>
          </a:bodyPr>
          <a:lstStyle/>
          <a:p>
            <a:r>
              <a:rPr kumimoji="1" lang="zh-CN" altLang="en-US" dirty="0"/>
              <a:t>访问数据库</a:t>
            </a:r>
          </a:p>
          <a:p>
            <a:r>
              <a:rPr kumimoji="1" lang="zh-CN" altLang="en-US" dirty="0"/>
              <a:t>访问网络（如 </a:t>
            </a:r>
            <a:r>
              <a:rPr kumimoji="1" lang="en-US" altLang="zh-CN" dirty="0" err="1"/>
              <a:t>RESTful</a:t>
            </a:r>
            <a:r>
              <a:rPr kumimoji="1" lang="en-US" altLang="zh-CN" dirty="0"/>
              <a:t> </a:t>
            </a:r>
            <a:r>
              <a:rPr kumimoji="1" lang="zh-CN" altLang="en-US" dirty="0"/>
              <a:t>服务接口，</a:t>
            </a:r>
            <a:r>
              <a:rPr kumimoji="1" lang="en-US" altLang="zh-CN" dirty="0"/>
              <a:t>SOAP </a:t>
            </a:r>
            <a:r>
              <a:rPr kumimoji="1" lang="zh-CN" altLang="en-US" dirty="0"/>
              <a:t>服务接口的访问等等）</a:t>
            </a:r>
          </a:p>
          <a:p>
            <a:r>
              <a:rPr kumimoji="1" lang="zh-CN" altLang="en-US" dirty="0"/>
              <a:t>访问文件系统</a:t>
            </a:r>
          </a:p>
          <a:p>
            <a:r>
              <a:rPr kumimoji="1" lang="zh-CN" altLang="en-US" dirty="0"/>
              <a:t>不能独立运行</a:t>
            </a:r>
          </a:p>
          <a:p>
            <a:r>
              <a:rPr kumimoji="1" lang="zh-CN" altLang="en-US" dirty="0"/>
              <a:t>运行单元测试需要额外的配置等</a:t>
            </a:r>
          </a:p>
          <a:p>
            <a:r>
              <a:rPr kumimoji="1" lang="zh-CN" altLang="en-US" dirty="0"/>
              <a:t>单元测试中如果访问数据库，网络，文件系统</a:t>
            </a:r>
            <a:r>
              <a:rPr kumimoji="1" lang="zh-CN" altLang="en-US" dirty="0" smtClean="0"/>
              <a:t>，</a:t>
            </a:r>
            <a:endParaRPr kumimoji="1" lang="en-US" altLang="zh-CN" dirty="0" smtClean="0"/>
          </a:p>
          <a:p>
            <a:r>
              <a:rPr kumimoji="1" lang="zh-CN" altLang="en-US" dirty="0" smtClean="0"/>
              <a:t>将会极</a:t>
            </a:r>
            <a:r>
              <a:rPr kumimoji="1" lang="zh-CN" altLang="en-US" dirty="0"/>
              <a:t>大的影响单元测试的执行效率，执行时间一般会因 </a:t>
            </a:r>
            <a:endParaRPr kumimoji="1" lang="en-US" altLang="zh-CN" dirty="0" smtClean="0"/>
          </a:p>
          <a:p>
            <a:r>
              <a:rPr kumimoji="1" lang="en-US" altLang="zh-CN" dirty="0" smtClean="0"/>
              <a:t>IO </a:t>
            </a:r>
            <a:r>
              <a:rPr kumimoji="1" lang="zh-CN" altLang="en-US" dirty="0"/>
              <a:t>操作而增加</a:t>
            </a:r>
            <a:r>
              <a:rPr kumimoji="1" lang="en-US" altLang="zh-CN" dirty="0"/>
              <a:t>, </a:t>
            </a:r>
            <a:r>
              <a:rPr kumimoji="1" lang="zh-CN" altLang="en-US" dirty="0"/>
              <a:t>从而使单元测试变得太久而不可忍受</a:t>
            </a:r>
            <a:r>
              <a:rPr kumimoji="1" lang="zh-CN" altLang="en-US" dirty="0" smtClean="0"/>
              <a:t>，</a:t>
            </a:r>
            <a:endParaRPr kumimoji="1" lang="en-US" altLang="zh-CN" dirty="0" smtClean="0"/>
          </a:p>
          <a:p>
            <a:r>
              <a:rPr kumimoji="1" lang="zh-CN" altLang="en-US" dirty="0" smtClean="0"/>
              <a:t>开发人员一般希望能够快速反馈测试结果</a:t>
            </a:r>
            <a:r>
              <a:rPr kumimoji="1" lang="zh-CN" altLang="en-US" dirty="0"/>
              <a:t>。比如重构了代码</a:t>
            </a:r>
            <a:r>
              <a:rPr kumimoji="1" lang="zh-CN" altLang="en-US" dirty="0" smtClean="0"/>
              <a:t>后第一步</a:t>
            </a:r>
            <a:endParaRPr kumimoji="1" lang="en-US" altLang="zh-CN" dirty="0" smtClean="0"/>
          </a:p>
          <a:p>
            <a:r>
              <a:rPr kumimoji="1" lang="zh-CN" altLang="en-US" dirty="0" smtClean="0"/>
              <a:t>就是运</a:t>
            </a:r>
            <a:r>
              <a:rPr kumimoji="1" lang="zh-CN" altLang="en-US" dirty="0"/>
              <a:t>行 单元测试，看有多少测试案例因代码的改变而受到了影响</a:t>
            </a:r>
            <a:r>
              <a:rPr kumimoji="1" lang="zh-CN" altLang="en-US" dirty="0" smtClean="0"/>
              <a:t>，</a:t>
            </a:r>
            <a:endParaRPr kumimoji="1" lang="en-US" altLang="zh-CN" dirty="0" smtClean="0"/>
          </a:p>
          <a:p>
            <a:r>
              <a:rPr kumimoji="1" lang="zh-CN" altLang="en-US" dirty="0" smtClean="0"/>
              <a:t>如果此时测试</a:t>
            </a:r>
            <a:r>
              <a:rPr kumimoji="1" lang="zh-CN" altLang="en-US" dirty="0"/>
              <a:t>用例的运行时间过于长久，会失去敏捷开发的敏捷性</a:t>
            </a:r>
            <a:r>
              <a:rPr kumimoji="1" lang="zh-CN" altLang="en-US" dirty="0" smtClean="0"/>
              <a:t>，</a:t>
            </a:r>
            <a:endParaRPr kumimoji="1" lang="en-US" altLang="zh-CN" dirty="0" smtClean="0"/>
          </a:p>
          <a:p>
            <a:r>
              <a:rPr kumimoji="1" lang="zh-CN" altLang="en-US" dirty="0" smtClean="0"/>
              <a:t>进而影响开发进度</a:t>
            </a:r>
            <a:r>
              <a:rPr kumimoji="1" lang="zh-CN" altLang="en-US" dirty="0"/>
              <a:t>。</a:t>
            </a:r>
          </a:p>
        </p:txBody>
      </p:sp>
    </p:spTree>
    <p:extLst>
      <p:ext uri="{BB962C8B-B14F-4D97-AF65-F5344CB8AC3E}">
        <p14:creationId xmlns:p14="http://schemas.microsoft.com/office/powerpoint/2010/main" val="1368669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31261" y="1831097"/>
            <a:ext cx="8494633" cy="923330"/>
          </a:xfrm>
          <a:prstGeom prst="rect">
            <a:avLst/>
          </a:prstGeom>
          <a:noFill/>
        </p:spPr>
        <p:txBody>
          <a:bodyPr wrap="none" rtlCol="0">
            <a:spAutoFit/>
          </a:bodyPr>
          <a:lstStyle/>
          <a:p>
            <a:r>
              <a:rPr kumimoji="1" lang="zh-CN" altLang="en-US" dirty="0"/>
              <a:t>隔离的单元测试意味着把单元测试中的对第三方系统依赖的部分合理的提取出来</a:t>
            </a:r>
            <a:r>
              <a:rPr kumimoji="1" lang="zh-CN" altLang="en-US" dirty="0" smtClean="0"/>
              <a:t>，</a:t>
            </a:r>
            <a:endParaRPr kumimoji="1" lang="en-US" altLang="zh-CN" dirty="0" smtClean="0"/>
          </a:p>
          <a:p>
            <a:r>
              <a:rPr kumimoji="1" lang="zh-CN" altLang="en-US" dirty="0" smtClean="0"/>
              <a:t>用</a:t>
            </a:r>
            <a:r>
              <a:rPr kumimoji="1" lang="zh-CN" altLang="en-US" dirty="0"/>
              <a:t>替代体（</a:t>
            </a:r>
            <a:r>
              <a:rPr kumimoji="1" lang="en-US" altLang="zh-CN" dirty="0"/>
              <a:t>Test Double</a:t>
            </a:r>
            <a:r>
              <a:rPr kumimoji="1" lang="zh-CN" altLang="en-US" dirty="0"/>
              <a:t>）取而代之，使单元测试把注意力集中放在测试“单元</a:t>
            </a:r>
            <a:r>
              <a:rPr kumimoji="1" lang="zh-CN" altLang="en-US" dirty="0" smtClean="0"/>
              <a:t>”</a:t>
            </a:r>
            <a:endParaRPr kumimoji="1" lang="en-US" altLang="zh-CN" dirty="0" smtClean="0"/>
          </a:p>
          <a:p>
            <a:r>
              <a:rPr kumimoji="1" lang="zh-CN" altLang="en-US" dirty="0" smtClean="0"/>
              <a:t>的逻辑上而</a:t>
            </a:r>
            <a:r>
              <a:rPr kumimoji="1" lang="zh-CN" altLang="en-US" dirty="0"/>
              <a:t>不是和第三方系统的交互上。</a:t>
            </a:r>
          </a:p>
        </p:txBody>
      </p:sp>
      <p:sp>
        <p:nvSpPr>
          <p:cNvPr id="3" name="文本框 2"/>
          <p:cNvSpPr txBox="1"/>
          <p:nvPr/>
        </p:nvSpPr>
        <p:spPr>
          <a:xfrm>
            <a:off x="2015762" y="3699263"/>
            <a:ext cx="1172116" cy="369332"/>
          </a:xfrm>
          <a:prstGeom prst="rect">
            <a:avLst/>
          </a:prstGeom>
          <a:noFill/>
        </p:spPr>
        <p:txBody>
          <a:bodyPr wrap="none" rtlCol="0">
            <a:spAutoFit/>
          </a:bodyPr>
          <a:lstStyle/>
          <a:p>
            <a:r>
              <a:rPr kumimoji="1" lang="en-US" altLang="zh-CN" dirty="0" smtClean="0"/>
              <a:t>Mock</a:t>
            </a:r>
            <a:r>
              <a:rPr kumimoji="1" lang="zh-CN" altLang="en-US" dirty="0" smtClean="0"/>
              <a:t>技术</a:t>
            </a:r>
            <a:endParaRPr kumimoji="1" lang="zh-CN" altLang="en-US" dirty="0"/>
          </a:p>
        </p:txBody>
      </p:sp>
    </p:spTree>
    <p:extLst>
      <p:ext uri="{BB962C8B-B14F-4D97-AF65-F5344CB8AC3E}">
        <p14:creationId xmlns:p14="http://schemas.microsoft.com/office/powerpoint/2010/main" val="1323094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67948" y="974616"/>
            <a:ext cx="2241757" cy="369332"/>
          </a:xfrm>
          <a:prstGeom prst="rect">
            <a:avLst/>
          </a:prstGeom>
          <a:noFill/>
        </p:spPr>
        <p:txBody>
          <a:bodyPr wrap="none" rtlCol="0">
            <a:spAutoFit/>
          </a:bodyPr>
          <a:lstStyle/>
          <a:p>
            <a:r>
              <a:rPr kumimoji="1" lang="en-US" altLang="zh-CN" dirty="0" smtClean="0"/>
              <a:t>ANDROID</a:t>
            </a:r>
            <a:r>
              <a:rPr kumimoji="1" lang="zh-CN" altLang="en-US" dirty="0" smtClean="0"/>
              <a:t>的单元测试</a:t>
            </a:r>
            <a:endParaRPr kumimoji="1" lang="zh-CN" altLang="en-US" dirty="0"/>
          </a:p>
        </p:txBody>
      </p:sp>
      <p:sp>
        <p:nvSpPr>
          <p:cNvPr id="4" name="文本框 3"/>
          <p:cNvSpPr txBox="1"/>
          <p:nvPr/>
        </p:nvSpPr>
        <p:spPr>
          <a:xfrm>
            <a:off x="457200" y="1828800"/>
            <a:ext cx="9056386" cy="2862323"/>
          </a:xfrm>
          <a:prstGeom prst="rect">
            <a:avLst/>
          </a:prstGeom>
          <a:noFill/>
        </p:spPr>
        <p:txBody>
          <a:bodyPr wrap="none" rtlCol="0">
            <a:spAutoFit/>
          </a:bodyPr>
          <a:lstStyle/>
          <a:p>
            <a:r>
              <a:rPr kumimoji="1" lang="en-US" altLang="zh-CN" dirty="0"/>
              <a:t>Android</a:t>
            </a:r>
            <a:r>
              <a:rPr kumimoji="1" lang="zh-CN" altLang="en-US" dirty="0"/>
              <a:t>的单元测试可以分为两部分：</a:t>
            </a:r>
          </a:p>
          <a:p>
            <a:endParaRPr kumimoji="1" lang="zh-CN" altLang="en-US" dirty="0"/>
          </a:p>
          <a:p>
            <a:r>
              <a:rPr kumimoji="1" lang="en-US" altLang="zh-CN" dirty="0"/>
              <a:t>Local unit tests</a:t>
            </a:r>
            <a:r>
              <a:rPr kumimoji="1" lang="zh-CN" altLang="en-US" dirty="0"/>
              <a:t>：运行于本地</a:t>
            </a:r>
            <a:r>
              <a:rPr kumimoji="1" lang="en-US" altLang="zh-CN" dirty="0" smtClean="0"/>
              <a:t>JVM</a:t>
            </a:r>
            <a:r>
              <a:rPr kumimoji="1" lang="en-US" altLang="zh-CN" dirty="0" smtClean="0"/>
              <a:t>,</a:t>
            </a:r>
            <a:r>
              <a:rPr kumimoji="1" lang="zh-CN" altLang="en-US" dirty="0"/>
              <a:t>脱离</a:t>
            </a:r>
            <a:r>
              <a:rPr kumimoji="1" lang="en-US" altLang="zh-CN" dirty="0"/>
              <a:t>emulator</a:t>
            </a:r>
            <a:r>
              <a:rPr kumimoji="1" lang="zh-CN" altLang="en-US" dirty="0"/>
              <a:t>和</a:t>
            </a:r>
            <a:r>
              <a:rPr kumimoji="1" lang="en-US" altLang="zh-CN" dirty="0"/>
              <a:t>device</a:t>
            </a:r>
            <a:r>
              <a:rPr kumimoji="1" lang="zh-CN" altLang="en-US" dirty="0"/>
              <a:t>独立运行在</a:t>
            </a:r>
            <a:r>
              <a:rPr kumimoji="1" lang="en-US" altLang="zh-CN" dirty="0" err="1"/>
              <a:t>jvm</a:t>
            </a:r>
            <a:r>
              <a:rPr kumimoji="1" lang="zh-CN" altLang="en-US" dirty="0"/>
              <a:t>的测试方式</a:t>
            </a:r>
            <a:r>
              <a:rPr kumimoji="1" lang="zh-CN" altLang="en-US" dirty="0" smtClean="0"/>
              <a:t>。</a:t>
            </a:r>
            <a:endParaRPr kumimoji="1" lang="en-US" altLang="zh-CN" dirty="0" smtClean="0"/>
          </a:p>
          <a:p>
            <a:r>
              <a:rPr kumimoji="1" lang="zh-CN" altLang="en-US" dirty="0" smtClean="0"/>
              <a:t>如果想</a:t>
            </a:r>
            <a:r>
              <a:rPr kumimoji="1" lang="en-US" altLang="zh-CN" dirty="0"/>
              <a:t>mock</a:t>
            </a:r>
            <a:r>
              <a:rPr kumimoji="1" lang="zh-CN" altLang="en-US" dirty="0"/>
              <a:t>更多的</a:t>
            </a:r>
            <a:r>
              <a:rPr kumimoji="1" lang="en-US" altLang="zh-CN" dirty="0"/>
              <a:t>Android</a:t>
            </a:r>
            <a:r>
              <a:rPr kumimoji="1" lang="zh-CN" altLang="en-US" dirty="0"/>
              <a:t>元件则必须需要</a:t>
            </a:r>
            <a:r>
              <a:rPr kumimoji="1" lang="en-US" altLang="zh-CN" dirty="0" err="1"/>
              <a:t>Robolectric</a:t>
            </a:r>
            <a:r>
              <a:rPr kumimoji="1" lang="zh-CN" altLang="en-US" dirty="0"/>
              <a:t>框架支持</a:t>
            </a:r>
            <a:r>
              <a:rPr kumimoji="1" lang="zh-CN" altLang="en-US" dirty="0" smtClean="0"/>
              <a:t>，</a:t>
            </a:r>
            <a:r>
              <a:rPr kumimoji="1" lang="en-US" altLang="zh-CN" dirty="0" smtClean="0"/>
              <a:t>]</a:t>
            </a:r>
          </a:p>
          <a:p>
            <a:r>
              <a:rPr kumimoji="1" lang="zh-CN" altLang="en-US" dirty="0" smtClean="0"/>
              <a:t>但是测试</a:t>
            </a:r>
            <a:r>
              <a:rPr kumimoji="1" lang="zh-CN" altLang="en-US" dirty="0"/>
              <a:t>用例的行为都是运行在</a:t>
            </a:r>
            <a:r>
              <a:rPr kumimoji="1" lang="en-US" altLang="zh-CN" dirty="0" err="1"/>
              <a:t>Robolectric</a:t>
            </a:r>
            <a:r>
              <a:rPr kumimoji="1" lang="zh-CN" altLang="en-US" dirty="0"/>
              <a:t>所建立的仿真</a:t>
            </a:r>
            <a:r>
              <a:rPr kumimoji="1" lang="en-US" altLang="zh-CN" dirty="0"/>
              <a:t>Android</a:t>
            </a:r>
            <a:r>
              <a:rPr kumimoji="1" lang="zh-CN" altLang="en-US" dirty="0"/>
              <a:t>运行环境中</a:t>
            </a:r>
            <a:r>
              <a:rPr kumimoji="1" lang="zh-CN" altLang="en-US" dirty="0" smtClean="0"/>
              <a:t>，</a:t>
            </a:r>
            <a:endParaRPr kumimoji="1" lang="en-US" altLang="zh-CN" dirty="0" smtClean="0"/>
          </a:p>
          <a:p>
            <a:r>
              <a:rPr kumimoji="1" lang="zh-CN" altLang="en-US" dirty="0" smtClean="0"/>
              <a:t>例如</a:t>
            </a:r>
            <a:r>
              <a:rPr kumimoji="1" lang="en-US" altLang="zh-CN" dirty="0"/>
              <a:t>mock </a:t>
            </a:r>
            <a:r>
              <a:rPr kumimoji="1" lang="en-US" altLang="zh-CN" dirty="0" err="1"/>
              <a:t>packageManager</a:t>
            </a:r>
            <a:r>
              <a:rPr kumimoji="1" lang="zh-CN" altLang="en-US" dirty="0"/>
              <a:t>，</a:t>
            </a:r>
            <a:r>
              <a:rPr kumimoji="1" lang="en-US" altLang="zh-CN" dirty="0"/>
              <a:t>camera</a:t>
            </a:r>
            <a:r>
              <a:rPr kumimoji="1" lang="zh-CN" altLang="en-US" dirty="0"/>
              <a:t>支持的返回信息。</a:t>
            </a:r>
            <a:endParaRPr kumimoji="1" lang="en-US" altLang="zh-CN" dirty="0" smtClean="0"/>
          </a:p>
          <a:p>
            <a:endParaRPr kumimoji="1" lang="en-US" altLang="zh-CN" dirty="0"/>
          </a:p>
          <a:p>
            <a:r>
              <a:rPr kumimoji="1" lang="en-US" altLang="zh-CN" dirty="0"/>
              <a:t>Instrumented test</a:t>
            </a:r>
            <a:r>
              <a:rPr kumimoji="1" lang="zh-CN" altLang="en-US" dirty="0" smtClean="0"/>
              <a:t>：</a:t>
            </a:r>
            <a:r>
              <a:rPr kumimoji="1" lang="zh-CN" altLang="en-US" dirty="0" smtClean="0"/>
              <a:t>它是运</a:t>
            </a:r>
            <a:r>
              <a:rPr kumimoji="1" lang="zh-CN" altLang="en-US" dirty="0"/>
              <a:t>行在</a:t>
            </a:r>
            <a:r>
              <a:rPr kumimoji="1" lang="en-US" altLang="zh-CN" dirty="0"/>
              <a:t>emulator</a:t>
            </a:r>
            <a:r>
              <a:rPr kumimoji="1" lang="zh-CN" altLang="en-US" dirty="0"/>
              <a:t>和</a:t>
            </a:r>
            <a:r>
              <a:rPr kumimoji="1" lang="en-US" altLang="zh-CN" dirty="0"/>
              <a:t>device</a:t>
            </a:r>
            <a:r>
              <a:rPr kumimoji="1" lang="zh-CN" altLang="en-US" dirty="0"/>
              <a:t>上的测试方式，测试用例中</a:t>
            </a:r>
            <a:r>
              <a:rPr kumimoji="1" lang="zh-CN" altLang="en-US" dirty="0" smtClean="0"/>
              <a:t>所有的</a:t>
            </a:r>
            <a:endParaRPr kumimoji="1" lang="en-US" altLang="zh-CN" dirty="0" smtClean="0"/>
          </a:p>
          <a:p>
            <a:r>
              <a:rPr kumimoji="1" lang="zh-CN" altLang="en-US" dirty="0" smtClean="0"/>
              <a:t>行为都是经过</a:t>
            </a:r>
            <a:r>
              <a:rPr kumimoji="1" lang="en-US" altLang="zh-CN" dirty="0"/>
              <a:t>android framework</a:t>
            </a:r>
            <a:r>
              <a:rPr kumimoji="1" lang="zh-CN" altLang="en-US" dirty="0"/>
              <a:t>验证的，主要的第三方框架支持为</a:t>
            </a:r>
            <a:r>
              <a:rPr kumimoji="1" lang="en-US" altLang="zh-CN" dirty="0"/>
              <a:t>Espresso</a:t>
            </a:r>
            <a:r>
              <a:rPr kumimoji="1" lang="zh-CN" altLang="en-US" dirty="0"/>
              <a:t>和</a:t>
            </a:r>
            <a:r>
              <a:rPr kumimoji="1" lang="en-US" altLang="zh-CN" dirty="0" err="1"/>
              <a:t>Robotium</a:t>
            </a:r>
            <a:r>
              <a:rPr kumimoji="1" lang="zh-CN" altLang="en-US" dirty="0"/>
              <a:t>。</a:t>
            </a:r>
            <a:endParaRPr kumimoji="1" lang="zh-CN" altLang="en-US" dirty="0"/>
          </a:p>
          <a:p>
            <a:endParaRPr kumimoji="1" lang="zh-CN" altLang="en-US" dirty="0"/>
          </a:p>
        </p:txBody>
      </p:sp>
      <p:sp>
        <p:nvSpPr>
          <p:cNvPr id="5" name="文本框 4"/>
          <p:cNvSpPr txBox="1"/>
          <p:nvPr/>
        </p:nvSpPr>
        <p:spPr>
          <a:xfrm>
            <a:off x="669493" y="5493291"/>
            <a:ext cx="7376201" cy="646331"/>
          </a:xfrm>
          <a:prstGeom prst="rect">
            <a:avLst/>
          </a:prstGeom>
          <a:noFill/>
        </p:spPr>
        <p:txBody>
          <a:bodyPr wrap="none" rtlCol="0">
            <a:spAutoFit/>
          </a:bodyPr>
          <a:lstStyle/>
          <a:p>
            <a:r>
              <a:rPr kumimoji="1" lang="zh-TW" altLang="en-US" dirty="0"/>
              <a:t>两种测试方式可以同时在项目中使用，</a:t>
            </a:r>
            <a:r>
              <a:rPr kumimoji="1" lang="en-US" altLang="zh-TW" dirty="0"/>
              <a:t>Android Unit Test</a:t>
            </a:r>
            <a:r>
              <a:rPr kumimoji="1" lang="zh-TW" altLang="en-US" dirty="0"/>
              <a:t>负责逻辑验证</a:t>
            </a:r>
            <a:r>
              <a:rPr kumimoji="1" lang="zh-TW" altLang="en-US" dirty="0" smtClean="0"/>
              <a:t>，</a:t>
            </a:r>
            <a:endParaRPr kumimoji="1" lang="en-US" altLang="zh-TW" dirty="0" smtClean="0"/>
          </a:p>
          <a:p>
            <a:r>
              <a:rPr kumimoji="1" lang="en-US" altLang="zh-TW" dirty="0" smtClean="0"/>
              <a:t>Android </a:t>
            </a:r>
            <a:r>
              <a:rPr kumimoji="1" lang="en-US" altLang="zh-TW" dirty="0"/>
              <a:t>Instrument Test</a:t>
            </a:r>
            <a:r>
              <a:rPr kumimoji="1" lang="zh-TW" altLang="en-US" dirty="0"/>
              <a:t>负责验证在真实环境下的逻辑执</a:t>
            </a:r>
            <a:r>
              <a:rPr kumimoji="1" lang="zh-TW" altLang="en-US" dirty="0" smtClean="0"/>
              <a:t>行</a:t>
            </a:r>
            <a:endParaRPr kumimoji="1" lang="zh-CN" altLang="en-US" dirty="0"/>
          </a:p>
        </p:txBody>
      </p:sp>
    </p:spTree>
    <p:extLst>
      <p:ext uri="{BB962C8B-B14F-4D97-AF65-F5344CB8AC3E}">
        <p14:creationId xmlns:p14="http://schemas.microsoft.com/office/powerpoint/2010/main" val="1265582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7201" y="1676399"/>
            <a:ext cx="8458199" cy="3970318"/>
          </a:xfrm>
          <a:prstGeom prst="rect">
            <a:avLst/>
          </a:prstGeom>
          <a:noFill/>
        </p:spPr>
        <p:txBody>
          <a:bodyPr wrap="square" rtlCol="0">
            <a:spAutoFit/>
          </a:bodyPr>
          <a:lstStyle/>
          <a:p>
            <a:r>
              <a:rPr kumimoji="1" lang="zh-CN" altLang="en-US" dirty="0"/>
              <a:t>如果使用</a:t>
            </a:r>
            <a:r>
              <a:rPr kumimoji="1" lang="en-US" altLang="zh-CN" dirty="0"/>
              <a:t>Local</a:t>
            </a:r>
            <a:r>
              <a:rPr kumimoji="1" lang="zh-CN" altLang="en-US" dirty="0"/>
              <a:t>测试，需要保证测试过程中不会调用</a:t>
            </a:r>
            <a:r>
              <a:rPr kumimoji="1" lang="en-US" altLang="zh-CN" dirty="0"/>
              <a:t>Android</a:t>
            </a:r>
            <a:r>
              <a:rPr kumimoji="1" lang="zh-CN" altLang="en-US" dirty="0"/>
              <a:t>系统</a:t>
            </a:r>
            <a:r>
              <a:rPr kumimoji="1" lang="en-US" altLang="zh-CN" dirty="0"/>
              <a:t>API</a:t>
            </a:r>
            <a:r>
              <a:rPr kumimoji="1" lang="zh-CN" altLang="en-US" dirty="0"/>
              <a:t>，</a:t>
            </a:r>
            <a:endParaRPr kumimoji="1" lang="en-US" altLang="zh-CN" dirty="0"/>
          </a:p>
          <a:p>
            <a:r>
              <a:rPr kumimoji="1" lang="zh-CN" altLang="en-US" dirty="0"/>
              <a:t>否则会抛出</a:t>
            </a:r>
            <a:r>
              <a:rPr kumimoji="1" lang="en-US" altLang="zh-CN" dirty="0" err="1"/>
              <a:t>RuntimeException</a:t>
            </a:r>
            <a:r>
              <a:rPr kumimoji="1" lang="zh-CN" altLang="en-US" dirty="0"/>
              <a:t>异常，因为</a:t>
            </a:r>
            <a:r>
              <a:rPr kumimoji="1" lang="en-US" altLang="zh-CN" dirty="0"/>
              <a:t>Local</a:t>
            </a:r>
            <a:r>
              <a:rPr kumimoji="1" lang="zh-CN" altLang="en-US" dirty="0"/>
              <a:t>测试是直接跑在本机</a:t>
            </a:r>
            <a:r>
              <a:rPr kumimoji="1" lang="en-US" altLang="zh-CN" dirty="0"/>
              <a:t>JVM</a:t>
            </a:r>
            <a:r>
              <a:rPr kumimoji="1" lang="zh-CN" altLang="en-US" dirty="0"/>
              <a:t>的，</a:t>
            </a:r>
            <a:endParaRPr kumimoji="1" lang="en-US" altLang="zh-CN" dirty="0"/>
          </a:p>
          <a:p>
            <a:r>
              <a:rPr kumimoji="1" lang="zh-CN" altLang="en-US" dirty="0"/>
              <a:t>而之所以我们能使用</a:t>
            </a:r>
            <a:r>
              <a:rPr kumimoji="1" lang="en-US" altLang="zh-CN" dirty="0"/>
              <a:t>Android</a:t>
            </a:r>
            <a:r>
              <a:rPr kumimoji="1" lang="zh-CN" altLang="en-US" dirty="0"/>
              <a:t>系统</a:t>
            </a:r>
            <a:r>
              <a:rPr kumimoji="1" lang="en-US" altLang="zh-CN" dirty="0"/>
              <a:t>API</a:t>
            </a:r>
            <a:r>
              <a:rPr kumimoji="1" lang="zh-CN" altLang="en-US" dirty="0"/>
              <a:t>，是因为编译的时候</a:t>
            </a:r>
            <a:r>
              <a:rPr kumimoji="1" lang="zh-CN" altLang="en-US" dirty="0" smtClean="0"/>
              <a:t>，我们依赖了一个名为</a:t>
            </a:r>
            <a:r>
              <a:rPr kumimoji="1" lang="zh-CN" altLang="en-US" dirty="0"/>
              <a:t>“</a:t>
            </a:r>
            <a:r>
              <a:rPr kumimoji="1" lang="en-US" altLang="zh-CN" dirty="0" err="1"/>
              <a:t>android.jar</a:t>
            </a:r>
            <a:r>
              <a:rPr kumimoji="1" lang="en-US" altLang="zh-CN" dirty="0"/>
              <a:t>”</a:t>
            </a:r>
            <a:r>
              <a:rPr kumimoji="1" lang="zh-CN" altLang="en-US" dirty="0"/>
              <a:t>的</a:t>
            </a:r>
            <a:r>
              <a:rPr kumimoji="1" lang="en-US" altLang="zh-CN" dirty="0"/>
              <a:t>jar</a:t>
            </a:r>
            <a:r>
              <a:rPr kumimoji="1" lang="zh-CN" altLang="en-US" dirty="0"/>
              <a:t>包，但是</a:t>
            </a:r>
            <a:r>
              <a:rPr kumimoji="1" lang="en-US" altLang="zh-CN" dirty="0"/>
              <a:t>jar</a:t>
            </a:r>
            <a:r>
              <a:rPr kumimoji="1" lang="zh-CN" altLang="en-US" dirty="0"/>
              <a:t>包里所有方法都是直接抛出</a:t>
            </a:r>
            <a:endParaRPr kumimoji="1" lang="en-US" altLang="zh-CN" dirty="0"/>
          </a:p>
          <a:p>
            <a:r>
              <a:rPr kumimoji="1" lang="zh-CN" altLang="en-US" dirty="0"/>
              <a:t>了一个</a:t>
            </a:r>
            <a:r>
              <a:rPr kumimoji="1" lang="en-US" altLang="zh-CN" dirty="0" err="1"/>
              <a:t>RuntimeException</a:t>
            </a:r>
            <a:r>
              <a:rPr kumimoji="1" lang="zh-CN" altLang="en-US" dirty="0"/>
              <a:t>，是没有任何任何实现的，这只是</a:t>
            </a:r>
            <a:r>
              <a:rPr kumimoji="1" lang="en-US" altLang="zh-CN" dirty="0"/>
              <a:t>Android</a:t>
            </a:r>
            <a:r>
              <a:rPr kumimoji="1" lang="zh-CN" altLang="en-US" dirty="0"/>
              <a:t>为了我们能</a:t>
            </a:r>
            <a:endParaRPr kumimoji="1" lang="en-US" altLang="zh-CN" dirty="0"/>
          </a:p>
          <a:p>
            <a:r>
              <a:rPr kumimoji="1" lang="zh-CN" altLang="en-US" dirty="0"/>
              <a:t>通过编译提供的一个</a:t>
            </a:r>
            <a:r>
              <a:rPr kumimoji="1" lang="en-US" altLang="zh-CN" dirty="0"/>
              <a:t>Stub</a:t>
            </a:r>
            <a:r>
              <a:rPr kumimoji="1" lang="zh-CN" altLang="en-US" dirty="0"/>
              <a:t>！当</a:t>
            </a:r>
            <a:r>
              <a:rPr kumimoji="1" lang="en-US" altLang="zh-CN" dirty="0"/>
              <a:t>APP</a:t>
            </a:r>
            <a:r>
              <a:rPr kumimoji="1" lang="zh-CN" altLang="en-US" dirty="0"/>
              <a:t>运行在真实的</a:t>
            </a:r>
            <a:r>
              <a:rPr kumimoji="1" lang="en-US" altLang="zh-CN" dirty="0"/>
              <a:t>Android</a:t>
            </a:r>
            <a:r>
              <a:rPr kumimoji="1" lang="zh-CN" altLang="en-US" dirty="0"/>
              <a:t>系统的时候，由于类加载</a:t>
            </a:r>
            <a:endParaRPr kumimoji="1" lang="en-US" altLang="zh-CN" dirty="0"/>
          </a:p>
          <a:p>
            <a:r>
              <a:rPr kumimoji="1" lang="zh-CN" altLang="en-US" dirty="0"/>
              <a:t>机制，会加载位于</a:t>
            </a:r>
            <a:r>
              <a:rPr kumimoji="1" lang="en-US" altLang="zh-CN" dirty="0"/>
              <a:t>framework</a:t>
            </a:r>
            <a:r>
              <a:rPr kumimoji="1" lang="zh-CN" altLang="en-US" dirty="0"/>
              <a:t>的具有真正实现的类。由于我们的</a:t>
            </a:r>
            <a:r>
              <a:rPr kumimoji="1" lang="en-US" altLang="zh-CN" dirty="0"/>
              <a:t>Local</a:t>
            </a:r>
            <a:r>
              <a:rPr kumimoji="1" lang="zh-CN" altLang="en-US" dirty="0"/>
              <a:t>是直接在</a:t>
            </a:r>
            <a:r>
              <a:rPr kumimoji="1" lang="en-US" altLang="zh-CN" dirty="0"/>
              <a:t>PC</a:t>
            </a:r>
          </a:p>
          <a:p>
            <a:r>
              <a:rPr kumimoji="1" lang="zh-CN" altLang="en-US" dirty="0"/>
              <a:t>上运行的，所以调用这些系统</a:t>
            </a:r>
            <a:r>
              <a:rPr kumimoji="1" lang="en-US" altLang="zh-CN" dirty="0"/>
              <a:t>API</a:t>
            </a:r>
            <a:r>
              <a:rPr kumimoji="1" lang="zh-CN" altLang="en-US" dirty="0"/>
              <a:t>便会出错</a:t>
            </a:r>
            <a:r>
              <a:rPr kumimoji="1" lang="zh-CN" altLang="en-US" dirty="0" smtClean="0"/>
              <a:t>。</a:t>
            </a:r>
            <a:endParaRPr kumimoji="1" lang="en-US" altLang="zh-CN" dirty="0" smtClean="0"/>
          </a:p>
          <a:p>
            <a:r>
              <a:rPr kumimoji="1" lang="zh-CN" altLang="en-US" dirty="0" smtClean="0"/>
              <a:t> </a:t>
            </a:r>
            <a:endParaRPr kumimoji="1" lang="zh-CN" altLang="en-US" dirty="0"/>
          </a:p>
          <a:p>
            <a:r>
              <a:rPr kumimoji="1" lang="zh-CN" altLang="en-US" dirty="0"/>
              <a:t>那么问题来了，我们既要使用</a:t>
            </a:r>
            <a:r>
              <a:rPr kumimoji="1" lang="en-US" altLang="zh-CN" dirty="0"/>
              <a:t>Local</a:t>
            </a:r>
            <a:r>
              <a:rPr kumimoji="1" lang="zh-CN" altLang="en-US" dirty="0"/>
              <a:t>测试，但测试过程又难免遇到调用系统</a:t>
            </a:r>
            <a:r>
              <a:rPr kumimoji="1" lang="en-US" altLang="zh-CN" dirty="0"/>
              <a:t>API</a:t>
            </a:r>
            <a:r>
              <a:rPr kumimoji="1" lang="zh-CN" altLang="en-US" dirty="0"/>
              <a:t>那</a:t>
            </a:r>
            <a:endParaRPr kumimoji="1" lang="en-US" altLang="zh-CN" dirty="0"/>
          </a:p>
          <a:p>
            <a:r>
              <a:rPr kumimoji="1" lang="zh-CN" altLang="en-US" dirty="0"/>
              <a:t>怎么办？其中一个方法就是</a:t>
            </a:r>
            <a:r>
              <a:rPr kumimoji="1" lang="en-US" altLang="zh-CN" dirty="0"/>
              <a:t>mock objects</a:t>
            </a:r>
            <a:r>
              <a:rPr kumimoji="1" lang="zh-CN" altLang="en-US" dirty="0"/>
              <a:t>，比如借助</a:t>
            </a:r>
            <a:r>
              <a:rPr kumimoji="1" lang="en-US" altLang="zh-CN" dirty="0" err="1"/>
              <a:t>Mockito</a:t>
            </a:r>
            <a:r>
              <a:rPr kumimoji="1" lang="zh-CN" altLang="en-US" dirty="0"/>
              <a:t>，另外一种方式就是使</a:t>
            </a:r>
            <a:endParaRPr kumimoji="1" lang="en-US" altLang="zh-CN" dirty="0"/>
          </a:p>
          <a:p>
            <a:r>
              <a:rPr kumimoji="1" lang="zh-CN" altLang="en-US" dirty="0"/>
              <a:t>用</a:t>
            </a:r>
            <a:r>
              <a:rPr kumimoji="1" lang="en-US" altLang="zh-CN" dirty="0" err="1"/>
              <a:t>Robolectric</a:t>
            </a:r>
            <a:r>
              <a:rPr kumimoji="1" lang="zh-CN" altLang="en-US" dirty="0"/>
              <a:t>， </a:t>
            </a:r>
            <a:r>
              <a:rPr kumimoji="1" lang="en-US" altLang="zh-CN" dirty="0" err="1"/>
              <a:t>Robolectric</a:t>
            </a:r>
            <a:r>
              <a:rPr kumimoji="1" lang="zh-CN" altLang="en-US" dirty="0"/>
              <a:t>就是为解决这个问题而生的。它实现一套</a:t>
            </a:r>
            <a:r>
              <a:rPr kumimoji="1" lang="en-US" altLang="zh-CN" dirty="0"/>
              <a:t>JVM</a:t>
            </a:r>
            <a:r>
              <a:rPr kumimoji="1" lang="zh-CN" altLang="en-US" dirty="0"/>
              <a:t>能运行的</a:t>
            </a:r>
            <a:endParaRPr kumimoji="1" lang="en-US" altLang="zh-CN" dirty="0"/>
          </a:p>
          <a:p>
            <a:r>
              <a:rPr kumimoji="1" lang="en-US" altLang="zh-CN" dirty="0"/>
              <a:t>Android</a:t>
            </a:r>
            <a:r>
              <a:rPr kumimoji="1" lang="zh-CN" altLang="en-US" dirty="0"/>
              <a:t>代码，然后在</a:t>
            </a:r>
            <a:r>
              <a:rPr kumimoji="1" lang="en-US" altLang="zh-CN" dirty="0"/>
              <a:t>unit test</a:t>
            </a:r>
            <a:r>
              <a:rPr kumimoji="1" lang="zh-CN" altLang="en-US" dirty="0"/>
              <a:t>运行的时候去截取</a:t>
            </a:r>
            <a:r>
              <a:rPr kumimoji="1" lang="en-US" altLang="zh-CN" dirty="0"/>
              <a:t>android</a:t>
            </a:r>
            <a:r>
              <a:rPr kumimoji="1" lang="zh-CN" altLang="en-US" dirty="0"/>
              <a:t>相关的代码调用，</a:t>
            </a:r>
            <a:endParaRPr kumimoji="1" lang="en-US" altLang="zh-CN" dirty="0"/>
          </a:p>
          <a:p>
            <a:r>
              <a:rPr kumimoji="1" lang="zh-CN" altLang="en-US" dirty="0"/>
              <a:t>然后转到他们的他们实现的</a:t>
            </a:r>
            <a:r>
              <a:rPr kumimoji="1" lang="en-US" altLang="zh-CN" dirty="0"/>
              <a:t>Shadow</a:t>
            </a:r>
            <a:r>
              <a:rPr kumimoji="1" lang="zh-CN" altLang="en-US" dirty="0"/>
              <a:t>代码去执行这个调用的过程</a:t>
            </a:r>
          </a:p>
        </p:txBody>
      </p:sp>
    </p:spTree>
    <p:extLst>
      <p:ext uri="{BB962C8B-B14F-4D97-AF65-F5344CB8AC3E}">
        <p14:creationId xmlns:p14="http://schemas.microsoft.com/office/powerpoint/2010/main" val="3645253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32231" y="600521"/>
            <a:ext cx="8157289" cy="646331"/>
          </a:xfrm>
          <a:prstGeom prst="rect">
            <a:avLst/>
          </a:prstGeom>
          <a:noFill/>
        </p:spPr>
        <p:txBody>
          <a:bodyPr wrap="none" rtlCol="0">
            <a:spAutoFit/>
          </a:bodyPr>
          <a:lstStyle/>
          <a:p>
            <a:r>
              <a:rPr kumimoji="1" lang="en-US" altLang="zh-CN" dirty="0" err="1" smtClean="0"/>
              <a:t>Robolectric</a:t>
            </a:r>
            <a:r>
              <a:rPr kumimoji="1" lang="en-US" altLang="zh-CN" dirty="0" smtClean="0"/>
              <a:t> </a:t>
            </a:r>
            <a:r>
              <a:rPr kumimoji="1" lang="zh-CN" altLang="en-US" dirty="0" smtClean="0"/>
              <a:t>可以</a:t>
            </a:r>
            <a:r>
              <a:rPr kumimoji="1" lang="en-US" altLang="zh-CN" dirty="0" smtClean="0"/>
              <a:t>mock</a:t>
            </a:r>
            <a:r>
              <a:rPr kumimoji="1" lang="zh-CN" altLang="en-US" dirty="0" smtClean="0"/>
              <a:t> 安卓运行环境，但又不需要运行安卓的设备上，运行速度</a:t>
            </a:r>
            <a:endParaRPr kumimoji="1" lang="en-US" altLang="zh-CN" dirty="0" smtClean="0"/>
          </a:p>
          <a:p>
            <a:r>
              <a:rPr kumimoji="1" lang="zh-CN" altLang="en-US" dirty="0" smtClean="0"/>
              <a:t>快。</a:t>
            </a:r>
            <a:endParaRPr kumimoji="1" lang="zh-CN" altLang="en-US" dirty="0"/>
          </a:p>
        </p:txBody>
      </p:sp>
      <p:sp>
        <p:nvSpPr>
          <p:cNvPr id="3" name="文本框 2"/>
          <p:cNvSpPr txBox="1"/>
          <p:nvPr/>
        </p:nvSpPr>
        <p:spPr>
          <a:xfrm>
            <a:off x="1219200" y="1524000"/>
            <a:ext cx="7550001" cy="2585323"/>
          </a:xfrm>
          <a:prstGeom prst="rect">
            <a:avLst/>
          </a:prstGeom>
          <a:noFill/>
        </p:spPr>
        <p:txBody>
          <a:bodyPr wrap="none" rtlCol="0">
            <a:spAutoFit/>
          </a:bodyPr>
          <a:lstStyle/>
          <a:p>
            <a:r>
              <a:rPr kumimoji="1" lang="en-US" altLang="zh-CN" dirty="0"/>
              <a:t>Espresso</a:t>
            </a:r>
            <a:r>
              <a:rPr kumimoji="1" lang="zh-CN" altLang="en-US" dirty="0"/>
              <a:t>是一个新工具，相对于其他工具，</a:t>
            </a:r>
            <a:r>
              <a:rPr kumimoji="1" lang="en-US" altLang="zh-CN" dirty="0"/>
              <a:t>API</a:t>
            </a:r>
            <a:r>
              <a:rPr kumimoji="1" lang="zh-CN" altLang="en-US" dirty="0"/>
              <a:t>更加精确。并且规模更小</a:t>
            </a:r>
            <a:r>
              <a:rPr kumimoji="1" lang="zh-CN" altLang="en-US" dirty="0" smtClean="0"/>
              <a:t>、</a:t>
            </a:r>
            <a:endParaRPr kumimoji="1" lang="en-US" altLang="zh-CN" dirty="0" smtClean="0"/>
          </a:p>
          <a:p>
            <a:r>
              <a:rPr kumimoji="1" lang="zh-CN" altLang="en-US" dirty="0" smtClean="0"/>
              <a:t>更简洁并且容易学习</a:t>
            </a:r>
            <a:r>
              <a:rPr kumimoji="1" lang="zh-CN" altLang="en-US" dirty="0"/>
              <a:t>。它最初是</a:t>
            </a:r>
            <a:r>
              <a:rPr kumimoji="1" lang="en-US" altLang="zh-CN" dirty="0"/>
              <a:t>2013</a:t>
            </a:r>
            <a:r>
              <a:rPr kumimoji="1" lang="zh-CN" altLang="en-US" dirty="0"/>
              <a:t>年</a:t>
            </a:r>
            <a:r>
              <a:rPr kumimoji="1" lang="en-US" altLang="zh-CN" dirty="0"/>
              <a:t>GTAC</a:t>
            </a:r>
            <a:r>
              <a:rPr kumimoji="1" lang="zh-CN" altLang="en-US" dirty="0"/>
              <a:t>大会上推出的</a:t>
            </a:r>
            <a:r>
              <a:rPr kumimoji="1" lang="zh-CN" altLang="en-US" dirty="0" smtClean="0"/>
              <a:t>，</a:t>
            </a:r>
            <a:endParaRPr kumimoji="1" lang="en-US" altLang="zh-CN" dirty="0" smtClean="0"/>
          </a:p>
          <a:p>
            <a:r>
              <a:rPr kumimoji="1" lang="zh-CN" altLang="en-US" dirty="0" smtClean="0"/>
              <a:t>目标是让开发</a:t>
            </a:r>
            <a:r>
              <a:rPr kumimoji="1" lang="zh-CN" altLang="en-US" dirty="0"/>
              <a:t>者写出更简洁的针对</a:t>
            </a:r>
            <a:r>
              <a:rPr kumimoji="1" lang="en-US" altLang="zh-CN" dirty="0"/>
              <a:t>APP</a:t>
            </a:r>
            <a:r>
              <a:rPr kumimoji="1" lang="zh-CN" altLang="en-US" dirty="0"/>
              <a:t>的</a:t>
            </a:r>
            <a:r>
              <a:rPr kumimoji="1" lang="en-US" altLang="zh-CN" dirty="0"/>
              <a:t>UI</a:t>
            </a:r>
            <a:r>
              <a:rPr kumimoji="1" lang="zh-CN" altLang="en-US" dirty="0"/>
              <a:t>测试代码。</a:t>
            </a:r>
          </a:p>
          <a:p>
            <a:endParaRPr kumimoji="1" lang="zh-CN" altLang="en-US" dirty="0"/>
          </a:p>
          <a:p>
            <a:r>
              <a:rPr kumimoji="1" lang="en-US" altLang="zh-CN" dirty="0"/>
              <a:t>Espresso</a:t>
            </a:r>
            <a:r>
              <a:rPr kumimoji="1" lang="zh-CN" altLang="en-US" dirty="0"/>
              <a:t>作为</a:t>
            </a:r>
            <a:r>
              <a:rPr kumimoji="1" lang="en-US" altLang="zh-CN" dirty="0"/>
              <a:t>Google</a:t>
            </a:r>
            <a:r>
              <a:rPr kumimoji="1" lang="zh-CN" altLang="en-US" dirty="0"/>
              <a:t>推出的</a:t>
            </a:r>
            <a:r>
              <a:rPr kumimoji="1" lang="en-US" altLang="zh-CN" dirty="0"/>
              <a:t>Instrumentation UI</a:t>
            </a:r>
            <a:r>
              <a:rPr kumimoji="1" lang="zh-CN" altLang="en-US" dirty="0"/>
              <a:t>测试框架</a:t>
            </a:r>
            <a:r>
              <a:rPr kumimoji="1" lang="zh-CN" altLang="en-US" dirty="0" smtClean="0"/>
              <a:t>，</a:t>
            </a:r>
            <a:endParaRPr kumimoji="1" lang="en-US" altLang="zh-CN" dirty="0" smtClean="0"/>
          </a:p>
          <a:p>
            <a:r>
              <a:rPr kumimoji="1" lang="zh-CN" altLang="en-US" dirty="0" smtClean="0"/>
              <a:t>在</a:t>
            </a:r>
            <a:r>
              <a:rPr kumimoji="1" lang="en-US" altLang="zh-CN" dirty="0" smtClean="0"/>
              <a:t>API</a:t>
            </a:r>
            <a:r>
              <a:rPr kumimoji="1" lang="zh-CN" altLang="en-US" dirty="0"/>
              <a:t>支持方面有着天然的优势，在推出后很大程度上替代了</a:t>
            </a:r>
            <a:r>
              <a:rPr kumimoji="1" lang="en-US" altLang="zh-CN" dirty="0" err="1"/>
              <a:t>Robotium</a:t>
            </a:r>
            <a:r>
              <a:rPr kumimoji="1" lang="zh-CN" altLang="en-US" dirty="0" smtClean="0"/>
              <a:t>。</a:t>
            </a:r>
            <a:endParaRPr kumimoji="1" lang="en-US" altLang="zh-CN" dirty="0" smtClean="0"/>
          </a:p>
          <a:p>
            <a:r>
              <a:rPr kumimoji="1" lang="zh-CN" altLang="en-US" dirty="0" smtClean="0"/>
              <a:t>而</a:t>
            </a:r>
            <a:r>
              <a:rPr kumimoji="1" lang="en-US" altLang="zh-CN" dirty="0" err="1"/>
              <a:t>Robolectric</a:t>
            </a:r>
            <a:r>
              <a:rPr kumimoji="1" lang="zh-CN" altLang="en-US" dirty="0"/>
              <a:t>由于只在</a:t>
            </a:r>
            <a:r>
              <a:rPr kumimoji="1" lang="en-US" altLang="zh-CN" dirty="0"/>
              <a:t>Java</a:t>
            </a:r>
            <a:r>
              <a:rPr kumimoji="1" lang="zh-CN" altLang="en-US" dirty="0"/>
              <a:t>虚拟机中运行，速度很快</a:t>
            </a:r>
            <a:r>
              <a:rPr kumimoji="1" lang="zh-CN" altLang="en-US" dirty="0" smtClean="0"/>
              <a:t>，</a:t>
            </a:r>
            <a:endParaRPr kumimoji="1" lang="en-US" altLang="zh-CN" dirty="0" smtClean="0"/>
          </a:p>
          <a:p>
            <a:r>
              <a:rPr kumimoji="1" lang="zh-CN" altLang="en-US" dirty="0" smtClean="0"/>
              <a:t>虽</a:t>
            </a:r>
            <a:r>
              <a:rPr kumimoji="1" lang="zh-CN" altLang="en-US" dirty="0"/>
              <a:t>然在</a:t>
            </a:r>
            <a:r>
              <a:rPr kumimoji="1" lang="en-US" altLang="zh-CN" dirty="0"/>
              <a:t>API</a:t>
            </a:r>
            <a:r>
              <a:rPr kumimoji="1" lang="zh-CN" altLang="en-US" dirty="0"/>
              <a:t>支持上无法和</a:t>
            </a:r>
            <a:r>
              <a:rPr kumimoji="1" lang="en-US" altLang="zh-CN" dirty="0"/>
              <a:t>Espresso</a:t>
            </a:r>
            <a:r>
              <a:rPr kumimoji="1" lang="zh-CN" altLang="en-US" dirty="0"/>
              <a:t>相比，但速度有很大优势</a:t>
            </a:r>
            <a:r>
              <a:rPr kumimoji="1" lang="zh-CN" altLang="en-US" dirty="0" smtClean="0"/>
              <a:t>，</a:t>
            </a:r>
            <a:endParaRPr kumimoji="1" lang="en-US" altLang="zh-CN" dirty="0" smtClean="0"/>
          </a:p>
          <a:p>
            <a:r>
              <a:rPr kumimoji="1" lang="zh-CN" altLang="en-US" dirty="0" smtClean="0"/>
              <a:t>适合单元测试</a:t>
            </a:r>
            <a:r>
              <a:rPr kumimoji="1" lang="zh-CN" altLang="en-US" dirty="0"/>
              <a:t>，尤其是</a:t>
            </a:r>
            <a:r>
              <a:rPr kumimoji="1" lang="en-US" altLang="zh-CN" dirty="0"/>
              <a:t>TDD</a:t>
            </a:r>
            <a:r>
              <a:rPr kumimoji="1" lang="zh-CN" altLang="en-US" dirty="0"/>
              <a:t>时使用。</a:t>
            </a:r>
          </a:p>
        </p:txBody>
      </p:sp>
      <p:sp>
        <p:nvSpPr>
          <p:cNvPr id="5" name="文本框 4"/>
          <p:cNvSpPr txBox="1"/>
          <p:nvPr/>
        </p:nvSpPr>
        <p:spPr>
          <a:xfrm>
            <a:off x="1143000" y="4419600"/>
            <a:ext cx="7315200" cy="1754327"/>
          </a:xfrm>
          <a:prstGeom prst="rect">
            <a:avLst/>
          </a:prstGeom>
          <a:noFill/>
        </p:spPr>
        <p:txBody>
          <a:bodyPr wrap="square" rtlCol="0">
            <a:spAutoFit/>
          </a:bodyPr>
          <a:lstStyle/>
          <a:p>
            <a:r>
              <a:rPr kumimoji="1" lang="en-US" altLang="zh-CN" dirty="0" err="1" smtClean="0"/>
              <a:t>Mockito</a:t>
            </a:r>
            <a:r>
              <a:rPr kumimoji="1" lang="zh-CN" altLang="zh-CN" dirty="0"/>
              <a:t> </a:t>
            </a:r>
            <a:r>
              <a:rPr kumimoji="1" lang="en-US" altLang="zh-CN" dirty="0" smtClean="0"/>
              <a:t>mock</a:t>
            </a:r>
            <a:r>
              <a:rPr kumimoji="1" lang="zh-CN" altLang="en-US" dirty="0" smtClean="0"/>
              <a:t> 框架</a:t>
            </a:r>
            <a:endParaRPr kumimoji="1" lang="en-US" altLang="zh-CN" dirty="0" smtClean="0"/>
          </a:p>
          <a:p>
            <a:r>
              <a:rPr kumimoji="1" lang="en-US" altLang="zh-CN" dirty="0" err="1"/>
              <a:t>Mockito</a:t>
            </a:r>
            <a:r>
              <a:rPr kumimoji="1" lang="zh-CN" altLang="en-US" dirty="0"/>
              <a:t>侧重点是纯</a:t>
            </a:r>
            <a:r>
              <a:rPr kumimoji="1" lang="en-US" altLang="zh-CN" dirty="0"/>
              <a:t>Java</a:t>
            </a:r>
            <a:r>
              <a:rPr kumimoji="1" lang="zh-CN" altLang="en-US" dirty="0"/>
              <a:t>代码的测试：方法调用</a:t>
            </a:r>
            <a:r>
              <a:rPr kumimoji="1" lang="en-US" altLang="zh-CN" dirty="0"/>
              <a:t>mock</a:t>
            </a:r>
            <a:r>
              <a:rPr kumimoji="1" lang="zh-CN" altLang="en-US" dirty="0"/>
              <a:t>，指定方法行为，截取参数，截取</a:t>
            </a:r>
            <a:r>
              <a:rPr kumimoji="1" lang="en-US" altLang="zh-CN" dirty="0"/>
              <a:t>Callback</a:t>
            </a:r>
            <a:r>
              <a:rPr kumimoji="1" lang="zh-CN" altLang="en-US" dirty="0"/>
              <a:t>回调</a:t>
            </a:r>
          </a:p>
          <a:p>
            <a:r>
              <a:rPr kumimoji="1" lang="zh-CN" altLang="en-US" dirty="0"/>
              <a:t>，所谓</a:t>
            </a:r>
            <a:r>
              <a:rPr kumimoji="1" lang="en-US" altLang="zh-CN" dirty="0"/>
              <a:t>Mock</a:t>
            </a:r>
            <a:r>
              <a:rPr kumimoji="1" lang="zh-CN" altLang="en-US" dirty="0"/>
              <a:t>一个对象，其实可以理解成一个对象的动态代理，然后偷梁换柱改变其属性和方法行为，也就是说如果你想改变谁的行为和属性你就要</a:t>
            </a:r>
            <a:r>
              <a:rPr kumimoji="1" lang="en-US" altLang="zh-CN" dirty="0"/>
              <a:t>mock</a:t>
            </a:r>
            <a:r>
              <a:rPr kumimoji="1" lang="zh-CN" altLang="en-US" dirty="0"/>
              <a:t>谁</a:t>
            </a:r>
          </a:p>
        </p:txBody>
      </p:sp>
    </p:spTree>
    <p:extLst>
      <p:ext uri="{BB962C8B-B14F-4D97-AF65-F5344CB8AC3E}">
        <p14:creationId xmlns:p14="http://schemas.microsoft.com/office/powerpoint/2010/main" val="3197990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32231" y="1132130"/>
            <a:ext cx="7706670" cy="1754327"/>
          </a:xfrm>
          <a:prstGeom prst="rect">
            <a:avLst/>
          </a:prstGeom>
          <a:noFill/>
        </p:spPr>
        <p:txBody>
          <a:bodyPr wrap="none" rtlCol="0">
            <a:spAutoFit/>
          </a:bodyPr>
          <a:lstStyle/>
          <a:p>
            <a:r>
              <a:rPr kumimoji="1" lang="en-US" altLang="zh-CN" dirty="0" err="1"/>
              <a:t>PowerMock</a:t>
            </a:r>
            <a:r>
              <a:rPr kumimoji="1" lang="zh-CN" altLang="en-US" dirty="0"/>
              <a:t>是</a:t>
            </a:r>
            <a:r>
              <a:rPr kumimoji="1" lang="en-US" altLang="zh-CN" dirty="0" err="1"/>
              <a:t>Mockito</a:t>
            </a:r>
            <a:r>
              <a:rPr kumimoji="1" lang="zh-CN" altLang="en-US" dirty="0"/>
              <a:t>的升级版，它除了有</a:t>
            </a:r>
            <a:r>
              <a:rPr kumimoji="1" lang="en-US" altLang="zh-CN" dirty="0" err="1"/>
              <a:t>Mockito</a:t>
            </a:r>
            <a:r>
              <a:rPr kumimoji="1" lang="zh-CN" altLang="en-US" dirty="0"/>
              <a:t>的大部分功能外</a:t>
            </a:r>
            <a:r>
              <a:rPr kumimoji="1" lang="zh-CN" altLang="en-US" dirty="0" smtClean="0"/>
              <a:t>，</a:t>
            </a:r>
            <a:endParaRPr kumimoji="1" lang="en-US" altLang="zh-CN" dirty="0" smtClean="0"/>
          </a:p>
          <a:p>
            <a:r>
              <a:rPr kumimoji="1" lang="zh-CN" altLang="en-US" dirty="0" smtClean="0"/>
              <a:t>还有几个</a:t>
            </a:r>
            <a:r>
              <a:rPr kumimoji="1" lang="zh-CN" altLang="en-US" dirty="0"/>
              <a:t>特殊功能：</a:t>
            </a:r>
            <a:r>
              <a:rPr kumimoji="1" lang="en-US" altLang="zh-CN" dirty="0"/>
              <a:t>mock</a:t>
            </a:r>
            <a:r>
              <a:rPr kumimoji="1" lang="zh-CN" altLang="en-US" dirty="0"/>
              <a:t>私有属性和方法  测试私有属性和方法  </a:t>
            </a:r>
          </a:p>
          <a:p>
            <a:r>
              <a:rPr kumimoji="1" lang="zh-CN" altLang="en-US" dirty="0"/>
              <a:t>    </a:t>
            </a:r>
            <a:r>
              <a:rPr kumimoji="1" lang="en-US" altLang="zh-CN" dirty="0"/>
              <a:t>mock final</a:t>
            </a:r>
            <a:r>
              <a:rPr kumimoji="1" lang="zh-CN" altLang="en-US" dirty="0"/>
              <a:t>修饰的方法  </a:t>
            </a:r>
            <a:r>
              <a:rPr kumimoji="1" lang="en-US" altLang="zh-CN" dirty="0" err="1"/>
              <a:t>mockStatic</a:t>
            </a:r>
            <a:r>
              <a:rPr kumimoji="1" lang="zh-CN" altLang="en-US" dirty="0"/>
              <a:t>静态方法  </a:t>
            </a:r>
            <a:r>
              <a:rPr kumimoji="1" lang="zh-CN" altLang="en-US" dirty="0" smtClean="0"/>
              <a:t>还有就是它还可以</a:t>
            </a:r>
            <a:endParaRPr kumimoji="1" lang="en-US" altLang="zh-CN" dirty="0" smtClean="0"/>
          </a:p>
          <a:p>
            <a:r>
              <a:rPr kumimoji="1" lang="en-US" altLang="zh-CN" dirty="0" err="1" smtClean="0"/>
              <a:t>whenNew</a:t>
            </a:r>
            <a:r>
              <a:rPr kumimoji="1" lang="zh-CN" altLang="en-US" dirty="0"/>
              <a:t>来</a:t>
            </a:r>
            <a:r>
              <a:rPr kumimoji="1" lang="en-US" altLang="zh-CN" dirty="0"/>
              <a:t>mock</a:t>
            </a:r>
            <a:r>
              <a:rPr kumimoji="1" lang="zh-CN" altLang="en-US" dirty="0"/>
              <a:t>方法内部实例化的变量，然后像傀儡一样操作它。</a:t>
            </a:r>
          </a:p>
          <a:p>
            <a:r>
              <a:rPr kumimoji="1" lang="zh-CN" altLang="en-US" dirty="0"/>
              <a:t>    说他只有</a:t>
            </a:r>
            <a:r>
              <a:rPr kumimoji="1" lang="en-US" altLang="zh-CN" dirty="0" err="1"/>
              <a:t>Mockito</a:t>
            </a:r>
            <a:r>
              <a:rPr kumimoji="1" lang="zh-CN" altLang="en-US" dirty="0"/>
              <a:t>大部分的功能是因为我测试了下</a:t>
            </a:r>
            <a:r>
              <a:rPr kumimoji="1" lang="en-US" altLang="zh-CN" dirty="0" err="1"/>
              <a:t>doAnther</a:t>
            </a:r>
            <a:r>
              <a:rPr kumimoji="1" lang="zh-CN" altLang="en-US" dirty="0"/>
              <a:t>窃取</a:t>
            </a:r>
            <a:r>
              <a:rPr kumimoji="1" lang="en-US" altLang="zh-CN" dirty="0" err="1" smtClean="0"/>
              <a:t>CallBack</a:t>
            </a:r>
            <a:endParaRPr kumimoji="1" lang="en-US" altLang="zh-CN" dirty="0" smtClean="0"/>
          </a:p>
          <a:p>
            <a:r>
              <a:rPr kumimoji="1" lang="zh-CN" altLang="en-US" dirty="0" smtClean="0"/>
              <a:t>参数</a:t>
            </a:r>
            <a:r>
              <a:rPr kumimoji="1" lang="zh-CN" altLang="en-US" dirty="0"/>
              <a:t>，操作回调方法不成功，还有就是对</a:t>
            </a:r>
            <a:r>
              <a:rPr kumimoji="1" lang="en-US" altLang="zh-CN" dirty="0"/>
              <a:t>android</a:t>
            </a:r>
            <a:r>
              <a:rPr kumimoji="1" lang="zh-CN" altLang="en-US" dirty="0"/>
              <a:t>方法的支持欠缺</a:t>
            </a:r>
          </a:p>
        </p:txBody>
      </p:sp>
    </p:spTree>
    <p:extLst>
      <p:ext uri="{BB962C8B-B14F-4D97-AF65-F5344CB8AC3E}">
        <p14:creationId xmlns:p14="http://schemas.microsoft.com/office/powerpoint/2010/main" val="3432113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1534398456216.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533400"/>
            <a:ext cx="4114800" cy="4371975"/>
          </a:xfrm>
          <a:prstGeom prst="rect">
            <a:avLst/>
          </a:prstGeom>
        </p:spPr>
      </p:pic>
      <p:sp>
        <p:nvSpPr>
          <p:cNvPr id="3" name="文本框 2"/>
          <p:cNvSpPr txBox="1"/>
          <p:nvPr/>
        </p:nvSpPr>
        <p:spPr>
          <a:xfrm>
            <a:off x="5671003" y="1240421"/>
            <a:ext cx="3129921" cy="2031325"/>
          </a:xfrm>
          <a:prstGeom prst="rect">
            <a:avLst/>
          </a:prstGeom>
          <a:noFill/>
        </p:spPr>
        <p:txBody>
          <a:bodyPr wrap="none" rtlCol="0">
            <a:spAutoFit/>
          </a:bodyPr>
          <a:lstStyle/>
          <a:p>
            <a:r>
              <a:rPr kumimoji="1" lang="en-US" altLang="zh-CN" dirty="0"/>
              <a:t>1.</a:t>
            </a:r>
            <a:r>
              <a:rPr kumimoji="1" lang="zh-CN" altLang="en-US" dirty="0"/>
              <a:t>新增一个测试程序</a:t>
            </a:r>
          </a:p>
          <a:p>
            <a:r>
              <a:rPr kumimoji="1" lang="en-US" altLang="zh-CN" dirty="0"/>
              <a:t>2.</a:t>
            </a:r>
            <a:r>
              <a:rPr kumimoji="1" lang="zh-CN" altLang="en-US" dirty="0"/>
              <a:t>运行所有测试程序并失败</a:t>
            </a:r>
          </a:p>
          <a:p>
            <a:r>
              <a:rPr kumimoji="1" lang="en-US" altLang="zh-CN" dirty="0"/>
              <a:t>3.</a:t>
            </a:r>
            <a:r>
              <a:rPr kumimoji="1" lang="zh-CN" altLang="en-US" dirty="0"/>
              <a:t>做一些小小改动</a:t>
            </a:r>
          </a:p>
          <a:p>
            <a:r>
              <a:rPr kumimoji="1" lang="en-US" altLang="zh-CN" dirty="0"/>
              <a:t>4.</a:t>
            </a:r>
            <a:r>
              <a:rPr kumimoji="1" lang="zh-CN" altLang="en-US" dirty="0"/>
              <a:t>运行所有测试程序并通过</a:t>
            </a:r>
          </a:p>
          <a:p>
            <a:r>
              <a:rPr kumimoji="1" lang="en-US" altLang="zh-CN" dirty="0"/>
              <a:t>5.</a:t>
            </a:r>
            <a:r>
              <a:rPr kumimoji="1" lang="zh-CN" altLang="en-US" dirty="0"/>
              <a:t>重构代码以消除重复设计</a:t>
            </a:r>
            <a:r>
              <a:rPr kumimoji="1" lang="zh-CN" altLang="en-US" dirty="0" smtClean="0"/>
              <a:t>，</a:t>
            </a:r>
            <a:endParaRPr kumimoji="1" lang="en-US" altLang="zh-CN" dirty="0" smtClean="0"/>
          </a:p>
          <a:p>
            <a:r>
              <a:rPr kumimoji="1" lang="zh-CN" altLang="en-US" dirty="0" smtClean="0"/>
              <a:t>优化设计结构</a:t>
            </a:r>
            <a:endParaRPr kumimoji="1" lang="zh-CN" altLang="en-US" dirty="0"/>
          </a:p>
          <a:p>
            <a:endParaRPr kumimoji="1" lang="zh-CN" altLang="en-US" dirty="0"/>
          </a:p>
        </p:txBody>
      </p:sp>
    </p:spTree>
    <p:extLst>
      <p:ext uri="{BB962C8B-B14F-4D97-AF65-F5344CB8AC3E}">
        <p14:creationId xmlns:p14="http://schemas.microsoft.com/office/powerpoint/2010/main" val="3752404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656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33777" y="1013995"/>
            <a:ext cx="8032968" cy="4247317"/>
          </a:xfrm>
          <a:prstGeom prst="rect">
            <a:avLst/>
          </a:prstGeom>
          <a:noFill/>
        </p:spPr>
        <p:txBody>
          <a:bodyPr wrap="none" rtlCol="0">
            <a:spAutoFit/>
          </a:bodyPr>
          <a:lstStyle/>
          <a:p>
            <a:r>
              <a:rPr kumimoji="1" lang="en-US" altLang="en-US" dirty="0" smtClean="0"/>
              <a:t>TDD </a:t>
            </a:r>
          </a:p>
          <a:p>
            <a:r>
              <a:rPr kumimoji="1" lang="en-US" altLang="en-US" dirty="0" smtClean="0"/>
              <a:t>测试驱动开发概念</a:t>
            </a:r>
          </a:p>
          <a:p>
            <a:endParaRPr kumimoji="1" lang="en-US" altLang="zh-CN" dirty="0"/>
          </a:p>
          <a:p>
            <a:r>
              <a:rPr kumimoji="1" lang="zh-CN" altLang="en-US" dirty="0" smtClean="0"/>
              <a:t>以测试作为开发过程的中心，要求在编写任何代码之前，首先编写用于定义</a:t>
            </a:r>
            <a:endParaRPr kumimoji="1" lang="en-US" altLang="zh-CN" dirty="0" smtClean="0"/>
          </a:p>
          <a:p>
            <a:r>
              <a:rPr kumimoji="1" lang="zh-CN" altLang="en-US" dirty="0" smtClean="0"/>
              <a:t>产品代码行为的测试，而编写的产品代码又要以测试通过为目标。测试驱动开</a:t>
            </a:r>
            <a:endParaRPr kumimoji="1" lang="en-US" altLang="zh-CN" dirty="0" smtClean="0"/>
          </a:p>
          <a:p>
            <a:r>
              <a:rPr kumimoji="1" lang="zh-CN" altLang="en-US" dirty="0" smtClean="0"/>
              <a:t>发要求测试可以完全自动化的运行，在对代码进行重构前后必须通过测试。</a:t>
            </a:r>
            <a:endParaRPr kumimoji="1" lang="en-US" altLang="zh-CN" dirty="0" smtClean="0"/>
          </a:p>
          <a:p>
            <a:endParaRPr kumimoji="1" lang="en-US" altLang="zh-CN" dirty="0"/>
          </a:p>
          <a:p>
            <a:endParaRPr kumimoji="1" lang="en-US" altLang="zh-CN" dirty="0" smtClean="0"/>
          </a:p>
          <a:p>
            <a:r>
              <a:rPr kumimoji="1" lang="en-US" altLang="zh-CN" dirty="0" smtClean="0"/>
              <a:t>TDD</a:t>
            </a:r>
            <a:r>
              <a:rPr kumimoji="1" lang="zh-CN" altLang="en-US" dirty="0" smtClean="0"/>
              <a:t>能够保证代码简单，清晰，高质量。</a:t>
            </a:r>
            <a:endParaRPr kumimoji="1" lang="en-US" altLang="zh-CN" dirty="0" smtClean="0"/>
          </a:p>
          <a:p>
            <a:r>
              <a:rPr kumimoji="1" lang="zh-CN" altLang="en-US" dirty="0" smtClean="0"/>
              <a:t>可以赋予你对代码质量的自信以及对代码进行重构的勇气</a:t>
            </a:r>
            <a:endParaRPr kumimoji="1" lang="en-US" altLang="zh-CN" dirty="0" smtClean="0"/>
          </a:p>
          <a:p>
            <a:endParaRPr kumimoji="1" lang="en-US" altLang="zh-CN" dirty="0" smtClean="0"/>
          </a:p>
          <a:p>
            <a:endParaRPr kumimoji="1" lang="en-US" altLang="zh-CN" dirty="0"/>
          </a:p>
          <a:p>
            <a:r>
              <a:rPr kumimoji="1" lang="zh-CN" altLang="en-US" dirty="0" smtClean="0"/>
              <a:t>坏处：投入较多的时间和精力。（个人认为</a:t>
            </a:r>
            <a:r>
              <a:rPr kumimoji="1" lang="en-US" altLang="zh-CN" dirty="0" smtClean="0"/>
              <a:t>TDD</a:t>
            </a:r>
            <a:r>
              <a:rPr kumimoji="1" lang="zh-CN" altLang="en-US" dirty="0" smtClean="0"/>
              <a:t>熟练之后，占用时间会相对</a:t>
            </a:r>
            <a:endParaRPr kumimoji="1" lang="en-US" altLang="zh-CN" dirty="0" smtClean="0"/>
          </a:p>
          <a:p>
            <a:r>
              <a:rPr kumimoji="1" lang="zh-CN" altLang="en-US" dirty="0" smtClean="0"/>
              <a:t>越来越少。</a:t>
            </a:r>
            <a:endParaRPr kumimoji="1" lang="en-US" altLang="zh-CN" dirty="0" smtClean="0"/>
          </a:p>
          <a:p>
            <a:endParaRPr kumimoji="1" lang="en-US" altLang="zh-CN" dirty="0" smtClean="0"/>
          </a:p>
        </p:txBody>
      </p:sp>
    </p:spTree>
    <p:extLst>
      <p:ext uri="{BB962C8B-B14F-4D97-AF65-F5344CB8AC3E}">
        <p14:creationId xmlns:p14="http://schemas.microsoft.com/office/powerpoint/2010/main" val="1428430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49407" y="1909854"/>
            <a:ext cx="184666" cy="369332"/>
          </a:xfrm>
          <a:prstGeom prst="rect">
            <a:avLst/>
          </a:prstGeom>
          <a:noFill/>
        </p:spPr>
        <p:txBody>
          <a:bodyPr wrap="none" rtlCol="0">
            <a:spAutoFit/>
          </a:bodyPr>
          <a:lstStyle/>
          <a:p>
            <a:endParaRPr kumimoji="1" lang="zh-CN" altLang="en-US" dirty="0"/>
          </a:p>
        </p:txBody>
      </p:sp>
      <p:sp>
        <p:nvSpPr>
          <p:cNvPr id="3" name="文本框 2"/>
          <p:cNvSpPr txBox="1"/>
          <p:nvPr/>
        </p:nvSpPr>
        <p:spPr>
          <a:xfrm>
            <a:off x="2195544" y="1102596"/>
            <a:ext cx="3595655" cy="369332"/>
          </a:xfrm>
          <a:prstGeom prst="rect">
            <a:avLst/>
          </a:prstGeom>
          <a:noFill/>
        </p:spPr>
        <p:txBody>
          <a:bodyPr wrap="square" rtlCol="0">
            <a:spAutoFit/>
          </a:bodyPr>
          <a:lstStyle/>
          <a:p>
            <a:endParaRPr kumimoji="1" lang="zh-CN" altLang="en-US" dirty="0"/>
          </a:p>
        </p:txBody>
      </p:sp>
      <p:sp>
        <p:nvSpPr>
          <p:cNvPr id="5" name="文本框 4"/>
          <p:cNvSpPr txBox="1"/>
          <p:nvPr/>
        </p:nvSpPr>
        <p:spPr>
          <a:xfrm>
            <a:off x="1506360" y="1201042"/>
            <a:ext cx="184666" cy="369332"/>
          </a:xfrm>
          <a:prstGeom prst="rect">
            <a:avLst/>
          </a:prstGeom>
          <a:noFill/>
        </p:spPr>
        <p:txBody>
          <a:bodyPr wrap="none" rtlCol="0">
            <a:spAutoFit/>
          </a:bodyPr>
          <a:lstStyle/>
          <a:p>
            <a:endParaRPr kumimoji="1" lang="zh-CN" altLang="en-US" dirty="0"/>
          </a:p>
        </p:txBody>
      </p:sp>
      <p:sp>
        <p:nvSpPr>
          <p:cNvPr id="10" name="文本框 9"/>
          <p:cNvSpPr txBox="1"/>
          <p:nvPr/>
        </p:nvSpPr>
        <p:spPr>
          <a:xfrm>
            <a:off x="1023931" y="1457002"/>
            <a:ext cx="4879148" cy="3416320"/>
          </a:xfrm>
          <a:prstGeom prst="rect">
            <a:avLst/>
          </a:prstGeom>
          <a:noFill/>
        </p:spPr>
        <p:txBody>
          <a:bodyPr wrap="none" rtlCol="0">
            <a:spAutoFit/>
          </a:bodyPr>
          <a:lstStyle/>
          <a:p>
            <a:r>
              <a:rPr kumimoji="1" lang="en-US" altLang="zh-CN" dirty="0" smtClean="0"/>
              <a:t>1.</a:t>
            </a:r>
            <a:r>
              <a:rPr kumimoji="1" lang="zh-CN" altLang="en-US" dirty="0" smtClean="0"/>
              <a:t>单元测试概念</a:t>
            </a:r>
            <a:endParaRPr kumimoji="1" lang="en-US" altLang="zh-CN" dirty="0" smtClean="0"/>
          </a:p>
          <a:p>
            <a:endParaRPr kumimoji="1" lang="en-US" altLang="zh-CN" dirty="0" smtClean="0"/>
          </a:p>
          <a:p>
            <a:r>
              <a:rPr kumimoji="1" lang="zh-CN" altLang="zh-CN" dirty="0" smtClean="0"/>
              <a:t>2</a:t>
            </a:r>
            <a:r>
              <a:rPr kumimoji="1" lang="en-US" altLang="zh-CN" dirty="0" smtClean="0"/>
              <a:t>.</a:t>
            </a:r>
            <a:r>
              <a:rPr kumimoji="1" lang="zh-CN" altLang="en-US" dirty="0" smtClean="0"/>
              <a:t>为什么需要做单元测试</a:t>
            </a:r>
            <a:endParaRPr kumimoji="1" lang="en-US" altLang="zh-CN" dirty="0" smtClean="0"/>
          </a:p>
          <a:p>
            <a:r>
              <a:rPr kumimoji="1" lang="zh-CN" altLang="zh-CN" dirty="0" smtClean="0"/>
              <a:t> </a:t>
            </a:r>
            <a:r>
              <a:rPr kumimoji="1" lang="zh-CN" altLang="en-US" dirty="0" smtClean="0"/>
              <a:t> </a:t>
            </a:r>
            <a:endParaRPr kumimoji="1" lang="en-US" altLang="zh-CN" dirty="0" smtClean="0"/>
          </a:p>
          <a:p>
            <a:r>
              <a:rPr kumimoji="1" lang="zh-CN" altLang="zh-CN" dirty="0" smtClean="0"/>
              <a:t>3</a:t>
            </a:r>
            <a:r>
              <a:rPr kumimoji="1" lang="en-US" altLang="zh-CN" dirty="0" smtClean="0"/>
              <a:t>.</a:t>
            </a:r>
            <a:r>
              <a:rPr kumimoji="1" lang="zh-CN" altLang="en-US" dirty="0" smtClean="0"/>
              <a:t>单元测试，集成测试，系统测试</a:t>
            </a:r>
            <a:endParaRPr kumimoji="1" lang="en-US" altLang="zh-CN" dirty="0" smtClean="0"/>
          </a:p>
          <a:p>
            <a:endParaRPr kumimoji="1" lang="en-US" altLang="zh-CN" dirty="0"/>
          </a:p>
          <a:p>
            <a:r>
              <a:rPr kumimoji="1" lang="zh-CN" altLang="zh-CN" dirty="0"/>
              <a:t>4</a:t>
            </a:r>
            <a:r>
              <a:rPr kumimoji="1" lang="en-US" altLang="zh-CN" dirty="0" smtClean="0"/>
              <a:t>.</a:t>
            </a:r>
            <a:r>
              <a:rPr kumimoji="1" lang="zh-CN" altLang="en-US" dirty="0" smtClean="0"/>
              <a:t>如何做单元测试，小</a:t>
            </a:r>
            <a:r>
              <a:rPr kumimoji="1" lang="en-US" altLang="zh-CN" dirty="0" smtClean="0"/>
              <a:t>demo</a:t>
            </a:r>
            <a:r>
              <a:rPr kumimoji="1" lang="zh-CN" altLang="en-US" dirty="0" smtClean="0"/>
              <a:t>和实际项目中例子</a:t>
            </a:r>
            <a:endParaRPr kumimoji="1" lang="en-US" altLang="zh-CN" dirty="0" smtClean="0"/>
          </a:p>
          <a:p>
            <a:endParaRPr kumimoji="1" lang="en-US" altLang="zh-CN" dirty="0" smtClean="0"/>
          </a:p>
          <a:p>
            <a:r>
              <a:rPr kumimoji="1" lang="zh-CN" altLang="zh-CN" dirty="0" smtClean="0"/>
              <a:t>5</a:t>
            </a:r>
            <a:r>
              <a:rPr kumimoji="1" lang="en-US" altLang="zh-CN" dirty="0" smtClean="0"/>
              <a:t>.</a:t>
            </a:r>
            <a:r>
              <a:rPr kumimoji="1" lang="zh-CN" altLang="en-US" dirty="0" smtClean="0"/>
              <a:t>安卓单元测试框架简介</a:t>
            </a:r>
            <a:endParaRPr kumimoji="1" lang="en-US" altLang="zh-CN" dirty="0" smtClean="0"/>
          </a:p>
          <a:p>
            <a:endParaRPr kumimoji="1" lang="en-US" altLang="zh-CN" dirty="0"/>
          </a:p>
          <a:p>
            <a:r>
              <a:rPr kumimoji="1" lang="zh-CN" altLang="en-US" dirty="0"/>
              <a:t> </a:t>
            </a:r>
            <a:r>
              <a:rPr kumimoji="1" lang="zh-CN" altLang="zh-CN" dirty="0" smtClean="0"/>
              <a:t>5</a:t>
            </a:r>
            <a:r>
              <a:rPr kumimoji="1" lang="en-US" altLang="zh-CN" dirty="0" smtClean="0"/>
              <a:t>.</a:t>
            </a:r>
            <a:r>
              <a:rPr kumimoji="1" lang="zh-CN" altLang="en-US" dirty="0" smtClean="0"/>
              <a:t>测试驱动开发</a:t>
            </a:r>
            <a:r>
              <a:rPr kumimoji="1" lang="en-US" altLang="zh-CN" dirty="0"/>
              <a:t>TDD</a:t>
            </a:r>
          </a:p>
          <a:p>
            <a:endParaRPr kumimoji="1" lang="en-US" altLang="zh-CN" dirty="0" smtClean="0"/>
          </a:p>
        </p:txBody>
      </p:sp>
    </p:spTree>
    <p:extLst>
      <p:ext uri="{BB962C8B-B14F-4D97-AF65-F5344CB8AC3E}">
        <p14:creationId xmlns:p14="http://schemas.microsoft.com/office/powerpoint/2010/main" val="3796949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6094" y="1092751"/>
            <a:ext cx="5352021" cy="369332"/>
          </a:xfrm>
          <a:prstGeom prst="rect">
            <a:avLst/>
          </a:prstGeom>
          <a:noFill/>
        </p:spPr>
        <p:txBody>
          <a:bodyPr wrap="none" rtlCol="0">
            <a:spAutoFit/>
          </a:bodyPr>
          <a:lstStyle/>
          <a:p>
            <a:r>
              <a:rPr kumimoji="1" lang="zh-CN" altLang="en-US" dirty="0"/>
              <a:t>正常的功能开发，代码设计写码，</a:t>
            </a:r>
            <a:r>
              <a:rPr kumimoji="1" lang="en-US" altLang="zh-CN" dirty="0" err="1"/>
              <a:t>tdd</a:t>
            </a:r>
            <a:r>
              <a:rPr kumimoji="1" lang="zh-CN" altLang="en-US" dirty="0"/>
              <a:t>，代码先行。</a:t>
            </a:r>
          </a:p>
        </p:txBody>
      </p:sp>
    </p:spTree>
    <p:extLst>
      <p:ext uri="{BB962C8B-B14F-4D97-AF65-F5344CB8AC3E}">
        <p14:creationId xmlns:p14="http://schemas.microsoft.com/office/powerpoint/2010/main" val="2347508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90600" y="1600201"/>
            <a:ext cx="7348965" cy="923330"/>
          </a:xfrm>
          <a:prstGeom prst="rect">
            <a:avLst/>
          </a:prstGeom>
          <a:noFill/>
        </p:spPr>
        <p:txBody>
          <a:bodyPr wrap="square" rtlCol="0">
            <a:spAutoFit/>
          </a:bodyPr>
          <a:lstStyle/>
          <a:p>
            <a:r>
              <a:rPr kumimoji="1" lang="zh-CN" altLang="en-US" dirty="0" smtClean="0"/>
              <a:t>单元测试的概念</a:t>
            </a:r>
            <a:endParaRPr kumimoji="1" lang="en-US" altLang="zh-CN" dirty="0" smtClean="0"/>
          </a:p>
          <a:p>
            <a:endParaRPr kumimoji="1" lang="en-US" altLang="zh-CN" dirty="0" smtClean="0"/>
          </a:p>
          <a:p>
            <a:r>
              <a:rPr kumimoji="1" lang="en-US" altLang="en-US" dirty="0" smtClean="0"/>
              <a:t>个人总结：方法级别的测试</a:t>
            </a:r>
            <a:r>
              <a:rPr kumimoji="1" lang="en-US" altLang="en-US" dirty="0"/>
              <a:t>。</a:t>
            </a:r>
            <a:endParaRPr kumimoji="1" lang="en-US" altLang="zh-CN" dirty="0" smtClean="0"/>
          </a:p>
        </p:txBody>
      </p:sp>
      <p:sp>
        <p:nvSpPr>
          <p:cNvPr id="5" name="文本框 4"/>
          <p:cNvSpPr txBox="1"/>
          <p:nvPr/>
        </p:nvSpPr>
        <p:spPr>
          <a:xfrm>
            <a:off x="990600" y="3429000"/>
            <a:ext cx="6849078" cy="2308324"/>
          </a:xfrm>
          <a:prstGeom prst="rect">
            <a:avLst/>
          </a:prstGeom>
          <a:noFill/>
        </p:spPr>
        <p:txBody>
          <a:bodyPr wrap="square" rtlCol="0">
            <a:spAutoFit/>
          </a:bodyPr>
          <a:lstStyle/>
          <a:p>
            <a:r>
              <a:rPr kumimoji="1" lang="zh-CN" altLang="en-US" dirty="0" smtClean="0"/>
              <a:t>维基百科：</a:t>
            </a:r>
            <a:endParaRPr kumimoji="1" lang="en-US" altLang="zh-CN" dirty="0" smtClean="0"/>
          </a:p>
          <a:p>
            <a:endParaRPr kumimoji="1" lang="en-US" altLang="zh-CN" dirty="0" smtClean="0"/>
          </a:p>
          <a:p>
            <a:r>
              <a:rPr kumimoji="1" lang="zh-CN" altLang="en-US" dirty="0" smtClean="0"/>
              <a:t>在计算机编</a:t>
            </a:r>
            <a:r>
              <a:rPr kumimoji="1" lang="zh-CN" altLang="en-US" dirty="0"/>
              <a:t>程中，单元测试（英语：</a:t>
            </a:r>
            <a:r>
              <a:rPr kumimoji="1" lang="en-US" altLang="zh-CN" dirty="0"/>
              <a:t>Unit Testing</a:t>
            </a:r>
            <a:r>
              <a:rPr kumimoji="1" lang="zh-CN" altLang="en-US" dirty="0"/>
              <a:t>）</a:t>
            </a:r>
            <a:endParaRPr kumimoji="1" lang="en-US" altLang="zh-CN" dirty="0"/>
          </a:p>
          <a:p>
            <a:r>
              <a:rPr kumimoji="1" lang="zh-CN" altLang="en-US" dirty="0"/>
              <a:t>又称为模块测试</a:t>
            </a:r>
            <a:r>
              <a:rPr kumimoji="1" lang="en-US" altLang="zh-CN" dirty="0"/>
              <a:t>, </a:t>
            </a:r>
            <a:r>
              <a:rPr kumimoji="1" lang="zh-CN" altLang="en-US" dirty="0"/>
              <a:t>是针对程序模块（软件设计的最小单位）来进行正确性检验的测试工作。程序单元是应用的最小可测试部件。在过程化编程中，一个单元就是单个程序、函数、过程等；对于面向对象编程，最小单元就是方法，包括基类（超类）、抽象类、或者派生类（子类</a:t>
            </a:r>
            <a:r>
              <a:rPr kumimoji="1" lang="zh-CN" altLang="en-US" dirty="0" smtClean="0"/>
              <a:t>）中的</a:t>
            </a:r>
            <a:r>
              <a:rPr kumimoji="1" lang="zh-CN" altLang="en-US" dirty="0"/>
              <a:t>方法。</a:t>
            </a:r>
            <a:endParaRPr kumimoji="1" lang="en-US" altLang="zh-CN" dirty="0"/>
          </a:p>
        </p:txBody>
      </p:sp>
    </p:spTree>
    <p:extLst>
      <p:ext uri="{BB962C8B-B14F-4D97-AF65-F5344CB8AC3E}">
        <p14:creationId xmlns:p14="http://schemas.microsoft.com/office/powerpoint/2010/main" val="254338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18340" y="1228607"/>
            <a:ext cx="3699676" cy="3970318"/>
          </a:xfrm>
          <a:prstGeom prst="rect">
            <a:avLst/>
          </a:prstGeom>
          <a:noFill/>
        </p:spPr>
        <p:txBody>
          <a:bodyPr wrap="none" rtlCol="0">
            <a:spAutoFit/>
          </a:bodyPr>
          <a:lstStyle/>
          <a:p>
            <a:r>
              <a:rPr kumimoji="1" lang="en-US" altLang="zh-CN" dirty="0" smtClean="0"/>
              <a:t>Android</a:t>
            </a:r>
            <a:r>
              <a:rPr kumimoji="1" lang="en-US" altLang="zh-CN" dirty="0" smtClean="0"/>
              <a:t> </a:t>
            </a:r>
            <a:r>
              <a:rPr kumimoji="1" lang="en-US" altLang="zh-CN" dirty="0" err="1" smtClean="0"/>
              <a:t>sdk</a:t>
            </a:r>
            <a:r>
              <a:rPr kumimoji="1" lang="zh-CN" altLang="en-US" dirty="0" smtClean="0"/>
              <a:t>现状</a:t>
            </a:r>
            <a:endParaRPr kumimoji="1" lang="en-US" altLang="zh-CN" dirty="0" smtClean="0"/>
          </a:p>
          <a:p>
            <a:endParaRPr kumimoji="1" lang="en-US" altLang="zh-CN" dirty="0"/>
          </a:p>
          <a:p>
            <a:endParaRPr kumimoji="1" lang="en-US" altLang="zh-CN" dirty="0"/>
          </a:p>
          <a:p>
            <a:r>
              <a:rPr kumimoji="1" lang="zh-CN" altLang="en-US" dirty="0" smtClean="0"/>
              <a:t>开发调试效率低下，使用肉眼看</a:t>
            </a:r>
            <a:r>
              <a:rPr kumimoji="1" lang="en-US" altLang="zh-CN" dirty="0" smtClean="0"/>
              <a:t>log</a:t>
            </a:r>
          </a:p>
          <a:p>
            <a:endParaRPr kumimoji="1" lang="en-US" altLang="zh-CN" dirty="0"/>
          </a:p>
          <a:p>
            <a:r>
              <a:rPr kumimoji="1" lang="zh-CN" altLang="en-US" dirty="0" smtClean="0"/>
              <a:t>真机测试看效果</a:t>
            </a:r>
            <a:endParaRPr kumimoji="1" lang="en-US" altLang="zh-CN" dirty="0" smtClean="0"/>
          </a:p>
          <a:p>
            <a:endParaRPr kumimoji="1" lang="en-US" altLang="zh-CN" dirty="0"/>
          </a:p>
          <a:p>
            <a:r>
              <a:rPr kumimoji="1" lang="zh-CN" altLang="en-US" dirty="0" smtClean="0"/>
              <a:t>维护相对困难</a:t>
            </a:r>
            <a:endParaRPr kumimoji="1" lang="en-US" altLang="zh-CN" dirty="0"/>
          </a:p>
          <a:p>
            <a:endParaRPr kumimoji="1" lang="en-US" altLang="zh-CN" dirty="0"/>
          </a:p>
          <a:p>
            <a:r>
              <a:rPr kumimoji="1" lang="en-US" altLang="zh-CN" dirty="0" smtClean="0"/>
              <a:t>BUG</a:t>
            </a:r>
            <a:r>
              <a:rPr kumimoji="1" lang="zh-CN" altLang="en-US" dirty="0" smtClean="0"/>
              <a:t>相对较多</a:t>
            </a:r>
            <a:endParaRPr kumimoji="1" lang="en-US" altLang="zh-CN" dirty="0" smtClean="0"/>
          </a:p>
          <a:p>
            <a:endParaRPr kumimoji="1" lang="en-US" altLang="zh-CN" dirty="0" smtClean="0"/>
          </a:p>
          <a:p>
            <a:r>
              <a:rPr kumimoji="1" lang="zh-CN" altLang="en-US" dirty="0" smtClean="0"/>
              <a:t>代码耦合度高</a:t>
            </a:r>
            <a:endParaRPr kumimoji="1" lang="en-US" altLang="zh-CN" dirty="0"/>
          </a:p>
          <a:p>
            <a:endParaRPr kumimoji="1" lang="en-US" altLang="zh-CN" dirty="0" smtClean="0"/>
          </a:p>
          <a:p>
            <a:endParaRPr kumimoji="1" lang="zh-CN" altLang="en-US" dirty="0"/>
          </a:p>
        </p:txBody>
      </p:sp>
    </p:spTree>
    <p:extLst>
      <p:ext uri="{BB962C8B-B14F-4D97-AF65-F5344CB8AC3E}">
        <p14:creationId xmlns:p14="http://schemas.microsoft.com/office/powerpoint/2010/main" val="3720185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33400" y="609600"/>
            <a:ext cx="5727922" cy="4801315"/>
          </a:xfrm>
          <a:prstGeom prst="rect">
            <a:avLst/>
          </a:prstGeom>
          <a:noFill/>
        </p:spPr>
        <p:txBody>
          <a:bodyPr wrap="square" rtlCol="0">
            <a:spAutoFit/>
          </a:bodyPr>
          <a:lstStyle/>
          <a:p>
            <a:r>
              <a:rPr kumimoji="1" lang="zh-CN" altLang="en-US" dirty="0"/>
              <a:t>减少</a:t>
            </a:r>
            <a:r>
              <a:rPr kumimoji="1" lang="en-US" altLang="zh-CN" dirty="0" smtClean="0"/>
              <a:t>bug</a:t>
            </a:r>
          </a:p>
          <a:p>
            <a:r>
              <a:rPr kumimoji="1" lang="zh-CN" altLang="en-US" dirty="0" smtClean="0"/>
              <a:t>方法级别的测试，最大限度的减少</a:t>
            </a:r>
            <a:r>
              <a:rPr kumimoji="1" lang="en-US" altLang="zh-CN" dirty="0" smtClean="0"/>
              <a:t>bug</a:t>
            </a:r>
          </a:p>
          <a:p>
            <a:endParaRPr kumimoji="1" lang="en-US" altLang="zh-CN" dirty="0"/>
          </a:p>
          <a:p>
            <a:r>
              <a:rPr kumimoji="1" lang="zh-CN" altLang="en-US" dirty="0"/>
              <a:t>快速定位</a:t>
            </a:r>
            <a:r>
              <a:rPr kumimoji="1" lang="en-US" altLang="zh-CN" dirty="0" smtClean="0"/>
              <a:t>bug</a:t>
            </a:r>
          </a:p>
          <a:p>
            <a:r>
              <a:rPr kumimoji="1" lang="zh-CN" altLang="en-US" dirty="0" smtClean="0"/>
              <a:t>运行测试代码分分钟找到不通过测试的代码，</a:t>
            </a:r>
            <a:r>
              <a:rPr kumimoji="1" lang="zh-CN" altLang="en-US" dirty="0"/>
              <a:t>安卓使用真机调试耗时相当长</a:t>
            </a:r>
            <a:r>
              <a:rPr kumimoji="1" lang="zh-CN" altLang="en-US" dirty="0" smtClean="0"/>
              <a:t>。</a:t>
            </a:r>
            <a:endParaRPr kumimoji="1" lang="en-US" altLang="zh-CN" dirty="0"/>
          </a:p>
          <a:p>
            <a:r>
              <a:rPr kumimoji="1" lang="zh-CN" altLang="en-US" dirty="0" smtClean="0"/>
              <a:t>提高代码质量</a:t>
            </a:r>
            <a:endParaRPr kumimoji="1" lang="zh-CN" altLang="en-US" dirty="0"/>
          </a:p>
          <a:p>
            <a:r>
              <a:rPr kumimoji="1" lang="zh-CN" altLang="en-US" dirty="0"/>
              <a:t>重构，每个开发者都会经历，重构后把代码改坏了的情况并不少见。以往，写完一个框架，运行</a:t>
            </a:r>
            <a:r>
              <a:rPr kumimoji="1" lang="en-US" altLang="zh-CN" dirty="0"/>
              <a:t>APP</a:t>
            </a:r>
            <a:r>
              <a:rPr kumimoji="1" lang="zh-CN" altLang="en-US" dirty="0"/>
              <a:t>，没什么问题，完事。由于最初的框架并不是你写的，可谓牵一发动全身，你改</a:t>
            </a:r>
            <a:r>
              <a:rPr kumimoji="1" lang="en-US" altLang="zh-CN" dirty="0"/>
              <a:t>1</a:t>
            </a:r>
            <a:r>
              <a:rPr kumimoji="1" lang="zh-CN" altLang="en-US" dirty="0" smtClean="0"/>
              <a:t>个方法导致整个框架运行失败</a:t>
            </a:r>
            <a:endParaRPr kumimoji="1" lang="en-US" altLang="zh-CN" dirty="0" smtClean="0"/>
          </a:p>
          <a:p>
            <a:endParaRPr kumimoji="1" lang="zh-CN" altLang="en-US" dirty="0"/>
          </a:p>
          <a:p>
            <a:r>
              <a:rPr kumimoji="1" lang="zh-CN" altLang="en-US" dirty="0" smtClean="0"/>
              <a:t>减少调试时间</a:t>
            </a:r>
            <a:endParaRPr kumimoji="1" lang="en-US" altLang="zh-CN" dirty="0" smtClean="0"/>
          </a:p>
          <a:p>
            <a:r>
              <a:rPr kumimoji="1" lang="zh-CN" altLang="en-US" dirty="0"/>
              <a:t>单元测试大大减少调试时间，从而达到节约时间成</a:t>
            </a:r>
            <a:r>
              <a:rPr kumimoji="1" lang="zh-CN" altLang="en-US" dirty="0" smtClean="0"/>
              <a:t>本的效果</a:t>
            </a:r>
            <a:r>
              <a:rPr kumimoji="1" lang="zh-CN" altLang="en-US" dirty="0" smtClean="0"/>
              <a:t>，安卓非</a:t>
            </a:r>
            <a:r>
              <a:rPr kumimoji="1" lang="en-US" altLang="zh-CN" dirty="0" smtClean="0"/>
              <a:t>UI</a:t>
            </a:r>
            <a:r>
              <a:rPr kumimoji="1" lang="zh-CN" altLang="en-US" dirty="0" smtClean="0"/>
              <a:t>测试，不用安装到手机，维护以前同事代码，跑一遍单元测试，就知道修改的是否会引起其他问题。</a:t>
            </a:r>
            <a:endParaRPr kumimoji="1" lang="zh-CN" altLang="en-US" dirty="0"/>
          </a:p>
        </p:txBody>
      </p:sp>
    </p:spTree>
    <p:extLst>
      <p:ext uri="{BB962C8B-B14F-4D97-AF65-F5344CB8AC3E}">
        <p14:creationId xmlns:p14="http://schemas.microsoft.com/office/powerpoint/2010/main" val="3315214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2850" y="1013995"/>
            <a:ext cx="2031325" cy="646331"/>
          </a:xfrm>
          <a:prstGeom prst="rect">
            <a:avLst/>
          </a:prstGeom>
          <a:noFill/>
        </p:spPr>
        <p:txBody>
          <a:bodyPr wrap="none" rtlCol="0">
            <a:spAutoFit/>
          </a:bodyPr>
          <a:lstStyle/>
          <a:p>
            <a:r>
              <a:rPr kumimoji="1" lang="zh-CN" altLang="en-US" dirty="0" smtClean="0"/>
              <a:t>单元测试要写多少</a:t>
            </a:r>
            <a:endParaRPr kumimoji="1" lang="en-US" altLang="zh-CN" dirty="0" smtClean="0"/>
          </a:p>
          <a:p>
            <a:endParaRPr kumimoji="1" lang="zh-CN" altLang="en-US" dirty="0"/>
          </a:p>
        </p:txBody>
      </p:sp>
      <p:sp>
        <p:nvSpPr>
          <p:cNvPr id="5" name="文本框 4"/>
          <p:cNvSpPr txBox="1"/>
          <p:nvPr/>
        </p:nvSpPr>
        <p:spPr>
          <a:xfrm>
            <a:off x="1066800" y="1676400"/>
            <a:ext cx="7503451" cy="2862323"/>
          </a:xfrm>
          <a:prstGeom prst="rect">
            <a:avLst/>
          </a:prstGeom>
          <a:noFill/>
        </p:spPr>
        <p:txBody>
          <a:bodyPr wrap="none" rtlCol="0">
            <a:spAutoFit/>
          </a:bodyPr>
          <a:lstStyle/>
          <a:p>
            <a:r>
              <a:rPr kumimoji="1" lang="en-US" altLang="zh-CN" dirty="0"/>
              <a:t>Kent Beck</a:t>
            </a:r>
            <a:r>
              <a:rPr kumimoji="1" lang="zh-CN" altLang="en-US" dirty="0"/>
              <a:t>的答案</a:t>
            </a:r>
            <a:r>
              <a:rPr kumimoji="1" lang="zh-CN" altLang="en-US" dirty="0" smtClean="0"/>
              <a:t>，回答了单元测试要写到什么程度这个问题。</a:t>
            </a:r>
            <a:endParaRPr kumimoji="1" lang="en-US" altLang="zh-CN" dirty="0" smtClean="0"/>
          </a:p>
          <a:p>
            <a:r>
              <a:rPr kumimoji="1" lang="zh-CN" altLang="en-US" dirty="0" smtClean="0"/>
              <a:t>单元测试</a:t>
            </a:r>
            <a:r>
              <a:rPr kumimoji="1" lang="zh-CN" altLang="en-US" dirty="0"/>
              <a:t>不是越多越好，而是越有效越好！</a:t>
            </a:r>
            <a:r>
              <a:rPr kumimoji="1" lang="zh-CN" altLang="en-US" dirty="0" smtClean="0"/>
              <a:t>进一步解读就是哪些代码</a:t>
            </a:r>
            <a:endParaRPr kumimoji="1" lang="en-US" altLang="zh-CN" dirty="0" smtClean="0"/>
          </a:p>
          <a:p>
            <a:r>
              <a:rPr kumimoji="1" lang="zh-CN" altLang="en-US" dirty="0" smtClean="0"/>
              <a:t>需要有单元测试覆盖</a:t>
            </a:r>
            <a:r>
              <a:rPr kumimoji="1" lang="zh-CN" altLang="en-US" dirty="0"/>
              <a:t>： </a:t>
            </a:r>
          </a:p>
          <a:p>
            <a:r>
              <a:rPr kumimoji="1" lang="en-US" altLang="zh-CN" dirty="0"/>
              <a:t>1. </a:t>
            </a:r>
            <a:r>
              <a:rPr kumimoji="1" lang="zh-CN" altLang="en-US" dirty="0"/>
              <a:t>逻辑复杂的 </a:t>
            </a:r>
          </a:p>
          <a:p>
            <a:r>
              <a:rPr kumimoji="1" lang="en-US" altLang="zh-CN" dirty="0"/>
              <a:t>2. </a:t>
            </a:r>
            <a:r>
              <a:rPr kumimoji="1" lang="zh-CN" altLang="en-US" dirty="0"/>
              <a:t>容易出错的 </a:t>
            </a:r>
          </a:p>
          <a:p>
            <a:r>
              <a:rPr kumimoji="1" lang="en-US" altLang="zh-CN" dirty="0"/>
              <a:t>3. </a:t>
            </a:r>
            <a:r>
              <a:rPr kumimoji="1" lang="zh-CN" altLang="en-US" dirty="0"/>
              <a:t>不易理解的，即使是自己过段时间也会遗忘的，看不懂自己的代码</a:t>
            </a:r>
            <a:r>
              <a:rPr kumimoji="1" lang="zh-CN" altLang="en-US" dirty="0" smtClean="0"/>
              <a:t>，</a:t>
            </a:r>
            <a:endParaRPr kumimoji="1" lang="en-US" altLang="zh-CN" dirty="0" smtClean="0"/>
          </a:p>
          <a:p>
            <a:r>
              <a:rPr kumimoji="1" lang="zh-CN" altLang="en-US" dirty="0" smtClean="0"/>
              <a:t>单元测试代码有助于理解代码</a:t>
            </a:r>
            <a:r>
              <a:rPr kumimoji="1" lang="zh-CN" altLang="en-US" dirty="0"/>
              <a:t>的功能和需求 </a:t>
            </a:r>
          </a:p>
          <a:p>
            <a:r>
              <a:rPr kumimoji="1" lang="en-US" altLang="zh-CN" dirty="0"/>
              <a:t>4. </a:t>
            </a:r>
            <a:r>
              <a:rPr kumimoji="1" lang="zh-CN" altLang="en-US" dirty="0"/>
              <a:t>公共代码。比如自定义的所有</a:t>
            </a:r>
            <a:r>
              <a:rPr kumimoji="1" lang="en-US" altLang="zh-CN" dirty="0"/>
              <a:t>http</a:t>
            </a:r>
            <a:r>
              <a:rPr kumimoji="1" lang="zh-CN" altLang="en-US" dirty="0"/>
              <a:t>请求都会经过的拦截器；工具类等。 </a:t>
            </a:r>
          </a:p>
          <a:p>
            <a:r>
              <a:rPr kumimoji="1" lang="en-US" altLang="zh-CN" dirty="0"/>
              <a:t>5. </a:t>
            </a:r>
            <a:r>
              <a:rPr kumimoji="1" lang="zh-CN" altLang="en-US" dirty="0"/>
              <a:t>核心业务代码。一个产品里最核心最有业务价值的代码应该要有较</a:t>
            </a:r>
            <a:r>
              <a:rPr kumimoji="1" lang="zh-CN" altLang="en-US" dirty="0" smtClean="0"/>
              <a:t>高</a:t>
            </a:r>
            <a:endParaRPr kumimoji="1" lang="en-US" altLang="zh-CN" dirty="0" smtClean="0"/>
          </a:p>
          <a:p>
            <a:r>
              <a:rPr kumimoji="1" lang="zh-CN" altLang="en-US" dirty="0" smtClean="0"/>
              <a:t>的单元测试覆盖率</a:t>
            </a:r>
            <a:r>
              <a:rPr kumimoji="1" lang="zh-CN" altLang="en-US" dirty="0"/>
              <a:t>。</a:t>
            </a:r>
          </a:p>
        </p:txBody>
      </p:sp>
    </p:spTree>
    <p:extLst>
      <p:ext uri="{BB962C8B-B14F-4D97-AF65-F5344CB8AC3E}">
        <p14:creationId xmlns:p14="http://schemas.microsoft.com/office/powerpoint/2010/main" val="3415296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63313" y="945082"/>
            <a:ext cx="1569660" cy="369332"/>
          </a:xfrm>
          <a:prstGeom prst="rect">
            <a:avLst/>
          </a:prstGeom>
          <a:noFill/>
        </p:spPr>
        <p:txBody>
          <a:bodyPr wrap="none" rtlCol="0">
            <a:spAutoFit/>
          </a:bodyPr>
          <a:lstStyle/>
          <a:p>
            <a:r>
              <a:rPr kumimoji="1" lang="zh-CN" altLang="en-US" dirty="0" smtClean="0"/>
              <a:t>单元何时去写</a:t>
            </a:r>
            <a:endParaRPr kumimoji="1" lang="zh-CN" altLang="en-US" dirty="0"/>
          </a:p>
        </p:txBody>
      </p:sp>
      <p:sp>
        <p:nvSpPr>
          <p:cNvPr id="4" name="文本框 3"/>
          <p:cNvSpPr txBox="1"/>
          <p:nvPr/>
        </p:nvSpPr>
        <p:spPr>
          <a:xfrm>
            <a:off x="1270068" y="1850786"/>
            <a:ext cx="3988103" cy="646331"/>
          </a:xfrm>
          <a:prstGeom prst="rect">
            <a:avLst/>
          </a:prstGeom>
          <a:noFill/>
        </p:spPr>
        <p:txBody>
          <a:bodyPr wrap="none" rtlCol="0">
            <a:spAutoFit/>
          </a:bodyPr>
          <a:lstStyle/>
          <a:p>
            <a:r>
              <a:rPr kumimoji="1" lang="en-US" altLang="zh-CN" dirty="0" smtClean="0"/>
              <a:t>1.TDD</a:t>
            </a:r>
            <a:r>
              <a:rPr kumimoji="1" lang="zh-CN" altLang="en-US" dirty="0" smtClean="0"/>
              <a:t>测试驱动开发提倡先写测试代码</a:t>
            </a:r>
            <a:endParaRPr kumimoji="1" lang="en-US" altLang="zh-CN" dirty="0" smtClean="0"/>
          </a:p>
          <a:p>
            <a:r>
              <a:rPr kumimoji="1" lang="zh-CN" altLang="zh-CN" dirty="0" smtClean="0"/>
              <a:t>2</a:t>
            </a:r>
            <a:r>
              <a:rPr kumimoji="1" lang="en-US" altLang="zh-CN" dirty="0" smtClean="0"/>
              <a:t>.</a:t>
            </a:r>
            <a:r>
              <a:rPr kumimoji="1" lang="zh-CN" altLang="en-US" dirty="0" smtClean="0"/>
              <a:t>一般情况下开发完成补写单元测试</a:t>
            </a:r>
            <a:endParaRPr kumimoji="1" lang="zh-CN" altLang="en-US" dirty="0"/>
          </a:p>
        </p:txBody>
      </p:sp>
    </p:spTree>
    <p:extLst>
      <p:ext uri="{BB962C8B-B14F-4D97-AF65-F5344CB8AC3E}">
        <p14:creationId xmlns:p14="http://schemas.microsoft.com/office/powerpoint/2010/main" val="2374855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35322" y="1102596"/>
            <a:ext cx="7439657" cy="2031325"/>
          </a:xfrm>
          <a:prstGeom prst="rect">
            <a:avLst/>
          </a:prstGeom>
          <a:noFill/>
        </p:spPr>
        <p:txBody>
          <a:bodyPr wrap="none" rtlCol="0">
            <a:spAutoFit/>
          </a:bodyPr>
          <a:lstStyle/>
          <a:p>
            <a:r>
              <a:rPr kumimoji="1" lang="zh-CN" altLang="en-US" dirty="0"/>
              <a:t>常用的断言</a:t>
            </a:r>
            <a:r>
              <a:rPr kumimoji="1" lang="zh-CN" altLang="en-US" dirty="0" smtClean="0"/>
              <a:t>命令</a:t>
            </a:r>
            <a:r>
              <a:rPr kumimoji="1" lang="zh-CN" altLang="en-US" dirty="0" smtClean="0"/>
              <a:t>：</a:t>
            </a:r>
            <a:endParaRPr kumimoji="1" lang="en-US" altLang="zh-CN" dirty="0" smtClean="0"/>
          </a:p>
          <a:p>
            <a:r>
              <a:rPr kumimoji="1" lang="en-US" altLang="zh-CN" dirty="0" err="1" smtClean="0"/>
              <a:t>asertEquals</a:t>
            </a:r>
            <a:r>
              <a:rPr kumimoji="1" lang="en-US" altLang="zh-CN" dirty="0" smtClean="0"/>
              <a:t> </a:t>
            </a:r>
            <a:r>
              <a:rPr kumimoji="1" lang="en-US" altLang="zh-CN" dirty="0" err="1"/>
              <a:t>asserthat</a:t>
            </a:r>
            <a:r>
              <a:rPr kumimoji="1" lang="en-US" altLang="zh-CN" dirty="0"/>
              <a:t> </a:t>
            </a:r>
          </a:p>
          <a:p>
            <a:r>
              <a:rPr kumimoji="1" lang="en-US" altLang="zh-CN" dirty="0" err="1"/>
              <a:t>assertTrue,assertFalse</a:t>
            </a:r>
            <a:endParaRPr kumimoji="1" lang="en-US" altLang="zh-CN" dirty="0"/>
          </a:p>
          <a:p>
            <a:r>
              <a:rPr kumimoji="1" lang="zh-CN" altLang="en-US" dirty="0" smtClean="0"/>
              <a:t>常用验证调用命令：</a:t>
            </a:r>
            <a:r>
              <a:rPr kumimoji="1" lang="en-US" altLang="zh-CN" dirty="0" err="1" smtClean="0"/>
              <a:t>verfy</a:t>
            </a:r>
            <a:endParaRPr kumimoji="1" lang="zh-CN" altLang="en-US" dirty="0"/>
          </a:p>
          <a:p>
            <a:r>
              <a:rPr kumimoji="1" lang="en-US" altLang="zh-CN" dirty="0" smtClean="0"/>
              <a:t>mock </a:t>
            </a:r>
            <a:r>
              <a:rPr kumimoji="1" lang="zh-CN" altLang="en-US" dirty="0" smtClean="0"/>
              <a:t>概念</a:t>
            </a:r>
            <a:r>
              <a:rPr kumimoji="1" lang="zh-CN" altLang="en-US" dirty="0" smtClean="0"/>
              <a:t>：隔离依赖</a:t>
            </a:r>
            <a:r>
              <a:rPr kumimoji="1" lang="en-US" altLang="zh-CN" dirty="0" smtClean="0"/>
              <a:t>-</a:t>
            </a:r>
          </a:p>
          <a:p>
            <a:r>
              <a:rPr kumimoji="1" lang="en-US" altLang="zh-CN" dirty="0" smtClean="0"/>
              <a:t>mock </a:t>
            </a:r>
            <a:r>
              <a:rPr kumimoji="1" lang="zh-CN" altLang="en-US" dirty="0"/>
              <a:t>技术使用场景是在现有代码已经开发完成，需要做代码测试覆盖。</a:t>
            </a:r>
          </a:p>
          <a:p>
            <a:r>
              <a:rPr kumimoji="1" lang="zh-CN" altLang="en-US" dirty="0"/>
              <a:t>如果是开发阶段去开发的话，最好使用测试驱动开发，</a:t>
            </a:r>
            <a:endParaRPr kumimoji="1" lang="zh-CN" altLang="en-US" dirty="0"/>
          </a:p>
        </p:txBody>
      </p:sp>
    </p:spTree>
    <p:extLst>
      <p:ext uri="{BB962C8B-B14F-4D97-AF65-F5344CB8AC3E}">
        <p14:creationId xmlns:p14="http://schemas.microsoft.com/office/powerpoint/2010/main" val="2765235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28746" y="2343017"/>
            <a:ext cx="3162454" cy="646331"/>
          </a:xfrm>
          <a:prstGeom prst="rect">
            <a:avLst/>
          </a:prstGeom>
          <a:noFill/>
        </p:spPr>
        <p:txBody>
          <a:bodyPr wrap="square" rtlCol="0">
            <a:spAutoFit/>
          </a:bodyPr>
          <a:lstStyle/>
          <a:p>
            <a:r>
              <a:rPr kumimoji="1" lang="zh-CN" altLang="en-US" dirty="0" smtClean="0"/>
              <a:t>单元测试如何去做</a:t>
            </a:r>
            <a:endParaRPr kumimoji="1" lang="en-US" altLang="zh-CN" dirty="0" smtClean="0"/>
          </a:p>
          <a:p>
            <a:endParaRPr kumimoji="1" lang="zh-CN" altLang="en-US" dirty="0"/>
          </a:p>
        </p:txBody>
      </p:sp>
    </p:spTree>
    <p:extLst>
      <p:ext uri="{BB962C8B-B14F-4D97-AF65-F5344CB8AC3E}">
        <p14:creationId xmlns:p14="http://schemas.microsoft.com/office/powerpoint/2010/main" val="4051563728"/>
      </p:ext>
    </p:extLst>
  </p:cSld>
  <p:clrMapOvr>
    <a:masterClrMapping/>
  </p:clrMapOvr>
</p:sld>
</file>

<file path=ppt/theme/theme1.xml><?xml version="1.0" encoding="utf-8"?>
<a:theme xmlns:a="http://schemas.openxmlformats.org/drawingml/2006/main" name="TM01919226">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8D8B3457135D67479991424C624CBB4704002439B9162B2E88498A324BEFF3815221" ma:contentTypeVersion="55" ma:contentTypeDescription="Create a new document." ma:contentTypeScope="" ma:versionID="a7e4f43ee53fc86ae1dd6272262eb9fb">
  <xsd:schema xmlns:xsd="http://www.w3.org/2001/XMLSchema" xmlns:xs="http://www.w3.org/2001/XMLSchema" xmlns:p="http://schemas.microsoft.com/office/2006/metadata/properties" xmlns:ns2="905c3888-6285-45d0-bd76-60a9ac2d738c" xmlns:ns3="a0b64b53-fba7-43ca-b952-90e5e74773dd" targetNamespace="http://schemas.microsoft.com/office/2006/metadata/properties" ma:root="true" ma:fieldsID="12cd52f9b34cd953802493d919c383c5" ns2:_="" ns3:_="">
    <xsd:import namespace="905c3888-6285-45d0-bd76-60a9ac2d738c"/>
    <xsd:import namespace="a0b64b53-fba7-43ca-b952-90e5e74773dd"/>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element ref="ns3:Description0" minOccurs="0"/>
                <xsd:element ref="ns3:Component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5c3888-6285-45d0-bd76-60a9ac2d738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2fd52ad2-63b0-4f05-b7aa-a17a1c48ca45}"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85FC5A58-2851-427E-95B4-AFAF1C73BA4D}" ma:internalName="CSXSubmissionMarket" ma:readOnly="false" ma:showField="MarketName" ma:web="905c3888-6285-45d0-bd76-60a9ac2d738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d402824c-da96-4981-b598-df734aacbc3e}"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7F948D4D-A57E-4E3F-87E9-0ABE9F2D748E}" ma:internalName="InProjectListLookup" ma:readOnly="true" ma:showField="InProjectList"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b8eee2a3-2d4f-4b12-b229-9e667c371718}"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7F948D4D-A57E-4E3F-87E9-0ABE9F2D748E}" ma:internalName="LastCompleteVersionLookup" ma:readOnly="true" ma:showField="LastCompleteVersion"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7F948D4D-A57E-4E3F-87E9-0ABE9F2D748E}" ma:internalName="LastPreviewErrorLookup" ma:readOnly="true" ma:showField="LastPreviewError"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7F948D4D-A57E-4E3F-87E9-0ABE9F2D748E}" ma:internalName="LastPreviewResultLookup" ma:readOnly="true" ma:showField="LastPreviewResult"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7F948D4D-A57E-4E3F-87E9-0ABE9F2D748E}" ma:internalName="LastPreviewAttemptDateLookup" ma:readOnly="true" ma:showField="LastPreviewAttemptDat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7F948D4D-A57E-4E3F-87E9-0ABE9F2D748E}" ma:internalName="LastPreviewedByLookup" ma:readOnly="true" ma:showField="LastPreviewedBy"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7F948D4D-A57E-4E3F-87E9-0ABE9F2D748E}" ma:internalName="LastPreviewTimeLookup" ma:readOnly="true" ma:showField="LastPreviewTim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7F948D4D-A57E-4E3F-87E9-0ABE9F2D748E}" ma:internalName="LastPreviewVersionLookup" ma:readOnly="true" ma:showField="LastPreviewVersion"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7F948D4D-A57E-4E3F-87E9-0ABE9F2D748E}" ma:internalName="LastPublishErrorLookup" ma:readOnly="true" ma:showField="LastPublishError"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7F948D4D-A57E-4E3F-87E9-0ABE9F2D748E}" ma:internalName="LastPublishResultLookup" ma:readOnly="true" ma:showField="LastPublishResult"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7F948D4D-A57E-4E3F-87E9-0ABE9F2D748E}" ma:internalName="LastPublishAttemptDateLookup" ma:readOnly="true" ma:showField="LastPublishAttemptDat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7F948D4D-A57E-4E3F-87E9-0ABE9F2D748E}" ma:internalName="LastPublishedByLookup" ma:readOnly="true" ma:showField="LastPublishedBy"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7F948D4D-A57E-4E3F-87E9-0ABE9F2D748E}" ma:internalName="LastPublishTimeLookup" ma:readOnly="true" ma:showField="LastPublishTim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7F948D4D-A57E-4E3F-87E9-0ABE9F2D748E}" ma:internalName="LastPublishVersionLookup" ma:readOnly="true" ma:showField="LastPublishVersion"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B1EFB310-8154-40EE-A736-2FF11D479763}" ma:internalName="LocLastLocAttemptVersionLookup" ma:readOnly="false" ma:showField="LastLocAttemptVersion" ma:web="905c3888-6285-45d0-bd76-60a9ac2d738c">
      <xsd:simpleType>
        <xsd:restriction base="dms:Lookup"/>
      </xsd:simpleType>
    </xsd:element>
    <xsd:element name="LocLastLocAttemptVersionTypeLookup" ma:index="72" nillable="true" ma:displayName="Loc Last Loc Attempt Version Type" ma:default="" ma:list="{B1EFB310-8154-40EE-A736-2FF11D479763}" ma:internalName="LocLastLocAttemptVersionTypeLookup" ma:readOnly="true" ma:showField="LastLocAttemptVersionType" ma:web="905c3888-6285-45d0-bd76-60a9ac2d738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B1EFB310-8154-40EE-A736-2FF11D479763}" ma:internalName="LocNewPublishedVersionLookup" ma:readOnly="true" ma:showField="NewPublishedVersion" ma:web="905c3888-6285-45d0-bd76-60a9ac2d738c">
      <xsd:simpleType>
        <xsd:restriction base="dms:Lookup"/>
      </xsd:simpleType>
    </xsd:element>
    <xsd:element name="LocOverallHandbackStatusLookup" ma:index="76" nillable="true" ma:displayName="Loc Overall Handback Status" ma:default="" ma:list="{B1EFB310-8154-40EE-A736-2FF11D479763}" ma:internalName="LocOverallHandbackStatusLookup" ma:readOnly="true" ma:showField="OverallHandbackStatus" ma:web="905c3888-6285-45d0-bd76-60a9ac2d738c">
      <xsd:simpleType>
        <xsd:restriction base="dms:Lookup"/>
      </xsd:simpleType>
    </xsd:element>
    <xsd:element name="LocOverallLocStatusLookup" ma:index="77" nillable="true" ma:displayName="Loc Overall Localize Status" ma:default="" ma:list="{B1EFB310-8154-40EE-A736-2FF11D479763}" ma:internalName="LocOverallLocStatusLookup" ma:readOnly="true" ma:showField="OverallLocStatus" ma:web="905c3888-6285-45d0-bd76-60a9ac2d738c">
      <xsd:simpleType>
        <xsd:restriction base="dms:Lookup"/>
      </xsd:simpleType>
    </xsd:element>
    <xsd:element name="LocOverallPreviewStatusLookup" ma:index="78" nillable="true" ma:displayName="Loc Overall Preview Status" ma:default="" ma:list="{B1EFB310-8154-40EE-A736-2FF11D479763}" ma:internalName="LocOverallPreviewStatusLookup" ma:readOnly="true" ma:showField="OverallPreviewStatus" ma:web="905c3888-6285-45d0-bd76-60a9ac2d738c">
      <xsd:simpleType>
        <xsd:restriction base="dms:Lookup"/>
      </xsd:simpleType>
    </xsd:element>
    <xsd:element name="LocOverallPublishStatusLookup" ma:index="79" nillable="true" ma:displayName="Loc Overall Publish Status" ma:default="" ma:list="{B1EFB310-8154-40EE-A736-2FF11D479763}" ma:internalName="LocOverallPublishStatusLookup" ma:readOnly="true" ma:showField="OverallPublishStatus" ma:web="905c3888-6285-45d0-bd76-60a9ac2d738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B1EFB310-8154-40EE-A736-2FF11D479763}" ma:internalName="LocProcessedForHandoffsLookup" ma:readOnly="true" ma:showField="ProcessedForHandoffs" ma:web="905c3888-6285-45d0-bd76-60a9ac2d738c">
      <xsd:simpleType>
        <xsd:restriction base="dms:Lookup"/>
      </xsd:simpleType>
    </xsd:element>
    <xsd:element name="LocProcessedForMarketsLookup" ma:index="82" nillable="true" ma:displayName="Loc Processed For Markets" ma:default="" ma:list="{B1EFB310-8154-40EE-A736-2FF11D479763}" ma:internalName="LocProcessedForMarketsLookup" ma:readOnly="true" ma:showField="ProcessedForMarkets" ma:web="905c3888-6285-45d0-bd76-60a9ac2d738c">
      <xsd:simpleType>
        <xsd:restriction base="dms:Lookup"/>
      </xsd:simpleType>
    </xsd:element>
    <xsd:element name="LocPublishedDependentAssetsLookup" ma:index="83" nillable="true" ma:displayName="Loc Published Dependent Assets" ma:default="" ma:list="{B1EFB310-8154-40EE-A736-2FF11D479763}" ma:internalName="LocPublishedDependentAssetsLookup" ma:readOnly="true" ma:showField="PublishedDependentAssets" ma:web="905c3888-6285-45d0-bd76-60a9ac2d738c">
      <xsd:simpleType>
        <xsd:restriction base="dms:Lookup"/>
      </xsd:simpleType>
    </xsd:element>
    <xsd:element name="LocPublishedLinkedAssetsLookup" ma:index="84" nillable="true" ma:displayName="Loc Published Linked Assets" ma:default="" ma:list="{B1EFB310-8154-40EE-A736-2FF11D479763}" ma:internalName="LocPublishedLinkedAssetsLookup" ma:readOnly="true" ma:showField="PublishedLinkedAssets" ma:web="905c3888-6285-45d0-bd76-60a9ac2d738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726a1ece-9747-4e7d-9113-bc8295fd2c1d}"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85FC5A58-2851-427E-95B4-AFAF1C73BA4D}" ma:internalName="Markets" ma:readOnly="false" ma:showField="MarketNam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7F948D4D-A57E-4E3F-87E9-0ABE9F2D748E}" ma:internalName="NumOfRatingsLookup" ma:readOnly="true" ma:showField="NumOfRatings"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7F948D4D-A57E-4E3F-87E9-0ABE9F2D748E}" ma:internalName="PublishStatusLookup" ma:readOnly="false" ma:showField="PublishStatus"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cba8db9d-85f8-47e4-85af-460188139726}"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72161567-9e55-4761-b65c-3c8149bfc4ca}" ma:internalName="TaxCatchAll" ma:showField="CatchAllData"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72161567-9e55-4761-b65c-3c8149bfc4ca}" ma:internalName="TaxCatchAllLabel" ma:readOnly="true" ma:showField="CatchAllDataLabel"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0b64b53-fba7-43ca-b952-90e5e74773dd" elementFormDefault="qualified">
    <xsd:import namespace="http://schemas.microsoft.com/office/2006/documentManagement/types"/>
    <xsd:import namespace="http://schemas.microsoft.com/office/infopath/2007/PartnerControls"/>
    <xsd:element name="Description0" ma:index="134" nillable="true" ma:displayName="Description" ma:internalName="Description0">
      <xsd:simpleType>
        <xsd:restriction base="dms:Note"/>
      </xsd:simpleType>
    </xsd:element>
    <xsd:element name="Component0" ma:index="135" nillable="true" ma:displayName="Component" ma:internalName="Component0">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APDescription xmlns="905c3888-6285-45d0-bd76-60a9ac2d738c" xsi:nil="true"/>
    <AssetExpire xmlns="905c3888-6285-45d0-bd76-60a9ac2d738c">2029-05-12T07:00:00+00:00</AssetExpire>
    <IntlLangReviewDate xmlns="905c3888-6285-45d0-bd76-60a9ac2d738c">2010-06-24T19:29:00+00:00</IntlLangReviewDate>
    <TPFriendlyName xmlns="905c3888-6285-45d0-bd76-60a9ac2d738c" xsi:nil="true"/>
    <IntlLangReview xmlns="905c3888-6285-45d0-bd76-60a9ac2d738c" xsi:nil="true"/>
    <PolicheckWords xmlns="905c3888-6285-45d0-bd76-60a9ac2d738c" xsi:nil="true"/>
    <SubmitterId xmlns="905c3888-6285-45d0-bd76-60a9ac2d738c" xsi:nil="true"/>
    <AcquiredFrom xmlns="905c3888-6285-45d0-bd76-60a9ac2d738c">Community</AcquiredFrom>
    <EditorialStatus xmlns="905c3888-6285-45d0-bd76-60a9ac2d738c" xsi:nil="true"/>
    <Markets xmlns="905c3888-6285-45d0-bd76-60a9ac2d738c"/>
    <OriginAsset xmlns="905c3888-6285-45d0-bd76-60a9ac2d738c" xsi:nil="true"/>
    <AssetStart xmlns="905c3888-6285-45d0-bd76-60a9ac2d738c">2010-06-24T19:28:00+00:00</AssetStart>
    <FriendlyTitle xmlns="905c3888-6285-45d0-bd76-60a9ac2d738c" xsi:nil="true"/>
    <MarketSpecific xmlns="905c3888-6285-45d0-bd76-60a9ac2d738c">false</MarketSpecific>
    <TPNamespace xmlns="905c3888-6285-45d0-bd76-60a9ac2d738c" xsi:nil="true"/>
    <PublishStatusLookup xmlns="905c3888-6285-45d0-bd76-60a9ac2d738c">
      <Value>412485</Value>
      <Value>418469</Value>
    </PublishStatusLookup>
    <APAuthor xmlns="905c3888-6285-45d0-bd76-60a9ac2d738c">
      <UserInfo>
        <DisplayName>REDMOND\v-luannv</DisplayName>
        <AccountId>92</AccountId>
        <AccountType/>
      </UserInfo>
    </APAuthor>
    <TPCommandLine xmlns="905c3888-6285-45d0-bd76-60a9ac2d738c" xsi:nil="true"/>
    <IntlLangReviewer xmlns="905c3888-6285-45d0-bd76-60a9ac2d738c" xsi:nil="true"/>
    <OpenTemplate xmlns="905c3888-6285-45d0-bd76-60a9ac2d738c">true</OpenTemplate>
    <CSXSubmissionDate xmlns="905c3888-6285-45d0-bd76-60a9ac2d738c" xsi:nil="true"/>
    <Manager xmlns="905c3888-6285-45d0-bd76-60a9ac2d738c" xsi:nil="true"/>
    <NumericId xmlns="905c3888-6285-45d0-bd76-60a9ac2d738c" xsi:nil="true"/>
    <ParentAssetId xmlns="905c3888-6285-45d0-bd76-60a9ac2d738c" xsi:nil="true"/>
    <OriginalSourceMarket xmlns="905c3888-6285-45d0-bd76-60a9ac2d738c">english</OriginalSourceMarket>
    <ApprovalStatus xmlns="905c3888-6285-45d0-bd76-60a9ac2d738c">InProgress</ApprovalStatus>
    <TPComponent xmlns="905c3888-6285-45d0-bd76-60a9ac2d738c" xsi:nil="true"/>
    <EditorialTags xmlns="905c3888-6285-45d0-bd76-60a9ac2d738c" xsi:nil="true"/>
    <TPExecutable xmlns="905c3888-6285-45d0-bd76-60a9ac2d738c" xsi:nil="true"/>
    <TPLaunchHelpLink xmlns="905c3888-6285-45d0-bd76-60a9ac2d738c" xsi:nil="true"/>
    <SourceTitle xmlns="905c3888-6285-45d0-bd76-60a9ac2d738c" xsi:nil="true"/>
    <CSXUpdate xmlns="905c3888-6285-45d0-bd76-60a9ac2d738c">false</CSXUpdate>
    <IntlLocPriority xmlns="905c3888-6285-45d0-bd76-60a9ac2d738c" xsi:nil="true"/>
    <UAProjectedTotalWords xmlns="905c3888-6285-45d0-bd76-60a9ac2d738c" xsi:nil="true"/>
    <AssetType xmlns="905c3888-6285-45d0-bd76-60a9ac2d738c">TP</AssetType>
    <MachineTranslated xmlns="905c3888-6285-45d0-bd76-60a9ac2d738c">false</MachineTranslated>
    <OutputCachingOn xmlns="905c3888-6285-45d0-bd76-60a9ac2d738c">true</OutputCachingOn>
    <TemplateStatus xmlns="905c3888-6285-45d0-bd76-60a9ac2d738c" xsi:nil="true"/>
    <IsSearchable xmlns="905c3888-6285-45d0-bd76-60a9ac2d738c">true</IsSearchable>
    <ContentItem xmlns="905c3888-6285-45d0-bd76-60a9ac2d738c" xsi:nil="true"/>
    <HandoffToMSDN xmlns="905c3888-6285-45d0-bd76-60a9ac2d738c">2010-06-24T19:29:00+00:00</HandoffToMSDN>
    <ShowIn xmlns="905c3888-6285-45d0-bd76-60a9ac2d738c">Show everywhere</ShowIn>
    <ThumbnailAssetId xmlns="905c3888-6285-45d0-bd76-60a9ac2d738c" xsi:nil="true"/>
    <UALocComments xmlns="905c3888-6285-45d0-bd76-60a9ac2d738c" xsi:nil="true"/>
    <UALocRecommendation xmlns="905c3888-6285-45d0-bd76-60a9ac2d738c">Localize</UALocRecommendation>
    <LastModifiedDateTime xmlns="905c3888-6285-45d0-bd76-60a9ac2d738c">2010-06-24T19:29:00+00:00</LastModifiedDateTime>
    <LastPublishResultLookup xmlns="905c3888-6285-45d0-bd76-60a9ac2d738c"/>
    <LegacyData xmlns="905c3888-6285-45d0-bd76-60a9ac2d738c" xsi:nil="true"/>
    <ClipArtFilename xmlns="905c3888-6285-45d0-bd76-60a9ac2d738c" xsi:nil="true"/>
    <TPApplication xmlns="905c3888-6285-45d0-bd76-60a9ac2d738c" xsi:nil="true"/>
    <CSXHash xmlns="905c3888-6285-45d0-bd76-60a9ac2d738c" xsi:nil="true"/>
    <DirectSourceMarket xmlns="905c3888-6285-45d0-bd76-60a9ac2d738c">english</DirectSourceMarket>
    <PrimaryImageGen xmlns="905c3888-6285-45d0-bd76-60a9ac2d738c">true</PrimaryImageGen>
    <PlannedPubDate xmlns="905c3888-6285-45d0-bd76-60a9ac2d738c">2010-06-24T19:29:00+00:00</PlannedPubDate>
    <CSXSubmissionMarket xmlns="905c3888-6285-45d0-bd76-60a9ac2d738c" xsi:nil="true"/>
    <Downloads xmlns="905c3888-6285-45d0-bd76-60a9ac2d738c">0</Downloads>
    <ArtSampleDocs xmlns="905c3888-6285-45d0-bd76-60a9ac2d738c" xsi:nil="true"/>
    <TrustLevel xmlns="905c3888-6285-45d0-bd76-60a9ac2d738c">1 Microsoft Managed Content</TrustLevel>
    <TPLaunchHelpLinkType xmlns="905c3888-6285-45d0-bd76-60a9ac2d738c">Template</TPLaunchHelpLinkType>
    <BusinessGroup xmlns="905c3888-6285-45d0-bd76-60a9ac2d738c" xsi:nil="true"/>
    <Providers xmlns="905c3888-6285-45d0-bd76-60a9ac2d738c" xsi:nil="true"/>
    <TemplateTemplateType xmlns="905c3888-6285-45d0-bd76-60a9ac2d738c">PowerPoint Presentation Template</TemplateTemplateType>
    <TimesCloned xmlns="905c3888-6285-45d0-bd76-60a9ac2d738c" xsi:nil="true"/>
    <TPAppVersion xmlns="905c3888-6285-45d0-bd76-60a9ac2d738c" xsi:nil="true"/>
    <VoteCount xmlns="905c3888-6285-45d0-bd76-60a9ac2d738c" xsi:nil="true"/>
    <AverageRating xmlns="905c3888-6285-45d0-bd76-60a9ac2d738c" xsi:nil="true"/>
    <Provider xmlns="905c3888-6285-45d0-bd76-60a9ac2d738c" xsi:nil="true"/>
    <UACurrentWords xmlns="905c3888-6285-45d0-bd76-60a9ac2d738c" xsi:nil="true"/>
    <AssetId xmlns="905c3888-6285-45d0-bd76-60a9ac2d738c">TP101919213</AssetId>
    <TPClientViewer xmlns="905c3888-6285-45d0-bd76-60a9ac2d738c" xsi:nil="true"/>
    <DSATActionTaken xmlns="905c3888-6285-45d0-bd76-60a9ac2d738c">Best Bets</DSATActionTaken>
    <APEditor xmlns="905c3888-6285-45d0-bd76-60a9ac2d738c">
      <UserInfo>
        <DisplayName/>
        <AccountId xsi:nil="true"/>
        <AccountType/>
      </UserInfo>
    </APEditor>
    <TPInstallLocation xmlns="905c3888-6285-45d0-bd76-60a9ac2d738c" xsi:nil="true"/>
    <OOCacheId xmlns="905c3888-6285-45d0-bd76-60a9ac2d738c" xsi:nil="true"/>
    <IsDeleted xmlns="905c3888-6285-45d0-bd76-60a9ac2d738c">false</IsDeleted>
    <PublishTargets xmlns="905c3888-6285-45d0-bd76-60a9ac2d738c">OfficeOnline</PublishTargets>
    <ApprovalLog xmlns="905c3888-6285-45d0-bd76-60a9ac2d738c" xsi:nil="true"/>
    <BugNumber xmlns="905c3888-6285-45d0-bd76-60a9ac2d738c" xsi:nil="true"/>
    <CrawlForDependencies xmlns="905c3888-6285-45d0-bd76-60a9ac2d738c">false</CrawlForDependencies>
    <LastHandOff xmlns="905c3888-6285-45d0-bd76-60a9ac2d738c" xsi:nil="true"/>
    <Milestone xmlns="905c3888-6285-45d0-bd76-60a9ac2d738c" xsi:nil="true"/>
    <UANotes xmlns="905c3888-6285-45d0-bd76-60a9ac2d738c" xsi:nil="true"/>
    <BlockPublish xmlns="905c3888-6285-45d0-bd76-60a9ac2d738c" xsi:nil="true"/>
    <CampaignTagsTaxHTField0 xmlns="905c3888-6285-45d0-bd76-60a9ac2d738c">
      <Terms xmlns="http://schemas.microsoft.com/office/infopath/2007/PartnerControls"/>
    </CampaignTagsTaxHTField0>
    <LocLastLocAttemptVersionLookup xmlns="905c3888-6285-45d0-bd76-60a9ac2d738c">129650</LocLastLocAttemptVersionLookup>
    <LocLastLocAttemptVersionTypeLookup xmlns="905c3888-6285-45d0-bd76-60a9ac2d738c" xsi:nil="true"/>
    <LocOverallPreviewStatusLookup xmlns="905c3888-6285-45d0-bd76-60a9ac2d738c" xsi:nil="true"/>
    <LocOverallPublishStatusLookup xmlns="905c3888-6285-45d0-bd76-60a9ac2d738c" xsi:nil="true"/>
    <TaxCatchAll xmlns="905c3888-6285-45d0-bd76-60a9ac2d738c"/>
    <LocNewPublishedVersionLookup xmlns="905c3888-6285-45d0-bd76-60a9ac2d738c" xsi:nil="true"/>
    <LocPublishedDependentAssetsLookup xmlns="905c3888-6285-45d0-bd76-60a9ac2d738c" xsi:nil="true"/>
    <LocComments xmlns="905c3888-6285-45d0-bd76-60a9ac2d738c" xsi:nil="true"/>
    <LocProcessedForMarketsLookup xmlns="905c3888-6285-45d0-bd76-60a9ac2d738c" xsi:nil="true"/>
    <LocRecommendedHandoff xmlns="905c3888-6285-45d0-bd76-60a9ac2d738c" xsi:nil="true"/>
    <LocManualTestRequired xmlns="905c3888-6285-45d0-bd76-60a9ac2d738c" xsi:nil="true"/>
    <LocProcessedForHandoffsLookup xmlns="905c3888-6285-45d0-bd76-60a9ac2d738c" xsi:nil="true"/>
    <LocOverallHandbackStatusLookup xmlns="905c3888-6285-45d0-bd76-60a9ac2d738c" xsi:nil="true"/>
    <LocalizationTagsTaxHTField0 xmlns="905c3888-6285-45d0-bd76-60a9ac2d738c">
      <Terms xmlns="http://schemas.microsoft.com/office/infopath/2007/PartnerControls"/>
    </LocalizationTagsTaxHTField0>
    <FeatureTagsTaxHTField0 xmlns="905c3888-6285-45d0-bd76-60a9ac2d738c">
      <Terms xmlns="http://schemas.microsoft.com/office/infopath/2007/PartnerControls"/>
    </FeatureTagsTaxHTField0>
    <LocOverallLocStatusLookup xmlns="905c3888-6285-45d0-bd76-60a9ac2d738c" xsi:nil="true"/>
    <LocPublishedLinkedAssetsLookup xmlns="905c3888-6285-45d0-bd76-60a9ac2d738c" xsi:nil="true"/>
    <InternalTagsTaxHTField0 xmlns="905c3888-6285-45d0-bd76-60a9ac2d738c">
      <Terms xmlns="http://schemas.microsoft.com/office/infopath/2007/PartnerControls"/>
    </InternalTagsTaxHTField0>
    <RecommendationsModifier xmlns="905c3888-6285-45d0-bd76-60a9ac2d738c" xsi:nil="true"/>
    <ScenarioTagsTaxHTField0 xmlns="905c3888-6285-45d0-bd76-60a9ac2d738c">
      <Terms xmlns="http://schemas.microsoft.com/office/infopath/2007/PartnerControls"/>
    </ScenarioTagsTaxHTField0>
    <OriginalRelease xmlns="905c3888-6285-45d0-bd76-60a9ac2d738c">14</OriginalRelease>
    <Description0 xmlns="a0b64b53-fba7-43ca-b952-90e5e74773dd" xsi:nil="true"/>
    <Component0 xmlns="a0b64b53-fba7-43ca-b952-90e5e74773dd" xsi:nil="true"/>
    <LocMarketGroupTiers2 xmlns="905c3888-6285-45d0-bd76-60a9ac2d738c" xsi:nil="true"/>
  </documentManagement>
</p:properties>
</file>

<file path=customXml/itemProps1.xml><?xml version="1.0" encoding="utf-8"?>
<ds:datastoreItem xmlns:ds="http://schemas.openxmlformats.org/officeDocument/2006/customXml" ds:itemID="{6BEA8FE4-2356-4D90-8F54-956992D07370}">
  <ds:schemaRefs>
    <ds:schemaRef ds:uri="http://schemas.microsoft.com/sharepoint/v3/contenttype/forms"/>
  </ds:schemaRefs>
</ds:datastoreItem>
</file>

<file path=customXml/itemProps2.xml><?xml version="1.0" encoding="utf-8"?>
<ds:datastoreItem xmlns:ds="http://schemas.openxmlformats.org/officeDocument/2006/customXml" ds:itemID="{7AB5C7A5-40F4-4C38-A252-615E6E3339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5c3888-6285-45d0-bd76-60a9ac2d738c"/>
    <ds:schemaRef ds:uri="a0b64b53-fba7-43ca-b952-90e5e74773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2887A4B-E3D0-494A-9B3D-592F643164EC}">
  <ds:schemaRefs>
    <ds:schemaRef ds:uri="http://schemas.microsoft.com/office/2006/metadata/properties"/>
    <ds:schemaRef ds:uri="905c3888-6285-45d0-bd76-60a9ac2d738c"/>
    <ds:schemaRef ds:uri="http://schemas.microsoft.com/office/infopath/2007/PartnerControls"/>
    <ds:schemaRef ds:uri="a0b64b53-fba7-43ca-b952-90e5e74773dd"/>
  </ds:schemaRefs>
</ds:datastoreItem>
</file>

<file path=docProps/app.xml><?xml version="1.0" encoding="utf-8"?>
<Properties xmlns="http://schemas.openxmlformats.org/officeDocument/2006/extended-properties" xmlns:vt="http://schemas.openxmlformats.org/officeDocument/2006/docPropsVTypes">
  <Template>TM01919226</Template>
  <TotalTime>1111</TotalTime>
  <Words>1009</Words>
  <Application>Microsoft Macintosh PowerPoint</Application>
  <PresentationFormat>全屏显示(4:3)</PresentationFormat>
  <Paragraphs>159</Paragraphs>
  <Slides>20</Slides>
  <Notes>1</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TM01919226</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形状</dc:title>
  <dc:creator>Eric Schmidt</dc:creator>
  <cp:lastModifiedBy>董源贵</cp:lastModifiedBy>
  <cp:revision>104</cp:revision>
  <dcterms:created xsi:type="dcterms:W3CDTF">2008-11-18T22:30:07Z</dcterms:created>
  <dcterms:modified xsi:type="dcterms:W3CDTF">2018-08-16T12:12:25Z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crubbed &amp; tested?">
    <vt:lpwstr>0</vt:lpwstr>
  </property>
  <property fmtid="{D5CDD505-2E9C-101B-9397-08002B2CF9AE}" pid="3" name="Effects types">
    <vt:lpwstr/>
  </property>
  <property fmtid="{D5CDD505-2E9C-101B-9397-08002B2CF9AE}" pid="4" name="Presentation">
    <vt:lpwstr>SHAPES</vt:lpwstr>
  </property>
  <property fmtid="{D5CDD505-2E9C-101B-9397-08002B2CF9AE}" pid="5" name="SlideDescription">
    <vt:lpwstr/>
  </property>
  <property fmtid="{D5CDD505-2E9C-101B-9397-08002B2CF9AE}" pid="6" name="ContentTypeId">
    <vt:lpwstr>0x0101008D8B3457135D67479991424C624CBB4704002439B9162B2E88498A324BEFF3815221</vt:lpwstr>
  </property>
</Properties>
</file>