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4" r:id="rId6"/>
    <p:sldId id="273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6A54D-4743-ED72-5664-8CB0B989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E5299-E016-00AC-7933-C62B82234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BF993-9974-1334-4FED-4F6A921E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CD0B3-0750-3115-A770-EEEF89E7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FC2D-9485-2F62-5D52-78232FC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9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EB842-0CC8-FCED-5C3A-A6BBAB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EBC1E-D5B8-4228-6D57-079EEA039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32383-4A81-9E52-A930-715E563A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3C744-2752-842A-592E-9B357CA5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421E0-E2BE-C64C-5B9F-7B4B4610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9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4DB53-B1C4-F3AB-980B-577E15D2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292EF-18DA-E926-C4D7-053229EA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A351B-EC5C-1C5F-4DE2-741905B4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FF541-052C-0DD5-D008-71961020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F3FCF-E78E-1819-D330-B7E88629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1CC79-CE96-76F9-D51E-840DB276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7D711-1C1D-4188-4327-5BFC1C04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89AD4-3F46-F498-5071-C2F1F2D8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160C5-D206-E8F2-CFCE-27DB047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6462E-1BBA-20D1-A6DF-449708E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4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CED1-D87F-6716-017E-8742A3D3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66447-F494-9143-FEEA-87E9452E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40BF9-39DD-4394-5463-307D72A0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E7CA-2C55-1F72-7C2D-BE31B0E8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56C19-93B0-D4B2-5D76-E72C0F7A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37B5E-7A2C-6DD0-5F16-E0E3D65B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53B8C-026E-FB6F-FC7F-6D5123B47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9ACD7-3A29-1F9A-4151-0DF9A17E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3A1A8-2D78-42B8-F585-0FFE7A39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255AB-5E19-2AAB-B5D5-5AF53FC5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E7BA9-ED7A-85B7-982E-934CEFE3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2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76794-2284-F4E7-25DB-9649D41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09A7D-C000-0057-2F3C-E460F0A4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B3FC4-A924-6ADA-4978-AD054E589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32C099-A436-8E68-34BA-4E57F8E6D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71CB4-76FE-5721-47AC-0E57F645A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6006D7-4D3F-9FDE-16E3-A70FDC77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1E607-F260-944F-33B3-72A05F52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9D993B-1334-85BD-F8C6-BA5D6530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BBCFD-9F37-6EBC-164C-270D62AA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A0897B-E31A-B87E-1D55-B13C9ACB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63EA1-7EDD-3FB2-A5CD-184A54E0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F1A280-C733-0573-FBF9-648AAC22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E1B94-0ABC-48AD-4EF0-CCF92383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F2A06D-D2E8-2687-332F-8E463129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3A1175-3F67-0F79-D6FF-5350AFE6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9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54CE0-A53B-5710-0B5F-7DA5F4B3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3F92A-AE83-129D-7B8C-4FA5F8E2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530FD-F5EA-CE44-C372-CFCF2FE5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87BD5-400D-5AD5-2F70-8E413318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BB174-9F8A-87B6-E442-FD08A5FD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11E0C-68FF-6D57-7661-A1508D99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9D373-46AA-CF76-E8BF-D4A4A5A9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81EB8C-CB4E-1CF0-2607-16183F8D7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2FFC4-DE81-EE27-7D73-60FF3B8E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95116-B7BD-AFC4-1D05-E8C98DEE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F0C19-5B27-D350-3312-9E4BA4C4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53775-1412-4A73-CB01-6E621207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8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51EF0-1F44-8C9C-2881-24DDDF9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F853B-B9F3-6CDA-4EAE-F043913D8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9E847-5618-6D80-8A81-5699C0204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B065-94A2-4052-8E19-D2CFEC1AD53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F8D24-D3A1-2027-3485-E8EB85926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66C47-A767-6EA7-EEAE-9633658D5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4B5F-D336-48E1-A31B-7443B9A4A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646958-6575-21B8-163E-1CF4C5668D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64CDEF-9147-1D2E-B528-A7B6DD4155F9}"/>
              </a:ext>
            </a:extLst>
          </p:cNvPr>
          <p:cNvSpPr txBox="1">
            <a:spLocks noChangeArrowheads="1"/>
          </p:cNvSpPr>
          <p:nvPr/>
        </p:nvSpPr>
        <p:spPr>
          <a:xfrm>
            <a:off x="1042659" y="1383000"/>
            <a:ext cx="9978632" cy="96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参考一生一芯项目，利用师兄给的交叉编译环境搭建了简单的测试环境</a:t>
            </a:r>
            <a:endParaRPr lang="en-US" altLang="zh-CN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B8C824-8360-A8C9-4823-A1DD8F863389}"/>
              </a:ext>
            </a:extLst>
          </p:cNvPr>
          <p:cNvSpPr txBox="1">
            <a:spLocks noChangeArrowheads="1"/>
          </p:cNvSpPr>
          <p:nvPr/>
        </p:nvSpPr>
        <p:spPr>
          <a:xfrm>
            <a:off x="846270" y="4581004"/>
            <a:ext cx="4343381" cy="382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向指定地址写入返回值表示执行结束停机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F2E4F5-C1AD-2629-A2D7-7E8E2008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17" y="5039852"/>
            <a:ext cx="3259100" cy="1302318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983DA16-0547-CE21-3876-B0B1065DDFE2}"/>
              </a:ext>
            </a:extLst>
          </p:cNvPr>
          <p:cNvSpPr txBox="1">
            <a:spLocks noChangeArrowheads="1"/>
          </p:cNvSpPr>
          <p:nvPr/>
        </p:nvSpPr>
        <p:spPr>
          <a:xfrm>
            <a:off x="1042659" y="6418080"/>
            <a:ext cx="4343381" cy="3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</a:rPr>
              <a:t>模拟器检测到停机信号后跳出执行循环</a:t>
            </a:r>
            <a:endParaRPr lang="zh-CN" altLang="zh-CN" sz="1600" dirty="0">
              <a:effectLst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4ABD9FB-927D-DDED-151E-C8CFED30AC6D}"/>
              </a:ext>
            </a:extLst>
          </p:cNvPr>
          <p:cNvSpPr txBox="1">
            <a:spLocks noChangeArrowheads="1"/>
          </p:cNvSpPr>
          <p:nvPr/>
        </p:nvSpPr>
        <p:spPr>
          <a:xfrm>
            <a:off x="5864059" y="4611468"/>
            <a:ext cx="4343381" cy="3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根据返回值判断是正常停机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超时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错误</a:t>
            </a:r>
            <a:endParaRPr lang="zh-CN" altLang="zh-CN" sz="1600" dirty="0"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C7DE94-7DBA-CFC7-9B81-07688E12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40" y="2029523"/>
            <a:ext cx="4821400" cy="2480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706BDC-41AC-4D0F-5AEB-37F5E8668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88" y="1890722"/>
            <a:ext cx="3761358" cy="2533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0E6FC-82CA-97F1-D070-5C1D6510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04E9B7A-495E-BBEF-3D05-04CAAAF211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0C9393-E631-5810-30DA-AEC609DD58D8}"/>
              </a:ext>
            </a:extLst>
          </p:cNvPr>
          <p:cNvSpPr txBox="1">
            <a:spLocks noChangeArrowheads="1"/>
          </p:cNvSpPr>
          <p:nvPr/>
        </p:nvSpPr>
        <p:spPr>
          <a:xfrm>
            <a:off x="1042659" y="1383000"/>
            <a:ext cx="9558047" cy="96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通过了所有的小程序测试，可以打印</a:t>
            </a:r>
            <a:r>
              <a:rPr lang="en-US" altLang="zh-CN" sz="2000" dirty="0"/>
              <a:t>Hello World</a:t>
            </a:r>
            <a:r>
              <a:rPr lang="zh-CN" altLang="en-US" sz="2000" dirty="0"/>
              <a:t>，跑</a:t>
            </a:r>
            <a:r>
              <a:rPr lang="en-US" altLang="zh-CN" sz="2000" dirty="0" err="1"/>
              <a:t>dhrystone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47B458-3E7E-978A-2942-EBB41DAF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64" y="2049414"/>
            <a:ext cx="3855266" cy="237203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8FA8E0E-9785-B66D-E617-3C33DF272C04}"/>
              </a:ext>
            </a:extLst>
          </p:cNvPr>
          <p:cNvSpPr txBox="1">
            <a:spLocks noChangeArrowheads="1"/>
          </p:cNvSpPr>
          <p:nvPr/>
        </p:nvSpPr>
        <p:spPr>
          <a:xfrm>
            <a:off x="1832892" y="4437545"/>
            <a:ext cx="1457563" cy="3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很多小程序</a:t>
            </a:r>
            <a:endParaRPr lang="zh-CN" altLang="zh-CN" sz="1600" dirty="0">
              <a:effectLst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15D2F7-FDBC-3C50-F1C7-9FC779C59ED3}"/>
              </a:ext>
            </a:extLst>
          </p:cNvPr>
          <p:cNvSpPr txBox="1">
            <a:spLocks noChangeArrowheads="1"/>
          </p:cNvSpPr>
          <p:nvPr/>
        </p:nvSpPr>
        <p:spPr>
          <a:xfrm>
            <a:off x="6945219" y="6030877"/>
            <a:ext cx="2025599" cy="3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Hello World</a:t>
            </a:r>
            <a:endParaRPr lang="zh-CN" altLang="zh-CN" sz="1600" dirty="0"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6F531A-533E-A638-768A-19812F63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13" y="1867953"/>
            <a:ext cx="3417556" cy="23264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387192-65C2-53F0-3820-DACA34F4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13" y="4421447"/>
            <a:ext cx="3417556" cy="15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98EE-B060-3864-9329-91D86632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6ED050-060B-CF9D-7B90-C9CA7BE542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E0479B-1A6A-EE09-8030-A1C30E7B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205" y="2352907"/>
            <a:ext cx="4346759" cy="163736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043ACB3-039B-7C32-6207-B050FF8AD337}"/>
              </a:ext>
            </a:extLst>
          </p:cNvPr>
          <p:cNvSpPr txBox="1">
            <a:spLocks noChangeArrowheads="1"/>
          </p:cNvSpPr>
          <p:nvPr/>
        </p:nvSpPr>
        <p:spPr>
          <a:xfrm>
            <a:off x="1042659" y="1383000"/>
            <a:ext cx="9558047" cy="96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通过了所有的小程序测试，可以打印</a:t>
            </a:r>
            <a:r>
              <a:rPr lang="en-US" altLang="zh-CN" sz="2000" dirty="0"/>
              <a:t>Hello World</a:t>
            </a:r>
            <a:r>
              <a:rPr lang="zh-CN" altLang="en-US" sz="2000" dirty="0"/>
              <a:t>，跑</a:t>
            </a:r>
            <a:r>
              <a:rPr lang="en-US" altLang="zh-CN" sz="2000" dirty="0" err="1"/>
              <a:t>dhrystone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1881FB-4A68-BC4C-AD79-E55D8B0C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05" y="4152088"/>
            <a:ext cx="4346759" cy="153077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30A0F0F-D5F9-6D8B-E7A3-78BE8FE8FD7B}"/>
              </a:ext>
            </a:extLst>
          </p:cNvPr>
          <p:cNvSpPr txBox="1">
            <a:spLocks noChangeArrowheads="1"/>
          </p:cNvSpPr>
          <p:nvPr/>
        </p:nvSpPr>
        <p:spPr>
          <a:xfrm>
            <a:off x="8226766" y="5789253"/>
            <a:ext cx="1118126" cy="338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IPC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大于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endParaRPr lang="zh-CN" altLang="zh-CN" sz="1600" dirty="0"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E8CD84-B52D-CDE8-E521-982023371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59" y="2655440"/>
            <a:ext cx="5419964" cy="2388131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77E529A-8B99-DEFF-960C-A9605795D3EC}"/>
              </a:ext>
            </a:extLst>
          </p:cNvPr>
          <p:cNvSpPr txBox="1">
            <a:spLocks noChangeArrowheads="1"/>
          </p:cNvSpPr>
          <p:nvPr/>
        </p:nvSpPr>
        <p:spPr>
          <a:xfrm>
            <a:off x="2695442" y="5092062"/>
            <a:ext cx="2025599" cy="382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50000 runs Dhrystone</a:t>
            </a:r>
            <a:endParaRPr lang="zh-CN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982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7B0BC-F081-E622-7015-BF9031FF9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3" name="Rectangle 3">
            <a:extLst>
              <a:ext uri="{FF2B5EF4-FFF2-40B4-BE49-F238E27FC236}">
                <a16:creationId xmlns:a16="http://schemas.microsoft.com/office/drawing/2014/main" id="{6DC0A8E6-BFC9-E001-481F-F1F549AA3687}"/>
              </a:ext>
            </a:extLst>
          </p:cNvPr>
          <p:cNvSpPr txBox="1">
            <a:spLocks noChangeArrowheads="1"/>
          </p:cNvSpPr>
          <p:nvPr/>
        </p:nvSpPr>
        <p:spPr>
          <a:xfrm>
            <a:off x="489085" y="2609384"/>
            <a:ext cx="3372617" cy="344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CN" sz="1800" dirty="0" err="1"/>
              <a:t>br_taken</a:t>
            </a:r>
            <a:endParaRPr lang="en-US" altLang="zh-CN" sz="1800" dirty="0"/>
          </a:p>
          <a:p>
            <a:pPr algn="l">
              <a:lnSpc>
                <a:spcPts val="1000"/>
              </a:lnSpc>
            </a:pPr>
            <a:r>
              <a:rPr lang="en-US" altLang="zh-CN" sz="1800" dirty="0" err="1"/>
              <a:t>br_pc</a:t>
            </a:r>
            <a:endParaRPr lang="en-US" altLang="zh-CN" sz="1800" dirty="0"/>
          </a:p>
          <a:p>
            <a:pPr algn="l">
              <a:lnSpc>
                <a:spcPts val="1000"/>
              </a:lnSpc>
            </a:pPr>
            <a:r>
              <a:rPr lang="en-US" altLang="zh-CN" sz="1800" dirty="0"/>
              <a:t>fire[2]</a:t>
            </a:r>
          </a:p>
          <a:p>
            <a:pPr algn="l">
              <a:lnSpc>
                <a:spcPts val="1000"/>
              </a:lnSpc>
            </a:pPr>
            <a:r>
              <a:rPr lang="en-US" altLang="zh-CN" sz="1800" dirty="0"/>
              <a:t>Stall</a:t>
            </a:r>
          </a:p>
          <a:p>
            <a:pPr algn="l">
              <a:lnSpc>
                <a:spcPts val="1000"/>
              </a:lnSpc>
            </a:pPr>
            <a:r>
              <a:rPr lang="en-US" altLang="zh-CN" sz="1800" dirty="0" err="1"/>
              <a:t>Load_addr</a:t>
            </a:r>
            <a:endParaRPr lang="en-US" altLang="zh-CN" sz="1800" dirty="0"/>
          </a:p>
          <a:p>
            <a:pPr algn="l">
              <a:lnSpc>
                <a:spcPts val="1000"/>
              </a:lnSpc>
            </a:pPr>
            <a:r>
              <a:rPr lang="en-US" altLang="zh-CN" sz="1800" dirty="0" err="1"/>
              <a:t>Load_data</a:t>
            </a:r>
            <a:endParaRPr lang="en-US" altLang="zh-CN" sz="1800" dirty="0"/>
          </a:p>
          <a:p>
            <a:pPr algn="l">
              <a:lnSpc>
                <a:spcPts val="1000"/>
              </a:lnSpc>
            </a:pPr>
            <a:r>
              <a:rPr lang="en-US" altLang="zh-CN" sz="1800" dirty="0" err="1"/>
              <a:t>Store_addr</a:t>
            </a:r>
            <a:endParaRPr lang="en-US" altLang="zh-CN" sz="1800" dirty="0"/>
          </a:p>
          <a:p>
            <a:pPr algn="l">
              <a:lnSpc>
                <a:spcPts val="1000"/>
              </a:lnSpc>
            </a:pPr>
            <a:r>
              <a:rPr lang="en-US" altLang="zh-CN" sz="1800" dirty="0" err="1"/>
              <a:t>Store_data</a:t>
            </a:r>
            <a:endParaRPr lang="en-US" altLang="zh-CN" sz="1800" dirty="0"/>
          </a:p>
          <a:p>
            <a:pPr algn="l">
              <a:lnSpc>
                <a:spcPts val="1000"/>
              </a:lnSpc>
            </a:pPr>
            <a:r>
              <a:rPr lang="en-US" altLang="zh-CN" sz="1800" dirty="0" err="1"/>
              <a:t>Store_size</a:t>
            </a:r>
            <a:endParaRPr lang="en-US" altLang="zh-CN" sz="180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9DC5225-7652-2BD8-B756-97C5B1A2F0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3634C0-B3ED-0937-0423-E36C411F5696}"/>
              </a:ext>
            </a:extLst>
          </p:cNvPr>
          <p:cNvSpPr txBox="1">
            <a:spLocks noChangeArrowheads="1"/>
          </p:cNvSpPr>
          <p:nvPr/>
        </p:nvSpPr>
        <p:spPr>
          <a:xfrm>
            <a:off x="1042659" y="1383000"/>
            <a:ext cx="9558047" cy="96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/>
              <a:t>程序框架：</a:t>
            </a:r>
            <a:r>
              <a:rPr lang="zh-CN" altLang="en-US" sz="2000" dirty="0"/>
              <a:t>后端顶层为</a:t>
            </a:r>
            <a:r>
              <a:rPr lang="en-US" altLang="zh-CN" sz="2000" dirty="0" err="1"/>
              <a:t>Back_Top</a:t>
            </a:r>
            <a:endParaRPr lang="en-US" altLang="zh-CN" sz="2000" b="1" dirty="0"/>
          </a:p>
        </p:txBody>
      </p:sp>
      <p:sp>
        <p:nvSpPr>
          <p:cNvPr id="9250" name="矩形 9249">
            <a:extLst>
              <a:ext uri="{FF2B5EF4-FFF2-40B4-BE49-F238E27FC236}">
                <a16:creationId xmlns:a16="http://schemas.microsoft.com/office/drawing/2014/main" id="{7B1AD9D3-47A4-D83A-ECED-3C5D2FE95F53}"/>
              </a:ext>
            </a:extLst>
          </p:cNvPr>
          <p:cNvSpPr/>
          <p:nvPr/>
        </p:nvSpPr>
        <p:spPr>
          <a:xfrm>
            <a:off x="1228226" y="5020899"/>
            <a:ext cx="2693286" cy="11791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  <p:sp>
        <p:nvSpPr>
          <p:cNvPr id="9252" name="右箭头 21">
            <a:extLst>
              <a:ext uri="{FF2B5EF4-FFF2-40B4-BE49-F238E27FC236}">
                <a16:creationId xmlns:a16="http://schemas.microsoft.com/office/drawing/2014/main" id="{36FE7A75-3990-3EEC-2030-95E86351DA3E}"/>
              </a:ext>
            </a:extLst>
          </p:cNvPr>
          <p:cNvSpPr/>
          <p:nvPr/>
        </p:nvSpPr>
        <p:spPr>
          <a:xfrm rot="16200000">
            <a:off x="345007" y="3419393"/>
            <a:ext cx="2857563" cy="34545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254" name="右箭头 21">
            <a:extLst>
              <a:ext uri="{FF2B5EF4-FFF2-40B4-BE49-F238E27FC236}">
                <a16:creationId xmlns:a16="http://schemas.microsoft.com/office/drawing/2014/main" id="{4CD8F0B3-4F40-BC4A-C702-A03D864A29D5}"/>
              </a:ext>
            </a:extLst>
          </p:cNvPr>
          <p:cNvSpPr/>
          <p:nvPr/>
        </p:nvSpPr>
        <p:spPr>
          <a:xfrm rot="16200000" flipH="1">
            <a:off x="1659871" y="3449551"/>
            <a:ext cx="2797242" cy="345451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256" name="Rectangle 3">
            <a:extLst>
              <a:ext uri="{FF2B5EF4-FFF2-40B4-BE49-F238E27FC236}">
                <a16:creationId xmlns:a16="http://schemas.microsoft.com/office/drawing/2014/main" id="{E6579993-7460-539A-7265-02813781273A}"/>
              </a:ext>
            </a:extLst>
          </p:cNvPr>
          <p:cNvSpPr txBox="1">
            <a:spLocks noChangeArrowheads="1"/>
          </p:cNvSpPr>
          <p:nvPr/>
        </p:nvSpPr>
        <p:spPr>
          <a:xfrm>
            <a:off x="3192798" y="2466953"/>
            <a:ext cx="1497831" cy="344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CN" sz="1800" dirty="0"/>
              <a:t>Valid[2]</a:t>
            </a:r>
          </a:p>
          <a:p>
            <a:pPr algn="l">
              <a:lnSpc>
                <a:spcPts val="1000"/>
              </a:lnSpc>
            </a:pPr>
            <a:r>
              <a:rPr lang="en-US" altLang="zh-CN" sz="1800" dirty="0"/>
              <a:t>Instruction[2]</a:t>
            </a:r>
          </a:p>
          <a:p>
            <a:pPr algn="l">
              <a:lnSpc>
                <a:spcPts val="1000"/>
              </a:lnSpc>
            </a:pPr>
            <a:r>
              <a:rPr lang="en-US" altLang="zh-CN" sz="1800" dirty="0"/>
              <a:t>pc[2]</a:t>
            </a:r>
          </a:p>
          <a:p>
            <a:pPr algn="l">
              <a:lnSpc>
                <a:spcPts val="1000"/>
              </a:lnSpc>
            </a:pPr>
            <a:endParaRPr lang="en-US" altLang="zh-CN" sz="1800" dirty="0"/>
          </a:p>
        </p:txBody>
      </p:sp>
      <p:pic>
        <p:nvPicPr>
          <p:cNvPr id="9258" name="图片 9257">
            <a:extLst>
              <a:ext uri="{FF2B5EF4-FFF2-40B4-BE49-F238E27FC236}">
                <a16:creationId xmlns:a16="http://schemas.microsoft.com/office/drawing/2014/main" id="{159C94EF-1D3E-44A7-7943-DBE87D7B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071" y="1770443"/>
            <a:ext cx="6796919" cy="35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8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70EC55-921D-534E-5B56-A297A7474256}"/>
              </a:ext>
            </a:extLst>
          </p:cNvPr>
          <p:cNvSpPr txBox="1"/>
          <p:nvPr/>
        </p:nvSpPr>
        <p:spPr>
          <a:xfrm>
            <a:off x="1217046" y="1541234"/>
            <a:ext cx="79291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rob.comb_commit(); </a:t>
            </a:r>
            <a:r>
              <a:rPr lang="en-US" altLang="zh-CN" dirty="0"/>
              <a:t>// rob</a:t>
            </a:r>
            <a:r>
              <a:rPr lang="zh-CN" altLang="en-US" dirty="0"/>
              <a:t>提交指令</a:t>
            </a:r>
          </a:p>
          <a:p>
            <a:r>
              <a:rPr lang="zh-CN" altLang="en-US" dirty="0"/>
              <a:t>  stq.comb_deq();       </a:t>
            </a:r>
            <a:r>
              <a:rPr lang="en-US" altLang="zh-CN" dirty="0"/>
              <a:t>// </a:t>
            </a:r>
            <a:r>
              <a:rPr lang="en-US" altLang="zh-CN" dirty="0" err="1"/>
              <a:t>stq</a:t>
            </a:r>
            <a:r>
              <a:rPr lang="zh-CN" altLang="en-US" dirty="0"/>
              <a:t>实际执行</a:t>
            </a:r>
          </a:p>
          <a:p>
            <a:r>
              <a:rPr lang="zh-CN" altLang="en-US" dirty="0"/>
              <a:t>  iq.comb_deq();         </a:t>
            </a:r>
            <a:r>
              <a:rPr lang="en-US" altLang="zh-CN" dirty="0"/>
              <a:t>// </a:t>
            </a:r>
            <a:r>
              <a:rPr lang="zh-CN" altLang="en-US" dirty="0"/>
              <a:t>发射指令</a:t>
            </a:r>
          </a:p>
          <a:p>
            <a:r>
              <a:rPr lang="zh-CN" altLang="en-US" dirty="0"/>
              <a:t>  prf.read();                 </a:t>
            </a:r>
            <a:r>
              <a:rPr lang="en-US" altLang="zh-CN" dirty="0"/>
              <a:t>// </a:t>
            </a:r>
            <a:r>
              <a:rPr lang="zh-CN" altLang="en-US" dirty="0"/>
              <a:t>读寄存器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load_data()               // 发出访存请求</a:t>
            </a:r>
          </a:p>
          <a:p>
            <a:r>
              <a:rPr lang="zh-CN" altLang="en-US" dirty="0"/>
              <a:t>  idu.comb_dec();       </a:t>
            </a:r>
            <a:r>
              <a:rPr lang="en-US" altLang="zh-CN" dirty="0"/>
              <a:t>// </a:t>
            </a:r>
            <a:r>
              <a:rPr lang="zh-CN" altLang="en-US" dirty="0"/>
              <a:t>译码</a:t>
            </a:r>
          </a:p>
          <a:p>
            <a:r>
              <a:rPr lang="zh-CN" altLang="en-US" dirty="0"/>
              <a:t>  stq.comb_alloc();      </a:t>
            </a:r>
            <a:r>
              <a:rPr lang="en-US" altLang="zh-CN" dirty="0"/>
              <a:t>// </a:t>
            </a:r>
            <a:r>
              <a:rPr lang="en-US" altLang="zh-CN" dirty="0" err="1"/>
              <a:t>stq</a:t>
            </a:r>
            <a:r>
              <a:rPr lang="zh-CN" altLang="en-US" dirty="0"/>
              <a:t>分配空间</a:t>
            </a:r>
          </a:p>
          <a:p>
            <a:endParaRPr lang="zh-CN" altLang="en-US" dirty="0"/>
          </a:p>
          <a:p>
            <a:r>
              <a:rPr lang="zh-CN" altLang="en-US" dirty="0"/>
              <a:t>  rename.comb_alloc();  </a:t>
            </a:r>
            <a:r>
              <a:rPr lang="en-US" altLang="zh-CN" dirty="0"/>
              <a:t>// </a:t>
            </a:r>
            <a:r>
              <a:rPr lang="zh-CN" altLang="en-US" dirty="0"/>
              <a:t>分配寄存器</a:t>
            </a:r>
          </a:p>
          <a:p>
            <a:r>
              <a:rPr lang="zh-CN" altLang="en-US" dirty="0"/>
              <a:t>  rob.comb_complete(); </a:t>
            </a:r>
            <a:r>
              <a:rPr lang="en-US" altLang="zh-CN" dirty="0"/>
              <a:t>// </a:t>
            </a:r>
            <a:r>
              <a:rPr lang="zh-CN" altLang="en-US" dirty="0"/>
              <a:t>执行完毕的指令标记</a:t>
            </a:r>
          </a:p>
          <a:p>
            <a:r>
              <a:rPr lang="zh-CN" altLang="en-US" dirty="0"/>
              <a:t>  iq.comb_alloc();           </a:t>
            </a:r>
            <a:r>
              <a:rPr lang="en-US" altLang="zh-CN" dirty="0"/>
              <a:t>// </a:t>
            </a:r>
            <a:r>
              <a:rPr lang="zh-CN" altLang="en-US" dirty="0"/>
              <a:t>分配</a:t>
            </a:r>
            <a:r>
              <a:rPr lang="en-US" altLang="zh-CN" dirty="0" err="1"/>
              <a:t>iq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BDA2F0-D72C-A8D6-AFC2-570E6448BFE4}"/>
              </a:ext>
            </a:extLst>
          </p:cNvPr>
          <p:cNvSpPr txBox="1"/>
          <p:nvPr/>
        </p:nvSpPr>
        <p:spPr>
          <a:xfrm>
            <a:off x="1217046" y="4708172"/>
            <a:ext cx="6093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rename.comb_fire();    </a:t>
            </a:r>
            <a:r>
              <a:rPr lang="en-US" altLang="zh-CN" dirty="0"/>
              <a:t>// </a:t>
            </a:r>
            <a:r>
              <a:rPr lang="zh-CN" altLang="en-US" dirty="0"/>
              <a:t>更新下周期</a:t>
            </a:r>
          </a:p>
          <a:p>
            <a:r>
              <a:rPr lang="zh-CN" altLang="en-US" dirty="0"/>
              <a:t>  idu.comb_fire();           </a:t>
            </a:r>
          </a:p>
          <a:p>
            <a:r>
              <a:rPr lang="zh-CN" altLang="en-US" dirty="0"/>
              <a:t>  stq.comb_fire();</a:t>
            </a:r>
          </a:p>
          <a:p>
            <a:r>
              <a:rPr lang="zh-CN" altLang="en-US" dirty="0"/>
              <a:t>  iq.comb_enq();            </a:t>
            </a:r>
            <a:r>
              <a:rPr lang="en-US" altLang="zh-CN" dirty="0"/>
              <a:t>// </a:t>
            </a:r>
            <a:r>
              <a:rPr lang="en-US" altLang="zh-CN" dirty="0" err="1"/>
              <a:t>iq</a:t>
            </a:r>
            <a:r>
              <a:rPr lang="zh-CN" altLang="en-US" dirty="0"/>
              <a:t>入队</a:t>
            </a:r>
            <a:endParaRPr lang="en-US" altLang="zh-CN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825E0A3-7C81-DAD0-7AC6-E1FD29D68EDB}"/>
              </a:ext>
            </a:extLst>
          </p:cNvPr>
          <p:cNvSpPr txBox="1">
            <a:spLocks noChangeArrowheads="1"/>
          </p:cNvSpPr>
          <p:nvPr/>
        </p:nvSpPr>
        <p:spPr>
          <a:xfrm>
            <a:off x="1217046" y="571327"/>
            <a:ext cx="9558047" cy="969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err="1"/>
              <a:t>Back_comb</a:t>
            </a:r>
            <a:r>
              <a:rPr lang="zh-CN" altLang="en-US" sz="2000" b="1" dirty="0"/>
              <a:t>：</a:t>
            </a:r>
            <a:r>
              <a:rPr lang="zh-CN" altLang="en-US" sz="2000" dirty="0"/>
              <a:t>需要根据各部分之间的顺序计算出各部分组合电路的值</a:t>
            </a:r>
            <a:endParaRPr lang="en-US" altLang="zh-CN" sz="2000" dirty="0"/>
          </a:p>
          <a:p>
            <a:pPr algn="l"/>
            <a:r>
              <a:rPr lang="zh-CN" altLang="en-US" sz="2000" dirty="0"/>
              <a:t>例如：必须要计算出当前是否发射分支来决定是否接受当前前端的指令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</a:t>
            </a:r>
            <a:r>
              <a:rPr lang="zh-CN" altLang="en-US" sz="2000" dirty="0"/>
              <a:t>必须要确定</a:t>
            </a:r>
            <a:r>
              <a:rPr lang="en-US" altLang="zh-CN" sz="2000" dirty="0"/>
              <a:t>rob</a:t>
            </a:r>
            <a:r>
              <a:rPr lang="zh-CN" altLang="en-US" sz="2000" dirty="0"/>
              <a:t>有空间、</a:t>
            </a:r>
            <a:r>
              <a:rPr lang="en-US" altLang="zh-CN" sz="2000" dirty="0"/>
              <a:t>IQ</a:t>
            </a:r>
            <a:r>
              <a:rPr lang="zh-CN" altLang="en-US" sz="2000" dirty="0"/>
              <a:t>有空间才能完成</a:t>
            </a:r>
            <a:r>
              <a:rPr lang="en-US" altLang="zh-CN" sz="2000" dirty="0"/>
              <a:t>dispatch</a:t>
            </a:r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075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E9FAF-623D-1D68-13C5-41ADE3D7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7D3E0C-6C6C-6CF4-55DC-AD16F4109273}"/>
              </a:ext>
            </a:extLst>
          </p:cNvPr>
          <p:cNvSpPr/>
          <p:nvPr/>
        </p:nvSpPr>
        <p:spPr>
          <a:xfrm>
            <a:off x="4411663" y="1979613"/>
            <a:ext cx="1439862" cy="86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ROB_ctrl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01C0C7-2FC6-6B14-B23A-BB0E20CC59AA}"/>
              </a:ext>
            </a:extLst>
          </p:cNvPr>
          <p:cNvSpPr/>
          <p:nvPr/>
        </p:nvSpPr>
        <p:spPr>
          <a:xfrm>
            <a:off x="4335463" y="3270251"/>
            <a:ext cx="1439862" cy="139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IQ_ctrl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8400DF-49A3-9A20-8037-1171C35F1B6B}"/>
              </a:ext>
            </a:extLst>
          </p:cNvPr>
          <p:cNvSpPr/>
          <p:nvPr/>
        </p:nvSpPr>
        <p:spPr>
          <a:xfrm>
            <a:off x="4392613" y="53975"/>
            <a:ext cx="1441450" cy="10223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RAT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4F2A2-9E84-21DE-F653-97B2B307E2E1}"/>
              </a:ext>
            </a:extLst>
          </p:cNvPr>
          <p:cNvSpPr/>
          <p:nvPr/>
        </p:nvSpPr>
        <p:spPr>
          <a:xfrm>
            <a:off x="1055687" y="2205039"/>
            <a:ext cx="981076" cy="238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decode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CCE3E-2808-1BD0-D25C-DFD9044AAE5A}"/>
              </a:ext>
            </a:extLst>
          </p:cNvPr>
          <p:cNvSpPr/>
          <p:nvPr/>
        </p:nvSpPr>
        <p:spPr>
          <a:xfrm>
            <a:off x="2566989" y="2203450"/>
            <a:ext cx="981075" cy="2389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control</a:t>
            </a:r>
          </a:p>
        </p:txBody>
      </p:sp>
      <p:sp>
        <p:nvSpPr>
          <p:cNvPr id="8" name="右箭头 15">
            <a:extLst>
              <a:ext uri="{FF2B5EF4-FFF2-40B4-BE49-F238E27FC236}">
                <a16:creationId xmlns:a16="http://schemas.microsoft.com/office/drawing/2014/main" id="{8DE79FE6-4DDA-178A-37F9-000EFC452883}"/>
              </a:ext>
            </a:extLst>
          </p:cNvPr>
          <p:cNvSpPr/>
          <p:nvPr/>
        </p:nvSpPr>
        <p:spPr>
          <a:xfrm>
            <a:off x="2063751" y="3254375"/>
            <a:ext cx="5048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右箭头 16">
            <a:extLst>
              <a:ext uri="{FF2B5EF4-FFF2-40B4-BE49-F238E27FC236}">
                <a16:creationId xmlns:a16="http://schemas.microsoft.com/office/drawing/2014/main" id="{899E3C59-FA06-7C40-13BA-43903551E343}"/>
              </a:ext>
            </a:extLst>
          </p:cNvPr>
          <p:cNvSpPr/>
          <p:nvPr/>
        </p:nvSpPr>
        <p:spPr>
          <a:xfrm rot="16200000">
            <a:off x="2243139" y="1447801"/>
            <a:ext cx="1222375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右箭头 17">
            <a:extLst>
              <a:ext uri="{FF2B5EF4-FFF2-40B4-BE49-F238E27FC236}">
                <a16:creationId xmlns:a16="http://schemas.microsoft.com/office/drawing/2014/main" id="{1A039E11-8683-0312-53BA-C6BB2DCE9523}"/>
              </a:ext>
            </a:extLst>
          </p:cNvPr>
          <p:cNvSpPr/>
          <p:nvPr/>
        </p:nvSpPr>
        <p:spPr>
          <a:xfrm rot="5400000">
            <a:off x="2617788" y="1490663"/>
            <a:ext cx="1252538" cy="233363"/>
          </a:xfrm>
          <a:prstGeom prst="rightArrow">
            <a:avLst>
              <a:gd name="adj1" fmla="val 74582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右箭头 18">
            <a:extLst>
              <a:ext uri="{FF2B5EF4-FFF2-40B4-BE49-F238E27FC236}">
                <a16:creationId xmlns:a16="http://schemas.microsoft.com/office/drawing/2014/main" id="{D019DAEC-3346-2C02-63E6-88EA2A029F2F}"/>
              </a:ext>
            </a:extLst>
          </p:cNvPr>
          <p:cNvSpPr/>
          <p:nvPr/>
        </p:nvSpPr>
        <p:spPr>
          <a:xfrm>
            <a:off x="3522664" y="3321050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右箭头 19">
            <a:extLst>
              <a:ext uri="{FF2B5EF4-FFF2-40B4-BE49-F238E27FC236}">
                <a16:creationId xmlns:a16="http://schemas.microsoft.com/office/drawing/2014/main" id="{2546BDF2-A740-29A8-DD26-246CE22181AE}"/>
              </a:ext>
            </a:extLst>
          </p:cNvPr>
          <p:cNvSpPr/>
          <p:nvPr/>
        </p:nvSpPr>
        <p:spPr>
          <a:xfrm>
            <a:off x="3535364" y="2349500"/>
            <a:ext cx="8207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右箭头 20">
            <a:extLst>
              <a:ext uri="{FF2B5EF4-FFF2-40B4-BE49-F238E27FC236}">
                <a16:creationId xmlns:a16="http://schemas.microsoft.com/office/drawing/2014/main" id="{BC5BDF8A-3FCD-50FB-B820-343C59D5042F}"/>
              </a:ext>
            </a:extLst>
          </p:cNvPr>
          <p:cNvSpPr/>
          <p:nvPr/>
        </p:nvSpPr>
        <p:spPr>
          <a:xfrm>
            <a:off x="3544889" y="3644901"/>
            <a:ext cx="8207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右箭头 21">
            <a:extLst>
              <a:ext uri="{FF2B5EF4-FFF2-40B4-BE49-F238E27FC236}">
                <a16:creationId xmlns:a16="http://schemas.microsoft.com/office/drawing/2014/main" id="{305F2E6F-FAA5-5A78-71FE-778D31218FED}"/>
              </a:ext>
            </a:extLst>
          </p:cNvPr>
          <p:cNvSpPr/>
          <p:nvPr/>
        </p:nvSpPr>
        <p:spPr>
          <a:xfrm>
            <a:off x="5802314" y="3321050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右箭头 22">
            <a:extLst>
              <a:ext uri="{FF2B5EF4-FFF2-40B4-BE49-F238E27FC236}">
                <a16:creationId xmlns:a16="http://schemas.microsoft.com/office/drawing/2014/main" id="{286E6884-A536-015C-603D-4C8DB36994DF}"/>
              </a:ext>
            </a:extLst>
          </p:cNvPr>
          <p:cNvSpPr/>
          <p:nvPr/>
        </p:nvSpPr>
        <p:spPr>
          <a:xfrm>
            <a:off x="5819775" y="4376739"/>
            <a:ext cx="8207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A24157-D090-D86F-5DFB-96E637366C4D}"/>
              </a:ext>
            </a:extLst>
          </p:cNvPr>
          <p:cNvSpPr/>
          <p:nvPr/>
        </p:nvSpPr>
        <p:spPr>
          <a:xfrm>
            <a:off x="6651626" y="5553076"/>
            <a:ext cx="1203325" cy="10906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RegFile</a:t>
            </a:r>
          </a:p>
        </p:txBody>
      </p:sp>
      <p:sp>
        <p:nvSpPr>
          <p:cNvPr id="17" name="右箭头 25">
            <a:extLst>
              <a:ext uri="{FF2B5EF4-FFF2-40B4-BE49-F238E27FC236}">
                <a16:creationId xmlns:a16="http://schemas.microsoft.com/office/drawing/2014/main" id="{458C85D3-FF78-6654-586C-6192A3B648DD}"/>
              </a:ext>
            </a:extLst>
          </p:cNvPr>
          <p:cNvSpPr/>
          <p:nvPr/>
        </p:nvSpPr>
        <p:spPr>
          <a:xfrm>
            <a:off x="7854951" y="4157664"/>
            <a:ext cx="633413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DA2BE9-28F5-05A2-C391-E933953D021B}"/>
              </a:ext>
            </a:extLst>
          </p:cNvPr>
          <p:cNvSpPr/>
          <p:nvPr/>
        </p:nvSpPr>
        <p:spPr>
          <a:xfrm>
            <a:off x="8458201" y="4005263"/>
            <a:ext cx="835025" cy="449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ALU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BFB362-9514-CE76-3012-08CA3DC48B13}"/>
              </a:ext>
            </a:extLst>
          </p:cNvPr>
          <p:cNvSpPr/>
          <p:nvPr/>
        </p:nvSpPr>
        <p:spPr>
          <a:xfrm>
            <a:off x="8458201" y="3159125"/>
            <a:ext cx="835025" cy="395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AGU</a:t>
            </a:r>
          </a:p>
        </p:txBody>
      </p:sp>
      <p:sp>
        <p:nvSpPr>
          <p:cNvPr id="20" name="右箭头 28">
            <a:extLst>
              <a:ext uri="{FF2B5EF4-FFF2-40B4-BE49-F238E27FC236}">
                <a16:creationId xmlns:a16="http://schemas.microsoft.com/office/drawing/2014/main" id="{255A1C07-5E3F-5C58-0061-F40057BB1EAF}"/>
              </a:ext>
            </a:extLst>
          </p:cNvPr>
          <p:cNvSpPr/>
          <p:nvPr/>
        </p:nvSpPr>
        <p:spPr>
          <a:xfrm>
            <a:off x="7827964" y="3213101"/>
            <a:ext cx="6302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1" name="圆角右箭头 32">
            <a:extLst>
              <a:ext uri="{FF2B5EF4-FFF2-40B4-BE49-F238E27FC236}">
                <a16:creationId xmlns:a16="http://schemas.microsoft.com/office/drawing/2014/main" id="{0DF9EE97-D7CE-E7DE-52A2-6DCCD83B6058}"/>
              </a:ext>
            </a:extLst>
          </p:cNvPr>
          <p:cNvSpPr/>
          <p:nvPr/>
        </p:nvSpPr>
        <p:spPr>
          <a:xfrm flipH="1">
            <a:off x="7737475" y="1497013"/>
            <a:ext cx="1441450" cy="1585912"/>
          </a:xfrm>
          <a:prstGeom prst="bentArrow">
            <a:avLst>
              <a:gd name="adj1" fmla="val 11584"/>
              <a:gd name="adj2" fmla="val 23184"/>
              <a:gd name="adj3" fmla="val 25000"/>
              <a:gd name="adj4" fmla="val 4375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 noProof="1">
              <a:solidFill>
                <a:schemeClr val="tx1"/>
              </a:solidFill>
            </a:endParaRPr>
          </a:p>
        </p:txBody>
      </p:sp>
      <p:sp>
        <p:nvSpPr>
          <p:cNvPr id="26" name="右箭头 10">
            <a:extLst>
              <a:ext uri="{FF2B5EF4-FFF2-40B4-BE49-F238E27FC236}">
                <a16:creationId xmlns:a16="http://schemas.microsoft.com/office/drawing/2014/main" id="{E267E191-E6C0-4A5A-1CB7-F3C7EE00B3A0}"/>
              </a:ext>
            </a:extLst>
          </p:cNvPr>
          <p:cNvSpPr/>
          <p:nvPr/>
        </p:nvSpPr>
        <p:spPr>
          <a:xfrm>
            <a:off x="5808664" y="4076700"/>
            <a:ext cx="8207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7" name="右箭头 11">
            <a:extLst>
              <a:ext uri="{FF2B5EF4-FFF2-40B4-BE49-F238E27FC236}">
                <a16:creationId xmlns:a16="http://schemas.microsoft.com/office/drawing/2014/main" id="{15224372-C403-AC89-781C-877D0220EE23}"/>
              </a:ext>
            </a:extLst>
          </p:cNvPr>
          <p:cNvSpPr/>
          <p:nvPr/>
        </p:nvSpPr>
        <p:spPr>
          <a:xfrm>
            <a:off x="7834313" y="4445000"/>
            <a:ext cx="633412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991986-0795-9B3A-6416-3F63CEA8DA67}"/>
              </a:ext>
            </a:extLst>
          </p:cNvPr>
          <p:cNvSpPr/>
          <p:nvPr/>
        </p:nvSpPr>
        <p:spPr>
          <a:xfrm>
            <a:off x="8458201" y="4525963"/>
            <a:ext cx="835025" cy="449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ALU</a:t>
            </a:r>
          </a:p>
        </p:txBody>
      </p:sp>
      <p:sp>
        <p:nvSpPr>
          <p:cNvPr id="29" name="右箭头 31">
            <a:extLst>
              <a:ext uri="{FF2B5EF4-FFF2-40B4-BE49-F238E27FC236}">
                <a16:creationId xmlns:a16="http://schemas.microsoft.com/office/drawing/2014/main" id="{AAF8C386-DAA8-04F5-85E8-E7C43D18B48F}"/>
              </a:ext>
            </a:extLst>
          </p:cNvPr>
          <p:cNvSpPr/>
          <p:nvPr/>
        </p:nvSpPr>
        <p:spPr>
          <a:xfrm>
            <a:off x="2047876" y="3608389"/>
            <a:ext cx="504825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0" name="右箭头 17">
            <a:extLst>
              <a:ext uri="{FF2B5EF4-FFF2-40B4-BE49-F238E27FC236}">
                <a16:creationId xmlns:a16="http://schemas.microsoft.com/office/drawing/2014/main" id="{7E77EA9E-4B20-3332-B218-266565982113}"/>
              </a:ext>
            </a:extLst>
          </p:cNvPr>
          <p:cNvSpPr/>
          <p:nvPr/>
        </p:nvSpPr>
        <p:spPr>
          <a:xfrm>
            <a:off x="3600451" y="388939"/>
            <a:ext cx="760413" cy="29368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1CCCAC3-545F-EF5B-B9A8-22D9F5BBD6D4}"/>
              </a:ext>
            </a:extLst>
          </p:cNvPr>
          <p:cNvSpPr/>
          <p:nvPr/>
        </p:nvSpPr>
        <p:spPr>
          <a:xfrm>
            <a:off x="1695451" y="244475"/>
            <a:ext cx="1871663" cy="668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Rename_ctrl</a:t>
            </a:r>
          </a:p>
        </p:txBody>
      </p:sp>
      <p:sp>
        <p:nvSpPr>
          <p:cNvPr id="32" name="右箭头 17">
            <a:extLst>
              <a:ext uri="{FF2B5EF4-FFF2-40B4-BE49-F238E27FC236}">
                <a16:creationId xmlns:a16="http://schemas.microsoft.com/office/drawing/2014/main" id="{B6EBEC42-E73F-302C-C1CD-077AAE0B8D14}"/>
              </a:ext>
            </a:extLst>
          </p:cNvPr>
          <p:cNvSpPr/>
          <p:nvPr/>
        </p:nvSpPr>
        <p:spPr>
          <a:xfrm flipH="1">
            <a:off x="3602039" y="601664"/>
            <a:ext cx="687387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5" name="右箭头 17">
            <a:extLst>
              <a:ext uri="{FF2B5EF4-FFF2-40B4-BE49-F238E27FC236}">
                <a16:creationId xmlns:a16="http://schemas.microsoft.com/office/drawing/2014/main" id="{E1CD73F2-D451-207A-1B08-125ADFAFC8B2}"/>
              </a:ext>
            </a:extLst>
          </p:cNvPr>
          <p:cNvSpPr/>
          <p:nvPr/>
        </p:nvSpPr>
        <p:spPr>
          <a:xfrm rot="16200000">
            <a:off x="4668838" y="1697038"/>
            <a:ext cx="381000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6" name="右箭头 21">
            <a:extLst>
              <a:ext uri="{FF2B5EF4-FFF2-40B4-BE49-F238E27FC236}">
                <a16:creationId xmlns:a16="http://schemas.microsoft.com/office/drawing/2014/main" id="{F551AAFA-D230-9646-A310-7DF6BA71D270}"/>
              </a:ext>
            </a:extLst>
          </p:cNvPr>
          <p:cNvSpPr/>
          <p:nvPr/>
        </p:nvSpPr>
        <p:spPr>
          <a:xfrm rot="5400000">
            <a:off x="5042694" y="1685132"/>
            <a:ext cx="374650" cy="233362"/>
          </a:xfrm>
          <a:prstGeom prst="rightArrow">
            <a:avLst>
              <a:gd name="adj1" fmla="val 43820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2B4A5C-923D-0593-8EF4-7830AC83D880}"/>
              </a:ext>
            </a:extLst>
          </p:cNvPr>
          <p:cNvSpPr/>
          <p:nvPr/>
        </p:nvSpPr>
        <p:spPr>
          <a:xfrm>
            <a:off x="4378325" y="1323976"/>
            <a:ext cx="1441450" cy="295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ROB</a:t>
            </a:r>
          </a:p>
        </p:txBody>
      </p:sp>
      <p:sp>
        <p:nvSpPr>
          <p:cNvPr id="38" name="右箭头 10">
            <a:extLst>
              <a:ext uri="{FF2B5EF4-FFF2-40B4-BE49-F238E27FC236}">
                <a16:creationId xmlns:a16="http://schemas.microsoft.com/office/drawing/2014/main" id="{2CA2C971-D16B-B41C-50CD-72E965C1EF08}"/>
              </a:ext>
            </a:extLst>
          </p:cNvPr>
          <p:cNvSpPr/>
          <p:nvPr/>
        </p:nvSpPr>
        <p:spPr>
          <a:xfrm rot="5400000">
            <a:off x="4853782" y="4952207"/>
            <a:ext cx="879475" cy="32226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9" name="右箭头 22">
            <a:extLst>
              <a:ext uri="{FF2B5EF4-FFF2-40B4-BE49-F238E27FC236}">
                <a16:creationId xmlns:a16="http://schemas.microsoft.com/office/drawing/2014/main" id="{260277D2-3C5E-394F-4A29-0D77D3D0460F}"/>
              </a:ext>
            </a:extLst>
          </p:cNvPr>
          <p:cNvSpPr/>
          <p:nvPr/>
        </p:nvSpPr>
        <p:spPr>
          <a:xfrm rot="16200000">
            <a:off x="4511676" y="4929188"/>
            <a:ext cx="8207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8BD2E8-B2D0-CD67-63EF-CA09EADDFEAC}"/>
              </a:ext>
            </a:extLst>
          </p:cNvPr>
          <p:cNvSpPr/>
          <p:nvPr/>
        </p:nvSpPr>
        <p:spPr>
          <a:xfrm>
            <a:off x="4492625" y="5567364"/>
            <a:ext cx="1358900" cy="10763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IQ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C4307E6-EE23-CED1-6D7F-8438A71D8948}"/>
              </a:ext>
            </a:extLst>
          </p:cNvPr>
          <p:cNvSpPr/>
          <p:nvPr/>
        </p:nvSpPr>
        <p:spPr>
          <a:xfrm>
            <a:off x="6619875" y="3284539"/>
            <a:ext cx="1219200" cy="139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RF_ctrl</a:t>
            </a:r>
          </a:p>
        </p:txBody>
      </p:sp>
      <p:sp>
        <p:nvSpPr>
          <p:cNvPr id="42" name="右箭头 10">
            <a:extLst>
              <a:ext uri="{FF2B5EF4-FFF2-40B4-BE49-F238E27FC236}">
                <a16:creationId xmlns:a16="http://schemas.microsoft.com/office/drawing/2014/main" id="{FCE9F3CB-5EFE-682B-AF08-9FB898AB7CFB}"/>
              </a:ext>
            </a:extLst>
          </p:cNvPr>
          <p:cNvSpPr/>
          <p:nvPr/>
        </p:nvSpPr>
        <p:spPr>
          <a:xfrm rot="5400000">
            <a:off x="7031038" y="4984751"/>
            <a:ext cx="8207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3" name="右箭头 10">
            <a:extLst>
              <a:ext uri="{FF2B5EF4-FFF2-40B4-BE49-F238E27FC236}">
                <a16:creationId xmlns:a16="http://schemas.microsoft.com/office/drawing/2014/main" id="{E15F0184-B596-01DB-9416-00D8881129A1}"/>
              </a:ext>
            </a:extLst>
          </p:cNvPr>
          <p:cNvSpPr/>
          <p:nvPr/>
        </p:nvSpPr>
        <p:spPr>
          <a:xfrm rot="16200000">
            <a:off x="6621464" y="4911726"/>
            <a:ext cx="877887" cy="322263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6" name="圆角右箭头 32">
            <a:extLst>
              <a:ext uri="{FF2B5EF4-FFF2-40B4-BE49-F238E27FC236}">
                <a16:creationId xmlns:a16="http://schemas.microsoft.com/office/drawing/2014/main" id="{77BDC793-C89D-1051-8F3C-754092B915E4}"/>
              </a:ext>
            </a:extLst>
          </p:cNvPr>
          <p:cNvSpPr/>
          <p:nvPr/>
        </p:nvSpPr>
        <p:spPr>
          <a:xfrm flipH="1" flipV="1">
            <a:off x="7854950" y="5100638"/>
            <a:ext cx="1328738" cy="1090612"/>
          </a:xfrm>
          <a:prstGeom prst="bentArrow">
            <a:avLst>
              <a:gd name="adj1" fmla="val 17735"/>
              <a:gd name="adj2" fmla="val 25380"/>
              <a:gd name="adj3" fmla="val 25000"/>
              <a:gd name="adj4" fmla="val 4375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 noProof="1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FAFBC7C-69CB-1764-33A5-A00510967C99}"/>
              </a:ext>
            </a:extLst>
          </p:cNvPr>
          <p:cNvSpPr/>
          <p:nvPr/>
        </p:nvSpPr>
        <p:spPr>
          <a:xfrm>
            <a:off x="8458201" y="3578225"/>
            <a:ext cx="835025" cy="395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AGU</a:t>
            </a:r>
          </a:p>
        </p:txBody>
      </p:sp>
      <p:sp>
        <p:nvSpPr>
          <p:cNvPr id="50" name="右箭头 28">
            <a:extLst>
              <a:ext uri="{FF2B5EF4-FFF2-40B4-BE49-F238E27FC236}">
                <a16:creationId xmlns:a16="http://schemas.microsoft.com/office/drawing/2014/main" id="{DF7CDB27-C6EB-08BA-22B0-52161004B820}"/>
              </a:ext>
            </a:extLst>
          </p:cNvPr>
          <p:cNvSpPr/>
          <p:nvPr/>
        </p:nvSpPr>
        <p:spPr>
          <a:xfrm>
            <a:off x="7827964" y="3632201"/>
            <a:ext cx="6302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14862E0-DA6C-E057-AAB0-9E1DFD9CF248}"/>
              </a:ext>
            </a:extLst>
          </p:cNvPr>
          <p:cNvSpPr/>
          <p:nvPr/>
        </p:nvSpPr>
        <p:spPr>
          <a:xfrm>
            <a:off x="6413500" y="397669"/>
            <a:ext cx="1441450" cy="6953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STQ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6317066-7D40-FF82-9AFB-D5FC130651AF}"/>
              </a:ext>
            </a:extLst>
          </p:cNvPr>
          <p:cNvSpPr/>
          <p:nvPr/>
        </p:nvSpPr>
        <p:spPr>
          <a:xfrm>
            <a:off x="6413500" y="1554957"/>
            <a:ext cx="1325563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STQ_ctrl</a:t>
            </a:r>
          </a:p>
        </p:txBody>
      </p:sp>
      <p:sp>
        <p:nvSpPr>
          <p:cNvPr id="53" name="右箭头 16">
            <a:extLst>
              <a:ext uri="{FF2B5EF4-FFF2-40B4-BE49-F238E27FC236}">
                <a16:creationId xmlns:a16="http://schemas.microsoft.com/office/drawing/2014/main" id="{FFE0EDA4-08F0-D5A6-D09B-7BE1B3E6CE50}"/>
              </a:ext>
            </a:extLst>
          </p:cNvPr>
          <p:cNvSpPr/>
          <p:nvPr/>
        </p:nvSpPr>
        <p:spPr>
          <a:xfrm rot="16200000">
            <a:off x="6744058" y="1173386"/>
            <a:ext cx="408867" cy="28892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4" name="右箭头 17">
            <a:extLst>
              <a:ext uri="{FF2B5EF4-FFF2-40B4-BE49-F238E27FC236}">
                <a16:creationId xmlns:a16="http://schemas.microsoft.com/office/drawing/2014/main" id="{01CD6A09-EA8B-AEF8-D42F-6F4DAD259043}"/>
              </a:ext>
            </a:extLst>
          </p:cNvPr>
          <p:cNvSpPr/>
          <p:nvPr/>
        </p:nvSpPr>
        <p:spPr>
          <a:xfrm rot="5400000">
            <a:off x="7128743" y="1206213"/>
            <a:ext cx="418957" cy="233365"/>
          </a:xfrm>
          <a:prstGeom prst="rightArrow">
            <a:avLst>
              <a:gd name="adj1" fmla="val 74582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右箭头 21">
            <a:extLst>
              <a:ext uri="{FF2B5EF4-FFF2-40B4-BE49-F238E27FC236}">
                <a16:creationId xmlns:a16="http://schemas.microsoft.com/office/drawing/2014/main" id="{F0E969C2-FC98-7269-03CB-1BF900BDD46A}"/>
              </a:ext>
            </a:extLst>
          </p:cNvPr>
          <p:cNvSpPr/>
          <p:nvPr/>
        </p:nvSpPr>
        <p:spPr>
          <a:xfrm>
            <a:off x="5819775" y="3686177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6777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E0D19-E107-A596-D06D-B75E0CC8B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408831-4931-CA3B-6FC5-4D00588F5EA8}"/>
              </a:ext>
            </a:extLst>
          </p:cNvPr>
          <p:cNvSpPr txBox="1"/>
          <p:nvPr/>
        </p:nvSpPr>
        <p:spPr>
          <a:xfrm>
            <a:off x="1217046" y="1541234"/>
            <a:ext cx="792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功能完善：中断异常</a:t>
            </a:r>
            <a:r>
              <a:rPr lang="en-US" altLang="zh-CN" dirty="0"/>
              <a:t>CSR</a:t>
            </a:r>
            <a:r>
              <a:rPr lang="zh-CN" altLang="en-US" dirty="0"/>
              <a:t>、</a:t>
            </a:r>
            <a:r>
              <a:rPr lang="en-US" altLang="zh-CN" dirty="0"/>
              <a:t>MMU</a:t>
            </a:r>
            <a:r>
              <a:rPr lang="zh-CN" altLang="en-US" dirty="0"/>
              <a:t>、访存总线接口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7C9CD9-7BBF-10BD-84AA-1D1534B8A1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下一步</a:t>
            </a:r>
            <a:endParaRPr lang="zh-CN" altLang="zh-CN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FB2FB-BFCD-A7EB-E910-1C18922EC620}"/>
              </a:ext>
            </a:extLst>
          </p:cNvPr>
          <p:cNvSpPr txBox="1"/>
          <p:nvPr/>
        </p:nvSpPr>
        <p:spPr>
          <a:xfrm>
            <a:off x="1217046" y="2178543"/>
            <a:ext cx="792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性能优化：分支预测 访存预测</a:t>
            </a:r>
          </a:p>
        </p:txBody>
      </p:sp>
    </p:spTree>
    <p:extLst>
      <p:ext uri="{BB962C8B-B14F-4D97-AF65-F5344CB8AC3E}">
        <p14:creationId xmlns:p14="http://schemas.microsoft.com/office/powerpoint/2010/main" val="313188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394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本周进度</vt:lpstr>
      <vt:lpstr>本周进度</vt:lpstr>
      <vt:lpstr>本周进度</vt:lpstr>
      <vt:lpstr>本周进度</vt:lpstr>
      <vt:lpstr>PowerPoint 演示文稿</vt:lpstr>
      <vt:lpstr>PowerPoint 演示文稿</vt:lpstr>
      <vt:lpstr>下一步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 张</dc:creator>
  <cp:lastModifiedBy>三 张</cp:lastModifiedBy>
  <cp:revision>5</cp:revision>
  <dcterms:created xsi:type="dcterms:W3CDTF">2024-10-17T08:00:32Z</dcterms:created>
  <dcterms:modified xsi:type="dcterms:W3CDTF">2024-10-23T06:36:18Z</dcterms:modified>
</cp:coreProperties>
</file>