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2" r:id="rId4"/>
    <p:sldId id="274" r:id="rId5"/>
    <p:sldId id="273" r:id="rId6"/>
    <p:sldId id="271" r:id="rId7"/>
    <p:sldId id="275" r:id="rId8"/>
    <p:sldId id="276"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068" y="4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FED375-A933-BC98-2D2D-67B06B64DD5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EF00A8A0-EC77-BD91-164D-D451692536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40EBCCB-FF9A-EAE6-843F-B13DA4562783}"/>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5" name="页脚占位符 4">
            <a:extLst>
              <a:ext uri="{FF2B5EF4-FFF2-40B4-BE49-F238E27FC236}">
                <a16:creationId xmlns:a16="http://schemas.microsoft.com/office/drawing/2014/main" id="{5144EC65-C4D1-092B-02F2-173393790B7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035597-EECD-0D81-534E-A1411BDAF849}"/>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7251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1BD476-1FA8-A0CF-A9E2-F04FC78EC5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4BA3E9E-AF7E-5A38-0F80-0E85DBABEF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0F44780-B578-8E2A-6101-34EA165772F5}"/>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5" name="页脚占位符 4">
            <a:extLst>
              <a:ext uri="{FF2B5EF4-FFF2-40B4-BE49-F238E27FC236}">
                <a16:creationId xmlns:a16="http://schemas.microsoft.com/office/drawing/2014/main" id="{22DE3B27-B178-8373-B598-A13792C3AA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78433A-4F56-4C14-9C4D-6BF9473A08A3}"/>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42651660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FE9AB3-C1FE-32CB-7299-49966CAAB5F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FC3A66-10FD-20AD-E5BE-482473D1CBA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5AC8E3-45FC-5673-423B-32CA88664258}"/>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5" name="页脚占位符 4">
            <a:extLst>
              <a:ext uri="{FF2B5EF4-FFF2-40B4-BE49-F238E27FC236}">
                <a16:creationId xmlns:a16="http://schemas.microsoft.com/office/drawing/2014/main" id="{C2B5D326-E7E8-358A-D7AB-67B162F86C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A43FDE-A6C7-FC9F-A0DF-2B5002ADE040}"/>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42439644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C2C2F7-BBD9-D9FD-B64C-E646609BE89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53A69E-BEDB-59FD-50CF-3B5F475AD0C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3C553D-651E-27DA-F99C-B7945B7D93C5}"/>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5" name="页脚占位符 4">
            <a:extLst>
              <a:ext uri="{FF2B5EF4-FFF2-40B4-BE49-F238E27FC236}">
                <a16:creationId xmlns:a16="http://schemas.microsoft.com/office/drawing/2014/main" id="{6B9679A5-9319-4EF8-4CA3-2594A0EA8F7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5401F9B-907B-4040-1E4E-E4F1F4C9339B}"/>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3872332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91BEA-5955-7AAE-CC76-26D083BC701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A832A2-2149-1E64-2C5C-BD913A797E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75B431-7A48-632B-B66F-CA3BE13B4066}"/>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5" name="页脚占位符 4">
            <a:extLst>
              <a:ext uri="{FF2B5EF4-FFF2-40B4-BE49-F238E27FC236}">
                <a16:creationId xmlns:a16="http://schemas.microsoft.com/office/drawing/2014/main" id="{ECF7296E-2802-15D4-F5E7-A64CDB15B4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A5F28BC-B403-433F-C429-CC638DC1A119}"/>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3382730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0960D-1733-CCAC-3DA5-2CAF55D72F5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14710E-4475-4CD1-011E-F87FA2C81D8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B2406B8-9BB0-1CFF-B823-9EEAC5F86BD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FE7EF6D-4862-8809-6351-F311B6411DE1}"/>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6" name="页脚占位符 5">
            <a:extLst>
              <a:ext uri="{FF2B5EF4-FFF2-40B4-BE49-F238E27FC236}">
                <a16:creationId xmlns:a16="http://schemas.microsoft.com/office/drawing/2014/main" id="{20421622-B3F8-CC9B-D58E-DED00E23D3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DB580F5-E218-A740-52A4-303F0CFC0528}"/>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573903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BD1456-0666-B3B5-454E-3331D694CD1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8DBDDA9-9A84-94DD-F620-6239B56FB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ECE7FEF-223D-8DA9-9996-C1414A2309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DC75140-54A9-C99C-6F15-5837F97294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A84AA97-FB4F-2EC9-C6A9-E5AE6322253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F07BC99-028D-81EA-6A1C-4E547FB72523}"/>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8" name="页脚占位符 7">
            <a:extLst>
              <a:ext uri="{FF2B5EF4-FFF2-40B4-BE49-F238E27FC236}">
                <a16:creationId xmlns:a16="http://schemas.microsoft.com/office/drawing/2014/main" id="{E030C5E7-0E8E-5E52-E6A2-67DAA306A77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684F8E-A009-19A8-B8E3-1A0FF372FD22}"/>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1355657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D13035-FA2E-E709-F5FE-E8B8006A5CD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AE1A5F9-4A49-9476-A46A-47FF32462A1E}"/>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4" name="页脚占位符 3">
            <a:extLst>
              <a:ext uri="{FF2B5EF4-FFF2-40B4-BE49-F238E27FC236}">
                <a16:creationId xmlns:a16="http://schemas.microsoft.com/office/drawing/2014/main" id="{21E6B4F7-8F06-77A8-4AC1-E2A6B3D057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B82B805-552C-C4A2-ECC6-2CF94660A374}"/>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2796435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2591697-198F-FED8-791F-7DF3B180448C}"/>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3" name="页脚占位符 2">
            <a:extLst>
              <a:ext uri="{FF2B5EF4-FFF2-40B4-BE49-F238E27FC236}">
                <a16:creationId xmlns:a16="http://schemas.microsoft.com/office/drawing/2014/main" id="{C8A2AA5E-4E70-F1C5-20BD-309D80FE294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328B056-6B69-A0A0-2740-86F4E4CAFE24}"/>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3339406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8697C6-A0F6-6C1A-2BB4-BF7373BBE5F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4C25FAC-ECC6-D2BE-C883-AB17821A2C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43588E9-342E-FD55-34AB-EE5ADCAC6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C22F0F0-A1C6-AA66-FB10-107F61BA5CA3}"/>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6" name="页脚占位符 5">
            <a:extLst>
              <a:ext uri="{FF2B5EF4-FFF2-40B4-BE49-F238E27FC236}">
                <a16:creationId xmlns:a16="http://schemas.microsoft.com/office/drawing/2014/main" id="{FDB1CFE9-3902-A05E-9050-CBCB2F7A165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7E3E194-3C56-548E-B0DF-788BF5028322}"/>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170598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BFC1E-65BB-F51C-3C59-9B99F46612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AB678D2-6506-A47A-D4BC-782D595171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01F1F6F-B653-18A7-AF6F-8484FC1156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01149D-E3A6-03A9-9FB0-7C7956FDE7E0}"/>
              </a:ext>
            </a:extLst>
          </p:cNvPr>
          <p:cNvSpPr>
            <a:spLocks noGrp="1"/>
          </p:cNvSpPr>
          <p:nvPr>
            <p:ph type="dt" sz="half" idx="10"/>
          </p:nvPr>
        </p:nvSpPr>
        <p:spPr/>
        <p:txBody>
          <a:bodyPr/>
          <a:lstStyle/>
          <a:p>
            <a:fld id="{71E8FADB-05CB-4A9B-8ABC-79B6056ABE2E}" type="datetimeFigureOut">
              <a:rPr lang="zh-CN" altLang="en-US" smtClean="0"/>
              <a:t>2024/10/9</a:t>
            </a:fld>
            <a:endParaRPr lang="zh-CN" altLang="en-US"/>
          </a:p>
        </p:txBody>
      </p:sp>
      <p:sp>
        <p:nvSpPr>
          <p:cNvPr id="6" name="页脚占位符 5">
            <a:extLst>
              <a:ext uri="{FF2B5EF4-FFF2-40B4-BE49-F238E27FC236}">
                <a16:creationId xmlns:a16="http://schemas.microsoft.com/office/drawing/2014/main" id="{CF5D24EE-5242-4B1C-DCB0-D5A11F0E7F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6C69CA8-28C0-87EC-6D1B-B3296785993C}"/>
              </a:ext>
            </a:extLst>
          </p:cNvPr>
          <p:cNvSpPr>
            <a:spLocks noGrp="1"/>
          </p:cNvSpPr>
          <p:nvPr>
            <p:ph type="sldNum" sz="quarter" idx="12"/>
          </p:nvPr>
        </p:nvSpPr>
        <p:spPr/>
        <p:txBody>
          <a:body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1071738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38028FD-A821-FD32-DD55-8840DEA2E8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232E97-D1AC-3966-61BD-E9BF40665B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A8C2C29-8AF0-C04E-E066-E82ADC17F2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E8FADB-05CB-4A9B-8ABC-79B6056ABE2E}" type="datetimeFigureOut">
              <a:rPr lang="zh-CN" altLang="en-US" smtClean="0"/>
              <a:t>2024/10/9</a:t>
            </a:fld>
            <a:endParaRPr lang="zh-CN" altLang="en-US"/>
          </a:p>
        </p:txBody>
      </p:sp>
      <p:sp>
        <p:nvSpPr>
          <p:cNvPr id="5" name="页脚占位符 4">
            <a:extLst>
              <a:ext uri="{FF2B5EF4-FFF2-40B4-BE49-F238E27FC236}">
                <a16:creationId xmlns:a16="http://schemas.microsoft.com/office/drawing/2014/main" id="{C49313F4-42ED-3D3C-EB62-310417C5A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84E8853-34F3-3F2C-A129-C87E8A090F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8B3EA8-B93E-4B2F-A5DB-3CE562B53AB6}" type="slidenum">
              <a:rPr lang="zh-CN" altLang="en-US" smtClean="0"/>
              <a:t>‹#›</a:t>
            </a:fld>
            <a:endParaRPr lang="zh-CN" altLang="en-US"/>
          </a:p>
        </p:txBody>
      </p:sp>
    </p:spTree>
    <p:extLst>
      <p:ext uri="{BB962C8B-B14F-4D97-AF65-F5344CB8AC3E}">
        <p14:creationId xmlns:p14="http://schemas.microsoft.com/office/powerpoint/2010/main" val="3657018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DB4530-8426-F798-6CED-33CE5765ADD5}"/>
              </a:ext>
            </a:extLst>
          </p:cNvPr>
          <p:cNvSpPr>
            <a:spLocks noGrp="1"/>
          </p:cNvSpPr>
          <p:nvPr>
            <p:ph type="ctrTitle"/>
          </p:nvPr>
        </p:nvSpPr>
        <p:spPr/>
        <p:txBody>
          <a:bodyPr/>
          <a:lstStyle/>
          <a:p>
            <a:r>
              <a:rPr lang="zh-CN" altLang="en-US" dirty="0"/>
              <a:t>进度汇报</a:t>
            </a:r>
          </a:p>
        </p:txBody>
      </p:sp>
      <p:sp>
        <p:nvSpPr>
          <p:cNvPr id="3" name="副标题 2">
            <a:extLst>
              <a:ext uri="{FF2B5EF4-FFF2-40B4-BE49-F238E27FC236}">
                <a16:creationId xmlns:a16="http://schemas.microsoft.com/office/drawing/2014/main" id="{82CD52A8-6DD1-3BB7-5D8F-6F7140EF08E6}"/>
              </a:ext>
            </a:extLst>
          </p:cNvPr>
          <p:cNvSpPr>
            <a:spLocks noGrp="1"/>
          </p:cNvSpPr>
          <p:nvPr>
            <p:ph type="subTitle" idx="1"/>
          </p:nvPr>
        </p:nvSpPr>
        <p:spPr/>
        <p:txBody>
          <a:bodyPr/>
          <a:lstStyle/>
          <a:p>
            <a:r>
              <a:rPr lang="en-US" altLang="zh-CN" dirty="0"/>
              <a:t>10.9</a:t>
            </a:r>
            <a:endParaRPr lang="zh-CN" altLang="en-US" dirty="0"/>
          </a:p>
        </p:txBody>
      </p:sp>
    </p:spTree>
    <p:extLst>
      <p:ext uri="{BB962C8B-B14F-4D97-AF65-F5344CB8AC3E}">
        <p14:creationId xmlns:p14="http://schemas.microsoft.com/office/powerpoint/2010/main" val="424577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37646958-6575-21B8-163E-1CF4C5668DE0}"/>
              </a:ext>
            </a:extLst>
          </p:cNvPr>
          <p:cNvSpPr>
            <a:spLocks noGrp="1" noChangeArrowheads="1"/>
          </p:cNvSpPr>
          <p:nvPr>
            <p:ph type="ctrTitle"/>
          </p:nvPr>
        </p:nvSpPr>
        <p:spPr>
          <a:xfrm>
            <a:off x="586941" y="-87025"/>
            <a:ext cx="4103688" cy="1470026"/>
          </a:xfrm>
        </p:spPr>
        <p:txBody>
          <a:bodyPr anchor="ctr"/>
          <a:lstStyle/>
          <a:p>
            <a:pPr eaLnBrk="1" hangingPunct="1"/>
            <a:r>
              <a:rPr lang="zh-CN" altLang="en-US" sz="4400" dirty="0"/>
              <a:t>本周进度</a:t>
            </a:r>
            <a:endParaRPr lang="zh-CN" altLang="zh-CN" sz="4400" dirty="0"/>
          </a:p>
        </p:txBody>
      </p:sp>
      <p:sp>
        <p:nvSpPr>
          <p:cNvPr id="9219" name="Rectangle 3">
            <a:extLst>
              <a:ext uri="{FF2B5EF4-FFF2-40B4-BE49-F238E27FC236}">
                <a16:creationId xmlns:a16="http://schemas.microsoft.com/office/drawing/2014/main" id="{32E24870-6A79-EC8E-FF64-D8FCFAEF2397}"/>
              </a:ext>
            </a:extLst>
          </p:cNvPr>
          <p:cNvSpPr>
            <a:spLocks noGrp="1" noChangeArrowheads="1"/>
          </p:cNvSpPr>
          <p:nvPr>
            <p:ph type="subTitle" idx="1"/>
          </p:nvPr>
        </p:nvSpPr>
        <p:spPr>
          <a:xfrm>
            <a:off x="1093459" y="3429000"/>
            <a:ext cx="9734199" cy="2045999"/>
          </a:xfrm>
        </p:spPr>
        <p:txBody>
          <a:bodyPr>
            <a:normAutofit/>
          </a:bodyPr>
          <a:lstStyle/>
          <a:p>
            <a:pPr algn="l" eaLnBrk="1" hangingPunct="1"/>
            <a:r>
              <a:rPr lang="en-US" altLang="zh-CN" sz="2000" dirty="0"/>
              <a:t>BOOM</a:t>
            </a:r>
            <a:r>
              <a:rPr lang="zh-CN" altLang="en-US" sz="2000" dirty="0"/>
              <a:t>使用</a:t>
            </a:r>
            <a:r>
              <a:rPr lang="en-US" altLang="zh-CN" sz="2000" dirty="0"/>
              <a:t>SRAM</a:t>
            </a:r>
            <a:r>
              <a:rPr lang="zh-CN" altLang="en-US" sz="2000" dirty="0"/>
              <a:t>结构的重命名表，使用</a:t>
            </a:r>
            <a:r>
              <a:rPr lang="en-US" altLang="zh-CN" sz="2000" dirty="0"/>
              <a:t>checkpoints/snapshot</a:t>
            </a:r>
            <a:r>
              <a:rPr lang="zh-CN" altLang="en-US" sz="2000" dirty="0"/>
              <a:t>保存分支的重命名表以及分支分配的物理寄存器记录用于完成</a:t>
            </a:r>
            <a:r>
              <a:rPr lang="en-US" altLang="zh-CN" sz="2000" dirty="0"/>
              <a:t>misprediction</a:t>
            </a:r>
            <a:r>
              <a:rPr lang="zh-CN" altLang="en-US" sz="2000" dirty="0"/>
              <a:t>时的恢复，使用</a:t>
            </a:r>
            <a:r>
              <a:rPr lang="en-US" altLang="zh-CN" sz="2000" dirty="0"/>
              <a:t>committed map table</a:t>
            </a:r>
            <a:r>
              <a:rPr lang="zh-CN" altLang="en-US" sz="2000" dirty="0"/>
              <a:t>完成单周期</a:t>
            </a:r>
            <a:r>
              <a:rPr lang="en-US" altLang="zh-CN" sz="2000" dirty="0"/>
              <a:t>rollback</a:t>
            </a:r>
            <a:r>
              <a:rPr lang="zh-CN" altLang="en-US" sz="2000" dirty="0"/>
              <a:t>（异常、</a:t>
            </a:r>
            <a:r>
              <a:rPr lang="en-US" altLang="zh-CN" sz="2000" dirty="0"/>
              <a:t>store/load</a:t>
            </a:r>
            <a:r>
              <a:rPr lang="zh-CN" altLang="en-US" sz="2000" dirty="0"/>
              <a:t>违例），也可以没有这个表，使用</a:t>
            </a:r>
            <a:r>
              <a:rPr lang="en-US" altLang="zh-CN" sz="2000" dirty="0"/>
              <a:t>ROB</a:t>
            </a:r>
            <a:r>
              <a:rPr lang="zh-CN" altLang="en-US" sz="2000" dirty="0"/>
              <a:t>里的信息完成多周期</a:t>
            </a:r>
            <a:r>
              <a:rPr lang="en-US" altLang="zh-CN" sz="2000" dirty="0"/>
              <a:t>rollback</a:t>
            </a:r>
            <a:r>
              <a:rPr lang="zh-CN" altLang="en-US" sz="2000" dirty="0"/>
              <a:t>（</a:t>
            </a:r>
            <a:r>
              <a:rPr lang="en-US" altLang="zh-CN" sz="2000" dirty="0"/>
              <a:t>WALK</a:t>
            </a:r>
            <a:r>
              <a:rPr lang="zh-CN" altLang="en-US" sz="2000" dirty="0"/>
              <a:t>）</a:t>
            </a:r>
            <a:endParaRPr lang="en-US" altLang="zh-CN" sz="2000" dirty="0"/>
          </a:p>
          <a:p>
            <a:pPr algn="l" eaLnBrk="1" hangingPunct="1"/>
            <a:endParaRPr lang="en-US" altLang="zh-CN" sz="2000" dirty="0"/>
          </a:p>
          <a:p>
            <a:pPr algn="l" eaLnBrk="1" hangingPunct="1"/>
            <a:r>
              <a:rPr lang="en-US" altLang="zh-CN" sz="2000" dirty="0"/>
              <a:t>BOOM</a:t>
            </a:r>
            <a:r>
              <a:rPr lang="zh-CN" altLang="en-US" sz="2000" dirty="0"/>
              <a:t>采用非数据捕捉结构，发射后读寄存器，发射队列为压缩式，方便分配和仲裁</a:t>
            </a:r>
          </a:p>
        </p:txBody>
      </p:sp>
      <p:sp>
        <p:nvSpPr>
          <p:cNvPr id="5" name="Rectangle 3">
            <a:extLst>
              <a:ext uri="{FF2B5EF4-FFF2-40B4-BE49-F238E27FC236}">
                <a16:creationId xmlns:a16="http://schemas.microsoft.com/office/drawing/2014/main" id="{DE64CDEF-9147-1D2E-B528-A7B6DD4155F9}"/>
              </a:ext>
            </a:extLst>
          </p:cNvPr>
          <p:cNvSpPr txBox="1">
            <a:spLocks noChangeArrowheads="1"/>
          </p:cNvSpPr>
          <p:nvPr/>
        </p:nvSpPr>
        <p:spPr>
          <a:xfrm>
            <a:off x="1042659" y="1383001"/>
            <a:ext cx="9558047"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dirty="0"/>
              <a:t>很多细节的具体实现遇到了困难，例如流水线中的多个通道握手信号处理，假如只有部分通道能握手，是等所有通道都能握手后再一起传输还是先让握手成功的部分信息传到下一级？？</a:t>
            </a:r>
            <a:endParaRPr lang="en-US" altLang="zh-CN" sz="2000" dirty="0"/>
          </a:p>
          <a:p>
            <a:pPr algn="l"/>
            <a:r>
              <a:rPr lang="zh-CN" altLang="en-US" sz="2000" dirty="0"/>
              <a:t>于是阅读了</a:t>
            </a:r>
            <a:r>
              <a:rPr lang="en-US" altLang="zh-CN" sz="2000" dirty="0"/>
              <a:t>RISCV-BOOM</a:t>
            </a:r>
            <a:r>
              <a:rPr lang="zh-CN" altLang="en-US" sz="2000" dirty="0"/>
              <a:t>的文档以及部分代码</a:t>
            </a:r>
            <a:endParaRPr lang="en-US" altLang="zh-C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794DE-00F6-11C9-EF76-9D8DD83F87A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1335B8C5-51FC-A96E-332A-DDFB73594057}"/>
              </a:ext>
            </a:extLst>
          </p:cNvPr>
          <p:cNvSpPr>
            <a:spLocks noGrp="1" noChangeArrowheads="1"/>
          </p:cNvSpPr>
          <p:nvPr>
            <p:ph type="ctrTitle"/>
          </p:nvPr>
        </p:nvSpPr>
        <p:spPr>
          <a:xfrm>
            <a:off x="586941" y="-87025"/>
            <a:ext cx="4103688" cy="1470026"/>
          </a:xfrm>
        </p:spPr>
        <p:txBody>
          <a:bodyPr anchor="ctr"/>
          <a:lstStyle/>
          <a:p>
            <a:pPr eaLnBrk="1" hangingPunct="1"/>
            <a:r>
              <a:rPr lang="zh-CN" altLang="en-US" sz="4400" dirty="0"/>
              <a:t>本周进度</a:t>
            </a:r>
            <a:endParaRPr lang="zh-CN" altLang="zh-CN" sz="4400" dirty="0"/>
          </a:p>
        </p:txBody>
      </p:sp>
      <p:sp>
        <p:nvSpPr>
          <p:cNvPr id="7" name="矩形 6">
            <a:extLst>
              <a:ext uri="{FF2B5EF4-FFF2-40B4-BE49-F238E27FC236}">
                <a16:creationId xmlns:a16="http://schemas.microsoft.com/office/drawing/2014/main" id="{CD551E6F-2EAD-DC8C-720C-E7CB059C3064}"/>
              </a:ext>
            </a:extLst>
          </p:cNvPr>
          <p:cNvSpPr/>
          <p:nvPr/>
        </p:nvSpPr>
        <p:spPr>
          <a:xfrm>
            <a:off x="9774628" y="1654428"/>
            <a:ext cx="650917" cy="28815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noProof="1">
                <a:solidFill>
                  <a:schemeClr val="tx1"/>
                </a:solidFill>
              </a:rPr>
              <a:t>pipe2</a:t>
            </a:r>
          </a:p>
        </p:txBody>
      </p:sp>
      <p:sp>
        <p:nvSpPr>
          <p:cNvPr id="8" name="矩形 7">
            <a:extLst>
              <a:ext uri="{FF2B5EF4-FFF2-40B4-BE49-F238E27FC236}">
                <a16:creationId xmlns:a16="http://schemas.microsoft.com/office/drawing/2014/main" id="{8D37D5C8-4723-E224-0F36-C2E7482770F8}"/>
              </a:ext>
            </a:extLst>
          </p:cNvPr>
          <p:cNvSpPr/>
          <p:nvPr/>
        </p:nvSpPr>
        <p:spPr>
          <a:xfrm>
            <a:off x="7793180" y="1654428"/>
            <a:ext cx="650917" cy="28815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noProof="1">
                <a:solidFill>
                  <a:schemeClr val="tx1"/>
                </a:solidFill>
              </a:rPr>
              <a:t>pipe1</a:t>
            </a:r>
          </a:p>
        </p:txBody>
      </p:sp>
      <p:sp>
        <p:nvSpPr>
          <p:cNvPr id="9" name="右箭头 21">
            <a:extLst>
              <a:ext uri="{FF2B5EF4-FFF2-40B4-BE49-F238E27FC236}">
                <a16:creationId xmlns:a16="http://schemas.microsoft.com/office/drawing/2014/main" id="{83626F4F-2F39-058A-8379-3E5007349F8B}"/>
              </a:ext>
            </a:extLst>
          </p:cNvPr>
          <p:cNvSpPr/>
          <p:nvPr/>
        </p:nvSpPr>
        <p:spPr>
          <a:xfrm>
            <a:off x="8444097" y="1950430"/>
            <a:ext cx="1330531" cy="259484"/>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0" name="文本框 9">
            <a:extLst>
              <a:ext uri="{FF2B5EF4-FFF2-40B4-BE49-F238E27FC236}">
                <a16:creationId xmlns:a16="http://schemas.microsoft.com/office/drawing/2014/main" id="{630288FB-14D3-D1AF-871D-FA285F8DB96F}"/>
              </a:ext>
            </a:extLst>
          </p:cNvPr>
          <p:cNvSpPr txBox="1"/>
          <p:nvPr/>
        </p:nvSpPr>
        <p:spPr>
          <a:xfrm>
            <a:off x="8802148" y="1634949"/>
            <a:ext cx="643125" cy="369332"/>
          </a:xfrm>
          <a:prstGeom prst="rect">
            <a:avLst/>
          </a:prstGeom>
          <a:noFill/>
        </p:spPr>
        <p:txBody>
          <a:bodyPr wrap="none" rtlCol="0">
            <a:spAutoFit/>
          </a:bodyPr>
          <a:lstStyle/>
          <a:p>
            <a:r>
              <a:rPr lang="en-US" altLang="zh-CN" dirty="0"/>
              <a:t>valid</a:t>
            </a:r>
            <a:endParaRPr lang="zh-CN" altLang="en-US" dirty="0"/>
          </a:p>
        </p:txBody>
      </p:sp>
      <p:sp>
        <p:nvSpPr>
          <p:cNvPr id="11" name="右箭头 21">
            <a:extLst>
              <a:ext uri="{FF2B5EF4-FFF2-40B4-BE49-F238E27FC236}">
                <a16:creationId xmlns:a16="http://schemas.microsoft.com/office/drawing/2014/main" id="{0731DD8A-A934-7CAC-3014-A6A39DE58357}"/>
              </a:ext>
            </a:extLst>
          </p:cNvPr>
          <p:cNvSpPr/>
          <p:nvPr/>
        </p:nvSpPr>
        <p:spPr>
          <a:xfrm flipH="1">
            <a:off x="8444095" y="3200676"/>
            <a:ext cx="1330531" cy="322380"/>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2" name="右箭头 21">
            <a:extLst>
              <a:ext uri="{FF2B5EF4-FFF2-40B4-BE49-F238E27FC236}">
                <a16:creationId xmlns:a16="http://schemas.microsoft.com/office/drawing/2014/main" id="{D9D74B16-E0F0-D5ED-F2F5-6CADD69AA4E3}"/>
              </a:ext>
            </a:extLst>
          </p:cNvPr>
          <p:cNvSpPr/>
          <p:nvPr/>
        </p:nvSpPr>
        <p:spPr>
          <a:xfrm>
            <a:off x="8458444" y="2209914"/>
            <a:ext cx="1330531" cy="259484"/>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3" name="文本框 12">
            <a:extLst>
              <a:ext uri="{FF2B5EF4-FFF2-40B4-BE49-F238E27FC236}">
                <a16:creationId xmlns:a16="http://schemas.microsoft.com/office/drawing/2014/main" id="{36AB95D0-5470-ECC6-92E4-CF09F28D8B81}"/>
              </a:ext>
            </a:extLst>
          </p:cNvPr>
          <p:cNvSpPr txBox="1"/>
          <p:nvPr/>
        </p:nvSpPr>
        <p:spPr>
          <a:xfrm>
            <a:off x="8623251" y="2955200"/>
            <a:ext cx="1039067" cy="369332"/>
          </a:xfrm>
          <a:prstGeom prst="rect">
            <a:avLst/>
          </a:prstGeom>
          <a:noFill/>
        </p:spPr>
        <p:txBody>
          <a:bodyPr wrap="none" rtlCol="0">
            <a:spAutoFit/>
          </a:bodyPr>
          <a:lstStyle/>
          <a:p>
            <a:r>
              <a:rPr lang="en-US" altLang="zh-CN" dirty="0"/>
              <a:t>fire/!stall</a:t>
            </a:r>
            <a:endParaRPr lang="zh-CN" altLang="en-US" dirty="0"/>
          </a:p>
        </p:txBody>
      </p:sp>
      <p:sp>
        <p:nvSpPr>
          <p:cNvPr id="14" name="右箭头 21">
            <a:extLst>
              <a:ext uri="{FF2B5EF4-FFF2-40B4-BE49-F238E27FC236}">
                <a16:creationId xmlns:a16="http://schemas.microsoft.com/office/drawing/2014/main" id="{8AE3D9D0-C283-D443-7741-941C09517EF5}"/>
              </a:ext>
            </a:extLst>
          </p:cNvPr>
          <p:cNvSpPr/>
          <p:nvPr/>
        </p:nvSpPr>
        <p:spPr>
          <a:xfrm flipH="1">
            <a:off x="8429750" y="3545927"/>
            <a:ext cx="1330531" cy="322380"/>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5" name="右箭头 21">
            <a:extLst>
              <a:ext uri="{FF2B5EF4-FFF2-40B4-BE49-F238E27FC236}">
                <a16:creationId xmlns:a16="http://schemas.microsoft.com/office/drawing/2014/main" id="{CC95F388-56EF-93D0-870A-8AA2613847F3}"/>
              </a:ext>
            </a:extLst>
          </p:cNvPr>
          <p:cNvSpPr/>
          <p:nvPr/>
        </p:nvSpPr>
        <p:spPr>
          <a:xfrm flipH="1">
            <a:off x="8429749" y="4089702"/>
            <a:ext cx="1330531" cy="322380"/>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6" name="文本框 15">
            <a:extLst>
              <a:ext uri="{FF2B5EF4-FFF2-40B4-BE49-F238E27FC236}">
                <a16:creationId xmlns:a16="http://schemas.microsoft.com/office/drawing/2014/main" id="{1629D7BA-B742-63CA-F2C0-B3D25CF71DE0}"/>
              </a:ext>
            </a:extLst>
          </p:cNvPr>
          <p:cNvSpPr txBox="1"/>
          <p:nvPr/>
        </p:nvSpPr>
        <p:spPr>
          <a:xfrm>
            <a:off x="8802148" y="3839652"/>
            <a:ext cx="737702" cy="369332"/>
          </a:xfrm>
          <a:prstGeom prst="rect">
            <a:avLst/>
          </a:prstGeom>
          <a:noFill/>
        </p:spPr>
        <p:txBody>
          <a:bodyPr wrap="none" rtlCol="0">
            <a:spAutoFit/>
          </a:bodyPr>
          <a:lstStyle/>
          <a:p>
            <a:r>
              <a:rPr lang="en-US" altLang="zh-CN" dirty="0"/>
              <a:t>ready</a:t>
            </a:r>
            <a:endParaRPr lang="zh-CN" altLang="en-US" dirty="0"/>
          </a:p>
        </p:txBody>
      </p:sp>
      <p:pic>
        <p:nvPicPr>
          <p:cNvPr id="18" name="图片 17">
            <a:extLst>
              <a:ext uri="{FF2B5EF4-FFF2-40B4-BE49-F238E27FC236}">
                <a16:creationId xmlns:a16="http://schemas.microsoft.com/office/drawing/2014/main" id="{0B407D7B-06A1-794A-820E-968BA74F52DA}"/>
              </a:ext>
            </a:extLst>
          </p:cNvPr>
          <p:cNvPicPr>
            <a:picLocks noChangeAspect="1"/>
          </p:cNvPicPr>
          <p:nvPr/>
        </p:nvPicPr>
        <p:blipFill>
          <a:blip r:embed="rId2"/>
          <a:stretch>
            <a:fillRect/>
          </a:stretch>
        </p:blipFill>
        <p:spPr>
          <a:xfrm>
            <a:off x="651298" y="1598464"/>
            <a:ext cx="5673027" cy="2937474"/>
          </a:xfrm>
          <a:prstGeom prst="rect">
            <a:avLst/>
          </a:prstGeom>
        </p:spPr>
      </p:pic>
      <p:sp>
        <p:nvSpPr>
          <p:cNvPr id="19" name="Rectangle 3">
            <a:extLst>
              <a:ext uri="{FF2B5EF4-FFF2-40B4-BE49-F238E27FC236}">
                <a16:creationId xmlns:a16="http://schemas.microsoft.com/office/drawing/2014/main" id="{C8DF5907-6DBE-E9AB-C85C-741D9CCB815A}"/>
              </a:ext>
            </a:extLst>
          </p:cNvPr>
          <p:cNvSpPr>
            <a:spLocks noGrp="1" noChangeArrowheads="1"/>
          </p:cNvSpPr>
          <p:nvPr>
            <p:ph type="subTitle" idx="1"/>
          </p:nvPr>
        </p:nvSpPr>
        <p:spPr>
          <a:xfrm>
            <a:off x="1316976" y="1200139"/>
            <a:ext cx="9558047" cy="1752600"/>
          </a:xfrm>
        </p:spPr>
        <p:txBody>
          <a:bodyPr>
            <a:normAutofit/>
          </a:bodyPr>
          <a:lstStyle/>
          <a:p>
            <a:pPr algn="l" eaLnBrk="1" hangingPunct="1"/>
            <a:r>
              <a:rPr lang="en-US" altLang="zh-CN" sz="2000" dirty="0"/>
              <a:t>BOOM</a:t>
            </a:r>
            <a:r>
              <a:rPr lang="zh-CN" altLang="en-US" sz="2000" dirty="0"/>
              <a:t>流水线</a:t>
            </a:r>
            <a:r>
              <a:rPr lang="en-US" altLang="zh-CN" sz="2000" dirty="0"/>
              <a:t>decode</a:t>
            </a:r>
            <a:r>
              <a:rPr lang="zh-CN" altLang="en-US" sz="2000" dirty="0"/>
              <a:t>级和</a:t>
            </a:r>
            <a:r>
              <a:rPr lang="en-US" altLang="zh-CN" sz="2000" dirty="0"/>
              <a:t>rename</a:t>
            </a:r>
            <a:r>
              <a:rPr lang="zh-CN" altLang="en-US" sz="2000" dirty="0"/>
              <a:t>级的握手信号</a:t>
            </a:r>
          </a:p>
        </p:txBody>
      </p:sp>
      <p:pic>
        <p:nvPicPr>
          <p:cNvPr id="21" name="图片 20">
            <a:extLst>
              <a:ext uri="{FF2B5EF4-FFF2-40B4-BE49-F238E27FC236}">
                <a16:creationId xmlns:a16="http://schemas.microsoft.com/office/drawing/2014/main" id="{8DAB176F-F126-F005-282B-30C28FBA793C}"/>
              </a:ext>
            </a:extLst>
          </p:cNvPr>
          <p:cNvPicPr>
            <a:picLocks noChangeAspect="1"/>
          </p:cNvPicPr>
          <p:nvPr/>
        </p:nvPicPr>
        <p:blipFill>
          <a:blip r:embed="rId3"/>
          <a:stretch>
            <a:fillRect/>
          </a:stretch>
        </p:blipFill>
        <p:spPr>
          <a:xfrm>
            <a:off x="651298" y="4694432"/>
            <a:ext cx="5673027" cy="2114764"/>
          </a:xfrm>
          <a:prstGeom prst="rect">
            <a:avLst/>
          </a:prstGeom>
        </p:spPr>
      </p:pic>
      <p:sp>
        <p:nvSpPr>
          <p:cNvPr id="22" name="Rectangle 3">
            <a:extLst>
              <a:ext uri="{FF2B5EF4-FFF2-40B4-BE49-F238E27FC236}">
                <a16:creationId xmlns:a16="http://schemas.microsoft.com/office/drawing/2014/main" id="{1C025666-B078-938E-5469-C82389C53AAC}"/>
              </a:ext>
            </a:extLst>
          </p:cNvPr>
          <p:cNvSpPr txBox="1">
            <a:spLocks noChangeArrowheads="1"/>
          </p:cNvSpPr>
          <p:nvPr/>
        </p:nvSpPr>
        <p:spPr>
          <a:xfrm>
            <a:off x="7031976" y="5013793"/>
            <a:ext cx="9558047"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zh-CN" altLang="en-US" sz="2000" dirty="0"/>
              <a:t>部分握手成功时，已经握手的部分流入</a:t>
            </a:r>
            <a:endParaRPr lang="en-US" altLang="zh-CN" sz="2000" dirty="0"/>
          </a:p>
          <a:p>
            <a:pPr algn="l"/>
            <a:r>
              <a:rPr lang="zh-CN" altLang="en-US" sz="2000" dirty="0"/>
              <a:t>下一流水级，</a:t>
            </a:r>
            <a:r>
              <a:rPr lang="en-US" altLang="zh-CN" sz="2000" dirty="0"/>
              <a:t>valid</a:t>
            </a:r>
            <a:r>
              <a:rPr lang="zh-CN" altLang="en-US" sz="2000" dirty="0"/>
              <a:t>置为</a:t>
            </a:r>
            <a:r>
              <a:rPr lang="en-US" altLang="zh-CN" sz="2000" dirty="0"/>
              <a:t>0</a:t>
            </a:r>
            <a:r>
              <a:rPr lang="zh-CN" altLang="en-US" sz="2000" dirty="0"/>
              <a:t>，新指令无法进</a:t>
            </a:r>
            <a:endParaRPr lang="en-US" altLang="zh-CN" sz="2000" dirty="0"/>
          </a:p>
          <a:p>
            <a:pPr algn="l"/>
            <a:r>
              <a:rPr lang="zh-CN" altLang="en-US" sz="2000" dirty="0"/>
              <a:t>入，直到该批次所有指令都能流出</a:t>
            </a:r>
          </a:p>
        </p:txBody>
      </p:sp>
    </p:spTree>
    <p:extLst>
      <p:ext uri="{BB962C8B-B14F-4D97-AF65-F5344CB8AC3E}">
        <p14:creationId xmlns:p14="http://schemas.microsoft.com/office/powerpoint/2010/main" val="1247703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75BE9-31B7-674B-8FF4-1EAF034678C5}"/>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FFDC05B-7A74-387B-26D7-29168373FAFF}"/>
              </a:ext>
            </a:extLst>
          </p:cNvPr>
          <p:cNvSpPr>
            <a:spLocks noGrp="1" noChangeArrowheads="1"/>
          </p:cNvSpPr>
          <p:nvPr>
            <p:ph type="ctrTitle"/>
          </p:nvPr>
        </p:nvSpPr>
        <p:spPr>
          <a:xfrm>
            <a:off x="586941" y="-87025"/>
            <a:ext cx="4103688" cy="1470026"/>
          </a:xfrm>
        </p:spPr>
        <p:txBody>
          <a:bodyPr anchor="ctr"/>
          <a:lstStyle/>
          <a:p>
            <a:pPr eaLnBrk="1" hangingPunct="1"/>
            <a:r>
              <a:rPr lang="zh-CN" altLang="en-US" sz="4400" dirty="0"/>
              <a:t>本周进度</a:t>
            </a:r>
            <a:endParaRPr lang="zh-CN" altLang="zh-CN" sz="4400" dirty="0"/>
          </a:p>
        </p:txBody>
      </p:sp>
      <p:sp>
        <p:nvSpPr>
          <p:cNvPr id="7" name="矩形 6">
            <a:extLst>
              <a:ext uri="{FF2B5EF4-FFF2-40B4-BE49-F238E27FC236}">
                <a16:creationId xmlns:a16="http://schemas.microsoft.com/office/drawing/2014/main" id="{2B228E51-5D91-D276-BC19-C33B33119BCB}"/>
              </a:ext>
            </a:extLst>
          </p:cNvPr>
          <p:cNvSpPr/>
          <p:nvPr/>
        </p:nvSpPr>
        <p:spPr>
          <a:xfrm>
            <a:off x="10166514" y="2076439"/>
            <a:ext cx="650917" cy="28815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noProof="1">
                <a:solidFill>
                  <a:schemeClr val="tx1"/>
                </a:solidFill>
              </a:rPr>
              <a:t>pipe2</a:t>
            </a:r>
          </a:p>
        </p:txBody>
      </p:sp>
      <p:sp>
        <p:nvSpPr>
          <p:cNvPr id="8" name="矩形 7">
            <a:extLst>
              <a:ext uri="{FF2B5EF4-FFF2-40B4-BE49-F238E27FC236}">
                <a16:creationId xmlns:a16="http://schemas.microsoft.com/office/drawing/2014/main" id="{09603015-1552-4750-BB17-EEE12CF8CABD}"/>
              </a:ext>
            </a:extLst>
          </p:cNvPr>
          <p:cNvSpPr/>
          <p:nvPr/>
        </p:nvSpPr>
        <p:spPr>
          <a:xfrm>
            <a:off x="8185066" y="2076439"/>
            <a:ext cx="650917" cy="28815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noProof="1">
                <a:solidFill>
                  <a:schemeClr val="tx1"/>
                </a:solidFill>
              </a:rPr>
              <a:t>pipe1</a:t>
            </a:r>
          </a:p>
        </p:txBody>
      </p:sp>
      <p:sp>
        <p:nvSpPr>
          <p:cNvPr id="9" name="右箭头 21">
            <a:extLst>
              <a:ext uri="{FF2B5EF4-FFF2-40B4-BE49-F238E27FC236}">
                <a16:creationId xmlns:a16="http://schemas.microsoft.com/office/drawing/2014/main" id="{1AE49ACC-0949-11FA-83E5-746CEF93976C}"/>
              </a:ext>
            </a:extLst>
          </p:cNvPr>
          <p:cNvSpPr/>
          <p:nvPr/>
        </p:nvSpPr>
        <p:spPr>
          <a:xfrm>
            <a:off x="8835983" y="2372441"/>
            <a:ext cx="1330531" cy="259484"/>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0" name="文本框 9">
            <a:extLst>
              <a:ext uri="{FF2B5EF4-FFF2-40B4-BE49-F238E27FC236}">
                <a16:creationId xmlns:a16="http://schemas.microsoft.com/office/drawing/2014/main" id="{50DF47DD-3492-0691-8AE2-990E9271564B}"/>
              </a:ext>
            </a:extLst>
          </p:cNvPr>
          <p:cNvSpPr txBox="1"/>
          <p:nvPr/>
        </p:nvSpPr>
        <p:spPr>
          <a:xfrm>
            <a:off x="9194034" y="2056960"/>
            <a:ext cx="643125" cy="369332"/>
          </a:xfrm>
          <a:prstGeom prst="rect">
            <a:avLst/>
          </a:prstGeom>
          <a:noFill/>
        </p:spPr>
        <p:txBody>
          <a:bodyPr wrap="none" rtlCol="0">
            <a:spAutoFit/>
          </a:bodyPr>
          <a:lstStyle/>
          <a:p>
            <a:r>
              <a:rPr lang="en-US" altLang="zh-CN" dirty="0"/>
              <a:t>valid</a:t>
            </a:r>
            <a:endParaRPr lang="zh-CN" altLang="en-US" dirty="0"/>
          </a:p>
        </p:txBody>
      </p:sp>
      <p:sp>
        <p:nvSpPr>
          <p:cNvPr id="12" name="右箭头 21">
            <a:extLst>
              <a:ext uri="{FF2B5EF4-FFF2-40B4-BE49-F238E27FC236}">
                <a16:creationId xmlns:a16="http://schemas.microsoft.com/office/drawing/2014/main" id="{721C7AC7-9937-FEBF-0AA3-D6F9C16C0A5A}"/>
              </a:ext>
            </a:extLst>
          </p:cNvPr>
          <p:cNvSpPr/>
          <p:nvPr/>
        </p:nvSpPr>
        <p:spPr>
          <a:xfrm>
            <a:off x="8850330" y="2631925"/>
            <a:ext cx="1330531" cy="259484"/>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5" name="右箭头 21">
            <a:extLst>
              <a:ext uri="{FF2B5EF4-FFF2-40B4-BE49-F238E27FC236}">
                <a16:creationId xmlns:a16="http://schemas.microsoft.com/office/drawing/2014/main" id="{B4B9CA36-A6C7-4FD8-0667-72BEA9B30DBA}"/>
              </a:ext>
            </a:extLst>
          </p:cNvPr>
          <p:cNvSpPr/>
          <p:nvPr/>
        </p:nvSpPr>
        <p:spPr>
          <a:xfrm flipH="1">
            <a:off x="8821636" y="4101061"/>
            <a:ext cx="1330531" cy="322380"/>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16" name="文本框 15">
            <a:extLst>
              <a:ext uri="{FF2B5EF4-FFF2-40B4-BE49-F238E27FC236}">
                <a16:creationId xmlns:a16="http://schemas.microsoft.com/office/drawing/2014/main" id="{D70212A9-8BCF-3B35-6FE4-7A2EFF914551}"/>
              </a:ext>
            </a:extLst>
          </p:cNvPr>
          <p:cNvSpPr txBox="1"/>
          <p:nvPr/>
        </p:nvSpPr>
        <p:spPr>
          <a:xfrm>
            <a:off x="9194035" y="3851011"/>
            <a:ext cx="737702" cy="369332"/>
          </a:xfrm>
          <a:prstGeom prst="rect">
            <a:avLst/>
          </a:prstGeom>
          <a:noFill/>
        </p:spPr>
        <p:txBody>
          <a:bodyPr wrap="none" rtlCol="0">
            <a:spAutoFit/>
          </a:bodyPr>
          <a:lstStyle/>
          <a:p>
            <a:r>
              <a:rPr lang="en-US" altLang="zh-CN" dirty="0"/>
              <a:t>ready</a:t>
            </a:r>
            <a:endParaRPr lang="zh-CN" altLang="en-US" dirty="0"/>
          </a:p>
        </p:txBody>
      </p:sp>
      <p:sp>
        <p:nvSpPr>
          <p:cNvPr id="19" name="Rectangle 3">
            <a:extLst>
              <a:ext uri="{FF2B5EF4-FFF2-40B4-BE49-F238E27FC236}">
                <a16:creationId xmlns:a16="http://schemas.microsoft.com/office/drawing/2014/main" id="{4C774621-86FB-78B0-3A7C-597AF380D890}"/>
              </a:ext>
            </a:extLst>
          </p:cNvPr>
          <p:cNvSpPr>
            <a:spLocks noGrp="1" noChangeArrowheads="1"/>
          </p:cNvSpPr>
          <p:nvPr>
            <p:ph type="subTitle" idx="1"/>
          </p:nvPr>
        </p:nvSpPr>
        <p:spPr>
          <a:xfrm>
            <a:off x="1316976" y="1200139"/>
            <a:ext cx="9558047" cy="1752600"/>
          </a:xfrm>
        </p:spPr>
        <p:txBody>
          <a:bodyPr>
            <a:normAutofit/>
          </a:bodyPr>
          <a:lstStyle/>
          <a:p>
            <a:pPr algn="l" eaLnBrk="1" hangingPunct="1"/>
            <a:r>
              <a:rPr lang="en-US" altLang="zh-CN" sz="2000" dirty="0"/>
              <a:t>BOOM</a:t>
            </a:r>
            <a:r>
              <a:rPr lang="zh-CN" altLang="en-US" sz="2000" dirty="0"/>
              <a:t>流水线</a:t>
            </a:r>
            <a:r>
              <a:rPr lang="en-US" altLang="zh-CN" sz="2000" dirty="0"/>
              <a:t>dispatch</a:t>
            </a:r>
            <a:r>
              <a:rPr lang="zh-CN" altLang="en-US" sz="2000" dirty="0"/>
              <a:t>和</a:t>
            </a:r>
            <a:r>
              <a:rPr lang="en-US" altLang="zh-CN" sz="2000" dirty="0"/>
              <a:t>rob</a:t>
            </a:r>
            <a:r>
              <a:rPr lang="zh-CN" altLang="en-US" sz="2000" dirty="0"/>
              <a:t>的握手信号</a:t>
            </a:r>
          </a:p>
        </p:txBody>
      </p:sp>
      <p:sp>
        <p:nvSpPr>
          <p:cNvPr id="22" name="Rectangle 3">
            <a:extLst>
              <a:ext uri="{FF2B5EF4-FFF2-40B4-BE49-F238E27FC236}">
                <a16:creationId xmlns:a16="http://schemas.microsoft.com/office/drawing/2014/main" id="{6FF76C37-6374-0E2B-DFA7-8E21793E879B}"/>
              </a:ext>
            </a:extLst>
          </p:cNvPr>
          <p:cNvSpPr txBox="1">
            <a:spLocks noChangeArrowheads="1"/>
          </p:cNvSpPr>
          <p:nvPr/>
        </p:nvSpPr>
        <p:spPr>
          <a:xfrm>
            <a:off x="7031976" y="5013793"/>
            <a:ext cx="9558047"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zh-CN" altLang="en-US" sz="2000" dirty="0"/>
          </a:p>
        </p:txBody>
      </p:sp>
      <p:sp>
        <p:nvSpPr>
          <p:cNvPr id="2" name="右箭头 21">
            <a:extLst>
              <a:ext uri="{FF2B5EF4-FFF2-40B4-BE49-F238E27FC236}">
                <a16:creationId xmlns:a16="http://schemas.microsoft.com/office/drawing/2014/main" id="{8BD890F7-4BD2-06BC-FE10-679191E1E812}"/>
              </a:ext>
            </a:extLst>
          </p:cNvPr>
          <p:cNvSpPr/>
          <p:nvPr/>
        </p:nvSpPr>
        <p:spPr>
          <a:xfrm>
            <a:off x="8850330" y="3176583"/>
            <a:ext cx="1330531" cy="259484"/>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 name="文本框 2">
            <a:extLst>
              <a:ext uri="{FF2B5EF4-FFF2-40B4-BE49-F238E27FC236}">
                <a16:creationId xmlns:a16="http://schemas.microsoft.com/office/drawing/2014/main" id="{AB547F35-0790-5721-AE13-2A54017F5504}"/>
              </a:ext>
            </a:extLst>
          </p:cNvPr>
          <p:cNvSpPr txBox="1"/>
          <p:nvPr/>
        </p:nvSpPr>
        <p:spPr>
          <a:xfrm>
            <a:off x="8865458" y="2885232"/>
            <a:ext cx="1285929" cy="369332"/>
          </a:xfrm>
          <a:prstGeom prst="rect">
            <a:avLst/>
          </a:prstGeom>
          <a:noFill/>
        </p:spPr>
        <p:txBody>
          <a:bodyPr wrap="none" rtlCol="0">
            <a:spAutoFit/>
          </a:bodyPr>
          <a:lstStyle/>
          <a:p>
            <a:r>
              <a:rPr lang="en-US" altLang="zh-CN" dirty="0" err="1"/>
              <a:t>partial_stall</a:t>
            </a:r>
            <a:endParaRPr lang="zh-CN" altLang="en-US" dirty="0"/>
          </a:p>
        </p:txBody>
      </p:sp>
      <p:pic>
        <p:nvPicPr>
          <p:cNvPr id="5" name="图片 4">
            <a:extLst>
              <a:ext uri="{FF2B5EF4-FFF2-40B4-BE49-F238E27FC236}">
                <a16:creationId xmlns:a16="http://schemas.microsoft.com/office/drawing/2014/main" id="{1D520EA1-8250-52DF-2FF9-5D257EFE5FE3}"/>
              </a:ext>
            </a:extLst>
          </p:cNvPr>
          <p:cNvPicPr>
            <a:picLocks noChangeAspect="1"/>
          </p:cNvPicPr>
          <p:nvPr/>
        </p:nvPicPr>
        <p:blipFill>
          <a:blip r:embed="rId2"/>
          <a:stretch>
            <a:fillRect/>
          </a:stretch>
        </p:blipFill>
        <p:spPr>
          <a:xfrm>
            <a:off x="652537" y="1819615"/>
            <a:ext cx="6696896" cy="3485356"/>
          </a:xfrm>
          <a:prstGeom prst="rect">
            <a:avLst/>
          </a:prstGeom>
        </p:spPr>
      </p:pic>
      <p:sp>
        <p:nvSpPr>
          <p:cNvPr id="6" name="Rectangle 3">
            <a:extLst>
              <a:ext uri="{FF2B5EF4-FFF2-40B4-BE49-F238E27FC236}">
                <a16:creationId xmlns:a16="http://schemas.microsoft.com/office/drawing/2014/main" id="{F5B6F3A2-A57B-3813-DC3B-A098C357DAA5}"/>
              </a:ext>
            </a:extLst>
          </p:cNvPr>
          <p:cNvSpPr txBox="1">
            <a:spLocks noChangeArrowheads="1"/>
          </p:cNvSpPr>
          <p:nvPr/>
        </p:nvSpPr>
        <p:spPr>
          <a:xfrm>
            <a:off x="7184376" y="5166193"/>
            <a:ext cx="4622995"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a:t>ROB</a:t>
            </a:r>
            <a:r>
              <a:rPr lang="zh-CN" altLang="en-US" sz="2000" dirty="0"/>
              <a:t>分</a:t>
            </a:r>
            <a:r>
              <a:rPr lang="en-US" altLang="zh-CN" sz="2000" dirty="0"/>
              <a:t>bank</a:t>
            </a:r>
            <a:r>
              <a:rPr lang="zh-CN" altLang="en-US" sz="2000" dirty="0"/>
              <a:t>，</a:t>
            </a:r>
            <a:r>
              <a:rPr lang="en-US" altLang="zh-CN" sz="2000" dirty="0"/>
              <a:t>bank</a:t>
            </a:r>
            <a:r>
              <a:rPr lang="zh-CN" altLang="en-US" sz="2000" dirty="0"/>
              <a:t>数等于</a:t>
            </a:r>
            <a:r>
              <a:rPr lang="en-US" altLang="zh-CN" sz="2000" dirty="0"/>
              <a:t>dispatch</a:t>
            </a:r>
            <a:r>
              <a:rPr lang="zh-CN" altLang="en-US" sz="2000" dirty="0"/>
              <a:t>最大指令数，</a:t>
            </a:r>
            <a:r>
              <a:rPr lang="en-US" altLang="zh-CN" sz="2000" dirty="0"/>
              <a:t>ready</a:t>
            </a:r>
            <a:r>
              <a:rPr lang="zh-CN" altLang="en-US" sz="2000" dirty="0"/>
              <a:t>时表示有空表项，一定能接收所有指令，输入的</a:t>
            </a:r>
            <a:r>
              <a:rPr lang="en-US" altLang="zh-CN" sz="2000" dirty="0" err="1"/>
              <a:t>partial_stall</a:t>
            </a:r>
            <a:r>
              <a:rPr lang="zh-CN" altLang="en-US" sz="2000" dirty="0"/>
              <a:t>表示有部分输入被阻塞</a:t>
            </a:r>
          </a:p>
        </p:txBody>
      </p:sp>
    </p:spTree>
    <p:extLst>
      <p:ext uri="{BB962C8B-B14F-4D97-AF65-F5344CB8AC3E}">
        <p14:creationId xmlns:p14="http://schemas.microsoft.com/office/powerpoint/2010/main" val="1807632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D4181-A729-054F-ADF4-8503F1DCF8D9}"/>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F4A02418-6A20-BAE0-EC32-73EE688532BF}"/>
              </a:ext>
            </a:extLst>
          </p:cNvPr>
          <p:cNvSpPr>
            <a:spLocks noGrp="1" noChangeArrowheads="1"/>
          </p:cNvSpPr>
          <p:nvPr>
            <p:ph type="ctrTitle"/>
          </p:nvPr>
        </p:nvSpPr>
        <p:spPr>
          <a:xfrm>
            <a:off x="586941" y="-87025"/>
            <a:ext cx="4103688" cy="1470026"/>
          </a:xfrm>
        </p:spPr>
        <p:txBody>
          <a:bodyPr anchor="ctr"/>
          <a:lstStyle/>
          <a:p>
            <a:pPr eaLnBrk="1" hangingPunct="1"/>
            <a:r>
              <a:rPr lang="zh-CN" altLang="en-US" sz="4400" dirty="0"/>
              <a:t>本周进度</a:t>
            </a:r>
            <a:endParaRPr lang="zh-CN" altLang="zh-CN" sz="4400" dirty="0"/>
          </a:p>
        </p:txBody>
      </p:sp>
      <p:sp>
        <p:nvSpPr>
          <p:cNvPr id="4" name="Rectangle 3">
            <a:extLst>
              <a:ext uri="{FF2B5EF4-FFF2-40B4-BE49-F238E27FC236}">
                <a16:creationId xmlns:a16="http://schemas.microsoft.com/office/drawing/2014/main" id="{2A8291C1-4FBE-7D26-F64D-3684C8B5232F}"/>
              </a:ext>
            </a:extLst>
          </p:cNvPr>
          <p:cNvSpPr txBox="1">
            <a:spLocks noChangeArrowheads="1"/>
          </p:cNvSpPr>
          <p:nvPr/>
        </p:nvSpPr>
        <p:spPr>
          <a:xfrm>
            <a:off x="1042659" y="1383001"/>
            <a:ext cx="9558047"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a:t>2. </a:t>
            </a:r>
            <a:r>
              <a:rPr lang="zh-CN" altLang="en-US" sz="2000" dirty="0"/>
              <a:t>参考</a:t>
            </a:r>
            <a:r>
              <a:rPr lang="en-US" altLang="zh-CN" sz="2000" dirty="0"/>
              <a:t>BOOM</a:t>
            </a:r>
            <a:r>
              <a:rPr lang="zh-CN" altLang="en-US" sz="2000" dirty="0"/>
              <a:t>完善了流水控制信号的设计，主要参考第一种设计，各通道独立握手，各模块的组合逻辑无法一次性整体算出来，将组合逻辑分成多个部分</a:t>
            </a:r>
            <a:endParaRPr lang="en-US" altLang="zh-CN" sz="2000" dirty="0"/>
          </a:p>
        </p:txBody>
      </p:sp>
      <p:sp>
        <p:nvSpPr>
          <p:cNvPr id="29" name="矩形 28">
            <a:extLst>
              <a:ext uri="{FF2B5EF4-FFF2-40B4-BE49-F238E27FC236}">
                <a16:creationId xmlns:a16="http://schemas.microsoft.com/office/drawing/2014/main" id="{BC90F0A1-0293-F426-C028-90A06F1E8879}"/>
              </a:ext>
            </a:extLst>
          </p:cNvPr>
          <p:cNvSpPr/>
          <p:nvPr/>
        </p:nvSpPr>
        <p:spPr>
          <a:xfrm>
            <a:off x="6096000" y="2593489"/>
            <a:ext cx="650917" cy="28815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noProof="1">
                <a:solidFill>
                  <a:schemeClr val="tx1"/>
                </a:solidFill>
              </a:rPr>
              <a:t>pipe2</a:t>
            </a:r>
          </a:p>
        </p:txBody>
      </p:sp>
      <p:sp>
        <p:nvSpPr>
          <p:cNvPr id="30" name="矩形 29">
            <a:extLst>
              <a:ext uri="{FF2B5EF4-FFF2-40B4-BE49-F238E27FC236}">
                <a16:creationId xmlns:a16="http://schemas.microsoft.com/office/drawing/2014/main" id="{B3AE3C71-E458-9301-C0AB-36243B0A5110}"/>
              </a:ext>
            </a:extLst>
          </p:cNvPr>
          <p:cNvSpPr/>
          <p:nvPr/>
        </p:nvSpPr>
        <p:spPr>
          <a:xfrm>
            <a:off x="4114552" y="2593489"/>
            <a:ext cx="650917" cy="288151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noProof="1">
                <a:solidFill>
                  <a:schemeClr val="tx1"/>
                </a:solidFill>
              </a:rPr>
              <a:t>pipe1</a:t>
            </a:r>
          </a:p>
        </p:txBody>
      </p:sp>
      <p:sp>
        <p:nvSpPr>
          <p:cNvPr id="31" name="右箭头 21">
            <a:extLst>
              <a:ext uri="{FF2B5EF4-FFF2-40B4-BE49-F238E27FC236}">
                <a16:creationId xmlns:a16="http://schemas.microsoft.com/office/drawing/2014/main" id="{E7F03462-C5E6-DECE-E11A-ADE04C949ED9}"/>
              </a:ext>
            </a:extLst>
          </p:cNvPr>
          <p:cNvSpPr/>
          <p:nvPr/>
        </p:nvSpPr>
        <p:spPr>
          <a:xfrm>
            <a:off x="4765469" y="2889491"/>
            <a:ext cx="1330531" cy="259484"/>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2" name="文本框 31">
            <a:extLst>
              <a:ext uri="{FF2B5EF4-FFF2-40B4-BE49-F238E27FC236}">
                <a16:creationId xmlns:a16="http://schemas.microsoft.com/office/drawing/2014/main" id="{0778DB6D-D32D-EDB3-3AC7-446295907D41}"/>
              </a:ext>
            </a:extLst>
          </p:cNvPr>
          <p:cNvSpPr txBox="1"/>
          <p:nvPr/>
        </p:nvSpPr>
        <p:spPr>
          <a:xfrm>
            <a:off x="5123520" y="2574010"/>
            <a:ext cx="643125" cy="369332"/>
          </a:xfrm>
          <a:prstGeom prst="rect">
            <a:avLst/>
          </a:prstGeom>
          <a:noFill/>
        </p:spPr>
        <p:txBody>
          <a:bodyPr wrap="none" rtlCol="0">
            <a:spAutoFit/>
          </a:bodyPr>
          <a:lstStyle/>
          <a:p>
            <a:r>
              <a:rPr lang="en-US" altLang="zh-CN" dirty="0"/>
              <a:t>valid</a:t>
            </a:r>
            <a:endParaRPr lang="zh-CN" altLang="en-US" dirty="0"/>
          </a:p>
        </p:txBody>
      </p:sp>
      <p:sp>
        <p:nvSpPr>
          <p:cNvPr id="33" name="右箭头 21">
            <a:extLst>
              <a:ext uri="{FF2B5EF4-FFF2-40B4-BE49-F238E27FC236}">
                <a16:creationId xmlns:a16="http://schemas.microsoft.com/office/drawing/2014/main" id="{3D1A52F4-9406-4509-9542-5F0855D54855}"/>
              </a:ext>
            </a:extLst>
          </p:cNvPr>
          <p:cNvSpPr/>
          <p:nvPr/>
        </p:nvSpPr>
        <p:spPr>
          <a:xfrm flipH="1">
            <a:off x="4765467" y="4139737"/>
            <a:ext cx="1330531" cy="322380"/>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4" name="右箭头 21">
            <a:extLst>
              <a:ext uri="{FF2B5EF4-FFF2-40B4-BE49-F238E27FC236}">
                <a16:creationId xmlns:a16="http://schemas.microsoft.com/office/drawing/2014/main" id="{B0546CE1-FF8E-6D98-3991-57B84FF721DB}"/>
              </a:ext>
            </a:extLst>
          </p:cNvPr>
          <p:cNvSpPr/>
          <p:nvPr/>
        </p:nvSpPr>
        <p:spPr>
          <a:xfrm>
            <a:off x="4779816" y="3148975"/>
            <a:ext cx="1330531" cy="259484"/>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5" name="文本框 34">
            <a:extLst>
              <a:ext uri="{FF2B5EF4-FFF2-40B4-BE49-F238E27FC236}">
                <a16:creationId xmlns:a16="http://schemas.microsoft.com/office/drawing/2014/main" id="{16E15B9F-5648-210C-17A7-E203758DAC72}"/>
              </a:ext>
            </a:extLst>
          </p:cNvPr>
          <p:cNvSpPr txBox="1"/>
          <p:nvPr/>
        </p:nvSpPr>
        <p:spPr>
          <a:xfrm>
            <a:off x="4944623" y="3894261"/>
            <a:ext cx="1039067" cy="369332"/>
          </a:xfrm>
          <a:prstGeom prst="rect">
            <a:avLst/>
          </a:prstGeom>
          <a:noFill/>
        </p:spPr>
        <p:txBody>
          <a:bodyPr wrap="none" rtlCol="0">
            <a:spAutoFit/>
          </a:bodyPr>
          <a:lstStyle/>
          <a:p>
            <a:r>
              <a:rPr lang="en-US" altLang="zh-CN" dirty="0"/>
              <a:t>fire/!stall</a:t>
            </a:r>
            <a:endParaRPr lang="zh-CN" altLang="en-US" dirty="0"/>
          </a:p>
        </p:txBody>
      </p:sp>
      <p:sp>
        <p:nvSpPr>
          <p:cNvPr id="36" name="右箭头 21">
            <a:extLst>
              <a:ext uri="{FF2B5EF4-FFF2-40B4-BE49-F238E27FC236}">
                <a16:creationId xmlns:a16="http://schemas.microsoft.com/office/drawing/2014/main" id="{BF26EA7B-AC35-9024-E568-8B94E38BFC72}"/>
              </a:ext>
            </a:extLst>
          </p:cNvPr>
          <p:cNvSpPr/>
          <p:nvPr/>
        </p:nvSpPr>
        <p:spPr>
          <a:xfrm flipH="1">
            <a:off x="4751122" y="4484988"/>
            <a:ext cx="1330531" cy="322380"/>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7" name="右箭头 21">
            <a:extLst>
              <a:ext uri="{FF2B5EF4-FFF2-40B4-BE49-F238E27FC236}">
                <a16:creationId xmlns:a16="http://schemas.microsoft.com/office/drawing/2014/main" id="{974E16EA-E03A-A70E-47A5-DF1F32250FC1}"/>
              </a:ext>
            </a:extLst>
          </p:cNvPr>
          <p:cNvSpPr/>
          <p:nvPr/>
        </p:nvSpPr>
        <p:spPr>
          <a:xfrm flipH="1">
            <a:off x="4751121" y="5028763"/>
            <a:ext cx="1330531" cy="322380"/>
          </a:xfrm>
          <a:prstGeom prst="rightArrow">
            <a:avLst/>
          </a:prstGeom>
          <a:gradFill>
            <a:gsLst>
              <a:gs pos="0">
                <a:srgbClr val="E30000"/>
              </a:gs>
              <a:gs pos="100000">
                <a:srgbClr val="760303"/>
              </a:gs>
            </a:gsLst>
            <a:lin scaled="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noProof="1"/>
          </a:p>
        </p:txBody>
      </p:sp>
      <p:sp>
        <p:nvSpPr>
          <p:cNvPr id="38" name="文本框 37">
            <a:extLst>
              <a:ext uri="{FF2B5EF4-FFF2-40B4-BE49-F238E27FC236}">
                <a16:creationId xmlns:a16="http://schemas.microsoft.com/office/drawing/2014/main" id="{A14C02B3-02A7-C99B-3A4A-EDBE90E4CA6A}"/>
              </a:ext>
            </a:extLst>
          </p:cNvPr>
          <p:cNvSpPr txBox="1"/>
          <p:nvPr/>
        </p:nvSpPr>
        <p:spPr>
          <a:xfrm>
            <a:off x="5123520" y="4778713"/>
            <a:ext cx="737702" cy="369332"/>
          </a:xfrm>
          <a:prstGeom prst="rect">
            <a:avLst/>
          </a:prstGeom>
          <a:noFill/>
        </p:spPr>
        <p:txBody>
          <a:bodyPr wrap="none" rtlCol="0">
            <a:spAutoFit/>
          </a:bodyPr>
          <a:lstStyle/>
          <a:p>
            <a:r>
              <a:rPr lang="en-US" altLang="zh-CN" dirty="0"/>
              <a:t>ready</a:t>
            </a:r>
            <a:endParaRPr lang="zh-CN" altLang="en-US" dirty="0"/>
          </a:p>
        </p:txBody>
      </p:sp>
    </p:spTree>
    <p:extLst>
      <p:ext uri="{BB962C8B-B14F-4D97-AF65-F5344CB8AC3E}">
        <p14:creationId xmlns:p14="http://schemas.microsoft.com/office/powerpoint/2010/main" val="298219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图片 55">
            <a:extLst>
              <a:ext uri="{FF2B5EF4-FFF2-40B4-BE49-F238E27FC236}">
                <a16:creationId xmlns:a16="http://schemas.microsoft.com/office/drawing/2014/main" id="{E092BD61-D499-56D8-91F6-D4A622644367}"/>
              </a:ext>
            </a:extLst>
          </p:cNvPr>
          <p:cNvPicPr>
            <a:picLocks noChangeAspect="1"/>
          </p:cNvPicPr>
          <p:nvPr/>
        </p:nvPicPr>
        <p:blipFill>
          <a:blip r:embed="rId2"/>
          <a:stretch>
            <a:fillRect/>
          </a:stretch>
        </p:blipFill>
        <p:spPr>
          <a:xfrm>
            <a:off x="58057" y="668049"/>
            <a:ext cx="12192000" cy="5362246"/>
          </a:xfrm>
          <a:prstGeom prst="rect">
            <a:avLst/>
          </a:prstGeom>
        </p:spPr>
      </p:pic>
    </p:spTree>
    <p:extLst>
      <p:ext uri="{BB962C8B-B14F-4D97-AF65-F5344CB8AC3E}">
        <p14:creationId xmlns:p14="http://schemas.microsoft.com/office/powerpoint/2010/main" val="253287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CFD37-5E35-15FB-C6F3-8B9AF115FE23}"/>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3855BE9C-F6B7-D79C-0B7C-64134B175701}"/>
              </a:ext>
            </a:extLst>
          </p:cNvPr>
          <p:cNvSpPr>
            <a:spLocks noGrp="1" noChangeArrowheads="1"/>
          </p:cNvSpPr>
          <p:nvPr>
            <p:ph type="ctrTitle"/>
          </p:nvPr>
        </p:nvSpPr>
        <p:spPr>
          <a:xfrm>
            <a:off x="586941" y="-87025"/>
            <a:ext cx="4103688" cy="1470026"/>
          </a:xfrm>
        </p:spPr>
        <p:txBody>
          <a:bodyPr anchor="ctr"/>
          <a:lstStyle/>
          <a:p>
            <a:pPr eaLnBrk="1" hangingPunct="1"/>
            <a:r>
              <a:rPr lang="zh-CN" altLang="en-US" sz="4400" dirty="0"/>
              <a:t>本周进度</a:t>
            </a:r>
            <a:endParaRPr lang="zh-CN" altLang="zh-CN" sz="4400" dirty="0"/>
          </a:p>
        </p:txBody>
      </p:sp>
      <p:sp>
        <p:nvSpPr>
          <p:cNvPr id="4" name="Rectangle 3">
            <a:extLst>
              <a:ext uri="{FF2B5EF4-FFF2-40B4-BE49-F238E27FC236}">
                <a16:creationId xmlns:a16="http://schemas.microsoft.com/office/drawing/2014/main" id="{48B0BE0F-A95D-B111-0215-4B56276B167F}"/>
              </a:ext>
            </a:extLst>
          </p:cNvPr>
          <p:cNvSpPr txBox="1">
            <a:spLocks noChangeArrowheads="1"/>
          </p:cNvSpPr>
          <p:nvPr/>
        </p:nvSpPr>
        <p:spPr>
          <a:xfrm>
            <a:off x="1042659" y="1383001"/>
            <a:ext cx="9558047"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a:t>3. </a:t>
            </a:r>
            <a:r>
              <a:rPr lang="zh-CN" altLang="en-US" sz="2000" dirty="0"/>
              <a:t>参考</a:t>
            </a:r>
            <a:r>
              <a:rPr lang="en-US" altLang="zh-CN" sz="2000" dirty="0"/>
              <a:t>BOOM</a:t>
            </a:r>
            <a:r>
              <a:rPr lang="zh-CN" altLang="en-US" sz="2000" dirty="0"/>
              <a:t>补充一些之前没有考虑完全的结构</a:t>
            </a:r>
            <a:endParaRPr lang="en-US" altLang="zh-CN" sz="2000" dirty="0"/>
          </a:p>
        </p:txBody>
      </p:sp>
      <p:sp>
        <p:nvSpPr>
          <p:cNvPr id="2" name="Rectangle 3">
            <a:extLst>
              <a:ext uri="{FF2B5EF4-FFF2-40B4-BE49-F238E27FC236}">
                <a16:creationId xmlns:a16="http://schemas.microsoft.com/office/drawing/2014/main" id="{7059335A-7842-E707-6FC3-13C9D95599C2}"/>
              </a:ext>
            </a:extLst>
          </p:cNvPr>
          <p:cNvSpPr>
            <a:spLocks noGrp="1" noChangeArrowheads="1"/>
          </p:cNvSpPr>
          <p:nvPr>
            <p:ph type="subTitle" idx="1"/>
          </p:nvPr>
        </p:nvSpPr>
        <p:spPr>
          <a:xfrm>
            <a:off x="1164576" y="2368539"/>
            <a:ext cx="9558047" cy="1752600"/>
          </a:xfrm>
        </p:spPr>
        <p:txBody>
          <a:bodyPr>
            <a:normAutofit/>
          </a:bodyPr>
          <a:lstStyle/>
          <a:p>
            <a:pPr algn="l" eaLnBrk="1" hangingPunct="1"/>
            <a:r>
              <a:rPr lang="en-US" altLang="zh-CN" sz="2000" dirty="0" err="1"/>
              <a:t>br_alloc_snapshot</a:t>
            </a:r>
            <a:r>
              <a:rPr lang="zh-CN" altLang="en-US" sz="2000" dirty="0"/>
              <a:t>：保存每条分支上分配的寄存器，</a:t>
            </a:r>
            <a:r>
              <a:rPr lang="en-US" altLang="zh-CN" sz="2000" dirty="0"/>
              <a:t>misprediction</a:t>
            </a:r>
            <a:r>
              <a:rPr lang="zh-CN" altLang="en-US" sz="2000" dirty="0"/>
              <a:t>时恢复至</a:t>
            </a:r>
            <a:r>
              <a:rPr lang="en-US" altLang="zh-CN" sz="2000" dirty="0" err="1"/>
              <a:t>free_list</a:t>
            </a:r>
            <a:endParaRPr lang="en-US" altLang="zh-CN" sz="2000" dirty="0"/>
          </a:p>
          <a:p>
            <a:pPr algn="l" eaLnBrk="1" hangingPunct="1"/>
            <a:r>
              <a:rPr lang="en-US" altLang="zh-CN" sz="2000" dirty="0" err="1"/>
              <a:t>spec_alloc_list</a:t>
            </a:r>
            <a:r>
              <a:rPr lang="zh-CN" altLang="en-US" sz="2000" dirty="0"/>
              <a:t>：推测执行过程中分配的寄存器，用于</a:t>
            </a:r>
            <a:r>
              <a:rPr lang="en-US" altLang="zh-CN" sz="2000" dirty="0"/>
              <a:t>rollback</a:t>
            </a:r>
            <a:r>
              <a:rPr lang="zh-CN" altLang="en-US" sz="2000" dirty="0"/>
              <a:t>时恢复</a:t>
            </a:r>
            <a:r>
              <a:rPr lang="en-US" altLang="zh-CN" sz="2000" dirty="0" err="1"/>
              <a:t>free_list</a:t>
            </a:r>
            <a:endParaRPr lang="en-US" altLang="zh-CN" sz="2000" dirty="0"/>
          </a:p>
          <a:p>
            <a:pPr algn="l" eaLnBrk="1" hangingPunct="1"/>
            <a:r>
              <a:rPr lang="en-US" altLang="zh-CN" sz="2000" dirty="0" err="1"/>
              <a:t>busy_table</a:t>
            </a:r>
            <a:r>
              <a:rPr lang="zh-CN" altLang="en-US" sz="2000" dirty="0"/>
              <a:t>：记录当前物理寄存器中的信息是否已经被写入，用于处理</a:t>
            </a:r>
            <a:r>
              <a:rPr lang="en-US" altLang="zh-CN" sz="2000" dirty="0"/>
              <a:t>RAW</a:t>
            </a:r>
            <a:r>
              <a:rPr lang="zh-CN" altLang="en-US" sz="2000" dirty="0"/>
              <a:t>，重命名</a:t>
            </a:r>
            <a:endParaRPr lang="en-US" altLang="zh-CN" sz="2000" dirty="0"/>
          </a:p>
          <a:p>
            <a:pPr algn="l" eaLnBrk="1" hangingPunct="1"/>
            <a:r>
              <a:rPr lang="zh-CN" altLang="en-US" sz="2000" dirty="0"/>
              <a:t>                    时读取</a:t>
            </a:r>
          </a:p>
        </p:txBody>
      </p:sp>
    </p:spTree>
    <p:extLst>
      <p:ext uri="{BB962C8B-B14F-4D97-AF65-F5344CB8AC3E}">
        <p14:creationId xmlns:p14="http://schemas.microsoft.com/office/powerpoint/2010/main" val="2426190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CD686-DB0D-A936-6337-360189C42577}"/>
            </a:ext>
          </a:extLst>
        </p:cNvPr>
        <p:cNvGrpSpPr/>
        <p:nvPr/>
      </p:nvGrpSpPr>
      <p:grpSpPr>
        <a:xfrm>
          <a:off x="0" y="0"/>
          <a:ext cx="0" cy="0"/>
          <a:chOff x="0" y="0"/>
          <a:chExt cx="0" cy="0"/>
        </a:xfrm>
      </p:grpSpPr>
      <p:sp>
        <p:nvSpPr>
          <p:cNvPr id="9218" name="Rectangle 2">
            <a:extLst>
              <a:ext uri="{FF2B5EF4-FFF2-40B4-BE49-F238E27FC236}">
                <a16:creationId xmlns:a16="http://schemas.microsoft.com/office/drawing/2014/main" id="{A8570F01-452A-AB90-E2B0-381C2C1DC482}"/>
              </a:ext>
            </a:extLst>
          </p:cNvPr>
          <p:cNvSpPr>
            <a:spLocks noGrp="1" noChangeArrowheads="1"/>
          </p:cNvSpPr>
          <p:nvPr>
            <p:ph type="ctrTitle"/>
          </p:nvPr>
        </p:nvSpPr>
        <p:spPr>
          <a:xfrm>
            <a:off x="586941" y="-87025"/>
            <a:ext cx="4103688" cy="1470026"/>
          </a:xfrm>
        </p:spPr>
        <p:txBody>
          <a:bodyPr anchor="ctr"/>
          <a:lstStyle/>
          <a:p>
            <a:pPr eaLnBrk="1" hangingPunct="1"/>
            <a:r>
              <a:rPr lang="zh-CN" altLang="en-US" sz="4400" dirty="0"/>
              <a:t>本周进度</a:t>
            </a:r>
            <a:endParaRPr lang="zh-CN" altLang="zh-CN" sz="4400" dirty="0"/>
          </a:p>
        </p:txBody>
      </p:sp>
      <p:sp>
        <p:nvSpPr>
          <p:cNvPr id="4" name="Rectangle 3">
            <a:extLst>
              <a:ext uri="{FF2B5EF4-FFF2-40B4-BE49-F238E27FC236}">
                <a16:creationId xmlns:a16="http://schemas.microsoft.com/office/drawing/2014/main" id="{AEF3778A-9C05-F30E-5A50-B63129C4AF97}"/>
              </a:ext>
            </a:extLst>
          </p:cNvPr>
          <p:cNvSpPr txBox="1">
            <a:spLocks noChangeArrowheads="1"/>
          </p:cNvSpPr>
          <p:nvPr/>
        </p:nvSpPr>
        <p:spPr>
          <a:xfrm>
            <a:off x="1042659" y="1383001"/>
            <a:ext cx="9558047" cy="175260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altLang="zh-CN" sz="2000" dirty="0"/>
              <a:t>4. </a:t>
            </a:r>
            <a:r>
              <a:rPr lang="zh-CN" altLang="en-US" sz="2000" dirty="0"/>
              <a:t>修改了一些结构</a:t>
            </a:r>
            <a:endParaRPr lang="en-US" altLang="zh-CN" sz="2000" dirty="0"/>
          </a:p>
        </p:txBody>
      </p:sp>
      <p:sp>
        <p:nvSpPr>
          <p:cNvPr id="2" name="Rectangle 3">
            <a:extLst>
              <a:ext uri="{FF2B5EF4-FFF2-40B4-BE49-F238E27FC236}">
                <a16:creationId xmlns:a16="http://schemas.microsoft.com/office/drawing/2014/main" id="{11E094F6-D7D9-B039-3AC0-DD26676FD569}"/>
              </a:ext>
            </a:extLst>
          </p:cNvPr>
          <p:cNvSpPr>
            <a:spLocks noGrp="1" noChangeArrowheads="1"/>
          </p:cNvSpPr>
          <p:nvPr>
            <p:ph type="subTitle" idx="1"/>
          </p:nvPr>
        </p:nvSpPr>
        <p:spPr>
          <a:xfrm>
            <a:off x="1164576" y="2368539"/>
            <a:ext cx="9558047" cy="1752600"/>
          </a:xfrm>
        </p:spPr>
        <p:txBody>
          <a:bodyPr>
            <a:normAutofit/>
          </a:bodyPr>
          <a:lstStyle/>
          <a:p>
            <a:pPr algn="l" eaLnBrk="1" hangingPunct="1"/>
            <a:r>
              <a:rPr lang="en-US" altLang="zh-CN" sz="2000" dirty="0"/>
              <a:t>CAM</a:t>
            </a:r>
            <a:r>
              <a:rPr lang="zh-CN" altLang="en-US" sz="2000" dirty="0"/>
              <a:t>结构的重命名表虽然有足够多的</a:t>
            </a:r>
            <a:r>
              <a:rPr lang="en-US" altLang="zh-CN" sz="2000" dirty="0"/>
              <a:t>checkpoints</a:t>
            </a:r>
            <a:r>
              <a:rPr lang="zh-CN" altLang="en-US" sz="2000" dirty="0"/>
              <a:t>，但是分支</a:t>
            </a:r>
            <a:r>
              <a:rPr lang="en-US" altLang="zh-CN" sz="2000" dirty="0"/>
              <a:t>TAG</a:t>
            </a:r>
            <a:r>
              <a:rPr lang="zh-CN" altLang="en-US" sz="2000" dirty="0"/>
              <a:t>有限制，所以也没法容纳足够多的分支指令，所以还是用最直观的</a:t>
            </a:r>
            <a:r>
              <a:rPr lang="en-US" altLang="zh-CN" sz="2000" dirty="0"/>
              <a:t>SRAM</a:t>
            </a:r>
            <a:r>
              <a:rPr lang="zh-CN" altLang="en-US" sz="2000" dirty="0"/>
              <a:t>结构，</a:t>
            </a:r>
            <a:r>
              <a:rPr lang="en-US" altLang="zh-CN" sz="2000" dirty="0"/>
              <a:t>checkpoints</a:t>
            </a:r>
            <a:r>
              <a:rPr lang="zh-CN" altLang="en-US" sz="2000" dirty="0"/>
              <a:t>完成分支的恢复，异常用</a:t>
            </a:r>
            <a:r>
              <a:rPr lang="en-US" altLang="zh-CN" sz="2000" dirty="0"/>
              <a:t>committed table</a:t>
            </a:r>
            <a:r>
              <a:rPr lang="zh-CN" altLang="en-US" sz="2000" dirty="0"/>
              <a:t>恢复</a:t>
            </a:r>
          </a:p>
        </p:txBody>
      </p:sp>
    </p:spTree>
    <p:extLst>
      <p:ext uri="{BB962C8B-B14F-4D97-AF65-F5344CB8AC3E}">
        <p14:creationId xmlns:p14="http://schemas.microsoft.com/office/powerpoint/2010/main" val="150775042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1175</TotalTime>
  <Words>437</Words>
  <Application>Microsoft Office PowerPoint</Application>
  <PresentationFormat>宽屏</PresentationFormat>
  <Paragraphs>42</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进度汇报</vt:lpstr>
      <vt:lpstr>本周进度</vt:lpstr>
      <vt:lpstr>本周进度</vt:lpstr>
      <vt:lpstr>本周进度</vt:lpstr>
      <vt:lpstr>本周进度</vt:lpstr>
      <vt:lpstr>PowerPoint 演示文稿</vt:lpstr>
      <vt:lpstr>本周进度</vt:lpstr>
      <vt:lpstr>本周进度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三 张</dc:creator>
  <cp:lastModifiedBy>三 张</cp:lastModifiedBy>
  <cp:revision>4</cp:revision>
  <dcterms:created xsi:type="dcterms:W3CDTF">2024-10-07T12:05:11Z</dcterms:created>
  <dcterms:modified xsi:type="dcterms:W3CDTF">2024-10-09T11:05:29Z</dcterms:modified>
</cp:coreProperties>
</file>