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68" r:id="rId4"/>
    <p:sldId id="257" r:id="rId5"/>
    <p:sldId id="258" r:id="rId6"/>
    <p:sldId id="259" r:id="rId7"/>
    <p:sldId id="262" r:id="rId8"/>
    <p:sldId id="266" r:id="rId9"/>
    <p:sldId id="256" r:id="rId10"/>
    <p:sldId id="269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1" d="100"/>
          <a:sy n="41" d="100"/>
        </p:scale>
        <p:origin x="1140" y="10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2D84D-D559-DB6C-F79E-9CDA76B2B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2BAB1-81E2-78ED-69B9-090E871A0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699E0-BEDC-7621-4577-FA3A8680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95E-47C6-4BF5-A736-B45CD5695E1D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B20B6-ABB7-B630-5832-4806DD40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E530E-F961-0453-8FA6-C9A5D88A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2360-1544-4CF7-8266-A01AF0F2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4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2F526-BA4A-BCB0-9419-A6BB04B1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C37E27-BDAE-FD1C-88ED-8A7F7A016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E4A3C-0AEC-0977-455D-3F9070CD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95E-47C6-4BF5-A736-B45CD5695E1D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F9229-6F3E-D17F-5B6F-8C59FC09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ED27B-9EBC-24FA-2199-712948DF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2360-1544-4CF7-8266-A01AF0F2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8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8296D8-5A59-E564-4CFF-27CC5A862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B33E0E-188B-3820-2853-220916307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E572A-3DE1-00E3-3F0B-8630F5AD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95E-47C6-4BF5-A736-B45CD5695E1D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2B239-1790-BC52-4436-C4718E11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C5259-A82A-2607-304C-A43065DB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2360-1544-4CF7-8266-A01AF0F2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4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79C26-FE78-A7AA-6084-B84F9151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4C4FB-F3F7-6140-095C-87E3DF4E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9E0E8-447D-14CD-3F59-C0932D46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95E-47C6-4BF5-A736-B45CD5695E1D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38E1B-0D6D-3F77-03DE-6E2B3299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10C1E-92C9-6116-4E63-F0BF48B6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2360-1544-4CF7-8266-A01AF0F2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5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70D54-1F9D-B35B-75D7-46B522FA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BFD8D-BCA8-BA28-9039-19D3A8EE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6CE07-0E5B-B0ED-0058-A8A578AC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95E-47C6-4BF5-A736-B45CD5695E1D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F8A8C-C3C1-B942-A8AD-57288CF8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39C66-5DF6-D234-1A43-A20A78E4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2360-1544-4CF7-8266-A01AF0F2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0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0422A-77C9-8826-32B1-000D365B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4E2C-46E5-F705-6F29-8D5164A79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8C33D1-000F-B1E5-A30E-4726DBB14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ADB70B-F8F9-62F9-F892-EBC875EC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95E-47C6-4BF5-A736-B45CD5695E1D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4F768E-C294-4219-3706-374FB2C1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94313F-908E-A2DD-0A18-D35DB956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2360-1544-4CF7-8266-A01AF0F2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5A974-78C0-7A79-488D-360F212D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C666E-DB09-D71C-1520-AC471DFE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E9F5A4-C051-EC6B-D52F-354591364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0A4CB9-8BAB-1AAB-D222-E9EDF2268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6A2EA1-D215-3ED9-6E93-D08695A6B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A8B6EF-9FF8-88A8-361C-36F21115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95E-47C6-4BF5-A736-B45CD5695E1D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A3C5FD-E021-DEB6-D453-CDEF344C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71F296-4508-2797-C842-F4150872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2360-1544-4CF7-8266-A01AF0F2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3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95815-8D4D-6B3E-13A1-25863211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9EEB32-10CE-59E3-BAED-C48CA221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95E-47C6-4BF5-A736-B45CD5695E1D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ED6D5B-D186-E6D6-07C1-8B888AFF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5F7475-81CB-4388-F405-088F2101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2360-1544-4CF7-8266-A01AF0F2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2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F303BF-28AC-B8B2-844F-B92A618E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95E-47C6-4BF5-A736-B45CD5695E1D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231290-4AB4-1E0C-F8A2-C8025A38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58BD3-8FB6-57D7-048E-27D18541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2360-1544-4CF7-8266-A01AF0F2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7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C71B8-B97A-F2B7-DDB8-3B6A53DA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9DB67-DE66-1A55-6B6B-EC79307F9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8CE208-EF71-B90E-D2F2-C9A10DA99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508916-24DF-B4FE-21A2-B26EC7C0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95E-47C6-4BF5-A736-B45CD5695E1D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AD411-A217-1C6E-3DE4-E0C8217F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3DEFC6-5C5E-C57E-F7E1-589016FE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2360-1544-4CF7-8266-A01AF0F2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9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30D2B-2DAE-6ECD-303B-49B34516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B9781A-2E09-100F-D7A4-E39D4419A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8D68C-2D85-75C8-E694-44CE0318C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78E8B7-0110-8BA5-4313-6506CBB7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95E-47C6-4BF5-A736-B45CD5695E1D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33172-A72F-8451-1CD8-38505B09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0EF5A-605F-1CE9-58E4-FC4FEB1C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2360-1544-4CF7-8266-A01AF0F2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29E9B-8FED-6502-DD5C-7B8D367A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9A017A-1EEE-8FAC-D03D-3CB8F1B2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DC7FA-C553-859B-34BB-4B25DA9C0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A295E-47C6-4BF5-A736-B45CD5695E1D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3DDF4-086D-3A15-8892-31157FD5F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E0148-DEBF-CBFA-0A6F-E44DC63AA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2360-1544-4CF7-8266-A01AF0F2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矩形 4111">
            <a:extLst>
              <a:ext uri="{FF2B5EF4-FFF2-40B4-BE49-F238E27FC236}">
                <a16:creationId xmlns:a16="http://schemas.microsoft.com/office/drawing/2014/main" id="{75D61AC5-31BD-ED8D-3E79-E2FB1CD37B3C}"/>
              </a:ext>
            </a:extLst>
          </p:cNvPr>
          <p:cNvSpPr/>
          <p:nvPr/>
        </p:nvSpPr>
        <p:spPr>
          <a:xfrm>
            <a:off x="7468302" y="2252059"/>
            <a:ext cx="1344010" cy="25286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3C1758-2EF1-F896-97BF-3EA742448A25}"/>
              </a:ext>
            </a:extLst>
          </p:cNvPr>
          <p:cNvSpPr/>
          <p:nvPr/>
        </p:nvSpPr>
        <p:spPr>
          <a:xfrm>
            <a:off x="1995301" y="1337831"/>
            <a:ext cx="1002907" cy="2881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>
                <a:solidFill>
                  <a:schemeClr val="tx1"/>
                </a:solidFill>
              </a:rPr>
              <a:t>Rename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F8287-1441-776D-ABD8-7E83C6C777E8}"/>
              </a:ext>
            </a:extLst>
          </p:cNvPr>
          <p:cNvSpPr/>
          <p:nvPr/>
        </p:nvSpPr>
        <p:spPr>
          <a:xfrm>
            <a:off x="200821" y="1806142"/>
            <a:ext cx="960365" cy="2389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decode</a:t>
            </a: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D9751D49-0107-4965-C082-9C65D3BF3DDB}"/>
              </a:ext>
            </a:extLst>
          </p:cNvPr>
          <p:cNvSpPr/>
          <p:nvPr/>
        </p:nvSpPr>
        <p:spPr>
          <a:xfrm>
            <a:off x="3008095" y="2886236"/>
            <a:ext cx="820737" cy="871737"/>
          </a:xfrm>
          <a:prstGeom prst="rightArrow">
            <a:avLst>
              <a:gd name="adj1" fmla="val 50000"/>
              <a:gd name="adj2" fmla="val 50844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94BCF5F1-CE99-737A-941E-43482980149E}"/>
              </a:ext>
            </a:extLst>
          </p:cNvPr>
          <p:cNvSpPr/>
          <p:nvPr/>
        </p:nvSpPr>
        <p:spPr>
          <a:xfrm>
            <a:off x="5288540" y="2830079"/>
            <a:ext cx="822325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DFF33F7B-4403-1537-8B19-687F87965E59}"/>
              </a:ext>
            </a:extLst>
          </p:cNvPr>
          <p:cNvSpPr/>
          <p:nvPr/>
        </p:nvSpPr>
        <p:spPr>
          <a:xfrm>
            <a:off x="5306001" y="3885768"/>
            <a:ext cx="820738" cy="28733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D4318D-3D2F-2D74-B90B-AF77C226B6E2}"/>
              </a:ext>
            </a:extLst>
          </p:cNvPr>
          <p:cNvSpPr/>
          <p:nvPr/>
        </p:nvSpPr>
        <p:spPr>
          <a:xfrm>
            <a:off x="6115628" y="2229290"/>
            <a:ext cx="1040102" cy="2618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>
                <a:solidFill>
                  <a:schemeClr val="tx1"/>
                </a:solidFill>
              </a:rPr>
              <a:t>PRF</a:t>
            </a:r>
          </a:p>
          <a:p>
            <a:pPr algn="ctr">
              <a:defRPr/>
            </a:pPr>
            <a:r>
              <a:rPr lang="en-US" altLang="zh-CN" noProof="1">
                <a:solidFill>
                  <a:schemeClr val="tx1"/>
                </a:solidFill>
              </a:rPr>
              <a:t>7read </a:t>
            </a:r>
          </a:p>
          <a:p>
            <a:pPr algn="ctr">
              <a:defRPr/>
            </a:pPr>
            <a:r>
              <a:rPr lang="en-US" altLang="zh-CN" noProof="1">
                <a:solidFill>
                  <a:schemeClr val="tx1"/>
                </a:solidFill>
              </a:rPr>
              <a:t>3write</a:t>
            </a: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E49C4508-FB5E-D807-FE15-BB3EC8CE93BA}"/>
              </a:ext>
            </a:extLst>
          </p:cNvPr>
          <p:cNvSpPr/>
          <p:nvPr/>
        </p:nvSpPr>
        <p:spPr>
          <a:xfrm>
            <a:off x="7179509" y="3648437"/>
            <a:ext cx="633413" cy="28733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47FA46-10A9-80B0-4F88-4E5D6A852208}"/>
              </a:ext>
            </a:extLst>
          </p:cNvPr>
          <p:cNvSpPr/>
          <p:nvPr/>
        </p:nvSpPr>
        <p:spPr>
          <a:xfrm>
            <a:off x="7737452" y="3493090"/>
            <a:ext cx="835025" cy="449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ALU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12975C4-EAC9-A14A-32AF-96D13616F998}"/>
              </a:ext>
            </a:extLst>
          </p:cNvPr>
          <p:cNvSpPr/>
          <p:nvPr/>
        </p:nvSpPr>
        <p:spPr>
          <a:xfrm>
            <a:off x="7737452" y="2646952"/>
            <a:ext cx="835025" cy="395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AGU</a:t>
            </a: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23BC59E-4694-6F32-9C31-DF4AC9A23F6B}"/>
              </a:ext>
            </a:extLst>
          </p:cNvPr>
          <p:cNvSpPr/>
          <p:nvPr/>
        </p:nvSpPr>
        <p:spPr>
          <a:xfrm>
            <a:off x="7162081" y="2730137"/>
            <a:ext cx="630237" cy="288925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3" name="圆角右箭头 32">
            <a:extLst>
              <a:ext uri="{FF2B5EF4-FFF2-40B4-BE49-F238E27FC236}">
                <a16:creationId xmlns:a16="http://schemas.microsoft.com/office/drawing/2014/main" id="{32B1CB74-2A59-FFD1-DCF4-30A718E0BC05}"/>
              </a:ext>
            </a:extLst>
          </p:cNvPr>
          <p:cNvSpPr/>
          <p:nvPr/>
        </p:nvSpPr>
        <p:spPr>
          <a:xfrm>
            <a:off x="7995518" y="1831371"/>
            <a:ext cx="2401313" cy="813268"/>
          </a:xfrm>
          <a:prstGeom prst="bentArrow">
            <a:avLst>
              <a:gd name="adj1" fmla="val 26639"/>
              <a:gd name="adj2" fmla="val 26046"/>
              <a:gd name="adj3" fmla="val 25000"/>
              <a:gd name="adj4" fmla="val 4375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 noProof="1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68E910-B0C5-F680-5A00-B9E86A3531DC}"/>
              </a:ext>
            </a:extLst>
          </p:cNvPr>
          <p:cNvSpPr/>
          <p:nvPr/>
        </p:nvSpPr>
        <p:spPr>
          <a:xfrm>
            <a:off x="10328533" y="2992894"/>
            <a:ext cx="1328737" cy="4853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LDQ</a:t>
            </a:r>
          </a:p>
        </p:txBody>
      </p:sp>
      <p:sp>
        <p:nvSpPr>
          <p:cNvPr id="38" name="右箭头 37">
            <a:extLst>
              <a:ext uri="{FF2B5EF4-FFF2-40B4-BE49-F238E27FC236}">
                <a16:creationId xmlns:a16="http://schemas.microsoft.com/office/drawing/2014/main" id="{F4F52C47-279D-3DA5-5F61-AFC65C1AB901}"/>
              </a:ext>
            </a:extLst>
          </p:cNvPr>
          <p:cNvSpPr/>
          <p:nvPr/>
        </p:nvSpPr>
        <p:spPr>
          <a:xfrm>
            <a:off x="8572477" y="2970545"/>
            <a:ext cx="1756050" cy="33664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1121457C-D918-D708-081E-A1D251030AE0}"/>
              </a:ext>
            </a:extLst>
          </p:cNvPr>
          <p:cNvSpPr/>
          <p:nvPr/>
        </p:nvSpPr>
        <p:spPr>
          <a:xfrm>
            <a:off x="5294890" y="3585729"/>
            <a:ext cx="820737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7D884A15-03D5-3546-E472-223AC53B9841}"/>
              </a:ext>
            </a:extLst>
          </p:cNvPr>
          <p:cNvSpPr/>
          <p:nvPr/>
        </p:nvSpPr>
        <p:spPr>
          <a:xfrm>
            <a:off x="7169299" y="3952405"/>
            <a:ext cx="633412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1D7FA3-FD59-5ADD-6AFC-1C992EE35418}"/>
              </a:ext>
            </a:extLst>
          </p:cNvPr>
          <p:cNvSpPr/>
          <p:nvPr/>
        </p:nvSpPr>
        <p:spPr>
          <a:xfrm>
            <a:off x="7737452" y="4013790"/>
            <a:ext cx="835025" cy="449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ALU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AD25AA-BEFD-9118-1D6D-83CCA246E5C4}"/>
              </a:ext>
            </a:extLst>
          </p:cNvPr>
          <p:cNvSpPr/>
          <p:nvPr/>
        </p:nvSpPr>
        <p:spPr>
          <a:xfrm>
            <a:off x="3847352" y="1234245"/>
            <a:ext cx="1262526" cy="12573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ROB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0BF7DEA-8360-DA3E-731D-DABD4D96FE86}"/>
              </a:ext>
            </a:extLst>
          </p:cNvPr>
          <p:cNvSpPr/>
          <p:nvPr/>
        </p:nvSpPr>
        <p:spPr>
          <a:xfrm>
            <a:off x="3867726" y="2776104"/>
            <a:ext cx="1358900" cy="2873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Load IQ</a:t>
            </a:r>
          </a:p>
        </p:txBody>
      </p:sp>
      <p:sp>
        <p:nvSpPr>
          <p:cNvPr id="47" name="右箭头 10">
            <a:extLst>
              <a:ext uri="{FF2B5EF4-FFF2-40B4-BE49-F238E27FC236}">
                <a16:creationId xmlns:a16="http://schemas.microsoft.com/office/drawing/2014/main" id="{5D8927F2-DFE1-8609-D5A1-0189428CBE73}"/>
              </a:ext>
            </a:extLst>
          </p:cNvPr>
          <p:cNvSpPr/>
          <p:nvPr/>
        </p:nvSpPr>
        <p:spPr>
          <a:xfrm>
            <a:off x="5109690" y="1408489"/>
            <a:ext cx="5632481" cy="309779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1DA56C-69F6-E4EC-8D2D-C203665B57FE}"/>
              </a:ext>
            </a:extLst>
          </p:cNvPr>
          <p:cNvSpPr/>
          <p:nvPr/>
        </p:nvSpPr>
        <p:spPr>
          <a:xfrm>
            <a:off x="3859789" y="3126942"/>
            <a:ext cx="1358900" cy="2778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Store IQ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2D7207F-50EE-CBFC-435F-2BB0A83B43AB}"/>
              </a:ext>
            </a:extLst>
          </p:cNvPr>
          <p:cNvSpPr/>
          <p:nvPr/>
        </p:nvSpPr>
        <p:spPr>
          <a:xfrm>
            <a:off x="3859789" y="3466667"/>
            <a:ext cx="1358900" cy="72866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Int IQ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FDA71B-74C5-69A3-8471-7304BF9B5AFF}"/>
              </a:ext>
            </a:extLst>
          </p:cNvPr>
          <p:cNvSpPr/>
          <p:nvPr/>
        </p:nvSpPr>
        <p:spPr>
          <a:xfrm>
            <a:off x="7737452" y="3066052"/>
            <a:ext cx="835025" cy="395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AGU</a:t>
            </a:r>
          </a:p>
        </p:txBody>
      </p:sp>
      <p:sp>
        <p:nvSpPr>
          <p:cNvPr id="52" name="右箭头 28">
            <a:extLst>
              <a:ext uri="{FF2B5EF4-FFF2-40B4-BE49-F238E27FC236}">
                <a16:creationId xmlns:a16="http://schemas.microsoft.com/office/drawing/2014/main" id="{585F8F39-A78F-1B42-542A-044555EA3784}"/>
              </a:ext>
            </a:extLst>
          </p:cNvPr>
          <p:cNvSpPr/>
          <p:nvPr/>
        </p:nvSpPr>
        <p:spPr>
          <a:xfrm>
            <a:off x="7174976" y="3168939"/>
            <a:ext cx="630237" cy="288925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730FCB9-225D-F72C-A828-D2E7D3242C30}"/>
              </a:ext>
            </a:extLst>
          </p:cNvPr>
          <p:cNvSpPr/>
          <p:nvPr/>
        </p:nvSpPr>
        <p:spPr>
          <a:xfrm>
            <a:off x="10396832" y="1822158"/>
            <a:ext cx="971601" cy="426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STQ</a:t>
            </a:r>
          </a:p>
        </p:txBody>
      </p:sp>
      <p:sp>
        <p:nvSpPr>
          <p:cNvPr id="54" name="右箭头 21">
            <a:extLst>
              <a:ext uri="{FF2B5EF4-FFF2-40B4-BE49-F238E27FC236}">
                <a16:creationId xmlns:a16="http://schemas.microsoft.com/office/drawing/2014/main" id="{A390B1AB-D475-E434-A6E3-DCFD09C0AEC3}"/>
              </a:ext>
            </a:extLst>
          </p:cNvPr>
          <p:cNvSpPr/>
          <p:nvPr/>
        </p:nvSpPr>
        <p:spPr>
          <a:xfrm>
            <a:off x="5286952" y="3160279"/>
            <a:ext cx="822325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" name="右箭头 1">
            <a:extLst>
              <a:ext uri="{FF2B5EF4-FFF2-40B4-BE49-F238E27FC236}">
                <a16:creationId xmlns:a16="http://schemas.microsoft.com/office/drawing/2014/main" id="{EF1EDC16-1B8C-A1C3-8485-D933735026DF}"/>
              </a:ext>
            </a:extLst>
          </p:cNvPr>
          <p:cNvSpPr/>
          <p:nvPr/>
        </p:nvSpPr>
        <p:spPr>
          <a:xfrm>
            <a:off x="11396627" y="1814850"/>
            <a:ext cx="531379" cy="441389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C0F968E4-2150-BB46-65E1-A87A150E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2902" y="2297656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写内存端口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4C6801-4E42-1079-CE63-F93AF98BCE36}"/>
              </a:ext>
            </a:extLst>
          </p:cNvPr>
          <p:cNvSpPr/>
          <p:nvPr/>
        </p:nvSpPr>
        <p:spPr>
          <a:xfrm>
            <a:off x="231847" y="260641"/>
            <a:ext cx="1002908" cy="8805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BR_TAG</a:t>
            </a:r>
          </a:p>
        </p:txBody>
      </p:sp>
      <p:sp>
        <p:nvSpPr>
          <p:cNvPr id="6" name="右箭头 20">
            <a:extLst>
              <a:ext uri="{FF2B5EF4-FFF2-40B4-BE49-F238E27FC236}">
                <a16:creationId xmlns:a16="http://schemas.microsoft.com/office/drawing/2014/main" id="{842BA3DC-46CF-7527-C8FD-D52C08B52AAB}"/>
              </a:ext>
            </a:extLst>
          </p:cNvPr>
          <p:cNvSpPr/>
          <p:nvPr/>
        </p:nvSpPr>
        <p:spPr>
          <a:xfrm>
            <a:off x="1196213" y="2307792"/>
            <a:ext cx="820737" cy="468312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3" name="右箭头 20">
            <a:extLst>
              <a:ext uri="{FF2B5EF4-FFF2-40B4-BE49-F238E27FC236}">
                <a16:creationId xmlns:a16="http://schemas.microsoft.com/office/drawing/2014/main" id="{0EFB5E79-0AE9-CC96-B579-C28AAD6ADA8F}"/>
              </a:ext>
            </a:extLst>
          </p:cNvPr>
          <p:cNvSpPr/>
          <p:nvPr/>
        </p:nvSpPr>
        <p:spPr>
          <a:xfrm>
            <a:off x="1196213" y="3024910"/>
            <a:ext cx="820737" cy="468312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7" name="右箭头 20">
            <a:extLst>
              <a:ext uri="{FF2B5EF4-FFF2-40B4-BE49-F238E27FC236}">
                <a16:creationId xmlns:a16="http://schemas.microsoft.com/office/drawing/2014/main" id="{D34127D6-AC1A-834D-08A5-AA8CDC42A56B}"/>
              </a:ext>
            </a:extLst>
          </p:cNvPr>
          <p:cNvSpPr/>
          <p:nvPr/>
        </p:nvSpPr>
        <p:spPr>
          <a:xfrm>
            <a:off x="3047063" y="1639510"/>
            <a:ext cx="820737" cy="658146"/>
          </a:xfrm>
          <a:prstGeom prst="rightArrow">
            <a:avLst>
              <a:gd name="adj1" fmla="val 50000"/>
              <a:gd name="adj2" fmla="val 50844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8" name="右箭头 20">
            <a:extLst>
              <a:ext uri="{FF2B5EF4-FFF2-40B4-BE49-F238E27FC236}">
                <a16:creationId xmlns:a16="http://schemas.microsoft.com/office/drawing/2014/main" id="{125395E1-2087-2FF7-22E4-46EBBC8C4407}"/>
              </a:ext>
            </a:extLst>
          </p:cNvPr>
          <p:cNvSpPr/>
          <p:nvPr/>
        </p:nvSpPr>
        <p:spPr>
          <a:xfrm rot="16200000">
            <a:off x="124243" y="1248792"/>
            <a:ext cx="683521" cy="468312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9" name="右箭头 20">
            <a:extLst>
              <a:ext uri="{FF2B5EF4-FFF2-40B4-BE49-F238E27FC236}">
                <a16:creationId xmlns:a16="http://schemas.microsoft.com/office/drawing/2014/main" id="{086C5212-6FEA-2FAB-50D3-00CCACAE7428}"/>
              </a:ext>
            </a:extLst>
          </p:cNvPr>
          <p:cNvSpPr/>
          <p:nvPr/>
        </p:nvSpPr>
        <p:spPr>
          <a:xfrm rot="5400000">
            <a:off x="590213" y="1255453"/>
            <a:ext cx="683524" cy="468312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D52EB1B-ED34-28B5-F132-4763FBB419C1}"/>
              </a:ext>
            </a:extLst>
          </p:cNvPr>
          <p:cNvCxnSpPr>
            <a:cxnSpLocks/>
          </p:cNvCxnSpPr>
          <p:nvPr/>
        </p:nvCxnSpPr>
        <p:spPr>
          <a:xfrm>
            <a:off x="3309505" y="142204"/>
            <a:ext cx="0" cy="5525171"/>
          </a:xfrm>
          <a:prstGeom prst="line">
            <a:avLst/>
          </a:prstGeom>
          <a:ln w="762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EC61585-0921-DB90-9D8A-48EC9E30CD70}"/>
              </a:ext>
            </a:extLst>
          </p:cNvPr>
          <p:cNvCxnSpPr>
            <a:cxnSpLocks/>
          </p:cNvCxnSpPr>
          <p:nvPr/>
        </p:nvCxnSpPr>
        <p:spPr>
          <a:xfrm>
            <a:off x="10088058" y="406353"/>
            <a:ext cx="0" cy="5525171"/>
          </a:xfrm>
          <a:prstGeom prst="line">
            <a:avLst/>
          </a:prstGeom>
          <a:ln w="762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0" name="文本框 2">
            <a:extLst>
              <a:ext uri="{FF2B5EF4-FFF2-40B4-BE49-F238E27FC236}">
                <a16:creationId xmlns:a16="http://schemas.microsoft.com/office/drawing/2014/main" id="{CDB3EBE8-6275-53FB-47C9-0D5E1F989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21" y="4780698"/>
            <a:ext cx="29503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译码，取分支</a:t>
            </a:r>
            <a:r>
              <a:rPr lang="en-US" altLang="zh-CN" sz="1800" dirty="0"/>
              <a:t>TAG</a:t>
            </a:r>
            <a:r>
              <a:rPr lang="zh-CN" altLang="en-US" sz="1800" dirty="0"/>
              <a:t>，重命名</a:t>
            </a:r>
            <a:endParaRPr lang="en-US" altLang="zh-CN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Dispatch</a:t>
            </a:r>
            <a:endParaRPr lang="zh-CN" altLang="en-US" sz="1800" dirty="0"/>
          </a:p>
        </p:txBody>
      </p:sp>
      <p:sp>
        <p:nvSpPr>
          <p:cNvPr id="4111" name="文本框 2">
            <a:extLst>
              <a:ext uri="{FF2B5EF4-FFF2-40B4-BE49-F238E27FC236}">
                <a16:creationId xmlns:a16="http://schemas.microsoft.com/office/drawing/2014/main" id="{6797A5A8-B306-62D8-A380-460DB40CE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225" y="5581940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发射，读寄存器，执行</a:t>
            </a:r>
            <a:endParaRPr lang="en-US" altLang="zh-CN" sz="1800" dirty="0"/>
          </a:p>
        </p:txBody>
      </p:sp>
      <p:sp>
        <p:nvSpPr>
          <p:cNvPr id="4113" name="文本框 4112">
            <a:extLst>
              <a:ext uri="{FF2B5EF4-FFF2-40B4-BE49-F238E27FC236}">
                <a16:creationId xmlns:a16="http://schemas.microsoft.com/office/drawing/2014/main" id="{1E0D16A5-0B37-2EB2-2F62-5027484CD94B}"/>
              </a:ext>
            </a:extLst>
          </p:cNvPr>
          <p:cNvSpPr txBox="1"/>
          <p:nvPr/>
        </p:nvSpPr>
        <p:spPr>
          <a:xfrm>
            <a:off x="7486005" y="226484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</a:t>
            </a:r>
            <a:endParaRPr lang="zh-CN" altLang="en-US" dirty="0"/>
          </a:p>
        </p:txBody>
      </p:sp>
      <p:sp>
        <p:nvSpPr>
          <p:cNvPr id="4116" name="箭头: 手杖形 4115">
            <a:extLst>
              <a:ext uri="{FF2B5EF4-FFF2-40B4-BE49-F238E27FC236}">
                <a16:creationId xmlns:a16="http://schemas.microsoft.com/office/drawing/2014/main" id="{B259E106-1B65-3D5D-026E-81A0455DD5DA}"/>
              </a:ext>
            </a:extLst>
          </p:cNvPr>
          <p:cNvSpPr/>
          <p:nvPr/>
        </p:nvSpPr>
        <p:spPr>
          <a:xfrm rot="10800000">
            <a:off x="6391275" y="4790751"/>
            <a:ext cx="1749032" cy="893376"/>
          </a:xfrm>
          <a:prstGeom prst="uturnArrow">
            <a:avLst>
              <a:gd name="adj1" fmla="val 25000"/>
              <a:gd name="adj2" fmla="val 23401"/>
              <a:gd name="adj3" fmla="val 29265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17" name="右箭头 37">
            <a:extLst>
              <a:ext uri="{FF2B5EF4-FFF2-40B4-BE49-F238E27FC236}">
                <a16:creationId xmlns:a16="http://schemas.microsoft.com/office/drawing/2014/main" id="{47B8EF77-1DF7-F424-D3DC-587E1082632E}"/>
              </a:ext>
            </a:extLst>
          </p:cNvPr>
          <p:cNvSpPr/>
          <p:nvPr/>
        </p:nvSpPr>
        <p:spPr>
          <a:xfrm>
            <a:off x="8576867" y="3191672"/>
            <a:ext cx="865657" cy="369332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118" name="文本框 2">
            <a:extLst>
              <a:ext uri="{FF2B5EF4-FFF2-40B4-BE49-F238E27FC236}">
                <a16:creationId xmlns:a16="http://schemas.microsoft.com/office/drawing/2014/main" id="{94858C38-E613-3559-91F0-73F64BD2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230" y="3445483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读内存端口</a:t>
            </a:r>
          </a:p>
        </p:txBody>
      </p:sp>
      <p:sp>
        <p:nvSpPr>
          <p:cNvPr id="4120" name="文本框 2">
            <a:extLst>
              <a:ext uri="{FF2B5EF4-FFF2-40B4-BE49-F238E27FC236}">
                <a16:creationId xmlns:a16="http://schemas.microsoft.com/office/drawing/2014/main" id="{0D83EF8A-BCBE-5C09-C07C-B8999C1F1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0802" y="4839377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ROB</a:t>
            </a:r>
            <a:r>
              <a:rPr lang="zh-CN" altLang="en-US" sz="1800" dirty="0"/>
              <a:t>提交</a:t>
            </a:r>
            <a:endParaRPr lang="en-US" altLang="zh-CN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STQ</a:t>
            </a:r>
            <a:r>
              <a:rPr lang="zh-CN" altLang="en-US" sz="1800" dirty="0"/>
              <a:t>访存</a:t>
            </a:r>
          </a:p>
        </p:txBody>
      </p:sp>
      <p:sp>
        <p:nvSpPr>
          <p:cNvPr id="4123" name="文本框 2">
            <a:extLst>
              <a:ext uri="{FF2B5EF4-FFF2-40B4-BE49-F238E27FC236}">
                <a16:creationId xmlns:a16="http://schemas.microsoft.com/office/drawing/2014/main" id="{8DF12BA1-76BC-7F54-55AA-45A5D2FA5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290" y="5628106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/>
              <a:t>ID</a:t>
            </a:r>
          </a:p>
        </p:txBody>
      </p:sp>
      <p:sp>
        <p:nvSpPr>
          <p:cNvPr id="4124" name="文本框 2">
            <a:extLst>
              <a:ext uri="{FF2B5EF4-FFF2-40B4-BE49-F238E27FC236}">
                <a16:creationId xmlns:a16="http://schemas.microsoft.com/office/drawing/2014/main" id="{98AEFA9C-E622-1340-EF16-9EEBBF955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573" y="5758086"/>
            <a:ext cx="800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/>
              <a:t>EX</a:t>
            </a:r>
          </a:p>
        </p:txBody>
      </p:sp>
      <p:sp>
        <p:nvSpPr>
          <p:cNvPr id="4125" name="文本框 2">
            <a:extLst>
              <a:ext uri="{FF2B5EF4-FFF2-40B4-BE49-F238E27FC236}">
                <a16:creationId xmlns:a16="http://schemas.microsoft.com/office/drawing/2014/main" id="{93720905-FA90-11CC-6D86-49C7B568B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7983" y="5684128"/>
            <a:ext cx="11592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/>
              <a:t>OUT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646958-6575-21B8-163E-1CF4C5668D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2E24870-6A79-EC8E-FF64-D8FCFAEF23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4244" y="1165009"/>
            <a:ext cx="7705725" cy="17526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2. </a:t>
            </a:r>
            <a:r>
              <a:rPr lang="zh-CN" altLang="en-US" sz="2000" dirty="0"/>
              <a:t>基于</a:t>
            </a:r>
            <a:r>
              <a:rPr lang="en-US" altLang="zh-CN" sz="2000" dirty="0"/>
              <a:t>checkpoint</a:t>
            </a:r>
            <a:r>
              <a:rPr lang="zh-CN" altLang="en-US" sz="2000" dirty="0"/>
              <a:t>的分支预测失败恢复机制（还在写）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4E311-400C-C604-B832-A83D8D528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237" y="1845131"/>
            <a:ext cx="6128316" cy="40511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FFF557-D28A-DE82-7917-C466E40C9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7" y="2063123"/>
            <a:ext cx="7052135" cy="200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3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矩形 4111">
            <a:extLst>
              <a:ext uri="{FF2B5EF4-FFF2-40B4-BE49-F238E27FC236}">
                <a16:creationId xmlns:a16="http://schemas.microsoft.com/office/drawing/2014/main" id="{75D61AC5-31BD-ED8D-3E79-E2FB1CD37B3C}"/>
              </a:ext>
            </a:extLst>
          </p:cNvPr>
          <p:cNvSpPr/>
          <p:nvPr/>
        </p:nvSpPr>
        <p:spPr>
          <a:xfrm>
            <a:off x="7468302" y="2252059"/>
            <a:ext cx="1344010" cy="25286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3C1758-2EF1-F896-97BF-3EA742448A25}"/>
              </a:ext>
            </a:extLst>
          </p:cNvPr>
          <p:cNvSpPr/>
          <p:nvPr/>
        </p:nvSpPr>
        <p:spPr>
          <a:xfrm>
            <a:off x="1995301" y="1337831"/>
            <a:ext cx="1002907" cy="2881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>
                <a:solidFill>
                  <a:schemeClr val="tx1"/>
                </a:solidFill>
              </a:rPr>
              <a:t>Rename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F8287-1441-776D-ABD8-7E83C6C777E8}"/>
              </a:ext>
            </a:extLst>
          </p:cNvPr>
          <p:cNvSpPr/>
          <p:nvPr/>
        </p:nvSpPr>
        <p:spPr>
          <a:xfrm>
            <a:off x="200821" y="1806142"/>
            <a:ext cx="960365" cy="2389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decode</a:t>
            </a: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D9751D49-0107-4965-C082-9C65D3BF3DDB}"/>
              </a:ext>
            </a:extLst>
          </p:cNvPr>
          <p:cNvSpPr/>
          <p:nvPr/>
        </p:nvSpPr>
        <p:spPr>
          <a:xfrm>
            <a:off x="3008095" y="2886236"/>
            <a:ext cx="820737" cy="871737"/>
          </a:xfrm>
          <a:prstGeom prst="rightArrow">
            <a:avLst>
              <a:gd name="adj1" fmla="val 50000"/>
              <a:gd name="adj2" fmla="val 50844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94BCF5F1-CE99-737A-941E-43482980149E}"/>
              </a:ext>
            </a:extLst>
          </p:cNvPr>
          <p:cNvSpPr/>
          <p:nvPr/>
        </p:nvSpPr>
        <p:spPr>
          <a:xfrm>
            <a:off x="5288540" y="2830079"/>
            <a:ext cx="822325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DFF33F7B-4403-1537-8B19-687F87965E59}"/>
              </a:ext>
            </a:extLst>
          </p:cNvPr>
          <p:cNvSpPr/>
          <p:nvPr/>
        </p:nvSpPr>
        <p:spPr>
          <a:xfrm>
            <a:off x="5306001" y="3885768"/>
            <a:ext cx="820738" cy="28733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D4318D-3D2F-2D74-B90B-AF77C226B6E2}"/>
              </a:ext>
            </a:extLst>
          </p:cNvPr>
          <p:cNvSpPr/>
          <p:nvPr/>
        </p:nvSpPr>
        <p:spPr>
          <a:xfrm>
            <a:off x="6115628" y="2229290"/>
            <a:ext cx="1040102" cy="2618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>
                <a:solidFill>
                  <a:schemeClr val="tx1"/>
                </a:solidFill>
              </a:rPr>
              <a:t>PRF</a:t>
            </a:r>
          </a:p>
          <a:p>
            <a:pPr algn="ctr">
              <a:defRPr/>
            </a:pPr>
            <a:r>
              <a:rPr lang="en-US" altLang="zh-CN" noProof="1">
                <a:solidFill>
                  <a:schemeClr val="tx1"/>
                </a:solidFill>
              </a:rPr>
              <a:t>7read </a:t>
            </a:r>
          </a:p>
          <a:p>
            <a:pPr algn="ctr">
              <a:defRPr/>
            </a:pPr>
            <a:r>
              <a:rPr lang="en-US" altLang="zh-CN" noProof="1">
                <a:solidFill>
                  <a:schemeClr val="tx1"/>
                </a:solidFill>
              </a:rPr>
              <a:t>3write</a:t>
            </a: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E49C4508-FB5E-D807-FE15-BB3EC8CE93BA}"/>
              </a:ext>
            </a:extLst>
          </p:cNvPr>
          <p:cNvSpPr/>
          <p:nvPr/>
        </p:nvSpPr>
        <p:spPr>
          <a:xfrm>
            <a:off x="7179509" y="3648437"/>
            <a:ext cx="633413" cy="28733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47FA46-10A9-80B0-4F88-4E5D6A852208}"/>
              </a:ext>
            </a:extLst>
          </p:cNvPr>
          <p:cNvSpPr/>
          <p:nvPr/>
        </p:nvSpPr>
        <p:spPr>
          <a:xfrm>
            <a:off x="7737452" y="3493090"/>
            <a:ext cx="835025" cy="449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ALU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12975C4-EAC9-A14A-32AF-96D13616F998}"/>
              </a:ext>
            </a:extLst>
          </p:cNvPr>
          <p:cNvSpPr/>
          <p:nvPr/>
        </p:nvSpPr>
        <p:spPr>
          <a:xfrm>
            <a:off x="7737452" y="2646952"/>
            <a:ext cx="835025" cy="395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AGU</a:t>
            </a: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23BC59E-4694-6F32-9C31-DF4AC9A23F6B}"/>
              </a:ext>
            </a:extLst>
          </p:cNvPr>
          <p:cNvSpPr/>
          <p:nvPr/>
        </p:nvSpPr>
        <p:spPr>
          <a:xfrm>
            <a:off x="7162081" y="2730137"/>
            <a:ext cx="630237" cy="288925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3" name="圆角右箭头 32">
            <a:extLst>
              <a:ext uri="{FF2B5EF4-FFF2-40B4-BE49-F238E27FC236}">
                <a16:creationId xmlns:a16="http://schemas.microsoft.com/office/drawing/2014/main" id="{32B1CB74-2A59-FFD1-DCF4-30A718E0BC05}"/>
              </a:ext>
            </a:extLst>
          </p:cNvPr>
          <p:cNvSpPr/>
          <p:nvPr/>
        </p:nvSpPr>
        <p:spPr>
          <a:xfrm>
            <a:off x="7995518" y="1831371"/>
            <a:ext cx="2401313" cy="813268"/>
          </a:xfrm>
          <a:prstGeom prst="bentArrow">
            <a:avLst>
              <a:gd name="adj1" fmla="val 26639"/>
              <a:gd name="adj2" fmla="val 26046"/>
              <a:gd name="adj3" fmla="val 25000"/>
              <a:gd name="adj4" fmla="val 4375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 noProof="1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68E910-B0C5-F680-5A00-B9E86A3531DC}"/>
              </a:ext>
            </a:extLst>
          </p:cNvPr>
          <p:cNvSpPr/>
          <p:nvPr/>
        </p:nvSpPr>
        <p:spPr>
          <a:xfrm>
            <a:off x="10328533" y="2992894"/>
            <a:ext cx="1328737" cy="4853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LDQ</a:t>
            </a:r>
          </a:p>
        </p:txBody>
      </p:sp>
      <p:sp>
        <p:nvSpPr>
          <p:cNvPr id="38" name="右箭头 37">
            <a:extLst>
              <a:ext uri="{FF2B5EF4-FFF2-40B4-BE49-F238E27FC236}">
                <a16:creationId xmlns:a16="http://schemas.microsoft.com/office/drawing/2014/main" id="{F4F52C47-279D-3DA5-5F61-AFC65C1AB901}"/>
              </a:ext>
            </a:extLst>
          </p:cNvPr>
          <p:cNvSpPr/>
          <p:nvPr/>
        </p:nvSpPr>
        <p:spPr>
          <a:xfrm>
            <a:off x="8572477" y="2970545"/>
            <a:ext cx="1756050" cy="33664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1121457C-D918-D708-081E-A1D251030AE0}"/>
              </a:ext>
            </a:extLst>
          </p:cNvPr>
          <p:cNvSpPr/>
          <p:nvPr/>
        </p:nvSpPr>
        <p:spPr>
          <a:xfrm>
            <a:off x="5294890" y="3585729"/>
            <a:ext cx="820737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7D884A15-03D5-3546-E472-223AC53B9841}"/>
              </a:ext>
            </a:extLst>
          </p:cNvPr>
          <p:cNvSpPr/>
          <p:nvPr/>
        </p:nvSpPr>
        <p:spPr>
          <a:xfrm>
            <a:off x="7169299" y="3952405"/>
            <a:ext cx="633412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1D7FA3-FD59-5ADD-6AFC-1C992EE35418}"/>
              </a:ext>
            </a:extLst>
          </p:cNvPr>
          <p:cNvSpPr/>
          <p:nvPr/>
        </p:nvSpPr>
        <p:spPr>
          <a:xfrm>
            <a:off x="7737452" y="4013790"/>
            <a:ext cx="835025" cy="449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ALU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AD25AA-BEFD-9118-1D6D-83CCA246E5C4}"/>
              </a:ext>
            </a:extLst>
          </p:cNvPr>
          <p:cNvSpPr/>
          <p:nvPr/>
        </p:nvSpPr>
        <p:spPr>
          <a:xfrm>
            <a:off x="3847352" y="1234245"/>
            <a:ext cx="1262526" cy="12573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ROB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0BF7DEA-8360-DA3E-731D-DABD4D96FE86}"/>
              </a:ext>
            </a:extLst>
          </p:cNvPr>
          <p:cNvSpPr/>
          <p:nvPr/>
        </p:nvSpPr>
        <p:spPr>
          <a:xfrm>
            <a:off x="3867726" y="2776104"/>
            <a:ext cx="1358900" cy="2873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Load IQ</a:t>
            </a:r>
          </a:p>
        </p:txBody>
      </p:sp>
      <p:sp>
        <p:nvSpPr>
          <p:cNvPr id="47" name="右箭头 10">
            <a:extLst>
              <a:ext uri="{FF2B5EF4-FFF2-40B4-BE49-F238E27FC236}">
                <a16:creationId xmlns:a16="http://schemas.microsoft.com/office/drawing/2014/main" id="{5D8927F2-DFE1-8609-D5A1-0189428CBE73}"/>
              </a:ext>
            </a:extLst>
          </p:cNvPr>
          <p:cNvSpPr/>
          <p:nvPr/>
        </p:nvSpPr>
        <p:spPr>
          <a:xfrm>
            <a:off x="5109690" y="1408489"/>
            <a:ext cx="5632481" cy="309779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1DA56C-69F6-E4EC-8D2D-C203665B57FE}"/>
              </a:ext>
            </a:extLst>
          </p:cNvPr>
          <p:cNvSpPr/>
          <p:nvPr/>
        </p:nvSpPr>
        <p:spPr>
          <a:xfrm>
            <a:off x="3859789" y="3126942"/>
            <a:ext cx="1358900" cy="2778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Store IQ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2D7207F-50EE-CBFC-435F-2BB0A83B43AB}"/>
              </a:ext>
            </a:extLst>
          </p:cNvPr>
          <p:cNvSpPr/>
          <p:nvPr/>
        </p:nvSpPr>
        <p:spPr>
          <a:xfrm>
            <a:off x="3859789" y="3466667"/>
            <a:ext cx="1358900" cy="72866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Int IQ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FDA71B-74C5-69A3-8471-7304BF9B5AFF}"/>
              </a:ext>
            </a:extLst>
          </p:cNvPr>
          <p:cNvSpPr/>
          <p:nvPr/>
        </p:nvSpPr>
        <p:spPr>
          <a:xfrm>
            <a:off x="7737452" y="3066052"/>
            <a:ext cx="835025" cy="395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AGU</a:t>
            </a:r>
          </a:p>
        </p:txBody>
      </p:sp>
      <p:sp>
        <p:nvSpPr>
          <p:cNvPr id="52" name="右箭头 28">
            <a:extLst>
              <a:ext uri="{FF2B5EF4-FFF2-40B4-BE49-F238E27FC236}">
                <a16:creationId xmlns:a16="http://schemas.microsoft.com/office/drawing/2014/main" id="{585F8F39-A78F-1B42-542A-044555EA3784}"/>
              </a:ext>
            </a:extLst>
          </p:cNvPr>
          <p:cNvSpPr/>
          <p:nvPr/>
        </p:nvSpPr>
        <p:spPr>
          <a:xfrm>
            <a:off x="7174976" y="3168939"/>
            <a:ext cx="630237" cy="288925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730FCB9-225D-F72C-A828-D2E7D3242C30}"/>
              </a:ext>
            </a:extLst>
          </p:cNvPr>
          <p:cNvSpPr/>
          <p:nvPr/>
        </p:nvSpPr>
        <p:spPr>
          <a:xfrm>
            <a:off x="10396832" y="1822158"/>
            <a:ext cx="971601" cy="426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STQ</a:t>
            </a:r>
          </a:p>
        </p:txBody>
      </p:sp>
      <p:sp>
        <p:nvSpPr>
          <p:cNvPr id="54" name="右箭头 21">
            <a:extLst>
              <a:ext uri="{FF2B5EF4-FFF2-40B4-BE49-F238E27FC236}">
                <a16:creationId xmlns:a16="http://schemas.microsoft.com/office/drawing/2014/main" id="{A390B1AB-D475-E434-A6E3-DCFD09C0AEC3}"/>
              </a:ext>
            </a:extLst>
          </p:cNvPr>
          <p:cNvSpPr/>
          <p:nvPr/>
        </p:nvSpPr>
        <p:spPr>
          <a:xfrm>
            <a:off x="5286952" y="3160279"/>
            <a:ext cx="822325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" name="右箭头 1">
            <a:extLst>
              <a:ext uri="{FF2B5EF4-FFF2-40B4-BE49-F238E27FC236}">
                <a16:creationId xmlns:a16="http://schemas.microsoft.com/office/drawing/2014/main" id="{EF1EDC16-1B8C-A1C3-8485-D933735026DF}"/>
              </a:ext>
            </a:extLst>
          </p:cNvPr>
          <p:cNvSpPr/>
          <p:nvPr/>
        </p:nvSpPr>
        <p:spPr>
          <a:xfrm>
            <a:off x="11396627" y="1814850"/>
            <a:ext cx="531379" cy="441389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C0F968E4-2150-BB46-65E1-A87A150E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2902" y="2297656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写内存端口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4C6801-4E42-1079-CE63-F93AF98BCE36}"/>
              </a:ext>
            </a:extLst>
          </p:cNvPr>
          <p:cNvSpPr/>
          <p:nvPr/>
        </p:nvSpPr>
        <p:spPr>
          <a:xfrm>
            <a:off x="207604" y="251428"/>
            <a:ext cx="1002908" cy="8805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BR_TAG</a:t>
            </a:r>
          </a:p>
        </p:txBody>
      </p:sp>
      <p:sp>
        <p:nvSpPr>
          <p:cNvPr id="6" name="右箭头 20">
            <a:extLst>
              <a:ext uri="{FF2B5EF4-FFF2-40B4-BE49-F238E27FC236}">
                <a16:creationId xmlns:a16="http://schemas.microsoft.com/office/drawing/2014/main" id="{842BA3DC-46CF-7527-C8FD-D52C08B52AAB}"/>
              </a:ext>
            </a:extLst>
          </p:cNvPr>
          <p:cNvSpPr/>
          <p:nvPr/>
        </p:nvSpPr>
        <p:spPr>
          <a:xfrm>
            <a:off x="1196213" y="2307792"/>
            <a:ext cx="820737" cy="468312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3" name="右箭头 20">
            <a:extLst>
              <a:ext uri="{FF2B5EF4-FFF2-40B4-BE49-F238E27FC236}">
                <a16:creationId xmlns:a16="http://schemas.microsoft.com/office/drawing/2014/main" id="{0EFB5E79-0AE9-CC96-B579-C28AAD6ADA8F}"/>
              </a:ext>
            </a:extLst>
          </p:cNvPr>
          <p:cNvSpPr/>
          <p:nvPr/>
        </p:nvSpPr>
        <p:spPr>
          <a:xfrm>
            <a:off x="1196213" y="3024910"/>
            <a:ext cx="820737" cy="468312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7" name="右箭头 20">
            <a:extLst>
              <a:ext uri="{FF2B5EF4-FFF2-40B4-BE49-F238E27FC236}">
                <a16:creationId xmlns:a16="http://schemas.microsoft.com/office/drawing/2014/main" id="{D34127D6-AC1A-834D-08A5-AA8CDC42A56B}"/>
              </a:ext>
            </a:extLst>
          </p:cNvPr>
          <p:cNvSpPr/>
          <p:nvPr/>
        </p:nvSpPr>
        <p:spPr>
          <a:xfrm>
            <a:off x="3047063" y="1639510"/>
            <a:ext cx="820737" cy="658146"/>
          </a:xfrm>
          <a:prstGeom prst="rightArrow">
            <a:avLst>
              <a:gd name="adj1" fmla="val 50000"/>
              <a:gd name="adj2" fmla="val 50844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8" name="右箭头 20">
            <a:extLst>
              <a:ext uri="{FF2B5EF4-FFF2-40B4-BE49-F238E27FC236}">
                <a16:creationId xmlns:a16="http://schemas.microsoft.com/office/drawing/2014/main" id="{125395E1-2087-2FF7-22E4-46EBBC8C4407}"/>
              </a:ext>
            </a:extLst>
          </p:cNvPr>
          <p:cNvSpPr/>
          <p:nvPr/>
        </p:nvSpPr>
        <p:spPr>
          <a:xfrm rot="16200000">
            <a:off x="100000" y="1239579"/>
            <a:ext cx="683521" cy="468312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9" name="右箭头 20">
            <a:extLst>
              <a:ext uri="{FF2B5EF4-FFF2-40B4-BE49-F238E27FC236}">
                <a16:creationId xmlns:a16="http://schemas.microsoft.com/office/drawing/2014/main" id="{086C5212-6FEA-2FAB-50D3-00CCACAE7428}"/>
              </a:ext>
            </a:extLst>
          </p:cNvPr>
          <p:cNvSpPr/>
          <p:nvPr/>
        </p:nvSpPr>
        <p:spPr>
          <a:xfrm rot="5400000">
            <a:off x="565970" y="1246240"/>
            <a:ext cx="683524" cy="468312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D52EB1B-ED34-28B5-F132-4763FBB419C1}"/>
              </a:ext>
            </a:extLst>
          </p:cNvPr>
          <p:cNvCxnSpPr>
            <a:cxnSpLocks/>
          </p:cNvCxnSpPr>
          <p:nvPr/>
        </p:nvCxnSpPr>
        <p:spPr>
          <a:xfrm>
            <a:off x="3309505" y="142204"/>
            <a:ext cx="0" cy="5525171"/>
          </a:xfrm>
          <a:prstGeom prst="line">
            <a:avLst/>
          </a:prstGeom>
          <a:ln w="762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EC61585-0921-DB90-9D8A-48EC9E30CD70}"/>
              </a:ext>
            </a:extLst>
          </p:cNvPr>
          <p:cNvCxnSpPr>
            <a:cxnSpLocks/>
          </p:cNvCxnSpPr>
          <p:nvPr/>
        </p:nvCxnSpPr>
        <p:spPr>
          <a:xfrm>
            <a:off x="10055371" y="426101"/>
            <a:ext cx="0" cy="5525171"/>
          </a:xfrm>
          <a:prstGeom prst="line">
            <a:avLst/>
          </a:prstGeom>
          <a:ln w="762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0" name="文本框 2">
            <a:extLst>
              <a:ext uri="{FF2B5EF4-FFF2-40B4-BE49-F238E27FC236}">
                <a16:creationId xmlns:a16="http://schemas.microsoft.com/office/drawing/2014/main" id="{CDB3EBE8-6275-53FB-47C9-0D5E1F989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9249" y="5755525"/>
            <a:ext cx="14848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译码，分配分支</a:t>
            </a:r>
            <a:r>
              <a:rPr lang="en-US" altLang="zh-CN" sz="1800" dirty="0"/>
              <a:t>TAG</a:t>
            </a:r>
            <a:endParaRPr lang="zh-CN" altLang="en-US" sz="1800" dirty="0"/>
          </a:p>
        </p:txBody>
      </p:sp>
      <p:sp>
        <p:nvSpPr>
          <p:cNvPr id="4111" name="文本框 2">
            <a:extLst>
              <a:ext uri="{FF2B5EF4-FFF2-40B4-BE49-F238E27FC236}">
                <a16:creationId xmlns:a16="http://schemas.microsoft.com/office/drawing/2014/main" id="{6797A5A8-B306-62D8-A380-460DB40CE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244" y="5971273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发射，读寄存器，执行</a:t>
            </a:r>
            <a:endParaRPr lang="en-US" altLang="zh-CN" sz="1800" dirty="0"/>
          </a:p>
        </p:txBody>
      </p:sp>
      <p:sp>
        <p:nvSpPr>
          <p:cNvPr id="4113" name="文本框 4112">
            <a:extLst>
              <a:ext uri="{FF2B5EF4-FFF2-40B4-BE49-F238E27FC236}">
                <a16:creationId xmlns:a16="http://schemas.microsoft.com/office/drawing/2014/main" id="{1E0D16A5-0B37-2EB2-2F62-5027484CD94B}"/>
              </a:ext>
            </a:extLst>
          </p:cNvPr>
          <p:cNvSpPr txBox="1"/>
          <p:nvPr/>
        </p:nvSpPr>
        <p:spPr>
          <a:xfrm>
            <a:off x="7486005" y="226484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</a:t>
            </a:r>
            <a:endParaRPr lang="zh-CN" altLang="en-US" dirty="0"/>
          </a:p>
        </p:txBody>
      </p:sp>
      <p:sp>
        <p:nvSpPr>
          <p:cNvPr id="4116" name="箭头: 手杖形 4115">
            <a:extLst>
              <a:ext uri="{FF2B5EF4-FFF2-40B4-BE49-F238E27FC236}">
                <a16:creationId xmlns:a16="http://schemas.microsoft.com/office/drawing/2014/main" id="{B259E106-1B65-3D5D-026E-81A0455DD5DA}"/>
              </a:ext>
            </a:extLst>
          </p:cNvPr>
          <p:cNvSpPr/>
          <p:nvPr/>
        </p:nvSpPr>
        <p:spPr>
          <a:xfrm rot="10800000">
            <a:off x="6391275" y="4790751"/>
            <a:ext cx="1749032" cy="893376"/>
          </a:xfrm>
          <a:prstGeom prst="uturnArrow">
            <a:avLst>
              <a:gd name="adj1" fmla="val 25000"/>
              <a:gd name="adj2" fmla="val 23401"/>
              <a:gd name="adj3" fmla="val 29265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17" name="右箭头 37">
            <a:extLst>
              <a:ext uri="{FF2B5EF4-FFF2-40B4-BE49-F238E27FC236}">
                <a16:creationId xmlns:a16="http://schemas.microsoft.com/office/drawing/2014/main" id="{47B8EF77-1DF7-F424-D3DC-587E1082632E}"/>
              </a:ext>
            </a:extLst>
          </p:cNvPr>
          <p:cNvSpPr/>
          <p:nvPr/>
        </p:nvSpPr>
        <p:spPr>
          <a:xfrm>
            <a:off x="8576867" y="3191672"/>
            <a:ext cx="865657" cy="369332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118" name="文本框 2">
            <a:extLst>
              <a:ext uri="{FF2B5EF4-FFF2-40B4-BE49-F238E27FC236}">
                <a16:creationId xmlns:a16="http://schemas.microsoft.com/office/drawing/2014/main" id="{94858C38-E613-3559-91F0-73F64BD2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230" y="3445483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读内存端口</a:t>
            </a:r>
          </a:p>
        </p:txBody>
      </p:sp>
      <p:sp>
        <p:nvSpPr>
          <p:cNvPr id="4120" name="文本框 2">
            <a:extLst>
              <a:ext uri="{FF2B5EF4-FFF2-40B4-BE49-F238E27FC236}">
                <a16:creationId xmlns:a16="http://schemas.microsoft.com/office/drawing/2014/main" id="{0D83EF8A-BCBE-5C09-C07C-B8999C1F1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0802" y="5834175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ROB</a:t>
            </a:r>
            <a:r>
              <a:rPr lang="zh-CN" altLang="en-US" sz="1800" dirty="0"/>
              <a:t>提交</a:t>
            </a:r>
            <a:endParaRPr lang="en-US" altLang="zh-CN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STQ</a:t>
            </a:r>
            <a:r>
              <a:rPr lang="zh-CN" altLang="en-US" sz="1800" dirty="0"/>
              <a:t>访存</a:t>
            </a:r>
          </a:p>
        </p:txBody>
      </p:sp>
      <p:sp>
        <p:nvSpPr>
          <p:cNvPr id="4123" name="文本框 2">
            <a:extLst>
              <a:ext uri="{FF2B5EF4-FFF2-40B4-BE49-F238E27FC236}">
                <a16:creationId xmlns:a16="http://schemas.microsoft.com/office/drawing/2014/main" id="{8DF12BA1-76BC-7F54-55AA-45A5D2FA5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225" y="5162541"/>
            <a:ext cx="11592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/>
              <a:t>REN</a:t>
            </a:r>
          </a:p>
        </p:txBody>
      </p:sp>
      <p:sp>
        <p:nvSpPr>
          <p:cNvPr id="4124" name="文本框 2">
            <a:extLst>
              <a:ext uri="{FF2B5EF4-FFF2-40B4-BE49-F238E27FC236}">
                <a16:creationId xmlns:a16="http://schemas.microsoft.com/office/drawing/2014/main" id="{98AEFA9C-E622-1340-EF16-9EEBBF955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744" y="5284917"/>
            <a:ext cx="800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/>
              <a:t>EX</a:t>
            </a:r>
          </a:p>
        </p:txBody>
      </p:sp>
      <p:sp>
        <p:nvSpPr>
          <p:cNvPr id="4125" name="文本框 2">
            <a:extLst>
              <a:ext uri="{FF2B5EF4-FFF2-40B4-BE49-F238E27FC236}">
                <a16:creationId xmlns:a16="http://schemas.microsoft.com/office/drawing/2014/main" id="{93720905-FA90-11CC-6D86-49C7B568B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1868" y="5021043"/>
            <a:ext cx="11592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/>
              <a:t>OUT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424E386F-189E-169E-3097-B18AEACF2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62" y="5162542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/>
              <a:t>ID</a:t>
            </a: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18003981-73C6-824A-A485-167683FF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746" y="5778699"/>
            <a:ext cx="13344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重命名</a:t>
            </a:r>
            <a:endParaRPr lang="en-US" altLang="zh-CN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Dispatch</a:t>
            </a:r>
            <a:endParaRPr lang="zh-CN" altLang="en-US" sz="1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66FDD6D-323B-8925-A4A2-472992EE31C9}"/>
              </a:ext>
            </a:extLst>
          </p:cNvPr>
          <p:cNvSpPr/>
          <p:nvPr/>
        </p:nvSpPr>
        <p:spPr>
          <a:xfrm>
            <a:off x="-2244540" y="1639510"/>
            <a:ext cx="1002907" cy="2881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noProof="1">
                <a:solidFill>
                  <a:schemeClr val="tx1"/>
                </a:solidFill>
              </a:rPr>
              <a:t>指令</a:t>
            </a:r>
            <a:endParaRPr lang="en-US" altLang="zh-CN" noProof="1">
              <a:solidFill>
                <a:schemeClr val="tx1"/>
              </a:solidFill>
            </a:endParaRPr>
          </a:p>
        </p:txBody>
      </p:sp>
      <p:sp>
        <p:nvSpPr>
          <p:cNvPr id="25" name="右箭头 20">
            <a:extLst>
              <a:ext uri="{FF2B5EF4-FFF2-40B4-BE49-F238E27FC236}">
                <a16:creationId xmlns:a16="http://schemas.microsoft.com/office/drawing/2014/main" id="{6CBED47C-B9BD-82C5-75FC-17FA0F53D792}"/>
              </a:ext>
            </a:extLst>
          </p:cNvPr>
          <p:cNvSpPr/>
          <p:nvPr/>
        </p:nvSpPr>
        <p:spPr>
          <a:xfrm>
            <a:off x="-1236266" y="2176326"/>
            <a:ext cx="1494949" cy="59977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0" name="右箭头 20">
            <a:extLst>
              <a:ext uri="{FF2B5EF4-FFF2-40B4-BE49-F238E27FC236}">
                <a16:creationId xmlns:a16="http://schemas.microsoft.com/office/drawing/2014/main" id="{8EB0E19F-0EE7-6073-B2D8-D1B7FD813512}"/>
              </a:ext>
            </a:extLst>
          </p:cNvPr>
          <p:cNvSpPr/>
          <p:nvPr/>
        </p:nvSpPr>
        <p:spPr>
          <a:xfrm>
            <a:off x="-1186704" y="3322104"/>
            <a:ext cx="1494949" cy="59977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646958-6575-21B8-163E-1CF4C5668D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2E24870-6A79-EC8E-FF64-D8FCFAEF23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8716" y="1068222"/>
            <a:ext cx="9558047" cy="17526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1. </a:t>
            </a:r>
            <a:r>
              <a:rPr lang="zh-CN" altLang="en-US" sz="2000" dirty="0"/>
              <a:t>再重构了之前写的东西，更明确电路的组成部分，朴素组合逻辑</a:t>
            </a:r>
            <a:r>
              <a:rPr lang="en-US" altLang="zh-CN" sz="2000" dirty="0"/>
              <a:t>/DFF/SRAM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289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F5F94F-5E0E-CCA2-E2D1-D249BBB9C4C1}"/>
              </a:ext>
            </a:extLst>
          </p:cNvPr>
          <p:cNvSpPr/>
          <p:nvPr/>
        </p:nvSpPr>
        <p:spPr>
          <a:xfrm>
            <a:off x="6352149" y="981659"/>
            <a:ext cx="1101436" cy="955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DFF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4A3C026-4DD5-3F24-760F-03B134A115D7}"/>
              </a:ext>
            </a:extLst>
          </p:cNvPr>
          <p:cNvCxnSpPr/>
          <p:nvPr/>
        </p:nvCxnSpPr>
        <p:spPr>
          <a:xfrm>
            <a:off x="4925131" y="1529552"/>
            <a:ext cx="0" cy="10044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219913B-55C8-4888-8BB9-669CA1AFABA7}"/>
              </a:ext>
            </a:extLst>
          </p:cNvPr>
          <p:cNvSpPr txBox="1"/>
          <p:nvPr/>
        </p:nvSpPr>
        <p:spPr>
          <a:xfrm>
            <a:off x="4659512" y="98165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F8C932-DD3D-0C7F-AB99-897487FBEB6F}"/>
              </a:ext>
            </a:extLst>
          </p:cNvPr>
          <p:cNvSpPr txBox="1"/>
          <p:nvPr/>
        </p:nvSpPr>
        <p:spPr>
          <a:xfrm>
            <a:off x="4683029" y="445696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CB2DDB-79DD-D3E4-B251-EB4D1BE2FA6A}"/>
              </a:ext>
            </a:extLst>
          </p:cNvPr>
          <p:cNvCxnSpPr/>
          <p:nvPr/>
        </p:nvCxnSpPr>
        <p:spPr>
          <a:xfrm>
            <a:off x="4942074" y="3565532"/>
            <a:ext cx="0" cy="10044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337F369C-7F38-C0B2-6D7C-E2D5198A9B85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301939" y="1459641"/>
            <a:ext cx="1050210" cy="107436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1B4E7EF-52A7-1A51-55D7-538D6E1EF8A9}"/>
              </a:ext>
            </a:extLst>
          </p:cNvPr>
          <p:cNvSpPr/>
          <p:nvPr/>
        </p:nvSpPr>
        <p:spPr>
          <a:xfrm>
            <a:off x="4529185" y="2578531"/>
            <a:ext cx="1545508" cy="9169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CTRL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D0F8B9B-0936-8C60-96D3-67A8245D0B88}"/>
              </a:ext>
            </a:extLst>
          </p:cNvPr>
          <p:cNvSpPr txBox="1"/>
          <p:nvPr/>
        </p:nvSpPr>
        <p:spPr>
          <a:xfrm>
            <a:off x="5123641" y="97240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Reg_t0</a:t>
            </a:r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FF51F9B5-2F0F-6399-4181-1EFEF07652AC}"/>
              </a:ext>
            </a:extLst>
          </p:cNvPr>
          <p:cNvCxnSpPr>
            <a:cxnSpLocks/>
            <a:stCxn id="16" idx="2"/>
            <a:endCxn id="4" idx="2"/>
          </p:cNvCxnSpPr>
          <p:nvPr/>
        </p:nvCxnSpPr>
        <p:spPr>
          <a:xfrm rot="5400000" flipH="1" flipV="1">
            <a:off x="5323472" y="1916090"/>
            <a:ext cx="1557862" cy="1600928"/>
          </a:xfrm>
          <a:prstGeom prst="bentConnector3">
            <a:avLst>
              <a:gd name="adj1" fmla="val -609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E512FAA-4518-358C-D7CA-73A9B1883DBE}"/>
              </a:ext>
            </a:extLst>
          </p:cNvPr>
          <p:cNvSpPr txBox="1"/>
          <p:nvPr/>
        </p:nvSpPr>
        <p:spPr>
          <a:xfrm>
            <a:off x="5815647" y="445144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Reg_t1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D11DB3A-E8C9-C00A-2997-1BEB909017E7}"/>
              </a:ext>
            </a:extLst>
          </p:cNvPr>
          <p:cNvSpPr txBox="1"/>
          <p:nvPr/>
        </p:nvSpPr>
        <p:spPr>
          <a:xfrm>
            <a:off x="4468802" y="5341285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F(in, Reg_t0) = (out, Reg_t1)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94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F5F94F-5E0E-CCA2-E2D1-D249BBB9C4C1}"/>
              </a:ext>
            </a:extLst>
          </p:cNvPr>
          <p:cNvSpPr/>
          <p:nvPr/>
        </p:nvSpPr>
        <p:spPr>
          <a:xfrm>
            <a:off x="5694946" y="938641"/>
            <a:ext cx="1101436" cy="3122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异步读</a:t>
            </a:r>
            <a:r>
              <a:rPr lang="en-US" altLang="zh-CN" dirty="0"/>
              <a:t>SRAM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4A3C026-4DD5-3F24-760F-03B134A115D7}"/>
              </a:ext>
            </a:extLst>
          </p:cNvPr>
          <p:cNvCxnSpPr>
            <a:cxnSpLocks/>
          </p:cNvCxnSpPr>
          <p:nvPr/>
        </p:nvCxnSpPr>
        <p:spPr>
          <a:xfrm>
            <a:off x="4804430" y="1643627"/>
            <a:ext cx="8905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219913B-55C8-4888-8BB9-669CA1AFABA7}"/>
              </a:ext>
            </a:extLst>
          </p:cNvPr>
          <p:cNvSpPr txBox="1"/>
          <p:nvPr/>
        </p:nvSpPr>
        <p:spPr>
          <a:xfrm>
            <a:off x="3607986" y="11067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F8C932-DD3D-0C7F-AB99-897487FBEB6F}"/>
              </a:ext>
            </a:extLst>
          </p:cNvPr>
          <p:cNvSpPr txBox="1"/>
          <p:nvPr/>
        </p:nvSpPr>
        <p:spPr>
          <a:xfrm>
            <a:off x="2768900" y="45540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CB2DDB-79DD-D3E4-B251-EB4D1BE2FA6A}"/>
              </a:ext>
            </a:extLst>
          </p:cNvPr>
          <p:cNvCxnSpPr>
            <a:cxnSpLocks/>
          </p:cNvCxnSpPr>
          <p:nvPr/>
        </p:nvCxnSpPr>
        <p:spPr>
          <a:xfrm>
            <a:off x="3789286" y="535264"/>
            <a:ext cx="0" cy="4798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337F369C-7F38-C0B2-6D7C-E2D5198A9B85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2256064" y="295340"/>
            <a:ext cx="1351922" cy="250860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1B4E7EF-52A7-1A51-55D7-538D6E1EF8A9}"/>
              </a:ext>
            </a:extLst>
          </p:cNvPr>
          <p:cNvSpPr/>
          <p:nvPr/>
        </p:nvSpPr>
        <p:spPr>
          <a:xfrm>
            <a:off x="3219697" y="1015111"/>
            <a:ext cx="1545508" cy="9169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CTRL_0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C5F442-F495-9417-6733-4808C96941E8}"/>
              </a:ext>
            </a:extLst>
          </p:cNvPr>
          <p:cNvSpPr txBox="1"/>
          <p:nvPr/>
        </p:nvSpPr>
        <p:spPr>
          <a:xfrm>
            <a:off x="4799050" y="122612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Addr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0424F9F-42AB-D9DA-FD85-DAF4AE509E3C}"/>
              </a:ext>
            </a:extLst>
          </p:cNvPr>
          <p:cNvCxnSpPr>
            <a:cxnSpLocks/>
          </p:cNvCxnSpPr>
          <p:nvPr/>
        </p:nvCxnSpPr>
        <p:spPr>
          <a:xfrm flipH="1">
            <a:off x="4601803" y="3239590"/>
            <a:ext cx="10931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0C51415-2DAF-7117-E5A6-CE1F7765F120}"/>
              </a:ext>
            </a:extLst>
          </p:cNvPr>
          <p:cNvSpPr txBox="1"/>
          <p:nvPr/>
        </p:nvSpPr>
        <p:spPr>
          <a:xfrm>
            <a:off x="4860263" y="288411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rdata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C53776A-CF0B-80FB-0EA1-F890736860DC}"/>
              </a:ext>
            </a:extLst>
          </p:cNvPr>
          <p:cNvSpPr/>
          <p:nvPr/>
        </p:nvSpPr>
        <p:spPr>
          <a:xfrm>
            <a:off x="2098908" y="2794968"/>
            <a:ext cx="2463132" cy="9169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CTRL_1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2D15EA3-0F0B-76E2-317D-3F0BE7DF15CA}"/>
              </a:ext>
            </a:extLst>
          </p:cNvPr>
          <p:cNvCxnSpPr>
            <a:cxnSpLocks/>
          </p:cNvCxnSpPr>
          <p:nvPr/>
        </p:nvCxnSpPr>
        <p:spPr>
          <a:xfrm>
            <a:off x="3041800" y="3711922"/>
            <a:ext cx="0" cy="8421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4">
            <a:extLst>
              <a:ext uri="{FF2B5EF4-FFF2-40B4-BE49-F238E27FC236}">
                <a16:creationId xmlns:a16="http://schemas.microsoft.com/office/drawing/2014/main" id="{9D11DB3A-E8C9-C00A-2997-1BEB909017E7}"/>
              </a:ext>
            </a:extLst>
          </p:cNvPr>
          <p:cNvSpPr txBox="1"/>
          <p:nvPr/>
        </p:nvSpPr>
        <p:spPr>
          <a:xfrm>
            <a:off x="5415044" y="5829438"/>
            <a:ext cx="554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F(in, </a:t>
            </a:r>
            <a:r>
              <a:rPr lang="en-US" altLang="zh-CN" dirty="0" err="1"/>
              <a:t>rdata</a:t>
            </a:r>
            <a:r>
              <a:rPr lang="en-US" altLang="zh-CN" dirty="0"/>
              <a:t>) = {</a:t>
            </a:r>
            <a:r>
              <a:rPr lang="en-US" altLang="zh-CN" dirty="0" err="1"/>
              <a:t>Addr</a:t>
            </a:r>
            <a:r>
              <a:rPr lang="en-US" altLang="zh-CN" dirty="0"/>
              <a:t>, out}</a:t>
            </a:r>
            <a:endParaRPr lang="zh-CN" altLang="en-US" dirty="0"/>
          </a:p>
        </p:txBody>
      </p:sp>
      <p:sp>
        <p:nvSpPr>
          <p:cNvPr id="28" name="文本框 24">
            <a:extLst>
              <a:ext uri="{FF2B5EF4-FFF2-40B4-BE49-F238E27FC236}">
                <a16:creationId xmlns:a16="http://schemas.microsoft.com/office/drawing/2014/main" id="{5F2A3C52-1A1A-FFEA-FD68-11D445480CA7}"/>
              </a:ext>
            </a:extLst>
          </p:cNvPr>
          <p:cNvSpPr txBox="1"/>
          <p:nvPr/>
        </p:nvSpPr>
        <p:spPr>
          <a:xfrm>
            <a:off x="1171211" y="5951270"/>
            <a:ext cx="554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输出生成：</a:t>
            </a:r>
            <a:r>
              <a:rPr lang="en-US" altLang="zh-CN" dirty="0"/>
              <a:t>F1(in,</a:t>
            </a:r>
            <a:r>
              <a:rPr lang="zh-CN" altLang="en-US" dirty="0"/>
              <a:t> </a:t>
            </a:r>
            <a:r>
              <a:rPr lang="en-US" altLang="zh-CN" dirty="0" err="1"/>
              <a:t>rdata</a:t>
            </a:r>
            <a:r>
              <a:rPr lang="en-US" altLang="zh-CN" dirty="0"/>
              <a:t>) = out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348BDB1-617B-66B8-EAC7-DC65379C4106}"/>
              </a:ext>
            </a:extLst>
          </p:cNvPr>
          <p:cNvCxnSpPr>
            <a:cxnSpLocks/>
          </p:cNvCxnSpPr>
          <p:nvPr/>
        </p:nvCxnSpPr>
        <p:spPr>
          <a:xfrm>
            <a:off x="4490072" y="6039509"/>
            <a:ext cx="9249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24">
            <a:extLst>
              <a:ext uri="{FF2B5EF4-FFF2-40B4-BE49-F238E27FC236}">
                <a16:creationId xmlns:a16="http://schemas.microsoft.com/office/drawing/2014/main" id="{8937901B-78E6-E56B-509D-F3C159B8B321}"/>
              </a:ext>
            </a:extLst>
          </p:cNvPr>
          <p:cNvSpPr txBox="1"/>
          <p:nvPr/>
        </p:nvSpPr>
        <p:spPr>
          <a:xfrm>
            <a:off x="1171210" y="5670177"/>
            <a:ext cx="554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读控制信号生成：</a:t>
            </a:r>
            <a:r>
              <a:rPr lang="en-US" altLang="zh-CN" dirty="0"/>
              <a:t>F0(in) = </a:t>
            </a:r>
            <a:r>
              <a:rPr lang="en-US" altLang="zh-CN" dirty="0" err="1"/>
              <a:t>Addr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21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F5F94F-5E0E-CCA2-E2D1-D249BBB9C4C1}"/>
              </a:ext>
            </a:extLst>
          </p:cNvPr>
          <p:cNvSpPr/>
          <p:nvPr/>
        </p:nvSpPr>
        <p:spPr>
          <a:xfrm>
            <a:off x="5159556" y="1712106"/>
            <a:ext cx="1594534" cy="3122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同步</a:t>
            </a:r>
            <a:r>
              <a:rPr lang="en-US" altLang="zh-CN" dirty="0"/>
              <a:t>SRAM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4A3C026-4DD5-3F24-760F-03B134A115D7}"/>
              </a:ext>
            </a:extLst>
          </p:cNvPr>
          <p:cNvCxnSpPr>
            <a:cxnSpLocks/>
          </p:cNvCxnSpPr>
          <p:nvPr/>
        </p:nvCxnSpPr>
        <p:spPr>
          <a:xfrm>
            <a:off x="4026757" y="2903978"/>
            <a:ext cx="11669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219913B-55C8-4888-8BB9-669CA1AFABA7}"/>
              </a:ext>
            </a:extLst>
          </p:cNvPr>
          <p:cNvSpPr txBox="1"/>
          <p:nvPr/>
        </p:nvSpPr>
        <p:spPr>
          <a:xfrm>
            <a:off x="2411866" y="82551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CB2DDB-79DD-D3E4-B251-EB4D1BE2FA6A}"/>
              </a:ext>
            </a:extLst>
          </p:cNvPr>
          <p:cNvCxnSpPr>
            <a:cxnSpLocks/>
          </p:cNvCxnSpPr>
          <p:nvPr/>
        </p:nvCxnSpPr>
        <p:spPr>
          <a:xfrm>
            <a:off x="2593166" y="1367908"/>
            <a:ext cx="0" cy="11887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DC5F442-F495-9417-6733-4808C96941E8}"/>
              </a:ext>
            </a:extLst>
          </p:cNvPr>
          <p:cNvSpPr txBox="1"/>
          <p:nvPr/>
        </p:nvSpPr>
        <p:spPr>
          <a:xfrm>
            <a:off x="4254762" y="245188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to_sram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0424F9F-42AB-D9DA-FD85-DAF4AE509E3C}"/>
              </a:ext>
            </a:extLst>
          </p:cNvPr>
          <p:cNvCxnSpPr>
            <a:cxnSpLocks/>
          </p:cNvCxnSpPr>
          <p:nvPr/>
        </p:nvCxnSpPr>
        <p:spPr>
          <a:xfrm flipH="1">
            <a:off x="4026757" y="3273181"/>
            <a:ext cx="10931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0C51415-2DAF-7117-E5A6-CE1F7765F120}"/>
              </a:ext>
            </a:extLst>
          </p:cNvPr>
          <p:cNvSpPr txBox="1"/>
          <p:nvPr/>
        </p:nvSpPr>
        <p:spPr>
          <a:xfrm>
            <a:off x="2994957" y="408303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1D7AB9-3F51-FAB9-2A31-9C1F2F8394B0}"/>
              </a:ext>
            </a:extLst>
          </p:cNvPr>
          <p:cNvSpPr/>
          <p:nvPr/>
        </p:nvSpPr>
        <p:spPr>
          <a:xfrm>
            <a:off x="2976310" y="1127444"/>
            <a:ext cx="1699493" cy="870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State/Reg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289AC54-AE51-4C92-8164-61F17161FFEE}"/>
              </a:ext>
            </a:extLst>
          </p:cNvPr>
          <p:cNvCxnSpPr>
            <a:cxnSpLocks/>
          </p:cNvCxnSpPr>
          <p:nvPr/>
        </p:nvCxnSpPr>
        <p:spPr>
          <a:xfrm>
            <a:off x="3826056" y="1998068"/>
            <a:ext cx="0" cy="5585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D7CFAD8-08A3-BB10-7461-76600FBDF867}"/>
              </a:ext>
            </a:extLst>
          </p:cNvPr>
          <p:cNvSpPr/>
          <p:nvPr/>
        </p:nvSpPr>
        <p:spPr>
          <a:xfrm>
            <a:off x="2481249" y="2584046"/>
            <a:ext cx="1545508" cy="9169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CTRL_0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B899A8-7BBF-3369-9870-AA6041B62F66}"/>
              </a:ext>
            </a:extLst>
          </p:cNvPr>
          <p:cNvSpPr txBox="1"/>
          <p:nvPr/>
        </p:nvSpPr>
        <p:spPr>
          <a:xfrm>
            <a:off x="4026757" y="289015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from_sram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7B9B44-4108-5A7E-7555-48F83E542BBF}"/>
              </a:ext>
            </a:extLst>
          </p:cNvPr>
          <p:cNvCxnSpPr>
            <a:cxnSpLocks/>
          </p:cNvCxnSpPr>
          <p:nvPr/>
        </p:nvCxnSpPr>
        <p:spPr>
          <a:xfrm>
            <a:off x="3254003" y="3501000"/>
            <a:ext cx="0" cy="5585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91CA3E33-5596-F540-7672-F1A7CCCEB229}"/>
              </a:ext>
            </a:extLst>
          </p:cNvPr>
          <p:cNvCxnSpPr>
            <a:cxnSpLocks/>
            <a:endCxn id="2" idx="0"/>
          </p:cNvCxnSpPr>
          <p:nvPr/>
        </p:nvCxnSpPr>
        <p:spPr>
          <a:xfrm rot="5400000" flipH="1" flipV="1">
            <a:off x="2541872" y="2228413"/>
            <a:ext cx="2385154" cy="183216"/>
          </a:xfrm>
          <a:prstGeom prst="bentConnector5">
            <a:avLst>
              <a:gd name="adj1" fmla="val -78022"/>
              <a:gd name="adj2" fmla="val 2469384"/>
              <a:gd name="adj3" fmla="val 1180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9D1B8F8-899E-933F-D675-844E7D8EB4D4}"/>
              </a:ext>
            </a:extLst>
          </p:cNvPr>
          <p:cNvSpPr txBox="1"/>
          <p:nvPr/>
        </p:nvSpPr>
        <p:spPr>
          <a:xfrm>
            <a:off x="3007267" y="207745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Reg_T0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6BE76C8-6F8C-458E-8371-73802407EBB9}"/>
              </a:ext>
            </a:extLst>
          </p:cNvPr>
          <p:cNvSpPr txBox="1"/>
          <p:nvPr/>
        </p:nvSpPr>
        <p:spPr>
          <a:xfrm>
            <a:off x="5134043" y="26259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Reg_T1</a:t>
            </a:r>
            <a:endParaRPr lang="zh-CN" altLang="en-US" dirty="0"/>
          </a:p>
        </p:txBody>
      </p:sp>
      <p:sp>
        <p:nvSpPr>
          <p:cNvPr id="37" name="文本框 24">
            <a:extLst>
              <a:ext uri="{FF2B5EF4-FFF2-40B4-BE49-F238E27FC236}">
                <a16:creationId xmlns:a16="http://schemas.microsoft.com/office/drawing/2014/main" id="{E763D739-10A6-C0AF-8288-EA4A68E215E3}"/>
              </a:ext>
            </a:extLst>
          </p:cNvPr>
          <p:cNvSpPr txBox="1"/>
          <p:nvPr/>
        </p:nvSpPr>
        <p:spPr>
          <a:xfrm>
            <a:off x="4134319" y="5914439"/>
            <a:ext cx="554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F(in, Reg_T0, </a:t>
            </a:r>
            <a:r>
              <a:rPr lang="en-US" altLang="zh-CN" dirty="0" err="1"/>
              <a:t>from_sram</a:t>
            </a:r>
            <a:r>
              <a:rPr lang="en-US" altLang="zh-CN" dirty="0"/>
              <a:t>) = {out, </a:t>
            </a:r>
            <a:r>
              <a:rPr lang="en-US" altLang="zh-CN" dirty="0" err="1"/>
              <a:t>to_sram</a:t>
            </a:r>
            <a:r>
              <a:rPr lang="en-US" altLang="zh-CN" dirty="0"/>
              <a:t>, Reg_T1}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84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F5F94F-5E0E-CCA2-E2D1-D249BBB9C4C1}"/>
              </a:ext>
            </a:extLst>
          </p:cNvPr>
          <p:cNvSpPr/>
          <p:nvPr/>
        </p:nvSpPr>
        <p:spPr>
          <a:xfrm>
            <a:off x="6414198" y="1414394"/>
            <a:ext cx="1101436" cy="3122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4A3C026-4DD5-3F24-760F-03B134A115D7}"/>
              </a:ext>
            </a:extLst>
          </p:cNvPr>
          <p:cNvCxnSpPr>
            <a:cxnSpLocks/>
          </p:cNvCxnSpPr>
          <p:nvPr/>
        </p:nvCxnSpPr>
        <p:spPr>
          <a:xfrm>
            <a:off x="5281399" y="2606266"/>
            <a:ext cx="11669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219913B-55C8-4888-8BB9-669CA1AFABA7}"/>
              </a:ext>
            </a:extLst>
          </p:cNvPr>
          <p:cNvSpPr txBox="1"/>
          <p:nvPr/>
        </p:nvSpPr>
        <p:spPr>
          <a:xfrm>
            <a:off x="4327344" y="114423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CB2DDB-79DD-D3E4-B251-EB4D1BE2FA6A}"/>
              </a:ext>
            </a:extLst>
          </p:cNvPr>
          <p:cNvCxnSpPr>
            <a:cxnSpLocks/>
          </p:cNvCxnSpPr>
          <p:nvPr/>
        </p:nvCxnSpPr>
        <p:spPr>
          <a:xfrm>
            <a:off x="4508645" y="1648046"/>
            <a:ext cx="0" cy="6382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DC5F442-F495-9417-6733-4808C96941E8}"/>
              </a:ext>
            </a:extLst>
          </p:cNvPr>
          <p:cNvSpPr txBox="1"/>
          <p:nvPr/>
        </p:nvSpPr>
        <p:spPr>
          <a:xfrm>
            <a:off x="5509404" y="215416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to_mem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0424F9F-42AB-D9DA-FD85-DAF4AE509E3C}"/>
              </a:ext>
            </a:extLst>
          </p:cNvPr>
          <p:cNvCxnSpPr>
            <a:cxnSpLocks/>
          </p:cNvCxnSpPr>
          <p:nvPr/>
        </p:nvCxnSpPr>
        <p:spPr>
          <a:xfrm flipH="1">
            <a:off x="5281399" y="2975469"/>
            <a:ext cx="10931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0C51415-2DAF-7117-E5A6-CE1F7765F120}"/>
              </a:ext>
            </a:extLst>
          </p:cNvPr>
          <p:cNvSpPr txBox="1"/>
          <p:nvPr/>
        </p:nvSpPr>
        <p:spPr>
          <a:xfrm>
            <a:off x="4249599" y="378532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7CFAD8-08A3-BB10-7461-76600FBDF867}"/>
              </a:ext>
            </a:extLst>
          </p:cNvPr>
          <p:cNvSpPr/>
          <p:nvPr/>
        </p:nvSpPr>
        <p:spPr>
          <a:xfrm>
            <a:off x="3735891" y="2286334"/>
            <a:ext cx="1545508" cy="9169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CTRL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B899A8-7BBF-3369-9870-AA6041B62F66}"/>
              </a:ext>
            </a:extLst>
          </p:cNvPr>
          <p:cNvSpPr txBox="1"/>
          <p:nvPr/>
        </p:nvSpPr>
        <p:spPr>
          <a:xfrm>
            <a:off x="5281399" y="259243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from_mem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7B9B44-4108-5A7E-7555-48F83E542BBF}"/>
              </a:ext>
            </a:extLst>
          </p:cNvPr>
          <p:cNvCxnSpPr>
            <a:cxnSpLocks/>
          </p:cNvCxnSpPr>
          <p:nvPr/>
        </p:nvCxnSpPr>
        <p:spPr>
          <a:xfrm>
            <a:off x="4508645" y="3203288"/>
            <a:ext cx="0" cy="5585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89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C3F9AB-94D3-D2AA-D167-9639B8C68EBC}"/>
              </a:ext>
            </a:extLst>
          </p:cNvPr>
          <p:cNvSpPr/>
          <p:nvPr/>
        </p:nvSpPr>
        <p:spPr>
          <a:xfrm>
            <a:off x="4411663" y="1979613"/>
            <a:ext cx="1439862" cy="86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>
                <a:solidFill>
                  <a:schemeClr val="tx1"/>
                </a:solidFill>
              </a:rPr>
              <a:t>ROB_ctrl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527E10-3A56-7428-87C7-54231939CFDD}"/>
              </a:ext>
            </a:extLst>
          </p:cNvPr>
          <p:cNvSpPr/>
          <p:nvPr/>
        </p:nvSpPr>
        <p:spPr>
          <a:xfrm>
            <a:off x="4335463" y="3270251"/>
            <a:ext cx="1439862" cy="1393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>
                <a:solidFill>
                  <a:schemeClr val="tx1"/>
                </a:solidFill>
              </a:rPr>
              <a:t>IQ_ctrl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EB033E-24C1-0286-C7B9-665131A65BC7}"/>
              </a:ext>
            </a:extLst>
          </p:cNvPr>
          <p:cNvSpPr/>
          <p:nvPr/>
        </p:nvSpPr>
        <p:spPr>
          <a:xfrm>
            <a:off x="-2413000" y="2133601"/>
            <a:ext cx="1441450" cy="253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noProof="1"/>
              <a:t>指令队列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2D6FB6-28EC-6295-25D4-3EC99FE89E82}"/>
              </a:ext>
            </a:extLst>
          </p:cNvPr>
          <p:cNvSpPr/>
          <p:nvPr/>
        </p:nvSpPr>
        <p:spPr>
          <a:xfrm>
            <a:off x="4378325" y="53975"/>
            <a:ext cx="1441450" cy="2936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RAT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915C64-38A9-6702-3373-554B05700F6D}"/>
              </a:ext>
            </a:extLst>
          </p:cNvPr>
          <p:cNvSpPr/>
          <p:nvPr/>
        </p:nvSpPr>
        <p:spPr>
          <a:xfrm>
            <a:off x="1055687" y="2205039"/>
            <a:ext cx="981076" cy="2389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decode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FD62D4-B92B-8AD6-7E3C-20927FF0B06E}"/>
              </a:ext>
            </a:extLst>
          </p:cNvPr>
          <p:cNvSpPr/>
          <p:nvPr/>
        </p:nvSpPr>
        <p:spPr>
          <a:xfrm>
            <a:off x="2566989" y="2203450"/>
            <a:ext cx="981075" cy="2389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control</a:t>
            </a: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66A9C236-063F-0D2A-9FE0-8004065A931F}"/>
              </a:ext>
            </a:extLst>
          </p:cNvPr>
          <p:cNvSpPr/>
          <p:nvPr/>
        </p:nvSpPr>
        <p:spPr>
          <a:xfrm>
            <a:off x="-971550" y="3213100"/>
            <a:ext cx="503237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948DF994-2B9B-2AD8-5E53-854A837D4342}"/>
              </a:ext>
            </a:extLst>
          </p:cNvPr>
          <p:cNvSpPr/>
          <p:nvPr/>
        </p:nvSpPr>
        <p:spPr>
          <a:xfrm>
            <a:off x="2063751" y="3254375"/>
            <a:ext cx="504825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FE8DB5FD-9045-E6EA-199A-63E8EDA0F770}"/>
              </a:ext>
            </a:extLst>
          </p:cNvPr>
          <p:cNvSpPr/>
          <p:nvPr/>
        </p:nvSpPr>
        <p:spPr>
          <a:xfrm rot="16200000">
            <a:off x="2243139" y="1447801"/>
            <a:ext cx="1222375" cy="288925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D4F9AC28-77BA-AB97-306D-9F78842563E6}"/>
              </a:ext>
            </a:extLst>
          </p:cNvPr>
          <p:cNvSpPr/>
          <p:nvPr/>
        </p:nvSpPr>
        <p:spPr>
          <a:xfrm rot="5400000">
            <a:off x="2617788" y="1490663"/>
            <a:ext cx="1252538" cy="233363"/>
          </a:xfrm>
          <a:prstGeom prst="rightArrow">
            <a:avLst>
              <a:gd name="adj1" fmla="val 74582"/>
              <a:gd name="adj2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68E30E79-0CE2-C88F-3B06-A81A19B6C9CC}"/>
              </a:ext>
            </a:extLst>
          </p:cNvPr>
          <p:cNvSpPr/>
          <p:nvPr/>
        </p:nvSpPr>
        <p:spPr>
          <a:xfrm>
            <a:off x="3522664" y="3321050"/>
            <a:ext cx="822325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1E9472B3-E3D5-1445-6B3C-1C207B77627E}"/>
              </a:ext>
            </a:extLst>
          </p:cNvPr>
          <p:cNvSpPr/>
          <p:nvPr/>
        </p:nvSpPr>
        <p:spPr>
          <a:xfrm>
            <a:off x="3535364" y="2349500"/>
            <a:ext cx="820737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6CE4A0D9-B3B4-7DE0-0F24-5B2BA03BF002}"/>
              </a:ext>
            </a:extLst>
          </p:cNvPr>
          <p:cNvSpPr/>
          <p:nvPr/>
        </p:nvSpPr>
        <p:spPr>
          <a:xfrm>
            <a:off x="3544889" y="3644901"/>
            <a:ext cx="820737" cy="288925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F7207FBF-5ED4-60B2-DE59-E906E45E62CC}"/>
              </a:ext>
            </a:extLst>
          </p:cNvPr>
          <p:cNvSpPr/>
          <p:nvPr/>
        </p:nvSpPr>
        <p:spPr>
          <a:xfrm>
            <a:off x="5802314" y="3321050"/>
            <a:ext cx="822325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E4D20E69-E0BD-6812-1115-BCCA4F08EDAE}"/>
              </a:ext>
            </a:extLst>
          </p:cNvPr>
          <p:cNvSpPr/>
          <p:nvPr/>
        </p:nvSpPr>
        <p:spPr>
          <a:xfrm>
            <a:off x="5819775" y="4376739"/>
            <a:ext cx="820738" cy="28733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7AB61C-7D43-E630-1EE1-D8EA9B12531D}"/>
              </a:ext>
            </a:extLst>
          </p:cNvPr>
          <p:cNvSpPr/>
          <p:nvPr/>
        </p:nvSpPr>
        <p:spPr>
          <a:xfrm>
            <a:off x="6651626" y="5553076"/>
            <a:ext cx="1203325" cy="10906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PRF</a:t>
            </a:r>
          </a:p>
          <a:p>
            <a:pPr algn="ctr">
              <a:defRPr/>
            </a:pPr>
            <a:r>
              <a:rPr lang="en-US" altLang="zh-CN" noProof="1"/>
              <a:t>7read </a:t>
            </a:r>
          </a:p>
          <a:p>
            <a:pPr algn="ctr">
              <a:defRPr/>
            </a:pPr>
            <a:r>
              <a:rPr lang="en-US" altLang="zh-CN" noProof="1"/>
              <a:t>3write</a:t>
            </a: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4E4AD326-886D-6790-6D5F-C4E92F23336C}"/>
              </a:ext>
            </a:extLst>
          </p:cNvPr>
          <p:cNvSpPr/>
          <p:nvPr/>
        </p:nvSpPr>
        <p:spPr>
          <a:xfrm>
            <a:off x="7854951" y="4157664"/>
            <a:ext cx="633413" cy="28733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0EB3D75-71BD-62FC-910A-2F9B5B73790B}"/>
              </a:ext>
            </a:extLst>
          </p:cNvPr>
          <p:cNvSpPr/>
          <p:nvPr/>
        </p:nvSpPr>
        <p:spPr>
          <a:xfrm>
            <a:off x="8458201" y="4005263"/>
            <a:ext cx="835025" cy="449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ALU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8D8A4E7-7A97-8F55-2334-92045439463E}"/>
              </a:ext>
            </a:extLst>
          </p:cNvPr>
          <p:cNvSpPr/>
          <p:nvPr/>
        </p:nvSpPr>
        <p:spPr>
          <a:xfrm>
            <a:off x="8458201" y="3159125"/>
            <a:ext cx="835025" cy="395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AGU</a:t>
            </a: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35D5C430-7926-0BEE-8172-54FF7B7D7959}"/>
              </a:ext>
            </a:extLst>
          </p:cNvPr>
          <p:cNvSpPr/>
          <p:nvPr/>
        </p:nvSpPr>
        <p:spPr>
          <a:xfrm>
            <a:off x="7827964" y="3213101"/>
            <a:ext cx="630237" cy="288925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3" name="圆角右箭头 32">
            <a:extLst>
              <a:ext uri="{FF2B5EF4-FFF2-40B4-BE49-F238E27FC236}">
                <a16:creationId xmlns:a16="http://schemas.microsoft.com/office/drawing/2014/main" id="{8806650A-3A81-90FE-5912-822663EBE440}"/>
              </a:ext>
            </a:extLst>
          </p:cNvPr>
          <p:cNvSpPr/>
          <p:nvPr/>
        </p:nvSpPr>
        <p:spPr>
          <a:xfrm flipH="1">
            <a:off x="7737475" y="1497013"/>
            <a:ext cx="1441450" cy="1585912"/>
          </a:xfrm>
          <a:prstGeom prst="bentArrow">
            <a:avLst>
              <a:gd name="adj1" fmla="val 11584"/>
              <a:gd name="adj2" fmla="val 23184"/>
              <a:gd name="adj3" fmla="val 25000"/>
              <a:gd name="adj4" fmla="val 4375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 noProof="1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5565CA-4E1F-2D0A-2416-B96C3B5AC835}"/>
              </a:ext>
            </a:extLst>
          </p:cNvPr>
          <p:cNvSpPr/>
          <p:nvPr/>
        </p:nvSpPr>
        <p:spPr>
          <a:xfrm>
            <a:off x="9961564" y="4970463"/>
            <a:ext cx="1328737" cy="86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LDQ</a:t>
            </a:r>
          </a:p>
        </p:txBody>
      </p:sp>
      <p:sp>
        <p:nvSpPr>
          <p:cNvPr id="38" name="右箭头 37">
            <a:extLst>
              <a:ext uri="{FF2B5EF4-FFF2-40B4-BE49-F238E27FC236}">
                <a16:creationId xmlns:a16="http://schemas.microsoft.com/office/drawing/2014/main" id="{AE1618A6-0C26-4397-1BA6-074B158B10D9}"/>
              </a:ext>
            </a:extLst>
          </p:cNvPr>
          <p:cNvSpPr/>
          <p:nvPr/>
        </p:nvSpPr>
        <p:spPr>
          <a:xfrm>
            <a:off x="9320213" y="3594101"/>
            <a:ext cx="628650" cy="288925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786C4838-526E-D877-4242-A319C937127D}"/>
              </a:ext>
            </a:extLst>
          </p:cNvPr>
          <p:cNvSpPr/>
          <p:nvPr/>
        </p:nvSpPr>
        <p:spPr>
          <a:xfrm rot="18628042">
            <a:off x="9144001" y="3035301"/>
            <a:ext cx="1320800" cy="269875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146" name="文本框 2">
            <a:extLst>
              <a:ext uri="{FF2B5EF4-FFF2-40B4-BE49-F238E27FC236}">
                <a16:creationId xmlns:a16="http://schemas.microsoft.com/office/drawing/2014/main" id="{D752B6BD-77B3-F5D8-B94E-8EE6AC959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638" y="2274888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读内存端口</a:t>
            </a: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30E4BAF8-4677-B533-721B-89CF3AD63B24}"/>
              </a:ext>
            </a:extLst>
          </p:cNvPr>
          <p:cNvSpPr/>
          <p:nvPr/>
        </p:nvSpPr>
        <p:spPr>
          <a:xfrm>
            <a:off x="5808664" y="4076700"/>
            <a:ext cx="820737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C242AA0B-BAB2-04DB-E9E7-F1083B4477D0}"/>
              </a:ext>
            </a:extLst>
          </p:cNvPr>
          <p:cNvSpPr/>
          <p:nvPr/>
        </p:nvSpPr>
        <p:spPr>
          <a:xfrm>
            <a:off x="7834313" y="4445000"/>
            <a:ext cx="633412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AD8A6C-C9C0-5CFA-48C6-7EB03BEC85FE}"/>
              </a:ext>
            </a:extLst>
          </p:cNvPr>
          <p:cNvSpPr/>
          <p:nvPr/>
        </p:nvSpPr>
        <p:spPr>
          <a:xfrm>
            <a:off x="8458201" y="4525963"/>
            <a:ext cx="835025" cy="449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ALU</a:t>
            </a: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880A4C3D-78AE-A11B-5677-5D8034311B2F}"/>
              </a:ext>
            </a:extLst>
          </p:cNvPr>
          <p:cNvSpPr/>
          <p:nvPr/>
        </p:nvSpPr>
        <p:spPr>
          <a:xfrm>
            <a:off x="-982663" y="3608389"/>
            <a:ext cx="503238" cy="28733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1236D4F9-5BD5-FBDA-301F-AC90554A4AFE}"/>
              </a:ext>
            </a:extLst>
          </p:cNvPr>
          <p:cNvSpPr/>
          <p:nvPr/>
        </p:nvSpPr>
        <p:spPr>
          <a:xfrm>
            <a:off x="2047876" y="3608389"/>
            <a:ext cx="504825" cy="28733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" name="右箭头 17">
            <a:extLst>
              <a:ext uri="{FF2B5EF4-FFF2-40B4-BE49-F238E27FC236}">
                <a16:creationId xmlns:a16="http://schemas.microsoft.com/office/drawing/2014/main" id="{C3E0545F-AAF8-5E01-FC31-64B699F3A626}"/>
              </a:ext>
            </a:extLst>
          </p:cNvPr>
          <p:cNvSpPr/>
          <p:nvPr/>
        </p:nvSpPr>
        <p:spPr>
          <a:xfrm>
            <a:off x="3600451" y="388939"/>
            <a:ext cx="760413" cy="29368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ACC5D-5238-B96C-6F31-F9F758A2DC87}"/>
              </a:ext>
            </a:extLst>
          </p:cNvPr>
          <p:cNvSpPr/>
          <p:nvPr/>
        </p:nvSpPr>
        <p:spPr>
          <a:xfrm>
            <a:off x="1695451" y="244475"/>
            <a:ext cx="1871663" cy="668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Rename_ctrl</a:t>
            </a:r>
          </a:p>
        </p:txBody>
      </p:sp>
      <p:sp>
        <p:nvSpPr>
          <p:cNvPr id="25" name="右箭头 17">
            <a:extLst>
              <a:ext uri="{FF2B5EF4-FFF2-40B4-BE49-F238E27FC236}">
                <a16:creationId xmlns:a16="http://schemas.microsoft.com/office/drawing/2014/main" id="{AA7CC67C-C0D7-AFE1-C821-92C2AC98E271}"/>
              </a:ext>
            </a:extLst>
          </p:cNvPr>
          <p:cNvSpPr/>
          <p:nvPr/>
        </p:nvSpPr>
        <p:spPr>
          <a:xfrm flipH="1">
            <a:off x="3602039" y="601664"/>
            <a:ext cx="687387" cy="28733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73A2D97-019C-EB58-DCD7-A57D5D600FD9}"/>
              </a:ext>
            </a:extLst>
          </p:cNvPr>
          <p:cNvSpPr/>
          <p:nvPr/>
        </p:nvSpPr>
        <p:spPr>
          <a:xfrm>
            <a:off x="4416425" y="417514"/>
            <a:ext cx="1441450" cy="295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free list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6D2DA25-3F77-13E8-C64A-A4EFFF45E754}"/>
              </a:ext>
            </a:extLst>
          </p:cNvPr>
          <p:cNvSpPr/>
          <p:nvPr/>
        </p:nvSpPr>
        <p:spPr>
          <a:xfrm>
            <a:off x="4403725" y="779464"/>
            <a:ext cx="1441450" cy="295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reg</a:t>
            </a:r>
          </a:p>
        </p:txBody>
      </p:sp>
      <p:sp>
        <p:nvSpPr>
          <p:cNvPr id="36" name="右箭头 17">
            <a:extLst>
              <a:ext uri="{FF2B5EF4-FFF2-40B4-BE49-F238E27FC236}">
                <a16:creationId xmlns:a16="http://schemas.microsoft.com/office/drawing/2014/main" id="{295E7B5E-94F9-0BCF-7590-14CCC20FB8A8}"/>
              </a:ext>
            </a:extLst>
          </p:cNvPr>
          <p:cNvSpPr/>
          <p:nvPr/>
        </p:nvSpPr>
        <p:spPr>
          <a:xfrm rot="16200000">
            <a:off x="4668838" y="1697038"/>
            <a:ext cx="381000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7" name="右箭头 21">
            <a:extLst>
              <a:ext uri="{FF2B5EF4-FFF2-40B4-BE49-F238E27FC236}">
                <a16:creationId xmlns:a16="http://schemas.microsoft.com/office/drawing/2014/main" id="{5E72D149-8028-BCB1-E5E8-CADD33C2D4F5}"/>
              </a:ext>
            </a:extLst>
          </p:cNvPr>
          <p:cNvSpPr/>
          <p:nvPr/>
        </p:nvSpPr>
        <p:spPr>
          <a:xfrm rot="5400000">
            <a:off x="5042694" y="1685132"/>
            <a:ext cx="374650" cy="233362"/>
          </a:xfrm>
          <a:prstGeom prst="rightArrow">
            <a:avLst>
              <a:gd name="adj1" fmla="val 43820"/>
              <a:gd name="adj2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4EE7480-5F6C-EEA8-0AA9-ED90FCE6B8B0}"/>
              </a:ext>
            </a:extLst>
          </p:cNvPr>
          <p:cNvSpPr/>
          <p:nvPr/>
        </p:nvSpPr>
        <p:spPr>
          <a:xfrm>
            <a:off x="4378325" y="1323976"/>
            <a:ext cx="1441450" cy="295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ROB</a:t>
            </a:r>
          </a:p>
        </p:txBody>
      </p:sp>
      <p:sp>
        <p:nvSpPr>
          <p:cNvPr id="40" name="右箭头 10">
            <a:extLst>
              <a:ext uri="{FF2B5EF4-FFF2-40B4-BE49-F238E27FC236}">
                <a16:creationId xmlns:a16="http://schemas.microsoft.com/office/drawing/2014/main" id="{CD330051-F706-A4B4-06DB-6BDB2387AD1B}"/>
              </a:ext>
            </a:extLst>
          </p:cNvPr>
          <p:cNvSpPr/>
          <p:nvPr/>
        </p:nvSpPr>
        <p:spPr>
          <a:xfrm rot="5400000">
            <a:off x="4853782" y="4952207"/>
            <a:ext cx="879475" cy="322262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1" name="右箭头 22">
            <a:extLst>
              <a:ext uri="{FF2B5EF4-FFF2-40B4-BE49-F238E27FC236}">
                <a16:creationId xmlns:a16="http://schemas.microsoft.com/office/drawing/2014/main" id="{EC0C90CD-CEF8-4759-EC01-F0CE0DF13D14}"/>
              </a:ext>
            </a:extLst>
          </p:cNvPr>
          <p:cNvSpPr/>
          <p:nvPr/>
        </p:nvSpPr>
        <p:spPr>
          <a:xfrm rot="16200000">
            <a:off x="4511676" y="4929188"/>
            <a:ext cx="820737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1350EC4-2446-6E51-7EF2-706FCE47568C}"/>
              </a:ext>
            </a:extLst>
          </p:cNvPr>
          <p:cNvSpPr/>
          <p:nvPr/>
        </p:nvSpPr>
        <p:spPr>
          <a:xfrm>
            <a:off x="4492625" y="5567364"/>
            <a:ext cx="1358900" cy="2873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Load IQ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70D34E8-9A41-BFEE-FAD9-827552E2207F}"/>
              </a:ext>
            </a:extLst>
          </p:cNvPr>
          <p:cNvSpPr/>
          <p:nvPr/>
        </p:nvSpPr>
        <p:spPr>
          <a:xfrm>
            <a:off x="6619875" y="3284539"/>
            <a:ext cx="1219200" cy="1393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>
                <a:solidFill>
                  <a:schemeClr val="tx1"/>
                </a:solidFill>
              </a:rPr>
              <a:t>RF_ctrl</a:t>
            </a:r>
          </a:p>
        </p:txBody>
      </p:sp>
      <p:sp>
        <p:nvSpPr>
          <p:cNvPr id="44" name="右箭头 10">
            <a:extLst>
              <a:ext uri="{FF2B5EF4-FFF2-40B4-BE49-F238E27FC236}">
                <a16:creationId xmlns:a16="http://schemas.microsoft.com/office/drawing/2014/main" id="{16168DE7-32EA-54F7-AF34-6E45614115D4}"/>
              </a:ext>
            </a:extLst>
          </p:cNvPr>
          <p:cNvSpPr/>
          <p:nvPr/>
        </p:nvSpPr>
        <p:spPr>
          <a:xfrm rot="5400000">
            <a:off x="7031038" y="4984751"/>
            <a:ext cx="820738" cy="28733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5" name="右箭头 10">
            <a:extLst>
              <a:ext uri="{FF2B5EF4-FFF2-40B4-BE49-F238E27FC236}">
                <a16:creationId xmlns:a16="http://schemas.microsoft.com/office/drawing/2014/main" id="{7DE4B801-3719-36D9-9B4D-57F5205140B7}"/>
              </a:ext>
            </a:extLst>
          </p:cNvPr>
          <p:cNvSpPr/>
          <p:nvPr/>
        </p:nvSpPr>
        <p:spPr>
          <a:xfrm rot="16200000">
            <a:off x="6621464" y="4911726"/>
            <a:ext cx="877887" cy="322263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A1358A7-A331-4A57-B423-729D80DCEFCB}"/>
              </a:ext>
            </a:extLst>
          </p:cNvPr>
          <p:cNvSpPr/>
          <p:nvPr/>
        </p:nvSpPr>
        <p:spPr>
          <a:xfrm>
            <a:off x="9975851" y="3444876"/>
            <a:ext cx="1325563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LDQ_ctrl</a:t>
            </a:r>
          </a:p>
        </p:txBody>
      </p:sp>
      <p:sp>
        <p:nvSpPr>
          <p:cNvPr id="47" name="右箭头 10">
            <a:extLst>
              <a:ext uri="{FF2B5EF4-FFF2-40B4-BE49-F238E27FC236}">
                <a16:creationId xmlns:a16="http://schemas.microsoft.com/office/drawing/2014/main" id="{AA309E5E-B4D8-8894-57AA-C6B91EB866F4}"/>
              </a:ext>
            </a:extLst>
          </p:cNvPr>
          <p:cNvSpPr/>
          <p:nvPr/>
        </p:nvSpPr>
        <p:spPr>
          <a:xfrm rot="5400000">
            <a:off x="11930063" y="4410076"/>
            <a:ext cx="820738" cy="28733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8" name="右箭头 10">
            <a:extLst>
              <a:ext uri="{FF2B5EF4-FFF2-40B4-BE49-F238E27FC236}">
                <a16:creationId xmlns:a16="http://schemas.microsoft.com/office/drawing/2014/main" id="{935AB986-3FDE-0946-7595-275B82A27E83}"/>
              </a:ext>
            </a:extLst>
          </p:cNvPr>
          <p:cNvSpPr/>
          <p:nvPr/>
        </p:nvSpPr>
        <p:spPr>
          <a:xfrm rot="16200000">
            <a:off x="9989345" y="4366420"/>
            <a:ext cx="879475" cy="322263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9" name="圆角右箭头 32">
            <a:extLst>
              <a:ext uri="{FF2B5EF4-FFF2-40B4-BE49-F238E27FC236}">
                <a16:creationId xmlns:a16="http://schemas.microsoft.com/office/drawing/2014/main" id="{8F634864-6019-691F-2E7F-907DA9E45442}"/>
              </a:ext>
            </a:extLst>
          </p:cNvPr>
          <p:cNvSpPr/>
          <p:nvPr/>
        </p:nvSpPr>
        <p:spPr>
          <a:xfrm flipH="1" flipV="1">
            <a:off x="7854950" y="5100638"/>
            <a:ext cx="1328738" cy="1090612"/>
          </a:xfrm>
          <a:prstGeom prst="bentArrow">
            <a:avLst>
              <a:gd name="adj1" fmla="val 17735"/>
              <a:gd name="adj2" fmla="val 25380"/>
              <a:gd name="adj3" fmla="val 25000"/>
              <a:gd name="adj4" fmla="val 4375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 noProof="1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62505D-78C2-EB7E-E5F0-635AAEC4E385}"/>
              </a:ext>
            </a:extLst>
          </p:cNvPr>
          <p:cNvSpPr/>
          <p:nvPr/>
        </p:nvSpPr>
        <p:spPr>
          <a:xfrm>
            <a:off x="4483100" y="5918201"/>
            <a:ext cx="1360488" cy="2762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Store IQ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7651BF2-B007-22FC-5248-10DB599AB109}"/>
              </a:ext>
            </a:extLst>
          </p:cNvPr>
          <p:cNvSpPr/>
          <p:nvPr/>
        </p:nvSpPr>
        <p:spPr>
          <a:xfrm>
            <a:off x="4498975" y="6289676"/>
            <a:ext cx="1358900" cy="2778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Int IQ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DC16C6-BDC8-0CA2-FD6D-8BFB43C841D0}"/>
              </a:ext>
            </a:extLst>
          </p:cNvPr>
          <p:cNvSpPr/>
          <p:nvPr/>
        </p:nvSpPr>
        <p:spPr>
          <a:xfrm>
            <a:off x="8458201" y="3578225"/>
            <a:ext cx="835025" cy="395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AGU</a:t>
            </a:r>
          </a:p>
        </p:txBody>
      </p:sp>
      <p:sp>
        <p:nvSpPr>
          <p:cNvPr id="52" name="右箭头 28">
            <a:extLst>
              <a:ext uri="{FF2B5EF4-FFF2-40B4-BE49-F238E27FC236}">
                <a16:creationId xmlns:a16="http://schemas.microsoft.com/office/drawing/2014/main" id="{A25CA7BB-F0F0-D517-EB2A-775BA71B6024}"/>
              </a:ext>
            </a:extLst>
          </p:cNvPr>
          <p:cNvSpPr/>
          <p:nvPr/>
        </p:nvSpPr>
        <p:spPr>
          <a:xfrm>
            <a:off x="7827964" y="3632201"/>
            <a:ext cx="630237" cy="288925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A65F6EA-85B9-0028-11E8-E9915EECADCF}"/>
              </a:ext>
            </a:extLst>
          </p:cNvPr>
          <p:cNvSpPr/>
          <p:nvPr/>
        </p:nvSpPr>
        <p:spPr>
          <a:xfrm>
            <a:off x="6413500" y="397669"/>
            <a:ext cx="1441450" cy="6953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STQ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A185FA0-C25C-AB3B-8D73-EE102D36C829}"/>
              </a:ext>
            </a:extLst>
          </p:cNvPr>
          <p:cNvSpPr/>
          <p:nvPr/>
        </p:nvSpPr>
        <p:spPr>
          <a:xfrm>
            <a:off x="6413500" y="1554957"/>
            <a:ext cx="1325563" cy="61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STQ_ctrl</a:t>
            </a:r>
          </a:p>
        </p:txBody>
      </p:sp>
      <p:sp>
        <p:nvSpPr>
          <p:cNvPr id="56" name="右箭头 16">
            <a:extLst>
              <a:ext uri="{FF2B5EF4-FFF2-40B4-BE49-F238E27FC236}">
                <a16:creationId xmlns:a16="http://schemas.microsoft.com/office/drawing/2014/main" id="{1E62C9B2-1097-D2E7-4F05-43709C1EF0FB}"/>
              </a:ext>
            </a:extLst>
          </p:cNvPr>
          <p:cNvSpPr/>
          <p:nvPr/>
        </p:nvSpPr>
        <p:spPr>
          <a:xfrm rot="16200000">
            <a:off x="6744058" y="1173386"/>
            <a:ext cx="408867" cy="28892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7" name="右箭头 17">
            <a:extLst>
              <a:ext uri="{FF2B5EF4-FFF2-40B4-BE49-F238E27FC236}">
                <a16:creationId xmlns:a16="http://schemas.microsoft.com/office/drawing/2014/main" id="{2A6EE052-391B-F13D-C201-FF2DC2751E51}"/>
              </a:ext>
            </a:extLst>
          </p:cNvPr>
          <p:cNvSpPr/>
          <p:nvPr/>
        </p:nvSpPr>
        <p:spPr>
          <a:xfrm rot="5400000">
            <a:off x="7128743" y="1206213"/>
            <a:ext cx="418957" cy="233365"/>
          </a:xfrm>
          <a:prstGeom prst="rightArrow">
            <a:avLst>
              <a:gd name="adj1" fmla="val 74582"/>
              <a:gd name="adj2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1995C7A-E359-7EBD-DBC2-A81DEAFBCD17}"/>
              </a:ext>
            </a:extLst>
          </p:cNvPr>
          <p:cNvSpPr/>
          <p:nvPr/>
        </p:nvSpPr>
        <p:spPr>
          <a:xfrm>
            <a:off x="-2413000" y="2133601"/>
            <a:ext cx="1441450" cy="253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noProof="1"/>
              <a:t>指令队列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F28DA2-55DF-39AC-D545-65C89C346E67}"/>
              </a:ext>
            </a:extLst>
          </p:cNvPr>
          <p:cNvSpPr/>
          <p:nvPr/>
        </p:nvSpPr>
        <p:spPr>
          <a:xfrm>
            <a:off x="4105852" y="655206"/>
            <a:ext cx="1441450" cy="295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RAT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34B5D1-0C95-4550-651E-80837BBB4E56}"/>
              </a:ext>
            </a:extLst>
          </p:cNvPr>
          <p:cNvSpPr/>
          <p:nvPr/>
        </p:nvSpPr>
        <p:spPr>
          <a:xfrm>
            <a:off x="1748414" y="2844370"/>
            <a:ext cx="10201131" cy="1819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5400" noProof="1"/>
              <a:t>CTRL</a:t>
            </a: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FEAF2785-96AD-D89E-6754-D8B88A6B3A08}"/>
              </a:ext>
            </a:extLst>
          </p:cNvPr>
          <p:cNvSpPr/>
          <p:nvPr/>
        </p:nvSpPr>
        <p:spPr>
          <a:xfrm>
            <a:off x="-971550" y="3213100"/>
            <a:ext cx="503237" cy="2873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28352FD-EE02-9566-E803-010313516344}"/>
              </a:ext>
            </a:extLst>
          </p:cNvPr>
          <p:cNvSpPr/>
          <p:nvPr/>
        </p:nvSpPr>
        <p:spPr>
          <a:xfrm>
            <a:off x="9431916" y="647268"/>
            <a:ext cx="1203325" cy="10906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PRF</a:t>
            </a:r>
          </a:p>
          <a:p>
            <a:pPr algn="ctr">
              <a:defRPr/>
            </a:pPr>
            <a:r>
              <a:rPr lang="en-US" altLang="zh-CN" noProof="1"/>
              <a:t>7read </a:t>
            </a:r>
          </a:p>
          <a:p>
            <a:pPr algn="ctr">
              <a:defRPr/>
            </a:pPr>
            <a:r>
              <a:rPr lang="en-US" altLang="zh-CN" noProof="1"/>
              <a:t>3write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F313FD-F71A-02B7-34D7-37943941E2F1}"/>
              </a:ext>
            </a:extLst>
          </p:cNvPr>
          <p:cNvSpPr/>
          <p:nvPr/>
        </p:nvSpPr>
        <p:spPr>
          <a:xfrm>
            <a:off x="5925127" y="772680"/>
            <a:ext cx="1328738" cy="86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LDQ</a:t>
            </a:r>
          </a:p>
        </p:txBody>
      </p:sp>
      <p:sp>
        <p:nvSpPr>
          <p:cNvPr id="6152" name="文本框 2">
            <a:extLst>
              <a:ext uri="{FF2B5EF4-FFF2-40B4-BE49-F238E27FC236}">
                <a16:creationId xmlns:a16="http://schemas.microsoft.com/office/drawing/2014/main" id="{D806CDB6-412F-7EB5-DF4C-240E4507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396" y="5746751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内存端口</a:t>
            </a: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79094CAA-63BB-FA0F-01C9-EA44662ADE5B}"/>
              </a:ext>
            </a:extLst>
          </p:cNvPr>
          <p:cNvSpPr/>
          <p:nvPr/>
        </p:nvSpPr>
        <p:spPr>
          <a:xfrm>
            <a:off x="-982663" y="3608389"/>
            <a:ext cx="503238" cy="287337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" name="右箭头 17">
            <a:extLst>
              <a:ext uri="{FF2B5EF4-FFF2-40B4-BE49-F238E27FC236}">
                <a16:creationId xmlns:a16="http://schemas.microsoft.com/office/drawing/2014/main" id="{E6F3A068-0889-5460-C99A-A8F4C02B3382}"/>
              </a:ext>
            </a:extLst>
          </p:cNvPr>
          <p:cNvSpPr/>
          <p:nvPr/>
        </p:nvSpPr>
        <p:spPr>
          <a:xfrm rot="5400000">
            <a:off x="7721384" y="856025"/>
            <a:ext cx="1184275" cy="2874962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5" name="右箭头 17">
            <a:extLst>
              <a:ext uri="{FF2B5EF4-FFF2-40B4-BE49-F238E27FC236}">
                <a16:creationId xmlns:a16="http://schemas.microsoft.com/office/drawing/2014/main" id="{1A29D9D7-A22C-22DB-3D04-9905C7EDF347}"/>
              </a:ext>
            </a:extLst>
          </p:cNvPr>
          <p:cNvSpPr/>
          <p:nvPr/>
        </p:nvSpPr>
        <p:spPr>
          <a:xfrm rot="5400000" flipH="1">
            <a:off x="4017746" y="1335449"/>
            <a:ext cx="1173162" cy="189865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09B971-A680-548D-8ADF-FB03E3BBC420}"/>
              </a:ext>
            </a:extLst>
          </p:cNvPr>
          <p:cNvSpPr/>
          <p:nvPr/>
        </p:nvSpPr>
        <p:spPr>
          <a:xfrm>
            <a:off x="4145540" y="1020330"/>
            <a:ext cx="1441450" cy="2936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free list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1693724-2C0E-65EC-ABC3-4075C5FFE2DC}"/>
              </a:ext>
            </a:extLst>
          </p:cNvPr>
          <p:cNvSpPr/>
          <p:nvPr/>
        </p:nvSpPr>
        <p:spPr>
          <a:xfrm>
            <a:off x="4131252" y="1382280"/>
            <a:ext cx="1441450" cy="2936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reg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7354A2A-8437-6214-9A64-58E046AEE562}"/>
              </a:ext>
            </a:extLst>
          </p:cNvPr>
          <p:cNvSpPr/>
          <p:nvPr/>
        </p:nvSpPr>
        <p:spPr>
          <a:xfrm>
            <a:off x="2499302" y="1158444"/>
            <a:ext cx="1441450" cy="295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ROB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9B2E21-885F-F5AE-298A-ABF38ABD9060}"/>
              </a:ext>
            </a:extLst>
          </p:cNvPr>
          <p:cNvSpPr/>
          <p:nvPr/>
        </p:nvSpPr>
        <p:spPr>
          <a:xfrm>
            <a:off x="7574540" y="801256"/>
            <a:ext cx="1441450" cy="8048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noProof="1"/>
              <a:t>IQ</a:t>
            </a:r>
          </a:p>
        </p:txBody>
      </p:sp>
      <p:sp>
        <p:nvSpPr>
          <p:cNvPr id="49" name="右箭头 17">
            <a:extLst>
              <a:ext uri="{FF2B5EF4-FFF2-40B4-BE49-F238E27FC236}">
                <a16:creationId xmlns:a16="http://schemas.microsoft.com/office/drawing/2014/main" id="{22F6EC6C-A3CF-CE0D-ABA6-798AAB7FCC21}"/>
              </a:ext>
            </a:extLst>
          </p:cNvPr>
          <p:cNvSpPr/>
          <p:nvPr/>
        </p:nvSpPr>
        <p:spPr>
          <a:xfrm rot="5400000">
            <a:off x="3905683" y="4895851"/>
            <a:ext cx="977900" cy="51435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0" name="右箭头 17">
            <a:extLst>
              <a:ext uri="{FF2B5EF4-FFF2-40B4-BE49-F238E27FC236}">
                <a16:creationId xmlns:a16="http://schemas.microsoft.com/office/drawing/2014/main" id="{265C70D3-B4EA-0FF0-9EFD-FE326129D53E}"/>
              </a:ext>
            </a:extLst>
          </p:cNvPr>
          <p:cNvSpPr/>
          <p:nvPr/>
        </p:nvSpPr>
        <p:spPr>
          <a:xfrm rot="5400000" flipH="1">
            <a:off x="4364471" y="4876801"/>
            <a:ext cx="979487" cy="515938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A499644-01DA-9410-506E-684D5B3A4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528625"/>
            <a:ext cx="5469987" cy="4823534"/>
          </a:xfrm>
          <a:prstGeom prst="rect">
            <a:avLst/>
          </a:prstGeom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37646958-6575-21B8-163E-1CF4C5668D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2E24870-6A79-EC8E-FF64-D8FCFAEF23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8716" y="1068222"/>
            <a:ext cx="9558047" cy="17526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1. </a:t>
            </a:r>
            <a:r>
              <a:rPr lang="zh-CN" altLang="en-US" sz="2000" dirty="0"/>
              <a:t>再重构了之前写的东西，更明确电路的组成部分，朴素组合逻辑</a:t>
            </a:r>
            <a:r>
              <a:rPr lang="en-US" altLang="zh-CN" sz="2000" dirty="0"/>
              <a:t>/DFF/SRAM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809900-1EA0-2567-19E3-4BF503C8A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847" y="1814490"/>
            <a:ext cx="4315427" cy="266737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CFBC716-51BF-BB74-2E0B-0C5C541E44C2}"/>
              </a:ext>
            </a:extLst>
          </p:cNvPr>
          <p:cNvCxnSpPr>
            <a:cxnSpLocks/>
          </p:cNvCxnSpPr>
          <p:nvPr/>
        </p:nvCxnSpPr>
        <p:spPr>
          <a:xfrm flipV="1">
            <a:off x="3095515" y="2417850"/>
            <a:ext cx="4133506" cy="8059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08EC9ABE-4480-EFFE-0DA4-CD2CAFD42D25}"/>
              </a:ext>
            </a:extLst>
          </p:cNvPr>
          <p:cNvSpPr/>
          <p:nvPr/>
        </p:nvSpPr>
        <p:spPr>
          <a:xfrm>
            <a:off x="3747655" y="4910759"/>
            <a:ext cx="387927" cy="1420091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0990BF-6FC3-0BFC-395F-3F9AF0E0FD16}"/>
              </a:ext>
            </a:extLst>
          </p:cNvPr>
          <p:cNvSpPr txBox="1"/>
          <p:nvPr/>
        </p:nvSpPr>
        <p:spPr>
          <a:xfrm>
            <a:off x="4218396" y="538486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Reg_T1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8B41C5A0-40CF-2095-C342-1AA4B778C3A8}"/>
              </a:ext>
            </a:extLst>
          </p:cNvPr>
          <p:cNvSpPr/>
          <p:nvPr/>
        </p:nvSpPr>
        <p:spPr>
          <a:xfrm>
            <a:off x="3747655" y="3587410"/>
            <a:ext cx="387927" cy="114783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C99A64-4C2E-182A-7372-70A6216985B6}"/>
              </a:ext>
            </a:extLst>
          </p:cNvPr>
          <p:cNvSpPr txBox="1"/>
          <p:nvPr/>
        </p:nvSpPr>
        <p:spPr>
          <a:xfrm>
            <a:off x="4161937" y="398497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Reg_T0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E31EFC1-FDBA-8318-B2A5-D6526B41BAAE}"/>
              </a:ext>
            </a:extLst>
          </p:cNvPr>
          <p:cNvCxnSpPr>
            <a:cxnSpLocks/>
          </p:cNvCxnSpPr>
          <p:nvPr/>
        </p:nvCxnSpPr>
        <p:spPr>
          <a:xfrm>
            <a:off x="2245176" y="2521248"/>
            <a:ext cx="56754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CFB3F5C-935C-1A98-B1EE-84836FB35EF0}"/>
              </a:ext>
            </a:extLst>
          </p:cNvPr>
          <p:cNvCxnSpPr>
            <a:cxnSpLocks/>
          </p:cNvCxnSpPr>
          <p:nvPr/>
        </p:nvCxnSpPr>
        <p:spPr>
          <a:xfrm>
            <a:off x="2256022" y="2670824"/>
            <a:ext cx="56754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1588453-1085-3D7C-2E72-E6C8BA51DF2E}"/>
              </a:ext>
            </a:extLst>
          </p:cNvPr>
          <p:cNvSpPr txBox="1"/>
          <p:nvPr/>
        </p:nvSpPr>
        <p:spPr>
          <a:xfrm>
            <a:off x="2823565" y="230149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E01CF8-F945-558D-1029-ED63F1F253F8}"/>
              </a:ext>
            </a:extLst>
          </p:cNvPr>
          <p:cNvSpPr txBox="1"/>
          <p:nvPr/>
        </p:nvSpPr>
        <p:spPr>
          <a:xfrm>
            <a:off x="2812719" y="248615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8F38376-2B36-7E1A-6FB4-B409705B485A}"/>
              </a:ext>
            </a:extLst>
          </p:cNvPr>
          <p:cNvCxnSpPr/>
          <p:nvPr/>
        </p:nvCxnSpPr>
        <p:spPr>
          <a:xfrm>
            <a:off x="10190018" y="2189018"/>
            <a:ext cx="81049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212DBCD-EAE0-6A9D-5E3F-64F9323985F7}"/>
              </a:ext>
            </a:extLst>
          </p:cNvPr>
          <p:cNvCxnSpPr/>
          <p:nvPr/>
        </p:nvCxnSpPr>
        <p:spPr>
          <a:xfrm>
            <a:off x="10266218" y="3837708"/>
            <a:ext cx="81049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362</Words>
  <Application>Microsoft Office PowerPoint</Application>
  <PresentationFormat>宽屏</PresentationFormat>
  <Paragraphs>138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本周进度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本周进度</vt:lpstr>
      <vt:lpstr>本周进度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三 张</dc:creator>
  <cp:lastModifiedBy>三 张</cp:lastModifiedBy>
  <cp:revision>6</cp:revision>
  <dcterms:created xsi:type="dcterms:W3CDTF">2024-09-24T16:19:40Z</dcterms:created>
  <dcterms:modified xsi:type="dcterms:W3CDTF">2024-10-09T11:05:31Z</dcterms:modified>
</cp:coreProperties>
</file>