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8" r:id="rId2"/>
    <p:sldId id="256" r:id="rId3"/>
    <p:sldId id="257" r:id="rId4"/>
    <p:sldId id="337" r:id="rId5"/>
    <p:sldId id="339" r:id="rId6"/>
    <p:sldId id="340" r:id="rId7"/>
    <p:sldId id="341" r:id="rId8"/>
    <p:sldId id="342" r:id="rId9"/>
    <p:sldId id="362" r:id="rId10"/>
    <p:sldId id="363" r:id="rId11"/>
    <p:sldId id="343" r:id="rId12"/>
    <p:sldId id="344" r:id="rId13"/>
    <p:sldId id="358" r:id="rId14"/>
    <p:sldId id="346" r:id="rId15"/>
    <p:sldId id="345" r:id="rId16"/>
    <p:sldId id="359" r:id="rId17"/>
    <p:sldId id="364" r:id="rId18"/>
    <p:sldId id="361" r:id="rId19"/>
    <p:sldId id="347" r:id="rId20"/>
    <p:sldId id="348" r:id="rId21"/>
    <p:sldId id="360" r:id="rId22"/>
    <p:sldId id="349" r:id="rId23"/>
    <p:sldId id="351" r:id="rId24"/>
    <p:sldId id="354" r:id="rId25"/>
    <p:sldId id="355" r:id="rId26"/>
    <p:sldId id="356" r:id="rId27"/>
    <p:sldId id="357" r:id="rId28"/>
    <p:sldId id="26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44"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90EE06-C3B0-4AE1-B990-646FEA713C56}" type="datetimeFigureOut">
              <a:rPr lang="zh-CN" altLang="en-US" smtClean="0"/>
              <a:t>2020/12/24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D94DE-FB95-496B-9521-61F1976BF942}" type="slidenum">
              <a:rPr lang="zh-CN" altLang="en-US" smtClean="0"/>
              <a:t>‹#›</a:t>
            </a:fld>
            <a:endParaRPr lang="zh-CN" altLang="en-US"/>
          </a:p>
        </p:txBody>
      </p:sp>
    </p:spTree>
    <p:extLst>
      <p:ext uri="{BB962C8B-B14F-4D97-AF65-F5344CB8AC3E}">
        <p14:creationId xmlns:p14="http://schemas.microsoft.com/office/powerpoint/2010/main" val="239225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门控单元的研究重点在于对门控单元机制的研究，哪些门控单元的作用不可替代，哪些门控单元是不必要的，通过这些研究进而找到效率更高，效果更好的基于门控的循环神经网络。</a:t>
            </a:r>
            <a:endParaRPr lang="en-US" altLang="zh-CN" dirty="0"/>
          </a:p>
          <a:p>
            <a:r>
              <a:rPr lang="zh-CN" altLang="en-US" dirty="0"/>
              <a:t>酉循环神经网络关键研究在于酉矩阵的构造和酉矩阵的参数化上。</a:t>
            </a:r>
            <a:endParaRPr lang="en-US" altLang="zh-CN" dirty="0"/>
          </a:p>
          <a:p>
            <a:r>
              <a:rPr lang="zh-CN" altLang="en-US" dirty="0"/>
              <a:t>旋转记忆单元是旋转单元在循环神经网络上的一个应用，目前的研究还不是很深入。</a:t>
            </a:r>
            <a:endParaRPr lang="en-US" altLang="zh-CN" dirty="0"/>
          </a:p>
          <a:p>
            <a:r>
              <a:rPr lang="zh-CN" altLang="en-US" dirty="0"/>
              <a:t>循环神经网络设计之初的目的就是为了处理序列问题，在计算时需要当前时刻计算完毕才能进行下一个时刻的计算，所以其并行计算就难以实现。所以</a:t>
            </a:r>
            <a:r>
              <a:rPr lang="en-US" altLang="zh-CN" dirty="0"/>
              <a:t>RNN</a:t>
            </a:r>
            <a:r>
              <a:rPr lang="zh-CN" altLang="en-US" dirty="0"/>
              <a:t>的研究的另一个方向就是</a:t>
            </a:r>
            <a:endParaRPr lang="en-US" altLang="zh-CN" dirty="0"/>
          </a:p>
          <a:p>
            <a:r>
              <a:rPr lang="zh-CN" altLang="en-US" dirty="0">
                <a:solidFill>
                  <a:srgbClr val="FF0000"/>
                </a:solidFill>
              </a:rPr>
              <a:t>如何并行计算或者如何加快计算速度。</a:t>
            </a:r>
            <a:endParaRPr lang="en-US" altLang="zh-CN" dirty="0">
              <a:solidFill>
                <a:srgbClr val="FF0000"/>
              </a:solidFill>
            </a:endParaRPr>
          </a:p>
          <a:p>
            <a:endParaRPr lang="zh-CN" altLang="en-US" dirty="0"/>
          </a:p>
        </p:txBody>
      </p:sp>
      <p:sp>
        <p:nvSpPr>
          <p:cNvPr id="4" name="灯片编号占位符 3"/>
          <p:cNvSpPr>
            <a:spLocks noGrp="1"/>
          </p:cNvSpPr>
          <p:nvPr>
            <p:ph type="sldNum" sz="quarter" idx="5"/>
          </p:nvPr>
        </p:nvSpPr>
        <p:spPr/>
        <p:txBody>
          <a:bodyPr/>
          <a:lstStyle/>
          <a:p>
            <a:fld id="{3CCD94DE-FB95-496B-9521-61F1976BF942}" type="slidenum">
              <a:rPr lang="zh-CN" altLang="en-US" smtClean="0"/>
              <a:t>16</a:t>
            </a:fld>
            <a:endParaRPr lang="zh-CN" altLang="en-US"/>
          </a:p>
        </p:txBody>
      </p:sp>
    </p:spTree>
    <p:extLst>
      <p:ext uri="{BB962C8B-B14F-4D97-AF65-F5344CB8AC3E}">
        <p14:creationId xmlns:p14="http://schemas.microsoft.com/office/powerpoint/2010/main" val="1639540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门控单元的研究重点在于对门控单元机制的研究，哪些门控单元的作用不可替代，哪些门控单元是不必要的，通过这些研究进而找到效率更高，效果更好的基于门控的循环神经网络。</a:t>
            </a:r>
            <a:endParaRPr lang="en-US" altLang="zh-CN" dirty="0"/>
          </a:p>
          <a:p>
            <a:r>
              <a:rPr lang="zh-CN" altLang="en-US" dirty="0"/>
              <a:t>酉循环神经网络关键研究在于酉矩阵的构造和酉矩阵的参数化上。</a:t>
            </a:r>
            <a:endParaRPr lang="en-US" altLang="zh-CN" dirty="0"/>
          </a:p>
          <a:p>
            <a:r>
              <a:rPr lang="zh-CN" altLang="en-US" dirty="0"/>
              <a:t>旋转记忆单元是旋转单元在循环神经网络上的一个应用，目前的研究还不是很深入。</a:t>
            </a:r>
            <a:endParaRPr lang="en-US" altLang="zh-CN" dirty="0"/>
          </a:p>
          <a:p>
            <a:r>
              <a:rPr lang="zh-CN" altLang="en-US" dirty="0"/>
              <a:t>循环神经网络设计之初的目的就是为了处理序列问题，在计算时需要当前时刻计算完毕才能进行下一个时刻的计算，所以其并行计算就难以实现。所以</a:t>
            </a:r>
            <a:r>
              <a:rPr lang="en-US" altLang="zh-CN" dirty="0"/>
              <a:t>RNN</a:t>
            </a:r>
            <a:r>
              <a:rPr lang="zh-CN" altLang="en-US" dirty="0"/>
              <a:t>的研究的另一个方向就是</a:t>
            </a:r>
            <a:endParaRPr lang="en-US" altLang="zh-CN" dirty="0"/>
          </a:p>
          <a:p>
            <a:r>
              <a:rPr lang="zh-CN" altLang="en-US" dirty="0">
                <a:solidFill>
                  <a:srgbClr val="FF0000"/>
                </a:solidFill>
              </a:rPr>
              <a:t>如何并行计算或者如何加快计算速度。</a:t>
            </a:r>
            <a:endParaRPr lang="en-US" altLang="zh-CN" dirty="0">
              <a:solidFill>
                <a:srgbClr val="FF0000"/>
              </a:solidFill>
            </a:endParaRPr>
          </a:p>
          <a:p>
            <a:endParaRPr lang="zh-CN" altLang="en-US" dirty="0"/>
          </a:p>
        </p:txBody>
      </p:sp>
      <p:sp>
        <p:nvSpPr>
          <p:cNvPr id="4" name="灯片编号占位符 3"/>
          <p:cNvSpPr>
            <a:spLocks noGrp="1"/>
          </p:cNvSpPr>
          <p:nvPr>
            <p:ph type="sldNum" sz="quarter" idx="5"/>
          </p:nvPr>
        </p:nvSpPr>
        <p:spPr/>
        <p:txBody>
          <a:bodyPr/>
          <a:lstStyle/>
          <a:p>
            <a:fld id="{3CCD94DE-FB95-496B-9521-61F1976BF942}" type="slidenum">
              <a:rPr lang="zh-CN" altLang="en-US" smtClean="0"/>
              <a:t>18</a:t>
            </a:fld>
            <a:endParaRPr lang="zh-CN" altLang="en-US"/>
          </a:p>
        </p:txBody>
      </p:sp>
    </p:spTree>
    <p:extLst>
      <p:ext uri="{BB962C8B-B14F-4D97-AF65-F5344CB8AC3E}">
        <p14:creationId xmlns:p14="http://schemas.microsoft.com/office/powerpoint/2010/main" val="272834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、一个前馈神经网络，包括输入层，隐藏层，输出层</a:t>
            </a:r>
            <a:endParaRPr lang="en-US" altLang="zh-CN" dirty="0"/>
          </a:p>
          <a:p>
            <a:r>
              <a:rPr lang="en-US" altLang="zh-CN" dirty="0"/>
              <a:t>B</a:t>
            </a:r>
            <a:r>
              <a:rPr lang="zh-CN" altLang="en-US" dirty="0"/>
              <a:t>、</a:t>
            </a:r>
            <a:r>
              <a:rPr lang="en-US" altLang="zh-CN" dirty="0"/>
              <a:t>n</a:t>
            </a:r>
            <a:r>
              <a:rPr lang="zh-CN" altLang="en-US" dirty="0"/>
              <a:t>个隐藏层的链接</a:t>
            </a:r>
            <a:endParaRPr lang="en-US" altLang="zh-CN" dirty="0"/>
          </a:p>
          <a:p>
            <a:r>
              <a:rPr lang="en-US" altLang="zh-CN" dirty="0"/>
              <a:t>C</a:t>
            </a:r>
            <a:r>
              <a:rPr lang="zh-CN" altLang="en-US" dirty="0"/>
              <a:t>、隐藏层权重矩阵</a:t>
            </a:r>
            <a:r>
              <a:rPr lang="en-US" altLang="zh-CN" dirty="0"/>
              <a:t>W</a:t>
            </a:r>
            <a:r>
              <a:rPr lang="zh-CN" altLang="en-US" dirty="0"/>
              <a:t>的分解及光学表示</a:t>
            </a:r>
            <a:endParaRPr lang="en-US" altLang="zh-CN" dirty="0"/>
          </a:p>
          <a:p>
            <a:r>
              <a:rPr lang="en-US" altLang="zh-CN" dirty="0"/>
              <a:t>D</a:t>
            </a:r>
            <a:r>
              <a:rPr lang="zh-CN" altLang="en-US" dirty="0"/>
              <a:t>、输入到输出的整体矿建</a:t>
            </a:r>
            <a:endParaRPr lang="en-US" altLang="zh-CN" dirty="0"/>
          </a:p>
          <a:p>
            <a:r>
              <a:rPr lang="zh-CN" altLang="en-US" dirty="0"/>
              <a:t>核心</a:t>
            </a:r>
            <a:r>
              <a:rPr lang="en-US" altLang="zh-CN" dirty="0"/>
              <a:t>:</a:t>
            </a:r>
            <a:r>
              <a:rPr lang="zh-CN" altLang="en-US" dirty="0"/>
              <a:t>输入输出时光信号，权重矩阵的计算用光学器件搭建，进行光学上的处理，非线性激活函数在电域处理（电脑处理）。</a:t>
            </a:r>
          </a:p>
        </p:txBody>
      </p:sp>
      <p:sp>
        <p:nvSpPr>
          <p:cNvPr id="4" name="灯片编号占位符 3"/>
          <p:cNvSpPr>
            <a:spLocks noGrp="1"/>
          </p:cNvSpPr>
          <p:nvPr>
            <p:ph type="sldNum" sz="quarter" idx="5"/>
          </p:nvPr>
        </p:nvSpPr>
        <p:spPr/>
        <p:txBody>
          <a:bodyPr/>
          <a:lstStyle/>
          <a:p>
            <a:fld id="{3CCD94DE-FB95-496B-9521-61F1976BF942}" type="slidenum">
              <a:rPr lang="zh-CN" altLang="en-US" smtClean="0"/>
              <a:t>20</a:t>
            </a:fld>
            <a:endParaRPr lang="zh-CN" altLang="en-US"/>
          </a:p>
        </p:txBody>
      </p:sp>
    </p:spTree>
    <p:extLst>
      <p:ext uri="{BB962C8B-B14F-4D97-AF65-F5344CB8AC3E}">
        <p14:creationId xmlns:p14="http://schemas.microsoft.com/office/powerpoint/2010/main" val="1473594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C55B7-D242-45E1-83CC-ACB2CD13641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492FE33-4273-4994-922C-8BA90EE089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096291A-888B-4049-8AF9-0A543ABFBF10}"/>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41B53AFA-BDE9-4229-8B01-DF73F25166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E1BB27-9FDE-43C4-8CE3-310615AEEB9C}"/>
              </a:ext>
            </a:extLst>
          </p:cNvPr>
          <p:cNvSpPr>
            <a:spLocks noGrp="1"/>
          </p:cNvSpPr>
          <p:nvPr>
            <p:ph type="sldNum" sz="quarter" idx="12"/>
          </p:nvPr>
        </p:nvSpPr>
        <p:spPr/>
        <p:txBody>
          <a:bodyPr/>
          <a:lstStyle/>
          <a:p>
            <a:fld id="{E7FD7B0C-06A5-477E-B7B1-F713354F2E69}" type="slidenum">
              <a:rPr lang="zh-CN" altLang="en-US" smtClean="0"/>
              <a:t>‹#›</a:t>
            </a:fld>
            <a:endParaRPr lang="zh-CN" altLang="en-US"/>
          </a:p>
        </p:txBody>
      </p:sp>
    </p:spTree>
    <p:extLst>
      <p:ext uri="{BB962C8B-B14F-4D97-AF65-F5344CB8AC3E}">
        <p14:creationId xmlns:p14="http://schemas.microsoft.com/office/powerpoint/2010/main" val="173075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E54C7-840A-4AC8-B625-DB21A46817A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32F6F0-0C19-4DAC-86F3-3B992C4ADE5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4E4FD1-A23D-44DF-B9E2-8EC731047BC9}"/>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05E0C29C-DEB5-4641-9ADB-FED088D974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541575-2AB3-4E67-8A38-0642C1F6D4D7}"/>
              </a:ext>
            </a:extLst>
          </p:cNvPr>
          <p:cNvSpPr>
            <a:spLocks noGrp="1"/>
          </p:cNvSpPr>
          <p:nvPr>
            <p:ph type="sldNum" sz="quarter" idx="12"/>
          </p:nvPr>
        </p:nvSpPr>
        <p:spPr/>
        <p:txBody>
          <a:bodyPr/>
          <a:lstStyle/>
          <a:p>
            <a:fld id="{E7FD7B0C-06A5-477E-B7B1-F713354F2E69}" type="slidenum">
              <a:rPr lang="zh-CN" altLang="en-US" smtClean="0"/>
              <a:t>‹#›</a:t>
            </a:fld>
            <a:endParaRPr lang="zh-CN" altLang="en-US"/>
          </a:p>
        </p:txBody>
      </p:sp>
    </p:spTree>
    <p:extLst>
      <p:ext uri="{BB962C8B-B14F-4D97-AF65-F5344CB8AC3E}">
        <p14:creationId xmlns:p14="http://schemas.microsoft.com/office/powerpoint/2010/main" val="1218654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751570-DE33-4B49-9D4D-258C3D137D3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EEE5546-48E5-4B2C-8E88-E3AFB3BB6C4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5548BA-9A01-451F-A861-8129384268B5}"/>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6C386B8F-213C-49AE-B2BA-D5EAAC99A0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6983A3-5004-454D-9BE8-00ECC6A07CBD}"/>
              </a:ext>
            </a:extLst>
          </p:cNvPr>
          <p:cNvSpPr>
            <a:spLocks noGrp="1"/>
          </p:cNvSpPr>
          <p:nvPr>
            <p:ph type="sldNum" sz="quarter" idx="12"/>
          </p:nvPr>
        </p:nvSpPr>
        <p:spPr/>
        <p:txBody>
          <a:bodyPr/>
          <a:lstStyle/>
          <a:p>
            <a:fld id="{E7FD7B0C-06A5-477E-B7B1-F713354F2E69}" type="slidenum">
              <a:rPr lang="zh-CN" altLang="en-US" smtClean="0"/>
              <a:t>‹#›</a:t>
            </a:fld>
            <a:endParaRPr lang="zh-CN" altLang="en-US"/>
          </a:p>
        </p:txBody>
      </p:sp>
    </p:spTree>
    <p:extLst>
      <p:ext uri="{BB962C8B-B14F-4D97-AF65-F5344CB8AC3E}">
        <p14:creationId xmlns:p14="http://schemas.microsoft.com/office/powerpoint/2010/main" val="3560818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522894"/>
      </p:ext>
    </p:extLst>
  </p:cSld>
  <p:clrMapOvr>
    <a:masterClrMapping/>
  </p:clrMapOvr>
  <mc:AlternateContent xmlns:mc="http://schemas.openxmlformats.org/markup-compatibility/2006" xmlns:p14="http://schemas.microsoft.com/office/powerpoint/2010/main">
    <mc:Choice Requires="p14">
      <p:transition spd="slow" advTm="6506"/>
    </mc:Choice>
    <mc:Fallback xmlns="">
      <p:transition spd="slow" advTm="6506"/>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7CD77-3F6B-418A-996C-4357934BC4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9D5EDD-E081-4B7C-981F-6F35BEB916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00745D-3046-4C9E-A732-1C83C5240F36}"/>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1A84E9AA-52F1-49C5-9BAA-35631452F7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05034B-D7E9-43EE-BA83-8BFF9691D7FD}"/>
              </a:ext>
            </a:extLst>
          </p:cNvPr>
          <p:cNvSpPr>
            <a:spLocks noGrp="1"/>
          </p:cNvSpPr>
          <p:nvPr>
            <p:ph type="sldNum" sz="quarter" idx="12"/>
          </p:nvPr>
        </p:nvSpPr>
        <p:spPr/>
        <p:txBody>
          <a:bodyPr/>
          <a:lstStyle/>
          <a:p>
            <a:fld id="{E7FD7B0C-06A5-477E-B7B1-F713354F2E69}" type="slidenum">
              <a:rPr lang="zh-CN" altLang="en-US" smtClean="0"/>
              <a:t>‹#›</a:t>
            </a:fld>
            <a:endParaRPr lang="zh-CN" altLang="en-US"/>
          </a:p>
        </p:txBody>
      </p:sp>
    </p:spTree>
    <p:extLst>
      <p:ext uri="{BB962C8B-B14F-4D97-AF65-F5344CB8AC3E}">
        <p14:creationId xmlns:p14="http://schemas.microsoft.com/office/powerpoint/2010/main" val="337380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D7315-342F-407C-AE25-E672ECE2EF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873C2B1-653D-426E-A6E4-C3C778365D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2DB41AA-CFDE-48A6-A2C1-6B0633A09F22}"/>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E9F2962C-AC64-4A93-8F45-3BD4BB1D0F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3B647D-6D66-4DEA-8F4E-90C6077221FD}"/>
              </a:ext>
            </a:extLst>
          </p:cNvPr>
          <p:cNvSpPr>
            <a:spLocks noGrp="1"/>
          </p:cNvSpPr>
          <p:nvPr>
            <p:ph type="sldNum" sz="quarter" idx="12"/>
          </p:nvPr>
        </p:nvSpPr>
        <p:spPr/>
        <p:txBody>
          <a:bodyPr/>
          <a:lstStyle/>
          <a:p>
            <a:fld id="{E7FD7B0C-06A5-477E-B7B1-F713354F2E69}" type="slidenum">
              <a:rPr lang="zh-CN" altLang="en-US" smtClean="0"/>
              <a:t>‹#›</a:t>
            </a:fld>
            <a:endParaRPr lang="zh-CN" altLang="en-US"/>
          </a:p>
        </p:txBody>
      </p:sp>
    </p:spTree>
    <p:extLst>
      <p:ext uri="{BB962C8B-B14F-4D97-AF65-F5344CB8AC3E}">
        <p14:creationId xmlns:p14="http://schemas.microsoft.com/office/powerpoint/2010/main" val="349018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D44C4-EEA7-4A1D-A9FE-80414E3454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894F58-3C15-416D-B69D-3CCF5F8D19C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C7457AF-8D2D-446C-B631-FC87CB4701E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31B26DC-0141-4D91-98B9-11808B4E4C4E}"/>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833F3B1B-1D04-4BC4-AC99-5AA14F58B7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9941A0-D17B-4CC4-8025-648DB454BF91}"/>
              </a:ext>
            </a:extLst>
          </p:cNvPr>
          <p:cNvSpPr>
            <a:spLocks noGrp="1"/>
          </p:cNvSpPr>
          <p:nvPr>
            <p:ph type="sldNum" sz="quarter" idx="12"/>
          </p:nvPr>
        </p:nvSpPr>
        <p:spPr/>
        <p:txBody>
          <a:bodyPr/>
          <a:lstStyle/>
          <a:p>
            <a:fld id="{E7FD7B0C-06A5-477E-B7B1-F713354F2E69}" type="slidenum">
              <a:rPr lang="zh-CN" altLang="en-US" smtClean="0"/>
              <a:t>‹#›</a:t>
            </a:fld>
            <a:endParaRPr lang="zh-CN" altLang="en-US"/>
          </a:p>
        </p:txBody>
      </p:sp>
    </p:spTree>
    <p:extLst>
      <p:ext uri="{BB962C8B-B14F-4D97-AF65-F5344CB8AC3E}">
        <p14:creationId xmlns:p14="http://schemas.microsoft.com/office/powerpoint/2010/main" val="980887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BEE30-545B-4ACF-87AD-E57318A1D7F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0210C3-8C86-4B74-84D7-03F9EC4C26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D26B5EE-36B8-414E-8796-0ABF1F59793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22DCD2B-3C66-4F48-842E-BA3450811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CAAEAC2-0E79-4547-B525-17CBA767366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CC64CD7-1E33-4A8D-AC62-935EF2159028}"/>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92169950-1FCE-4DDF-8B47-5740D35886A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BB71CA2-7643-4886-B581-635E86266168}"/>
              </a:ext>
            </a:extLst>
          </p:cNvPr>
          <p:cNvSpPr>
            <a:spLocks noGrp="1"/>
          </p:cNvSpPr>
          <p:nvPr>
            <p:ph type="sldNum" sz="quarter" idx="12"/>
          </p:nvPr>
        </p:nvSpPr>
        <p:spPr/>
        <p:txBody>
          <a:bodyPr/>
          <a:lstStyle/>
          <a:p>
            <a:fld id="{E7FD7B0C-06A5-477E-B7B1-F713354F2E69}" type="slidenum">
              <a:rPr lang="zh-CN" altLang="en-US" smtClean="0"/>
              <a:t>‹#›</a:t>
            </a:fld>
            <a:endParaRPr lang="zh-CN" altLang="en-US"/>
          </a:p>
        </p:txBody>
      </p:sp>
    </p:spTree>
    <p:extLst>
      <p:ext uri="{BB962C8B-B14F-4D97-AF65-F5344CB8AC3E}">
        <p14:creationId xmlns:p14="http://schemas.microsoft.com/office/powerpoint/2010/main" val="116942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C99D6-6873-4EEF-84AC-DDE6F0BBCB7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30CC9F-65E6-44CE-B136-5785F19259B7}"/>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18236323-1D09-445A-AD88-F093810B8DE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8A92EA5-BCB8-4BE9-A013-296D5FC193DC}"/>
              </a:ext>
            </a:extLst>
          </p:cNvPr>
          <p:cNvSpPr>
            <a:spLocks noGrp="1"/>
          </p:cNvSpPr>
          <p:nvPr>
            <p:ph type="sldNum" sz="quarter" idx="12"/>
          </p:nvPr>
        </p:nvSpPr>
        <p:spPr/>
        <p:txBody>
          <a:bodyPr/>
          <a:lstStyle/>
          <a:p>
            <a:fld id="{E7FD7B0C-06A5-477E-B7B1-F713354F2E69}" type="slidenum">
              <a:rPr lang="zh-CN" altLang="en-US" smtClean="0"/>
              <a:t>‹#›</a:t>
            </a:fld>
            <a:endParaRPr lang="zh-CN" altLang="en-US"/>
          </a:p>
        </p:txBody>
      </p:sp>
    </p:spTree>
    <p:extLst>
      <p:ext uri="{BB962C8B-B14F-4D97-AF65-F5344CB8AC3E}">
        <p14:creationId xmlns:p14="http://schemas.microsoft.com/office/powerpoint/2010/main" val="96677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57ABB6A-2EE2-4B49-B602-436E98ABBF4F}"/>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B805438E-A668-4CBE-87B1-3679E822F7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C7BBF6-70F8-440B-AB8A-6034FA50FE07}"/>
              </a:ext>
            </a:extLst>
          </p:cNvPr>
          <p:cNvSpPr>
            <a:spLocks noGrp="1"/>
          </p:cNvSpPr>
          <p:nvPr>
            <p:ph type="sldNum" sz="quarter" idx="12"/>
          </p:nvPr>
        </p:nvSpPr>
        <p:spPr/>
        <p:txBody>
          <a:bodyPr/>
          <a:lstStyle/>
          <a:p>
            <a:fld id="{E7FD7B0C-06A5-477E-B7B1-F713354F2E69}" type="slidenum">
              <a:rPr lang="zh-CN" altLang="en-US" smtClean="0"/>
              <a:t>‹#›</a:t>
            </a:fld>
            <a:endParaRPr lang="zh-CN" altLang="en-US"/>
          </a:p>
        </p:txBody>
      </p:sp>
    </p:spTree>
    <p:extLst>
      <p:ext uri="{BB962C8B-B14F-4D97-AF65-F5344CB8AC3E}">
        <p14:creationId xmlns:p14="http://schemas.microsoft.com/office/powerpoint/2010/main" val="2789802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6445E-983B-4D87-A8AF-D67092E65E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64BEC6B-E113-42A0-991F-A8A96E1B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82D4EC1-9AED-4BFC-8192-F2BB5F5F6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FDC6AEF-7345-4722-9EE9-4F4E23F0977E}"/>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F793EFCB-0C25-46B8-BA2E-BA4E48B6A7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90C9C2-AA25-4F7E-91D8-253E0D05E7FE}"/>
              </a:ext>
            </a:extLst>
          </p:cNvPr>
          <p:cNvSpPr>
            <a:spLocks noGrp="1"/>
          </p:cNvSpPr>
          <p:nvPr>
            <p:ph type="sldNum" sz="quarter" idx="12"/>
          </p:nvPr>
        </p:nvSpPr>
        <p:spPr/>
        <p:txBody>
          <a:bodyPr/>
          <a:lstStyle/>
          <a:p>
            <a:fld id="{E7FD7B0C-06A5-477E-B7B1-F713354F2E69}" type="slidenum">
              <a:rPr lang="zh-CN" altLang="en-US" smtClean="0"/>
              <a:t>‹#›</a:t>
            </a:fld>
            <a:endParaRPr lang="zh-CN" altLang="en-US"/>
          </a:p>
        </p:txBody>
      </p:sp>
    </p:spTree>
    <p:extLst>
      <p:ext uri="{BB962C8B-B14F-4D97-AF65-F5344CB8AC3E}">
        <p14:creationId xmlns:p14="http://schemas.microsoft.com/office/powerpoint/2010/main" val="3836345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79BDF-813E-4362-B449-474EDC9393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DE3E527-3A43-434E-933E-7E40B1A46D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D6A704D-6E3D-4806-87F1-CFB2D83F4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96DC76-D3B0-4F59-B472-3FCF6E8659D5}"/>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21006D0B-9BF1-48F0-8CF1-6E3A846057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B2FF2-A017-4EE6-9E08-D7E0E2B15EC6}"/>
              </a:ext>
            </a:extLst>
          </p:cNvPr>
          <p:cNvSpPr>
            <a:spLocks noGrp="1"/>
          </p:cNvSpPr>
          <p:nvPr>
            <p:ph type="sldNum" sz="quarter" idx="12"/>
          </p:nvPr>
        </p:nvSpPr>
        <p:spPr/>
        <p:txBody>
          <a:bodyPr/>
          <a:lstStyle/>
          <a:p>
            <a:fld id="{E7FD7B0C-06A5-477E-B7B1-F713354F2E69}" type="slidenum">
              <a:rPr lang="zh-CN" altLang="en-US" smtClean="0"/>
              <a:t>‹#›</a:t>
            </a:fld>
            <a:endParaRPr lang="zh-CN" altLang="en-US"/>
          </a:p>
        </p:txBody>
      </p:sp>
    </p:spTree>
    <p:extLst>
      <p:ext uri="{BB962C8B-B14F-4D97-AF65-F5344CB8AC3E}">
        <p14:creationId xmlns:p14="http://schemas.microsoft.com/office/powerpoint/2010/main" val="4538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E7A714-5C55-4C9E-87F7-2B58108D1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78F469D-B4D3-4E57-815B-6A287CF22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00C8BB-7702-43F5-B20E-84BC2D475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4717FB78-A24A-4766-B6DF-DE8BA1AC87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295548F-DA1E-402C-B8FB-9AA48A387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FD7B0C-06A5-477E-B7B1-F713354F2E69}" type="slidenum">
              <a:rPr lang="zh-CN" altLang="en-US" smtClean="0"/>
              <a:t>‹#›</a:t>
            </a:fld>
            <a:endParaRPr lang="zh-CN" altLang="en-US"/>
          </a:p>
        </p:txBody>
      </p:sp>
    </p:spTree>
    <p:extLst>
      <p:ext uri="{BB962C8B-B14F-4D97-AF65-F5344CB8AC3E}">
        <p14:creationId xmlns:p14="http://schemas.microsoft.com/office/powerpoint/2010/main" val="1702396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10.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0.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6.bin"/><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slideLayout" Target="../slideLayouts/slideLayout1.xml"/><Relationship Id="rId7" Type="http://schemas.openxmlformats.org/officeDocument/2006/relationships/image" Target="../media/image26.png"/><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23.wmf"/><Relationship Id="rId11" Type="http://schemas.openxmlformats.org/officeDocument/2006/relationships/image" Target="../media/image25.wmf"/><Relationship Id="rId5" Type="http://schemas.openxmlformats.org/officeDocument/2006/relationships/oleObject" Target="../embeddings/oleObject7.bin"/><Relationship Id="rId10" Type="http://schemas.openxmlformats.org/officeDocument/2006/relationships/oleObject" Target="../embeddings/oleObject9.bin"/><Relationship Id="rId4" Type="http://schemas.openxmlformats.org/officeDocument/2006/relationships/image" Target="../media/image1.png"/><Relationship Id="rId9" Type="http://schemas.openxmlformats.org/officeDocument/2006/relationships/image" Target="../media/image24.wmf"/></Relationships>
</file>

<file path=ppt/slides/_rels/slide1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slideLayout" Target="../slideLayouts/slideLayout1.xml"/><Relationship Id="rId7" Type="http://schemas.openxmlformats.org/officeDocument/2006/relationships/oleObject" Target="../embeddings/oleObject10.bin"/><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1.xml"/><Relationship Id="rId7" Type="http://schemas.openxmlformats.org/officeDocument/2006/relationships/image" Target="../media/image31.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slideLayout" Target="../slideLayouts/slideLayout1.xml"/><Relationship Id="rId7" Type="http://schemas.openxmlformats.org/officeDocument/2006/relationships/oleObject" Target="../embeddings/oleObject11.bin"/><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35.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36.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8.emf"/><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40.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39.wmf"/><Relationship Id="rId5" Type="http://schemas.openxmlformats.org/officeDocument/2006/relationships/oleObject" Target="../embeddings/oleObject13.bin"/><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xml"/><Relationship Id="rId7" Type="http://schemas.openxmlformats.org/officeDocument/2006/relationships/image" Target="../media/image3.w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slideLayout" Target="../slideLayouts/slideLayout1.xml"/><Relationship Id="rId7" Type="http://schemas.openxmlformats.org/officeDocument/2006/relationships/oleObject" Target="../embeddings/oleObject3.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image" Target="../media/image9.wmf"/><Relationship Id="rId5" Type="http://schemas.openxmlformats.org/officeDocument/2006/relationships/oleObject" Target="../embeddings/oleObject2.bin"/><Relationship Id="rId10" Type="http://schemas.openxmlformats.org/officeDocument/2006/relationships/oleObject" Target="../embeddings/oleObject4.bin"/><Relationship Id="rId4" Type="http://schemas.openxmlformats.org/officeDocument/2006/relationships/image" Target="../media/image1.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1.xml"/><Relationship Id="rId7" Type="http://schemas.openxmlformats.org/officeDocument/2006/relationships/image" Target="../media/image12.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rcRect l="6124" t="62621" r="26693"/>
          <a:stretch>
            <a:fillRect/>
          </a:stretch>
        </p:blipFill>
        <p:spPr>
          <a:xfrm>
            <a:off x="0" y="0"/>
            <a:ext cx="12192000" cy="6088666"/>
          </a:xfrm>
          <a:custGeom>
            <a:avLst/>
            <a:gdLst>
              <a:gd name="connsiteX0" fmla="*/ 0 w 12192000"/>
              <a:gd name="connsiteY0" fmla="*/ 0 h 6088666"/>
              <a:gd name="connsiteX1" fmla="*/ 12192000 w 12192000"/>
              <a:gd name="connsiteY1" fmla="*/ 0 h 6088666"/>
              <a:gd name="connsiteX2" fmla="*/ 12192000 w 12192000"/>
              <a:gd name="connsiteY2" fmla="*/ 6088666 h 6088666"/>
              <a:gd name="connsiteX3" fmla="*/ 0 w 12192000"/>
              <a:gd name="connsiteY3" fmla="*/ 6088666 h 6088666"/>
              <a:gd name="connsiteX4" fmla="*/ 0 w 12192000"/>
              <a:gd name="connsiteY4" fmla="*/ 0 h 608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88666">
                <a:moveTo>
                  <a:pt x="0" y="0"/>
                </a:moveTo>
                <a:lnTo>
                  <a:pt x="12192000" y="0"/>
                </a:lnTo>
                <a:lnTo>
                  <a:pt x="12192000" y="6088666"/>
                </a:lnTo>
                <a:lnTo>
                  <a:pt x="0" y="6088666"/>
                </a:lnTo>
                <a:lnTo>
                  <a:pt x="0" y="0"/>
                </a:lnTo>
                <a:close/>
              </a:path>
            </a:pathLst>
          </a:cu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rcRect l="6124" t="100000" r="26693" b="-4723"/>
          <a:stretch>
            <a:fillRect/>
          </a:stretch>
        </p:blipFill>
        <p:spPr>
          <a:xfrm>
            <a:off x="0" y="6088666"/>
            <a:ext cx="12192000" cy="769335"/>
          </a:xfrm>
          <a:custGeom>
            <a:avLst/>
            <a:gdLst>
              <a:gd name="connsiteX0" fmla="*/ 0 w 12192000"/>
              <a:gd name="connsiteY0" fmla="*/ 0 h 769335"/>
              <a:gd name="connsiteX1" fmla="*/ 12192000 w 12192000"/>
              <a:gd name="connsiteY1" fmla="*/ 0 h 769335"/>
              <a:gd name="connsiteX2" fmla="*/ 12192000 w 12192000"/>
              <a:gd name="connsiteY2" fmla="*/ 769335 h 769335"/>
              <a:gd name="connsiteX3" fmla="*/ 0 w 12192000"/>
              <a:gd name="connsiteY3" fmla="*/ 769335 h 769335"/>
              <a:gd name="connsiteX4" fmla="*/ 0 w 12192000"/>
              <a:gd name="connsiteY4" fmla="*/ 0 h 769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769335">
                <a:moveTo>
                  <a:pt x="0" y="0"/>
                </a:moveTo>
                <a:lnTo>
                  <a:pt x="12192000" y="0"/>
                </a:lnTo>
                <a:lnTo>
                  <a:pt x="12192000" y="769335"/>
                </a:lnTo>
                <a:lnTo>
                  <a:pt x="0" y="769335"/>
                </a:lnTo>
                <a:lnTo>
                  <a:pt x="0" y="0"/>
                </a:lnTo>
                <a:close/>
              </a:path>
            </a:pathLst>
          </a:custGeom>
        </p:spPr>
      </p:pic>
      <p:sp>
        <p:nvSpPr>
          <p:cNvPr id="7" name="文本框 6"/>
          <p:cNvSpPr txBox="1"/>
          <p:nvPr/>
        </p:nvSpPr>
        <p:spPr>
          <a:xfrm>
            <a:off x="2195271" y="2479759"/>
            <a:ext cx="7683690" cy="1631216"/>
          </a:xfrm>
          <a:prstGeom prst="rect">
            <a:avLst/>
          </a:prstGeom>
          <a:noFill/>
        </p:spPr>
        <p:txBody>
          <a:bodyPr wrap="square" rtlCol="0">
            <a:spAutoFit/>
          </a:bodyPr>
          <a:lstStyle/>
          <a:p>
            <a:pPr algn="dist"/>
            <a:r>
              <a:rPr lang="zh-CN" altLang="en-US" sz="5000" b="1" dirty="0">
                <a:latin typeface="微软雅黑" panose="020B0503020204020204" charset="-122"/>
                <a:ea typeface="微软雅黑" panose="020B0503020204020204" charset="-122"/>
                <a:cs typeface="微软雅黑" panose="020B0503020204020204" charset="-122"/>
              </a:rPr>
              <a:t>集成光子神经网络</a:t>
            </a:r>
            <a:endParaRPr lang="en-US" altLang="zh-CN" sz="5000" b="1" dirty="0">
              <a:latin typeface="微软雅黑" panose="020B0503020204020204" charset="-122"/>
              <a:ea typeface="微软雅黑" panose="020B0503020204020204" charset="-122"/>
              <a:cs typeface="微软雅黑" panose="020B0503020204020204" charset="-122"/>
            </a:endParaRPr>
          </a:p>
          <a:p>
            <a:pPr algn="dist"/>
            <a:r>
              <a:rPr lang="zh-CN" altLang="en-US" sz="5000" b="1" dirty="0">
                <a:latin typeface="微软雅黑" panose="020B0503020204020204" charset="-122"/>
                <a:ea typeface="微软雅黑" panose="020B0503020204020204" charset="-122"/>
                <a:cs typeface="微软雅黑" panose="020B0503020204020204" charset="-122"/>
              </a:rPr>
              <a:t>实现循环神经网络</a:t>
            </a:r>
            <a:endParaRPr lang="zh-CN" altLang="en-US" sz="5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nvSpPr>
        <p:spPr>
          <a:xfrm>
            <a:off x="6645910" y="5234305"/>
            <a:ext cx="1148080" cy="460375"/>
          </a:xfrm>
          <a:prstGeom prst="rect">
            <a:avLst/>
          </a:prstGeom>
          <a:noFill/>
        </p:spPr>
        <p:txBody>
          <a:bodyPr wrap="square" rtlCol="0">
            <a:spAutoFit/>
          </a:bodyPr>
          <a:lstStyle/>
          <a:p>
            <a:pPr algn="dist"/>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学生</a:t>
            </a: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7303135" y="5245100"/>
            <a:ext cx="3336290" cy="400110"/>
          </a:xfrm>
          <a:prstGeom prst="rect">
            <a:avLst/>
          </a:prstGeom>
          <a:noFill/>
        </p:spPr>
        <p:txBody>
          <a:bodyPr wrap="square" rtlCol="0">
            <a:spAutoFit/>
          </a:bodyPr>
          <a:lstStyle/>
          <a:p>
            <a:pPr algn="ctr"/>
            <a:r>
              <a:rPr lang="en-US" altLang="zh-CN" sz="2000" b="1" dirty="0">
                <a:latin typeface="微软雅黑" panose="020B0503020204020204" charset="-122"/>
                <a:ea typeface="微软雅黑" panose="020B0503020204020204" charset="-122"/>
                <a:cs typeface="微软雅黑" panose="020B0503020204020204" charset="-122"/>
              </a:rPr>
              <a:t>   </a:t>
            </a:r>
            <a:r>
              <a:rPr lang="zh-CN" altLang="en-US" sz="2000" b="1" dirty="0">
                <a:latin typeface="微软雅黑" panose="020B0503020204020204" charset="-122"/>
                <a:ea typeface="微软雅黑" panose="020B0503020204020204" charset="-122"/>
                <a:cs typeface="微软雅黑" panose="020B0503020204020204" charset="-122"/>
              </a:rPr>
              <a:t>来一航 </a:t>
            </a:r>
            <a:r>
              <a:rPr lang="en-US" altLang="zh-CN" sz="2000" b="1" dirty="0">
                <a:latin typeface="微软雅黑" panose="020B0503020204020204" charset="-122"/>
                <a:ea typeface="微软雅黑" panose="020B0503020204020204" charset="-122"/>
                <a:cs typeface="微软雅黑" panose="020B0503020204020204" charset="-122"/>
              </a:rPr>
              <a:t>2019111699</a:t>
            </a: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600" y="48260"/>
            <a:ext cx="3526790" cy="927100"/>
          </a:xfrm>
          <a:prstGeom prst="rect">
            <a:avLst/>
          </a:prstGeom>
        </p:spPr>
      </p:pic>
      <p:sp>
        <p:nvSpPr>
          <p:cNvPr id="8" name="灯片编号占位符 7">
            <a:extLst>
              <a:ext uri="{FF2B5EF4-FFF2-40B4-BE49-F238E27FC236}">
                <a16:creationId xmlns:a16="http://schemas.microsoft.com/office/drawing/2014/main" id="{2B5E19F1-FD28-4D58-B699-8B4A70BB96E7}"/>
              </a:ext>
            </a:extLst>
          </p:cNvPr>
          <p:cNvSpPr>
            <a:spLocks noGrp="1"/>
          </p:cNvSpPr>
          <p:nvPr>
            <p:ph type="sldNum" sz="quarter" idx="12"/>
          </p:nvPr>
        </p:nvSpPr>
        <p:spPr/>
        <p:txBody>
          <a:bodyPr/>
          <a:lstStyle/>
          <a:p>
            <a:fld id="{E7FD7B0C-06A5-477E-B7B1-F713354F2E69}" type="slidenum">
              <a:rPr lang="zh-CN" altLang="en-US" smtClean="0"/>
              <a:t>1</a:t>
            </a:fld>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417620" y="123771"/>
            <a:ext cx="6385951"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光学实现</a:t>
            </a:r>
            <a:r>
              <a:rPr lang="en-US" altLang="zh-CN"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---FFT</a:t>
            </a:r>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近似的方式</a:t>
            </a:r>
            <a:endParaRPr lang="zh-CN" altLang="en-US" sz="1400" kern="0" dirty="0">
              <a:solidFill>
                <a:schemeClr val="bg1"/>
              </a:solidFill>
              <a:uFillTx/>
              <a:latin typeface="Times New Roman" panose="02020603050405020304" charset="0"/>
              <a:ea typeface="微软雅黑" panose="020B0503020204020204" charset="-122"/>
              <a:cs typeface="Times New Roman" panose="02020603050405020304" charset="0"/>
              <a:sym typeface="Segoe UI" panose="020B0502040204020203" pitchFamily="34" charset="0"/>
            </a:endParaRPr>
          </a:p>
        </p:txBody>
      </p:sp>
      <p:pic>
        <p:nvPicPr>
          <p:cNvPr id="5" name="图片 4">
            <a:extLst>
              <a:ext uri="{FF2B5EF4-FFF2-40B4-BE49-F238E27FC236}">
                <a16:creationId xmlns:a16="http://schemas.microsoft.com/office/drawing/2014/main" id="{9C2AE700-5034-49D5-92BE-79E6C9845D90}"/>
              </a:ext>
            </a:extLst>
          </p:cNvPr>
          <p:cNvPicPr>
            <a:picLocks noChangeAspect="1"/>
          </p:cNvPicPr>
          <p:nvPr/>
        </p:nvPicPr>
        <p:blipFill>
          <a:blip r:embed="rId4"/>
          <a:stretch>
            <a:fillRect/>
          </a:stretch>
        </p:blipFill>
        <p:spPr>
          <a:xfrm>
            <a:off x="1944370" y="1319213"/>
            <a:ext cx="7658100" cy="4676775"/>
          </a:xfrm>
          <a:prstGeom prst="rect">
            <a:avLst/>
          </a:prstGeom>
        </p:spPr>
      </p:pic>
      <p:pic>
        <p:nvPicPr>
          <p:cNvPr id="6" name="图片 5">
            <a:extLst>
              <a:ext uri="{FF2B5EF4-FFF2-40B4-BE49-F238E27FC236}">
                <a16:creationId xmlns:a16="http://schemas.microsoft.com/office/drawing/2014/main" id="{75E9DEEC-BD9A-4CBD-9552-A0E9445E5733}"/>
              </a:ext>
            </a:extLst>
          </p:cNvPr>
          <p:cNvPicPr/>
          <p:nvPr/>
        </p:nvPicPr>
        <p:blipFill>
          <a:blip r:embed="rId5"/>
          <a:stretch>
            <a:fillRect/>
          </a:stretch>
        </p:blipFill>
        <p:spPr>
          <a:xfrm>
            <a:off x="274319" y="4336264"/>
            <a:ext cx="4134395" cy="1659724"/>
          </a:xfrm>
          <a:prstGeom prst="rect">
            <a:avLst/>
          </a:prstGeom>
        </p:spPr>
      </p:pic>
      <p:sp>
        <p:nvSpPr>
          <p:cNvPr id="7" name="文本框 6">
            <a:extLst>
              <a:ext uri="{FF2B5EF4-FFF2-40B4-BE49-F238E27FC236}">
                <a16:creationId xmlns:a16="http://schemas.microsoft.com/office/drawing/2014/main" id="{BC4A1F2F-3B67-40C1-9D62-98F3E857111A}"/>
              </a:ext>
            </a:extLst>
          </p:cNvPr>
          <p:cNvSpPr txBox="1"/>
          <p:nvPr/>
        </p:nvSpPr>
        <p:spPr>
          <a:xfrm>
            <a:off x="9602470" y="2024743"/>
            <a:ext cx="1253869" cy="369332"/>
          </a:xfrm>
          <a:prstGeom prst="rect">
            <a:avLst/>
          </a:prstGeom>
          <a:noFill/>
        </p:spPr>
        <p:txBody>
          <a:bodyPr wrap="none" rtlCol="0">
            <a:spAutoFit/>
          </a:bodyPr>
          <a:lstStyle/>
          <a:p>
            <a:r>
              <a:rPr lang="en-US" altLang="zh-CN" dirty="0"/>
              <a:t>1994 RECK</a:t>
            </a:r>
            <a:endParaRPr lang="zh-CN" altLang="en-US" dirty="0"/>
          </a:p>
        </p:txBody>
      </p:sp>
      <p:sp>
        <p:nvSpPr>
          <p:cNvPr id="10" name="文本框 9">
            <a:extLst>
              <a:ext uri="{FF2B5EF4-FFF2-40B4-BE49-F238E27FC236}">
                <a16:creationId xmlns:a16="http://schemas.microsoft.com/office/drawing/2014/main" id="{0A3B136B-5A97-41C6-B34A-F32FAF924CAB}"/>
              </a:ext>
            </a:extLst>
          </p:cNvPr>
          <p:cNvSpPr txBox="1"/>
          <p:nvPr/>
        </p:nvSpPr>
        <p:spPr>
          <a:xfrm>
            <a:off x="9620695" y="3099605"/>
            <a:ext cx="1654620" cy="369332"/>
          </a:xfrm>
          <a:prstGeom prst="rect">
            <a:avLst/>
          </a:prstGeom>
          <a:noFill/>
        </p:spPr>
        <p:txBody>
          <a:bodyPr wrap="none" rtlCol="0">
            <a:spAutoFit/>
          </a:bodyPr>
          <a:lstStyle/>
          <a:p>
            <a:r>
              <a:rPr lang="en-US" altLang="zh-CN" dirty="0"/>
              <a:t>2016 Clements</a:t>
            </a:r>
            <a:endParaRPr lang="zh-CN" altLang="en-US" dirty="0"/>
          </a:p>
        </p:txBody>
      </p:sp>
      <p:sp>
        <p:nvSpPr>
          <p:cNvPr id="12" name="文本框 11">
            <a:extLst>
              <a:ext uri="{FF2B5EF4-FFF2-40B4-BE49-F238E27FC236}">
                <a16:creationId xmlns:a16="http://schemas.microsoft.com/office/drawing/2014/main" id="{23C98BAE-8F50-498B-B2AC-FCBC2D9D1809}"/>
              </a:ext>
            </a:extLst>
          </p:cNvPr>
          <p:cNvSpPr txBox="1"/>
          <p:nvPr/>
        </p:nvSpPr>
        <p:spPr>
          <a:xfrm>
            <a:off x="9620695" y="4656262"/>
            <a:ext cx="1880643" cy="369332"/>
          </a:xfrm>
          <a:prstGeom prst="rect">
            <a:avLst/>
          </a:prstGeom>
          <a:noFill/>
        </p:spPr>
        <p:txBody>
          <a:bodyPr wrap="none" rtlCol="0">
            <a:spAutoFit/>
          </a:bodyPr>
          <a:lstStyle/>
          <a:p>
            <a:r>
              <a:rPr lang="en-US" altLang="zh-CN" dirty="0"/>
              <a:t>2014 Yann </a:t>
            </a:r>
            <a:r>
              <a:rPr lang="en-US" altLang="zh-CN" dirty="0" err="1"/>
              <a:t>Lekun</a:t>
            </a:r>
            <a:endParaRPr lang="zh-CN" altLang="en-US" dirty="0"/>
          </a:p>
        </p:txBody>
      </p:sp>
      <p:sp>
        <p:nvSpPr>
          <p:cNvPr id="18" name="灯片编号占位符 17">
            <a:extLst>
              <a:ext uri="{FF2B5EF4-FFF2-40B4-BE49-F238E27FC236}">
                <a16:creationId xmlns:a16="http://schemas.microsoft.com/office/drawing/2014/main" id="{AC3B7A4F-7FEE-459C-8698-3D7C0BEE7605}"/>
              </a:ext>
            </a:extLst>
          </p:cNvPr>
          <p:cNvSpPr>
            <a:spLocks noGrp="1"/>
          </p:cNvSpPr>
          <p:nvPr>
            <p:ph type="sldNum" sz="quarter" idx="12"/>
          </p:nvPr>
        </p:nvSpPr>
        <p:spPr/>
        <p:txBody>
          <a:bodyPr/>
          <a:lstStyle/>
          <a:p>
            <a:fld id="{E7FD7B0C-06A5-477E-B7B1-F713354F2E69}" type="slidenum">
              <a:rPr lang="zh-CN" altLang="en-US" smtClean="0"/>
              <a:t>10</a:t>
            </a:fld>
            <a:endParaRPr lang="zh-CN" altLang="en-US"/>
          </a:p>
        </p:txBody>
      </p:sp>
    </p:spTree>
    <p:extLst>
      <p:ext uri="{BB962C8B-B14F-4D97-AF65-F5344CB8AC3E}">
        <p14:creationId xmlns:p14="http://schemas.microsoft.com/office/powerpoint/2010/main" val="2647047941"/>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2621832" y="3402435"/>
            <a:ext cx="6761369" cy="830997"/>
          </a:xfrm>
          <a:prstGeom prst="rect">
            <a:avLst/>
          </a:prstGeom>
          <a:noFill/>
        </p:spPr>
        <p:txBody>
          <a:bodyPr wrap="square" rtlCol="0">
            <a:spAutoFit/>
          </a:bodyPr>
          <a:lstStyle/>
          <a:p>
            <a:pPr algn="ctr"/>
            <a:r>
              <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rPr>
              <a:t>循环神经网络原理</a:t>
            </a:r>
          </a:p>
        </p:txBody>
      </p:sp>
      <p:sp>
        <p:nvSpPr>
          <p:cNvPr id="15" name="文本框 14"/>
          <p:cNvSpPr txBox="1"/>
          <p:nvPr/>
        </p:nvSpPr>
        <p:spPr>
          <a:xfrm>
            <a:off x="5089122" y="4468268"/>
            <a:ext cx="1924326" cy="338554"/>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循环神经网络           </a:t>
            </a:r>
          </a:p>
        </p:txBody>
      </p:sp>
      <p:sp>
        <p:nvSpPr>
          <p:cNvPr id="16" name="文本框 15"/>
          <p:cNvSpPr txBox="1"/>
          <p:nvPr/>
        </p:nvSpPr>
        <p:spPr>
          <a:xfrm>
            <a:off x="5118188" y="2138920"/>
            <a:ext cx="1768659" cy="1323439"/>
          </a:xfrm>
          <a:prstGeom prst="rect">
            <a:avLst/>
          </a:prstGeom>
          <a:noFill/>
        </p:spPr>
        <p:txBody>
          <a:bodyPr wrap="square" rtlCol="0">
            <a:spAutoFit/>
          </a:bodyPr>
          <a:lstStyle/>
          <a:p>
            <a:r>
              <a:rPr lang="en-US" altLang="zh-CN" sz="8000" b="1" dirty="0">
                <a:solidFill>
                  <a:srgbClr val="000000"/>
                </a:solidFill>
                <a:latin typeface="方正兰亭粗黑简体" panose="02000000000000000000" pitchFamily="2" charset="-122"/>
                <a:ea typeface="方正兰亭粗黑简体" panose="02000000000000000000" pitchFamily="2" charset="-122"/>
              </a:rPr>
              <a:t>03</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
        <p:nvSpPr>
          <p:cNvPr id="17" name="文本框 16"/>
          <p:cNvSpPr txBox="1"/>
          <p:nvPr/>
        </p:nvSpPr>
        <p:spPr>
          <a:xfrm>
            <a:off x="5095943" y="4809959"/>
            <a:ext cx="2357112" cy="338554"/>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长期依赖问题          </a:t>
            </a:r>
          </a:p>
        </p:txBody>
      </p:sp>
      <p:sp>
        <p:nvSpPr>
          <p:cNvPr id="8" name="文本框 7">
            <a:extLst>
              <a:ext uri="{FF2B5EF4-FFF2-40B4-BE49-F238E27FC236}">
                <a16:creationId xmlns:a16="http://schemas.microsoft.com/office/drawing/2014/main" id="{E809FAD2-F56D-4C63-AFC5-DD0CAA3425CE}"/>
              </a:ext>
            </a:extLst>
          </p:cNvPr>
          <p:cNvSpPr txBox="1"/>
          <p:nvPr/>
        </p:nvSpPr>
        <p:spPr>
          <a:xfrm>
            <a:off x="5089121" y="5158670"/>
            <a:ext cx="1367913" cy="338554"/>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解决方案          </a:t>
            </a:r>
          </a:p>
        </p:txBody>
      </p:sp>
      <p:sp>
        <p:nvSpPr>
          <p:cNvPr id="3" name="灯片编号占位符 2">
            <a:extLst>
              <a:ext uri="{FF2B5EF4-FFF2-40B4-BE49-F238E27FC236}">
                <a16:creationId xmlns:a16="http://schemas.microsoft.com/office/drawing/2014/main" id="{4E4FD1A7-4BD2-4987-BAD2-BB072BAF15E9}"/>
              </a:ext>
            </a:extLst>
          </p:cNvPr>
          <p:cNvSpPr>
            <a:spLocks noGrp="1"/>
          </p:cNvSpPr>
          <p:nvPr>
            <p:ph type="sldNum" sz="quarter" idx="12"/>
          </p:nvPr>
        </p:nvSpPr>
        <p:spPr/>
        <p:txBody>
          <a:bodyPr/>
          <a:lstStyle/>
          <a:p>
            <a:fld id="{E7FD7B0C-06A5-477E-B7B1-F713354F2E69}" type="slidenum">
              <a:rPr lang="zh-CN" altLang="en-US" smtClean="0"/>
              <a:t>11</a:t>
            </a:fld>
            <a:endParaRPr lang="zh-CN" altLang="en-US"/>
          </a:p>
        </p:txBody>
      </p:sp>
    </p:spTree>
    <p:extLst>
      <p:ext uri="{BB962C8B-B14F-4D97-AF65-F5344CB8AC3E}">
        <p14:creationId xmlns:p14="http://schemas.microsoft.com/office/powerpoint/2010/main" val="772543011"/>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619126" y="605155"/>
            <a:ext cx="4094918" cy="584775"/>
          </a:xfrm>
          <a:prstGeom prst="rect">
            <a:avLst/>
          </a:prstGeom>
          <a:solidFill>
            <a:srgbClr val="559DE2"/>
          </a:solidFill>
          <a:ln w="9525">
            <a:noFill/>
            <a:miter lim="800000"/>
          </a:ln>
        </p:spPr>
        <p:txBody>
          <a:bodyPr wrap="square" lIns="91440" tIns="45720" rIns="91440" bIns="45720">
            <a:spAutoFit/>
          </a:bodyPr>
          <a:lstStyle/>
          <a:p>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循环神经网络（</a:t>
            </a:r>
            <a:r>
              <a:rPr lang="en-US" altLang="zh-CN"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RNN</a:t>
            </a:r>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a:t>
            </a:r>
            <a:endParaRPr lang="zh-CN" altLang="en-US" sz="1400" kern="0" dirty="0">
              <a:solidFill>
                <a:schemeClr val="bg1"/>
              </a:solidFill>
              <a:uFillTx/>
              <a:latin typeface="Times New Roman" panose="02020603050405020304" charset="0"/>
              <a:ea typeface="微软雅黑" panose="020B0503020204020204" charset="-122"/>
              <a:cs typeface="Times New Roman" panose="02020603050405020304" charset="0"/>
              <a:sym typeface="Segoe UI" panose="020B0502040204020203" pitchFamily="34" charset="0"/>
            </a:endParaRPr>
          </a:p>
        </p:txBody>
      </p:sp>
      <p:graphicFrame>
        <p:nvGraphicFramePr>
          <p:cNvPr id="4" name="对象 3">
            <a:extLst>
              <a:ext uri="{FF2B5EF4-FFF2-40B4-BE49-F238E27FC236}">
                <a16:creationId xmlns:a16="http://schemas.microsoft.com/office/drawing/2014/main" id="{23B9BF04-8C1B-499F-BD51-A4EDDF465BA9}"/>
              </a:ext>
            </a:extLst>
          </p:cNvPr>
          <p:cNvGraphicFramePr>
            <a:graphicFrameLocks noChangeAspect="1"/>
          </p:cNvGraphicFramePr>
          <p:nvPr>
            <p:extLst>
              <p:ext uri="{D42A27DB-BD31-4B8C-83A1-F6EECF244321}">
                <p14:modId xmlns:p14="http://schemas.microsoft.com/office/powerpoint/2010/main" val="135390708"/>
              </p:ext>
            </p:extLst>
          </p:nvPr>
        </p:nvGraphicFramePr>
        <p:xfrm>
          <a:off x="1125527" y="1677783"/>
          <a:ext cx="3897313" cy="2390775"/>
        </p:xfrm>
        <a:graphic>
          <a:graphicData uri="http://schemas.openxmlformats.org/presentationml/2006/ole">
            <mc:AlternateContent xmlns:mc="http://schemas.openxmlformats.org/markup-compatibility/2006">
              <mc:Choice xmlns:v="urn:schemas-microsoft-com:vml" Requires="v">
                <p:oleObj spid="_x0000_s1054" name="Equation" r:id="rId5" imgW="1117440" imgH="685800" progId="Equation.DSMT4">
                  <p:embed/>
                </p:oleObj>
              </mc:Choice>
              <mc:Fallback>
                <p:oleObj name="Equation" r:id="rId5" imgW="1117440" imgH="685800" progId="Equation.DSMT4">
                  <p:embed/>
                  <p:pic>
                    <p:nvPicPr>
                      <p:cNvPr id="6" name="对象 5">
                        <a:extLst>
                          <a:ext uri="{FF2B5EF4-FFF2-40B4-BE49-F238E27FC236}">
                            <a16:creationId xmlns:a16="http://schemas.microsoft.com/office/drawing/2014/main" id="{22F79AA7-E525-4D2A-8891-71326F54CF0E}"/>
                          </a:ext>
                        </a:extLst>
                      </p:cNvPr>
                      <p:cNvPicPr/>
                      <p:nvPr/>
                    </p:nvPicPr>
                    <p:blipFill>
                      <a:blip r:embed="rId6"/>
                      <a:stretch>
                        <a:fillRect/>
                      </a:stretch>
                    </p:blipFill>
                    <p:spPr>
                      <a:xfrm>
                        <a:off x="1125527" y="1677783"/>
                        <a:ext cx="3897313" cy="2390775"/>
                      </a:xfrm>
                      <a:prstGeom prst="rect">
                        <a:avLst/>
                      </a:prstGeom>
                    </p:spPr>
                  </p:pic>
                </p:oleObj>
              </mc:Fallback>
            </mc:AlternateContent>
          </a:graphicData>
        </a:graphic>
      </p:graphicFrame>
      <p:pic>
        <p:nvPicPr>
          <p:cNvPr id="13" name="Picture 4" descr="这里写图片描述">
            <a:extLst>
              <a:ext uri="{FF2B5EF4-FFF2-40B4-BE49-F238E27FC236}">
                <a16:creationId xmlns:a16="http://schemas.microsoft.com/office/drawing/2014/main" id="{5F7F7D87-004A-42C5-BEB1-DBE60C5B7F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0560" y="311967"/>
            <a:ext cx="6445089" cy="416328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14AE3C20-CBC5-4DB0-8DE9-8E7B17D51DD9}"/>
              </a:ext>
            </a:extLst>
          </p:cNvPr>
          <p:cNvSpPr txBox="1"/>
          <p:nvPr/>
        </p:nvSpPr>
        <p:spPr>
          <a:xfrm>
            <a:off x="1057524" y="4677454"/>
            <a:ext cx="9648795" cy="1754326"/>
          </a:xfrm>
          <a:prstGeom prst="rect">
            <a:avLst/>
          </a:prstGeom>
          <a:noFill/>
        </p:spPr>
        <p:txBody>
          <a:bodyPr wrap="none" rtlCol="0">
            <a:spAutoFit/>
          </a:bodyPr>
          <a:lstStyle/>
          <a:p>
            <a:r>
              <a:rPr lang="en-US" altLang="zh-CN" sz="1800" dirty="0"/>
              <a:t>RNN</a:t>
            </a:r>
            <a:r>
              <a:rPr lang="zh-CN" altLang="en-US" sz="1800" dirty="0"/>
              <a:t>是一种特殊的神经网络，它是根据“</a:t>
            </a:r>
            <a:r>
              <a:rPr lang="zh-CN" altLang="en-US" sz="1800" dirty="0">
                <a:solidFill>
                  <a:srgbClr val="FF0000"/>
                </a:solidFill>
              </a:rPr>
              <a:t>人的认知是基于过往的经验和记忆</a:t>
            </a:r>
            <a:r>
              <a:rPr lang="zh-CN" altLang="en-US" sz="1800" dirty="0"/>
              <a:t>”这一观点提出的，</a:t>
            </a:r>
            <a:endParaRPr lang="en-US" altLang="zh-CN" sz="1800" dirty="0"/>
          </a:p>
          <a:p>
            <a:r>
              <a:rPr lang="zh-CN" altLang="en-US" sz="1800" dirty="0"/>
              <a:t>它与</a:t>
            </a:r>
            <a:r>
              <a:rPr lang="en-US" altLang="zh-CN" sz="1800" dirty="0"/>
              <a:t>DNN</a:t>
            </a:r>
            <a:r>
              <a:rPr lang="zh-CN" altLang="en-US" sz="1800" dirty="0"/>
              <a:t>，</a:t>
            </a:r>
            <a:r>
              <a:rPr lang="en-US" altLang="zh-CN" sz="1800" dirty="0"/>
              <a:t>CNN</a:t>
            </a:r>
            <a:r>
              <a:rPr lang="zh-CN" altLang="en-US" sz="1800" dirty="0"/>
              <a:t>不同的是：它不仅考虑前一时刻的输入，而且赋予了网络对前面的内容的一</a:t>
            </a:r>
            <a:endParaRPr lang="en-US" altLang="zh-CN" sz="1800" dirty="0"/>
          </a:p>
          <a:p>
            <a:r>
              <a:rPr lang="zh-CN" altLang="en-US" sz="1800" dirty="0"/>
              <a:t>种‘记忆’的功能。</a:t>
            </a:r>
            <a:r>
              <a:rPr lang="en-US" altLang="zh-CN" sz="1800" dirty="0"/>
              <a:t>RNN</a:t>
            </a:r>
            <a:r>
              <a:rPr lang="zh-CN" altLang="en-US" sz="1800" dirty="0"/>
              <a:t>之所以称为循环神经网路，</a:t>
            </a:r>
            <a:r>
              <a:rPr lang="zh-CN" altLang="en-US" sz="1800" dirty="0">
                <a:solidFill>
                  <a:srgbClr val="FF0000"/>
                </a:solidFill>
              </a:rPr>
              <a:t>表现为一个序列当前的输出与前面的输出也</a:t>
            </a:r>
            <a:endParaRPr lang="en-US" altLang="zh-CN" sz="1800" dirty="0">
              <a:solidFill>
                <a:srgbClr val="FF0000"/>
              </a:solidFill>
            </a:endParaRPr>
          </a:p>
          <a:p>
            <a:r>
              <a:rPr lang="zh-CN" altLang="en-US" sz="1800" dirty="0">
                <a:solidFill>
                  <a:srgbClr val="FF0000"/>
                </a:solidFill>
              </a:rPr>
              <a:t>有关，具体的表现形式为网络会对前面的信息进行记忆并应用于当前输出的计算中，即隐藏层</a:t>
            </a:r>
            <a:endParaRPr lang="en-US" altLang="zh-CN" sz="1800" dirty="0">
              <a:solidFill>
                <a:srgbClr val="FF0000"/>
              </a:solidFill>
            </a:endParaRPr>
          </a:p>
          <a:p>
            <a:r>
              <a:rPr lang="zh-CN" altLang="en-US" sz="1800" dirty="0">
                <a:solidFill>
                  <a:srgbClr val="FF0000"/>
                </a:solidFill>
              </a:rPr>
              <a:t>之间的节点不再无连接而是有连接的，并且隐藏层的输入不仅包括输入层的输出还包括上一时</a:t>
            </a:r>
            <a:endParaRPr lang="en-US" altLang="zh-CN" sz="1800" dirty="0">
              <a:solidFill>
                <a:srgbClr val="FF0000"/>
              </a:solidFill>
            </a:endParaRPr>
          </a:p>
          <a:p>
            <a:r>
              <a:rPr lang="zh-CN" altLang="en-US" sz="1800" dirty="0">
                <a:solidFill>
                  <a:srgbClr val="FF0000"/>
                </a:solidFill>
              </a:rPr>
              <a:t>刻隐藏层的输出</a:t>
            </a:r>
            <a:r>
              <a:rPr lang="zh-CN" altLang="en-US" sz="1800" dirty="0"/>
              <a:t>。</a:t>
            </a:r>
            <a:endParaRPr lang="en-US" altLang="zh-CN" sz="1800" dirty="0"/>
          </a:p>
        </p:txBody>
      </p:sp>
      <p:sp>
        <p:nvSpPr>
          <p:cNvPr id="14" name="灯片编号占位符 13">
            <a:extLst>
              <a:ext uri="{FF2B5EF4-FFF2-40B4-BE49-F238E27FC236}">
                <a16:creationId xmlns:a16="http://schemas.microsoft.com/office/drawing/2014/main" id="{DDAB063B-1F5B-4E4E-92F0-9F2316D478C8}"/>
              </a:ext>
            </a:extLst>
          </p:cNvPr>
          <p:cNvSpPr>
            <a:spLocks noGrp="1"/>
          </p:cNvSpPr>
          <p:nvPr>
            <p:ph type="sldNum" sz="quarter" idx="12"/>
          </p:nvPr>
        </p:nvSpPr>
        <p:spPr/>
        <p:txBody>
          <a:bodyPr/>
          <a:lstStyle/>
          <a:p>
            <a:fld id="{E7FD7B0C-06A5-477E-B7B1-F713354F2E69}" type="slidenum">
              <a:rPr lang="zh-CN" altLang="en-US" smtClean="0"/>
              <a:t>12</a:t>
            </a:fld>
            <a:endParaRPr lang="zh-CN" altLang="en-US"/>
          </a:p>
        </p:txBody>
      </p:sp>
    </p:spTree>
    <p:extLst>
      <p:ext uri="{BB962C8B-B14F-4D97-AF65-F5344CB8AC3E}">
        <p14:creationId xmlns:p14="http://schemas.microsoft.com/office/powerpoint/2010/main" val="1057445424"/>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619126" y="605155"/>
            <a:ext cx="4094918" cy="584775"/>
          </a:xfrm>
          <a:prstGeom prst="rect">
            <a:avLst/>
          </a:prstGeom>
          <a:solidFill>
            <a:srgbClr val="559DE2"/>
          </a:solidFill>
          <a:ln w="9525">
            <a:noFill/>
            <a:miter lim="800000"/>
          </a:ln>
        </p:spPr>
        <p:txBody>
          <a:bodyPr wrap="square" lIns="91440" tIns="45720" rIns="91440" bIns="45720">
            <a:spAutoFit/>
          </a:bodyPr>
          <a:lstStyle/>
          <a:p>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循环神经网络（</a:t>
            </a:r>
            <a:r>
              <a:rPr lang="en-US" altLang="zh-CN"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RNN</a:t>
            </a:r>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a:t>
            </a:r>
            <a:endParaRPr lang="zh-CN" altLang="en-US" sz="1400" kern="0" dirty="0">
              <a:solidFill>
                <a:schemeClr val="bg1"/>
              </a:solidFill>
              <a:uFillTx/>
              <a:latin typeface="Times New Roman" panose="02020603050405020304" charset="0"/>
              <a:ea typeface="微软雅黑" panose="020B0503020204020204" charset="-122"/>
              <a:cs typeface="Times New Roman" panose="02020603050405020304" charset="0"/>
              <a:sym typeface="Segoe UI" panose="020B0502040204020203" pitchFamily="34" charset="0"/>
            </a:endParaRPr>
          </a:p>
        </p:txBody>
      </p:sp>
      <p:pic>
        <p:nvPicPr>
          <p:cNvPr id="5" name="图片 4">
            <a:extLst>
              <a:ext uri="{FF2B5EF4-FFF2-40B4-BE49-F238E27FC236}">
                <a16:creationId xmlns:a16="http://schemas.microsoft.com/office/drawing/2014/main" id="{AC2E0AED-1110-4AD3-9D90-4EEAF7F3C413}"/>
              </a:ext>
            </a:extLst>
          </p:cNvPr>
          <p:cNvPicPr>
            <a:picLocks noChangeAspect="1"/>
          </p:cNvPicPr>
          <p:nvPr/>
        </p:nvPicPr>
        <p:blipFill>
          <a:blip r:embed="rId4"/>
          <a:stretch>
            <a:fillRect/>
          </a:stretch>
        </p:blipFill>
        <p:spPr>
          <a:xfrm>
            <a:off x="1662115" y="1463771"/>
            <a:ext cx="3848100" cy="2036474"/>
          </a:xfrm>
          <a:prstGeom prst="rect">
            <a:avLst/>
          </a:prstGeom>
        </p:spPr>
      </p:pic>
      <p:pic>
        <p:nvPicPr>
          <p:cNvPr id="8" name="图片 7">
            <a:extLst>
              <a:ext uri="{FF2B5EF4-FFF2-40B4-BE49-F238E27FC236}">
                <a16:creationId xmlns:a16="http://schemas.microsoft.com/office/drawing/2014/main" id="{709726AF-B3BC-4BB1-87C1-B7D095FBA243}"/>
              </a:ext>
            </a:extLst>
          </p:cNvPr>
          <p:cNvPicPr>
            <a:picLocks noChangeAspect="1"/>
          </p:cNvPicPr>
          <p:nvPr/>
        </p:nvPicPr>
        <p:blipFill>
          <a:blip r:embed="rId5"/>
          <a:stretch>
            <a:fillRect/>
          </a:stretch>
        </p:blipFill>
        <p:spPr>
          <a:xfrm>
            <a:off x="6913369" y="1345265"/>
            <a:ext cx="2418599" cy="2173147"/>
          </a:xfrm>
          <a:prstGeom prst="rect">
            <a:avLst/>
          </a:prstGeom>
        </p:spPr>
      </p:pic>
      <p:sp>
        <p:nvSpPr>
          <p:cNvPr id="2" name="文本框 1">
            <a:extLst>
              <a:ext uri="{FF2B5EF4-FFF2-40B4-BE49-F238E27FC236}">
                <a16:creationId xmlns:a16="http://schemas.microsoft.com/office/drawing/2014/main" id="{298F3D52-4D5D-4A32-B339-F3E7CBC9B01D}"/>
              </a:ext>
            </a:extLst>
          </p:cNvPr>
          <p:cNvSpPr txBox="1"/>
          <p:nvPr/>
        </p:nvSpPr>
        <p:spPr>
          <a:xfrm>
            <a:off x="5472682" y="276951"/>
            <a:ext cx="5801588" cy="923330"/>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a:t>RNN</a:t>
            </a:r>
            <a:r>
              <a:rPr lang="zh-CN" altLang="en-US" dirty="0"/>
              <a:t>：循环神经网络，解决</a:t>
            </a:r>
            <a:r>
              <a:rPr lang="zh-CN" altLang="en-US" dirty="0">
                <a:solidFill>
                  <a:srgbClr val="FF0000"/>
                </a:solidFill>
              </a:rPr>
              <a:t>过去信息的记忆</a:t>
            </a:r>
            <a:r>
              <a:rPr lang="zh-CN" altLang="en-US" dirty="0"/>
              <a:t>问题</a:t>
            </a:r>
            <a:endParaRPr lang="en-US" altLang="zh-CN" dirty="0"/>
          </a:p>
          <a:p>
            <a:pPr marL="285750" indent="-285750">
              <a:buFont typeface="Wingdings" panose="05000000000000000000" pitchFamily="2" charset="2"/>
              <a:buChar char="l"/>
            </a:pPr>
            <a:r>
              <a:rPr lang="en-US" altLang="zh-CN" dirty="0"/>
              <a:t>BRNN: </a:t>
            </a:r>
            <a:r>
              <a:rPr lang="zh-CN" altLang="en-US" dirty="0"/>
              <a:t>双向循环神经网络，解决</a:t>
            </a:r>
            <a:r>
              <a:rPr lang="zh-CN" altLang="en-US" dirty="0">
                <a:solidFill>
                  <a:srgbClr val="FF0000"/>
                </a:solidFill>
              </a:rPr>
              <a:t>未来信息的记忆</a:t>
            </a:r>
            <a:r>
              <a:rPr lang="zh-CN" altLang="en-US" dirty="0"/>
              <a:t>问题</a:t>
            </a:r>
            <a:endParaRPr lang="en-US" altLang="zh-CN" dirty="0"/>
          </a:p>
          <a:p>
            <a:pPr marL="285750" indent="-285750">
              <a:buFont typeface="Wingdings" panose="05000000000000000000" pitchFamily="2" charset="2"/>
              <a:buChar char="l"/>
            </a:pPr>
            <a:r>
              <a:rPr lang="en-US" altLang="zh-CN" dirty="0"/>
              <a:t>DRNN</a:t>
            </a:r>
            <a:r>
              <a:rPr lang="zh-CN" altLang="en-US" dirty="0"/>
              <a:t>：增加隐藏层，</a:t>
            </a:r>
            <a:r>
              <a:rPr lang="zh-CN" altLang="en-US" dirty="0">
                <a:solidFill>
                  <a:srgbClr val="FF0000"/>
                </a:solidFill>
              </a:rPr>
              <a:t>提升可记忆信息的存储容量</a:t>
            </a:r>
          </a:p>
        </p:txBody>
      </p:sp>
      <p:sp>
        <p:nvSpPr>
          <p:cNvPr id="3" name="文本框 2">
            <a:extLst>
              <a:ext uri="{FF2B5EF4-FFF2-40B4-BE49-F238E27FC236}">
                <a16:creationId xmlns:a16="http://schemas.microsoft.com/office/drawing/2014/main" id="{70DBA732-F484-4C77-B476-1A5F7C7C9166}"/>
              </a:ext>
            </a:extLst>
          </p:cNvPr>
          <p:cNvSpPr txBox="1"/>
          <p:nvPr/>
        </p:nvSpPr>
        <p:spPr>
          <a:xfrm>
            <a:off x="3249258" y="3589420"/>
            <a:ext cx="1244339" cy="369332"/>
          </a:xfrm>
          <a:prstGeom prst="rect">
            <a:avLst/>
          </a:prstGeom>
          <a:noFill/>
        </p:spPr>
        <p:txBody>
          <a:bodyPr wrap="square" rtlCol="0">
            <a:spAutoFit/>
          </a:bodyPr>
          <a:lstStyle/>
          <a:p>
            <a:r>
              <a:rPr lang="en-US" altLang="zh-CN" dirty="0"/>
              <a:t>BRNN</a:t>
            </a:r>
            <a:endParaRPr lang="zh-CN" altLang="en-US" dirty="0"/>
          </a:p>
        </p:txBody>
      </p:sp>
      <p:sp>
        <p:nvSpPr>
          <p:cNvPr id="7" name="文本框 6">
            <a:extLst>
              <a:ext uri="{FF2B5EF4-FFF2-40B4-BE49-F238E27FC236}">
                <a16:creationId xmlns:a16="http://schemas.microsoft.com/office/drawing/2014/main" id="{2A4C1C28-2167-4360-8607-527095B175E2}"/>
              </a:ext>
            </a:extLst>
          </p:cNvPr>
          <p:cNvSpPr txBox="1"/>
          <p:nvPr/>
        </p:nvSpPr>
        <p:spPr>
          <a:xfrm flipH="1">
            <a:off x="7698405" y="3548976"/>
            <a:ext cx="1482571" cy="369332"/>
          </a:xfrm>
          <a:prstGeom prst="rect">
            <a:avLst/>
          </a:prstGeom>
          <a:noFill/>
        </p:spPr>
        <p:txBody>
          <a:bodyPr wrap="square" rtlCol="0">
            <a:spAutoFit/>
          </a:bodyPr>
          <a:lstStyle/>
          <a:p>
            <a:r>
              <a:rPr lang="en-US" altLang="zh-CN" dirty="0"/>
              <a:t>DRNN</a:t>
            </a:r>
            <a:endParaRPr lang="zh-CN" altLang="en-US" dirty="0"/>
          </a:p>
        </p:txBody>
      </p:sp>
      <p:sp>
        <p:nvSpPr>
          <p:cNvPr id="11" name="文本框 10">
            <a:extLst>
              <a:ext uri="{FF2B5EF4-FFF2-40B4-BE49-F238E27FC236}">
                <a16:creationId xmlns:a16="http://schemas.microsoft.com/office/drawing/2014/main" id="{D1BA8711-A4BB-4E0E-B3AA-CFE83CDB8E34}"/>
              </a:ext>
            </a:extLst>
          </p:cNvPr>
          <p:cNvSpPr txBox="1"/>
          <p:nvPr/>
        </p:nvSpPr>
        <p:spPr>
          <a:xfrm>
            <a:off x="1370694" y="4540710"/>
            <a:ext cx="9903576" cy="1712135"/>
          </a:xfrm>
          <a:prstGeom prst="rect">
            <a:avLst/>
          </a:prstGeom>
          <a:noFill/>
        </p:spPr>
        <p:txBody>
          <a:bodyPr wrap="square" rtlCol="0">
            <a:spAutoFit/>
          </a:bodyPr>
          <a:lstStyle/>
          <a:p>
            <a:pPr>
              <a:lnSpc>
                <a:spcPct val="150000"/>
              </a:lnSpc>
            </a:pPr>
            <a:r>
              <a:rPr lang="zh-CN" altLang="en-US" dirty="0"/>
              <a:t>面临的问题：</a:t>
            </a:r>
            <a:r>
              <a:rPr lang="en-US" altLang="zh-CN" dirty="0"/>
              <a:t>RNN</a:t>
            </a:r>
            <a:r>
              <a:rPr lang="zh-CN" altLang="en-US" dirty="0"/>
              <a:t>只有短期记忆，不能解决长期依赖问题。</a:t>
            </a:r>
            <a:endParaRPr lang="en-US" altLang="zh-CN" dirty="0"/>
          </a:p>
          <a:p>
            <a:pPr>
              <a:lnSpc>
                <a:spcPct val="150000"/>
              </a:lnSpc>
            </a:pPr>
            <a:r>
              <a:rPr lang="zh-CN" altLang="en-US" dirty="0">
                <a:solidFill>
                  <a:srgbClr val="FF0000"/>
                </a:solidFill>
              </a:rPr>
              <a:t>长期依赖问题</a:t>
            </a:r>
            <a:r>
              <a:rPr lang="en-US" altLang="zh-CN" dirty="0"/>
              <a:t>——</a:t>
            </a:r>
            <a:r>
              <a:rPr lang="zh-CN" altLang="en-US" dirty="0"/>
              <a:t>当前系统的状态，可能受很长时间之前系统状态的影响。</a:t>
            </a:r>
          </a:p>
          <a:p>
            <a:pPr>
              <a:lnSpc>
                <a:spcPct val="150000"/>
              </a:lnSpc>
            </a:pPr>
            <a:r>
              <a:rPr lang="zh-CN" altLang="en-US" dirty="0"/>
              <a:t>理论上，通过调整参数，</a:t>
            </a:r>
            <a:r>
              <a:rPr lang="en-US" altLang="zh-CN" dirty="0"/>
              <a:t>RNN</a:t>
            </a:r>
            <a:r>
              <a:rPr lang="zh-CN" altLang="en-US" dirty="0"/>
              <a:t>是可以学习到时间久远的信息的。但是，实践中的结论是，</a:t>
            </a:r>
            <a:endParaRPr lang="en-US" altLang="zh-CN" dirty="0"/>
          </a:p>
          <a:p>
            <a:pPr>
              <a:lnSpc>
                <a:spcPct val="150000"/>
              </a:lnSpc>
            </a:pPr>
            <a:r>
              <a:rPr lang="en-US" altLang="zh-CN" dirty="0"/>
              <a:t>RNN</a:t>
            </a:r>
            <a:r>
              <a:rPr lang="zh-CN" altLang="en-US" dirty="0"/>
              <a:t>很难学习到这种信息的。</a:t>
            </a:r>
            <a:r>
              <a:rPr lang="en-US" altLang="zh-CN" dirty="0"/>
              <a:t>RNN </a:t>
            </a:r>
            <a:r>
              <a:rPr lang="zh-CN" altLang="en-US" dirty="0"/>
              <a:t>会丧失学习时间间隔较大的信息的能力，导致长期记忆失效。</a:t>
            </a:r>
          </a:p>
        </p:txBody>
      </p:sp>
      <p:sp>
        <p:nvSpPr>
          <p:cNvPr id="15" name="灯片编号占位符 14">
            <a:extLst>
              <a:ext uri="{FF2B5EF4-FFF2-40B4-BE49-F238E27FC236}">
                <a16:creationId xmlns:a16="http://schemas.microsoft.com/office/drawing/2014/main" id="{1AE51EC2-6F39-42A1-ACB1-BC029B9599F7}"/>
              </a:ext>
            </a:extLst>
          </p:cNvPr>
          <p:cNvSpPr>
            <a:spLocks noGrp="1"/>
          </p:cNvSpPr>
          <p:nvPr>
            <p:ph type="sldNum" sz="quarter" idx="12"/>
          </p:nvPr>
        </p:nvSpPr>
        <p:spPr/>
        <p:txBody>
          <a:bodyPr/>
          <a:lstStyle/>
          <a:p>
            <a:fld id="{E7FD7B0C-06A5-477E-B7B1-F713354F2E69}" type="slidenum">
              <a:rPr lang="zh-CN" altLang="en-US" smtClean="0"/>
              <a:t>13</a:t>
            </a:fld>
            <a:endParaRPr lang="zh-CN" altLang="en-US"/>
          </a:p>
        </p:txBody>
      </p:sp>
    </p:spTree>
    <p:extLst>
      <p:ext uri="{BB962C8B-B14F-4D97-AF65-F5344CB8AC3E}">
        <p14:creationId xmlns:p14="http://schemas.microsoft.com/office/powerpoint/2010/main" val="2900127226"/>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619125" y="605155"/>
            <a:ext cx="3011842" cy="584775"/>
          </a:xfrm>
          <a:prstGeom prst="rect">
            <a:avLst/>
          </a:prstGeom>
          <a:solidFill>
            <a:srgbClr val="559DE2"/>
          </a:solidFill>
          <a:ln w="9525">
            <a:noFill/>
            <a:miter lim="800000"/>
          </a:ln>
        </p:spPr>
        <p:txBody>
          <a:bodyPr wrap="square" lIns="91440" tIns="45720" rIns="91440" bIns="45720">
            <a:spAutoFit/>
          </a:bodyPr>
          <a:lstStyle/>
          <a:p>
            <a:r>
              <a:rPr lang="zh-CN" altLang="en-US" sz="3200" kern="0" dirty="0">
                <a:solidFill>
                  <a:schemeClr val="bg1"/>
                </a:solidFill>
                <a:uFillTx/>
                <a:latin typeface="微软雅黑" panose="020B0503020204020204" charset="-122"/>
                <a:ea typeface="微软雅黑" panose="020B0503020204020204" charset="-122"/>
                <a:cs typeface="Times New Roman" panose="02020603050405020304" charset="0"/>
                <a:sym typeface="Segoe UI" panose="020B0502040204020203" pitchFamily="34" charset="0"/>
              </a:rPr>
              <a:t>长期依赖问题</a:t>
            </a:r>
            <a:endParaRPr lang="zh-CN" altLang="en-US" sz="1400" kern="0" dirty="0">
              <a:solidFill>
                <a:schemeClr val="bg1"/>
              </a:solidFill>
              <a:uFillTx/>
              <a:latin typeface="Times New Roman" panose="02020603050405020304" charset="0"/>
              <a:ea typeface="微软雅黑" panose="020B0503020204020204" charset="-122"/>
              <a:cs typeface="Times New Roman" panose="02020603050405020304" charset="0"/>
              <a:sym typeface="Segoe UI" panose="020B0502040204020203" pitchFamily="34" charset="0"/>
            </a:endParaRPr>
          </a:p>
        </p:txBody>
      </p:sp>
      <p:graphicFrame>
        <p:nvGraphicFramePr>
          <p:cNvPr id="6" name="内容占位符 4">
            <a:extLst>
              <a:ext uri="{FF2B5EF4-FFF2-40B4-BE49-F238E27FC236}">
                <a16:creationId xmlns:a16="http://schemas.microsoft.com/office/drawing/2014/main" id="{D986C842-0723-4680-8758-ADAA6010DB82}"/>
              </a:ext>
            </a:extLst>
          </p:cNvPr>
          <p:cNvGraphicFramePr>
            <a:graphicFrameLocks noChangeAspect="1"/>
          </p:cNvGraphicFramePr>
          <p:nvPr>
            <p:extLst>
              <p:ext uri="{D42A27DB-BD31-4B8C-83A1-F6EECF244321}">
                <p14:modId xmlns:p14="http://schemas.microsoft.com/office/powerpoint/2010/main" val="1009178882"/>
              </p:ext>
            </p:extLst>
          </p:nvPr>
        </p:nvGraphicFramePr>
        <p:xfrm>
          <a:off x="369883" y="1454092"/>
          <a:ext cx="11680570" cy="924932"/>
        </p:xfrm>
        <a:graphic>
          <a:graphicData uri="http://schemas.openxmlformats.org/presentationml/2006/ole">
            <mc:AlternateContent xmlns:mc="http://schemas.openxmlformats.org/markup-compatibility/2006">
              <mc:Choice xmlns:v="urn:schemas-microsoft-com:vml" Requires="v">
                <p:oleObj spid="_x0000_s2128" name="Equation" r:id="rId5" imgW="5613120" imgH="444240" progId="Equation.DSMT4">
                  <p:embed/>
                </p:oleObj>
              </mc:Choice>
              <mc:Fallback>
                <p:oleObj name="Equation" r:id="rId5" imgW="5613120" imgH="444240" progId="Equation.DSMT4">
                  <p:embed/>
                  <p:pic>
                    <p:nvPicPr>
                      <p:cNvPr id="5" name="内容占位符 4">
                        <a:extLst>
                          <a:ext uri="{FF2B5EF4-FFF2-40B4-BE49-F238E27FC236}">
                            <a16:creationId xmlns:a16="http://schemas.microsoft.com/office/drawing/2014/main" id="{6CD1AFDE-DAFC-4EF1-8666-1A60735C8987}"/>
                          </a:ext>
                        </a:extLst>
                      </p:cNvPr>
                      <p:cNvPicPr/>
                      <p:nvPr/>
                    </p:nvPicPr>
                    <p:blipFill>
                      <a:blip r:embed="rId6"/>
                      <a:stretch>
                        <a:fillRect/>
                      </a:stretch>
                    </p:blipFill>
                    <p:spPr>
                      <a:xfrm>
                        <a:off x="369883" y="1454092"/>
                        <a:ext cx="11680570" cy="92493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456892B-01F9-4201-A7D4-6648B681EEF9}"/>
                  </a:ext>
                </a:extLst>
              </p:cNvPr>
              <p:cNvSpPr txBox="1"/>
              <p:nvPr/>
            </p:nvSpPr>
            <p:spPr>
              <a:xfrm>
                <a:off x="5252454" y="543598"/>
                <a:ext cx="6569663" cy="923330"/>
              </a:xfrm>
              <a:prstGeom prst="rect">
                <a:avLst/>
              </a:prstGeom>
              <a:noFill/>
            </p:spPr>
            <p:txBody>
              <a:bodyPr wrap="square" rtlCol="0">
                <a:spAutoFit/>
              </a:bodyPr>
              <a:lstStyle/>
              <a:p>
                <a:r>
                  <a:rPr lang="en-US" altLang="zh-CN" dirty="0"/>
                  <a:t>RNN</a:t>
                </a:r>
                <a:r>
                  <a:rPr lang="zh-CN" altLang="en-US" dirty="0"/>
                  <a:t>记忆过去信息的方式：信息</a:t>
                </a:r>
                <a14:m>
                  <m:oMath xmlns:m="http://schemas.openxmlformats.org/officeDocument/2006/math">
                    <m:r>
                      <a:rPr lang="zh-CN" altLang="en-US" i="1" dirty="0">
                        <a:latin typeface="Cambria Math" panose="02040503050406030204" pitchFamily="18" charset="0"/>
                      </a:rPr>
                      <m:t>存储</m:t>
                    </m:r>
                    <m:r>
                      <a:rPr lang="zh-CN" altLang="en-US" i="1" dirty="0" smtClean="0">
                        <a:latin typeface="Cambria Math" panose="02040503050406030204" pitchFamily="18" charset="0"/>
                      </a:rPr>
                      <m:t>在</m:t>
                    </m:r>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h</m:t>
                        </m:r>
                      </m:e>
                      <m:sub>
                        <m:r>
                          <a:rPr lang="en-US" altLang="zh-CN" i="1" dirty="0">
                            <a:latin typeface="Cambria Math" panose="02040503050406030204" pitchFamily="18" charset="0"/>
                          </a:rPr>
                          <m:t>𝑡</m:t>
                        </m:r>
                      </m:sub>
                    </m:sSub>
                    <m:r>
                      <a:rPr lang="zh-CN" altLang="en-US" i="1" dirty="0">
                        <a:latin typeface="Cambria Math" panose="02040503050406030204" pitchFamily="18" charset="0"/>
                      </a:rPr>
                      <m:t>中，</m:t>
                    </m:r>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h</m:t>
                        </m:r>
                      </m:e>
                      <m:sub>
                        <m:r>
                          <a:rPr lang="en-US" altLang="zh-CN" i="1" dirty="0">
                            <a:latin typeface="Cambria Math" panose="02040503050406030204" pitchFamily="18" charset="0"/>
                          </a:rPr>
                          <m:t>𝑡</m:t>
                        </m:r>
                      </m:sub>
                    </m:sSub>
                    <m:r>
                      <a:rPr lang="zh-CN" altLang="en-US" i="1" dirty="0">
                        <a:latin typeface="Cambria Math" panose="02040503050406030204" pitchFamily="18" charset="0"/>
                      </a:rPr>
                      <m:t>的</m:t>
                    </m:r>
                  </m:oMath>
                </a14:m>
                <a:r>
                  <a:rPr lang="zh-CN" altLang="en-US" dirty="0"/>
                  <a:t>迭代会导致梯度减小为</a:t>
                </a:r>
                <a:r>
                  <a:rPr lang="en-US" altLang="zh-CN" dirty="0"/>
                  <a:t>0</a:t>
                </a:r>
                <a:r>
                  <a:rPr lang="zh-CN" altLang="en-US" dirty="0"/>
                  <a:t>，或者梯度增加为无穷大，这就是</a:t>
                </a:r>
                <a:r>
                  <a:rPr lang="en-US" altLang="zh-CN" dirty="0"/>
                  <a:t>RNN</a:t>
                </a:r>
                <a:r>
                  <a:rPr lang="zh-CN" altLang="en-US" dirty="0"/>
                  <a:t>梯度爆炸和梯度消失问题。</a:t>
                </a:r>
                <a:endParaRPr lang="en-US" altLang="zh-CN" dirty="0"/>
              </a:p>
            </p:txBody>
          </p:sp>
        </mc:Choice>
        <mc:Fallback xmlns="">
          <p:sp>
            <p:nvSpPr>
              <p:cNvPr id="4" name="文本框 3">
                <a:extLst>
                  <a:ext uri="{FF2B5EF4-FFF2-40B4-BE49-F238E27FC236}">
                    <a16:creationId xmlns:a16="http://schemas.microsoft.com/office/drawing/2014/main" id="{1456892B-01F9-4201-A7D4-6648B681EEF9}"/>
                  </a:ext>
                </a:extLst>
              </p:cNvPr>
              <p:cNvSpPr txBox="1">
                <a:spLocks noRot="1" noChangeAspect="1" noMove="1" noResize="1" noEditPoints="1" noAdjustHandles="1" noChangeArrowheads="1" noChangeShapeType="1" noTextEdit="1"/>
              </p:cNvSpPr>
              <p:nvPr/>
            </p:nvSpPr>
            <p:spPr>
              <a:xfrm>
                <a:off x="5252454" y="543598"/>
                <a:ext cx="6569663" cy="923330"/>
              </a:xfrm>
              <a:prstGeom prst="rect">
                <a:avLst/>
              </a:prstGeom>
              <a:blipFill>
                <a:blip r:embed="rId7"/>
                <a:stretch>
                  <a:fillRect l="-836" t="-3289" r="-836" b="-9211"/>
                </a:stretch>
              </a:blipFill>
            </p:spPr>
            <p:txBody>
              <a:bodyPr/>
              <a:lstStyle/>
              <a:p>
                <a:r>
                  <a:rPr lang="zh-CN" altLang="en-US">
                    <a:noFill/>
                  </a:rPr>
                  <a:t> </a:t>
                </a:r>
              </a:p>
            </p:txBody>
          </p:sp>
        </mc:Fallback>
      </mc:AlternateContent>
      <p:graphicFrame>
        <p:nvGraphicFramePr>
          <p:cNvPr id="5" name="对象 4">
            <a:extLst>
              <a:ext uri="{FF2B5EF4-FFF2-40B4-BE49-F238E27FC236}">
                <a16:creationId xmlns:a16="http://schemas.microsoft.com/office/drawing/2014/main" id="{F509C9DD-BAC9-4D82-BCD6-44F8058F1FEA}"/>
              </a:ext>
            </a:extLst>
          </p:cNvPr>
          <p:cNvGraphicFramePr>
            <a:graphicFrameLocks noChangeAspect="1"/>
          </p:cNvGraphicFramePr>
          <p:nvPr>
            <p:extLst>
              <p:ext uri="{D42A27DB-BD31-4B8C-83A1-F6EECF244321}">
                <p14:modId xmlns:p14="http://schemas.microsoft.com/office/powerpoint/2010/main" val="1304953046"/>
              </p:ext>
            </p:extLst>
          </p:nvPr>
        </p:nvGraphicFramePr>
        <p:xfrm>
          <a:off x="369883" y="2643187"/>
          <a:ext cx="10890251" cy="4214813"/>
        </p:xfrm>
        <a:graphic>
          <a:graphicData uri="http://schemas.openxmlformats.org/presentationml/2006/ole">
            <mc:AlternateContent xmlns:mc="http://schemas.openxmlformats.org/markup-compatibility/2006">
              <mc:Choice xmlns:v="urn:schemas-microsoft-com:vml" Requires="v">
                <p:oleObj spid="_x0000_s2129" name="Equation" r:id="rId8" imgW="4851360" imgH="1879560" progId="Equation.DSMT4">
                  <p:embed/>
                </p:oleObj>
              </mc:Choice>
              <mc:Fallback>
                <p:oleObj name="Equation" r:id="rId8" imgW="4851360" imgH="1879560" progId="Equation.DSMT4">
                  <p:embed/>
                  <p:pic>
                    <p:nvPicPr>
                      <p:cNvPr id="5" name="对象 4">
                        <a:extLst>
                          <a:ext uri="{FF2B5EF4-FFF2-40B4-BE49-F238E27FC236}">
                            <a16:creationId xmlns:a16="http://schemas.microsoft.com/office/drawing/2014/main" id="{59AC59A8-7C27-4A88-B5C1-7ED727A037A9}"/>
                          </a:ext>
                        </a:extLst>
                      </p:cNvPr>
                      <p:cNvPicPr/>
                      <p:nvPr/>
                    </p:nvPicPr>
                    <p:blipFill>
                      <a:blip r:embed="rId9"/>
                      <a:stretch>
                        <a:fillRect/>
                      </a:stretch>
                    </p:blipFill>
                    <p:spPr>
                      <a:xfrm>
                        <a:off x="369883" y="2643187"/>
                        <a:ext cx="10890251" cy="421481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F0E0EFCD-39A1-4D8D-A7BC-B44F2E248423}"/>
              </a:ext>
            </a:extLst>
          </p:cNvPr>
          <p:cNvGraphicFramePr>
            <a:graphicFrameLocks noChangeAspect="1"/>
          </p:cNvGraphicFramePr>
          <p:nvPr>
            <p:extLst>
              <p:ext uri="{D42A27DB-BD31-4B8C-83A1-F6EECF244321}">
                <p14:modId xmlns:p14="http://schemas.microsoft.com/office/powerpoint/2010/main" val="1774011790"/>
              </p:ext>
            </p:extLst>
          </p:nvPr>
        </p:nvGraphicFramePr>
        <p:xfrm>
          <a:off x="7380642" y="4034630"/>
          <a:ext cx="3286125" cy="715963"/>
        </p:xfrm>
        <a:graphic>
          <a:graphicData uri="http://schemas.openxmlformats.org/presentationml/2006/ole">
            <mc:AlternateContent xmlns:mc="http://schemas.openxmlformats.org/markup-compatibility/2006">
              <mc:Choice xmlns:v="urn:schemas-microsoft-com:vml" Requires="v">
                <p:oleObj spid="_x0000_s2130" name="Equation" r:id="rId10" imgW="1752480" imgH="431640" progId="Equation.DSMT4">
                  <p:embed/>
                </p:oleObj>
              </mc:Choice>
              <mc:Fallback>
                <p:oleObj name="Equation" r:id="rId10" imgW="1752480" imgH="431640" progId="Equation.DSMT4">
                  <p:embed/>
                  <p:pic>
                    <p:nvPicPr>
                      <p:cNvPr id="0" name=""/>
                      <p:cNvPicPr/>
                      <p:nvPr/>
                    </p:nvPicPr>
                    <p:blipFill>
                      <a:blip r:embed="rId11"/>
                      <a:stretch>
                        <a:fillRect/>
                      </a:stretch>
                    </p:blipFill>
                    <p:spPr>
                      <a:xfrm>
                        <a:off x="7380642" y="4034630"/>
                        <a:ext cx="3286125" cy="715963"/>
                      </a:xfrm>
                      <a:prstGeom prst="rect">
                        <a:avLst/>
                      </a:prstGeom>
                    </p:spPr>
                  </p:pic>
                </p:oleObj>
              </mc:Fallback>
            </mc:AlternateContent>
          </a:graphicData>
        </a:graphic>
      </p:graphicFrame>
      <p:sp>
        <p:nvSpPr>
          <p:cNvPr id="13" name="灯片编号占位符 12">
            <a:extLst>
              <a:ext uri="{FF2B5EF4-FFF2-40B4-BE49-F238E27FC236}">
                <a16:creationId xmlns:a16="http://schemas.microsoft.com/office/drawing/2014/main" id="{AAAD9198-3B47-452C-89EB-7AC7EC150295}"/>
              </a:ext>
            </a:extLst>
          </p:cNvPr>
          <p:cNvSpPr>
            <a:spLocks noGrp="1"/>
          </p:cNvSpPr>
          <p:nvPr>
            <p:ph type="sldNum" sz="quarter" idx="12"/>
          </p:nvPr>
        </p:nvSpPr>
        <p:spPr/>
        <p:txBody>
          <a:bodyPr/>
          <a:lstStyle/>
          <a:p>
            <a:fld id="{E7FD7B0C-06A5-477E-B7B1-F713354F2E69}" type="slidenum">
              <a:rPr lang="zh-CN" altLang="en-US" smtClean="0"/>
              <a:t>14</a:t>
            </a:fld>
            <a:endParaRPr lang="zh-CN" altLang="en-US"/>
          </a:p>
        </p:txBody>
      </p:sp>
    </p:spTree>
    <p:extLst>
      <p:ext uri="{BB962C8B-B14F-4D97-AF65-F5344CB8AC3E}">
        <p14:creationId xmlns:p14="http://schemas.microsoft.com/office/powerpoint/2010/main" val="1661777934"/>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619125" y="605155"/>
            <a:ext cx="1911011" cy="584775"/>
          </a:xfrm>
          <a:prstGeom prst="rect">
            <a:avLst/>
          </a:prstGeom>
          <a:solidFill>
            <a:srgbClr val="559DE2"/>
          </a:solidFill>
          <a:ln w="9525">
            <a:noFill/>
            <a:miter lim="800000"/>
          </a:ln>
        </p:spPr>
        <p:txBody>
          <a:bodyPr wrap="square" lIns="91440" tIns="45720" rIns="91440" bIns="45720">
            <a:spAutoFit/>
          </a:bodyPr>
          <a:lstStyle/>
          <a:p>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解决方案</a:t>
            </a:r>
            <a:endParaRPr lang="zh-CN" altLang="en-US" sz="1400" kern="0" dirty="0">
              <a:solidFill>
                <a:schemeClr val="bg1"/>
              </a:solidFill>
              <a:uFillTx/>
              <a:latin typeface="Times New Roman" panose="02020603050405020304" charset="0"/>
              <a:ea typeface="微软雅黑" panose="020B0503020204020204" charset="-122"/>
              <a:cs typeface="Times New Roman" panose="02020603050405020304" charset="0"/>
              <a:sym typeface="Segoe UI" panose="020B0502040204020203"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527A664-2760-465E-B6EE-CA3B9946F278}"/>
                  </a:ext>
                </a:extLst>
              </p:cNvPr>
              <p:cNvSpPr txBox="1"/>
              <p:nvPr/>
            </p:nvSpPr>
            <p:spPr>
              <a:xfrm>
                <a:off x="534022" y="2243081"/>
                <a:ext cx="11538351" cy="4247317"/>
              </a:xfrm>
              <a:prstGeom prst="rect">
                <a:avLst/>
              </a:prstGeom>
              <a:noFill/>
            </p:spPr>
            <p:txBody>
              <a:bodyPr wrap="none" rtlCol="0">
                <a:spAutoFit/>
              </a:bodyPr>
              <a:lstStyle/>
              <a:p>
                <a:r>
                  <a:rPr lang="zh-CN" altLang="en-US" dirty="0"/>
                  <a:t>所以，在</a:t>
                </a:r>
                <a:r>
                  <a:rPr lang="en-US" altLang="zh-CN" dirty="0"/>
                  <a:t>RNN</a:t>
                </a:r>
                <a:r>
                  <a:rPr lang="zh-CN" altLang="en-US" dirty="0"/>
                  <a:t>中，实际面临的问题更多的是梯度消失问题。明确一点：</a:t>
                </a:r>
                <a:r>
                  <a:rPr lang="zh-CN" altLang="en-US" dirty="0">
                    <a:solidFill>
                      <a:srgbClr val="FF0000"/>
                    </a:solidFill>
                  </a:rPr>
                  <a:t>梯度消失导致</a:t>
                </a:r>
                <a:r>
                  <a:rPr lang="en-US" altLang="zh-CN" dirty="0">
                    <a:solidFill>
                      <a:srgbClr val="FF0000"/>
                    </a:solidFill>
                  </a:rPr>
                  <a:t>RNN</a:t>
                </a:r>
                <a:r>
                  <a:rPr lang="zh-CN" altLang="en-US" dirty="0">
                    <a:solidFill>
                      <a:srgbClr val="FF0000"/>
                    </a:solidFill>
                  </a:rPr>
                  <a:t>不能记住很长时间</a:t>
                </a:r>
                <a:endParaRPr lang="en-US" altLang="zh-CN" dirty="0">
                  <a:solidFill>
                    <a:srgbClr val="FF0000"/>
                  </a:solidFill>
                </a:endParaRPr>
              </a:p>
              <a:p>
                <a:r>
                  <a:rPr lang="zh-CN" altLang="en-US" dirty="0">
                    <a:solidFill>
                      <a:srgbClr val="FF0000"/>
                    </a:solidFill>
                  </a:rPr>
                  <a:t>之前的信息。</a:t>
                </a:r>
                <a:r>
                  <a:rPr lang="zh-CN" altLang="en-US" dirty="0"/>
                  <a:t>目前的解决方案有：</a:t>
                </a:r>
              </a:p>
              <a:p>
                <a:pPr marL="285750" indent="-285750">
                  <a:buFont typeface="Wingdings" panose="05000000000000000000" pitchFamily="2" charset="2"/>
                  <a:buChar char="u"/>
                </a:pPr>
                <a:r>
                  <a:rPr lang="zh-CN" altLang="en-US" dirty="0">
                    <a:solidFill>
                      <a:srgbClr val="FF0000"/>
                    </a:solidFill>
                  </a:rPr>
                  <a:t>门控单元</a:t>
                </a:r>
                <a:endParaRPr lang="en-US" altLang="zh-CN" dirty="0">
                  <a:solidFill>
                    <a:srgbClr val="FF0000"/>
                  </a:solidFill>
                </a:endParaRPr>
              </a:p>
              <a:p>
                <a:r>
                  <a:rPr lang="en-US" altLang="zh-CN" dirty="0"/>
                  <a:t>            </a:t>
                </a:r>
                <a:r>
                  <a:rPr lang="zh-CN" altLang="en-US" dirty="0"/>
                  <a:t>利用门控单元控制循环神经网络内部信息的积累，保证对前面信息的选择性记忆或选择性遗忘。也就</a:t>
                </a:r>
                <a:endParaRPr lang="en-US" altLang="zh-CN" dirty="0"/>
              </a:p>
              <a:p>
                <a:r>
                  <a:rPr lang="en-US" altLang="zh-CN" dirty="0"/>
                  <a:t>     </a:t>
                </a:r>
                <a:r>
                  <a:rPr lang="zh-CN" altLang="en-US" dirty="0"/>
                  <a:t>是说利用门控单元来保证</a:t>
                </a:r>
                <a:r>
                  <a:rPr lang="en-US" altLang="zh-CN" dirty="0"/>
                  <a:t>RNN</a:t>
                </a:r>
                <a:r>
                  <a:rPr lang="zh-CN" altLang="en-US" dirty="0"/>
                  <a:t>对于很长时间之前的信息的记忆。门控单元有遗忘门，输入门，输出门，更</a:t>
                </a:r>
                <a:endParaRPr lang="en-US" altLang="zh-CN" dirty="0"/>
              </a:p>
              <a:p>
                <a:r>
                  <a:rPr lang="en-US" altLang="zh-CN" dirty="0"/>
                  <a:t>     </a:t>
                </a:r>
                <a:r>
                  <a:rPr lang="zh-CN" altLang="en-US" dirty="0"/>
                  <a:t>新门，重置门。</a:t>
                </a:r>
                <a:endParaRPr lang="en-US" altLang="zh-CN" dirty="0"/>
              </a:p>
              <a:p>
                <a:pPr marL="285750" indent="-285750">
                  <a:buFont typeface="Wingdings" panose="05000000000000000000" pitchFamily="2" charset="2"/>
                  <a:buChar char="u"/>
                </a:pPr>
                <a:r>
                  <a:rPr lang="zh-CN" altLang="en-US" dirty="0">
                    <a:solidFill>
                      <a:srgbClr val="FF0000"/>
                    </a:solidFill>
                  </a:rPr>
                  <a:t>酉矩阵</a:t>
                </a:r>
                <a:endParaRPr lang="en-US" altLang="zh-CN" dirty="0">
                  <a:solidFill>
                    <a:srgbClr val="FF0000"/>
                  </a:solidFill>
                </a:endParaRPr>
              </a:p>
              <a:p>
                <a:r>
                  <a:rPr lang="en-US" altLang="zh-CN" dirty="0"/>
                  <a:t>            </a:t>
                </a:r>
                <a:r>
                  <a:rPr lang="zh-CN" altLang="en-US" dirty="0"/>
                  <a:t>使用酉矩阵或者正交矩阵来构造权重矩阵，利用其保范性使循环神经网络的梯度范数可以在反向传播</a:t>
                </a:r>
                <a:endParaRPr lang="en-US" altLang="zh-CN" dirty="0"/>
              </a:p>
              <a:p>
                <a:r>
                  <a:rPr lang="en-US" altLang="zh-CN" dirty="0"/>
                  <a:t>    </a:t>
                </a:r>
                <a:r>
                  <a:rPr lang="zh-CN" altLang="en-US" dirty="0"/>
                  <a:t>中保持稳定，通过这样的方式克服梯度消失或梯度爆炸问题，进而保证</a:t>
                </a:r>
                <a:r>
                  <a:rPr lang="en-US" altLang="zh-CN" dirty="0"/>
                  <a:t>RNN</a:t>
                </a:r>
                <a:r>
                  <a:rPr lang="zh-CN" altLang="en-US" dirty="0"/>
                  <a:t>对很长时间之前的信息的记忆性。</a:t>
                </a:r>
                <a:endParaRPr lang="en-US" altLang="zh-CN" dirty="0"/>
              </a:p>
              <a:p>
                <a:r>
                  <a:rPr lang="en-US" altLang="zh-CN" dirty="0"/>
                  <a:t>    </a:t>
                </a:r>
                <a:r>
                  <a:rPr lang="zh-CN" altLang="en-US" dirty="0"/>
                  <a:t>这种方法的重点和难点在于酉矩阵的构造。</a:t>
                </a:r>
                <a:endParaRPr lang="en-US" altLang="zh-CN" dirty="0"/>
              </a:p>
              <a:p>
                <a:pPr marL="285750" indent="-285750">
                  <a:buFont typeface="Wingdings" panose="05000000000000000000" pitchFamily="2" charset="2"/>
                  <a:buChar char="u"/>
                </a:pPr>
                <a:r>
                  <a:rPr lang="zh-CN" altLang="en-US" dirty="0">
                    <a:solidFill>
                      <a:srgbClr val="FF0000"/>
                    </a:solidFill>
                  </a:rPr>
                  <a:t>内存旋转单元</a:t>
                </a:r>
                <a:endParaRPr lang="en-US" altLang="zh-CN" dirty="0">
                  <a:solidFill>
                    <a:srgbClr val="FF0000"/>
                  </a:solidFill>
                </a:endParaRPr>
              </a:p>
              <a:p>
                <a:r>
                  <a:rPr lang="en-US" altLang="zh-CN" dirty="0"/>
                  <a:t>            </a:t>
                </a:r>
                <a:r>
                  <a:rPr lang="zh-CN" altLang="en-US" dirty="0"/>
                  <a:t>内存旋转单元把隐藏层状态</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h</m:t>
                        </m:r>
                      </m:e>
                      <m:sub>
                        <m:r>
                          <a:rPr lang="en-US" altLang="zh-CN" i="1" dirty="0">
                            <a:latin typeface="Cambria Math" panose="02040503050406030204" pitchFamily="18" charset="0"/>
                          </a:rPr>
                          <m:t>𝑡</m:t>
                        </m:r>
                      </m:sub>
                    </m:sSub>
                    <m:r>
                      <a:rPr lang="zh-CN" altLang="en-US" i="1" dirty="0">
                        <a:latin typeface="Cambria Math" panose="02040503050406030204" pitchFamily="18" charset="0"/>
                      </a:rPr>
                      <m:t>看作</m:t>
                    </m:r>
                  </m:oMath>
                </a14:m>
                <a:r>
                  <a:rPr lang="zh-CN" altLang="en-US" dirty="0"/>
                  <a:t>欧式空间中的一个实数向量，向量有两个性质：一是模值，二是相位。</a:t>
                </a:r>
                <a:endParaRPr lang="en-US" altLang="zh-CN" dirty="0"/>
              </a:p>
              <a:p>
                <a:r>
                  <a:rPr lang="zh-CN" altLang="en-US" dirty="0"/>
                  <a:t>     内存旋转单元在每一个时间步长上的都会产生一个参考矢量，该矢量决定隐藏状态</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h</m:t>
                        </m:r>
                      </m:e>
                      <m:sub>
                        <m:r>
                          <a:rPr lang="en-US" altLang="zh-CN" i="1" dirty="0">
                            <a:latin typeface="Cambria Math" panose="02040503050406030204" pitchFamily="18" charset="0"/>
                          </a:rPr>
                          <m:t>𝑡</m:t>
                        </m:r>
                      </m:sub>
                    </m:sSub>
                  </m:oMath>
                </a14:m>
                <a:r>
                  <a:rPr lang="zh-CN" altLang="en-US" dirty="0"/>
                  <a:t>空间中旋转的角度，旋</a:t>
                </a:r>
                <a:endParaRPr lang="en-US" altLang="zh-CN" dirty="0"/>
              </a:p>
              <a:p>
                <a:r>
                  <a:rPr lang="zh-CN" altLang="en-US" dirty="0"/>
                  <a:t>     转之后隐藏状态</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h</m:t>
                        </m:r>
                      </m:e>
                      <m:sub>
                        <m:r>
                          <a:rPr lang="en-US" altLang="zh-CN" i="1" dirty="0">
                            <a:latin typeface="Cambria Math" panose="02040503050406030204" pitchFamily="18" charset="0"/>
                          </a:rPr>
                          <m:t>𝑡</m:t>
                        </m:r>
                      </m:sub>
                    </m:sSub>
                  </m:oMath>
                </a14:m>
                <a:r>
                  <a:rPr lang="zh-CN" altLang="en-US" dirty="0"/>
                  <a:t>完成了一次的更新，同时也在该时间步长上的信息产生了记忆。但是模值保持不变，所以</a:t>
                </a:r>
                <a:endParaRPr lang="en-US" altLang="zh-CN" dirty="0"/>
              </a:p>
              <a:p>
                <a:r>
                  <a:rPr lang="en-US" altLang="zh-CN" dirty="0"/>
                  <a:t>      </a:t>
                </a:r>
                <a:r>
                  <a:rPr lang="zh-CN" altLang="en-US" dirty="0"/>
                  <a:t>避免了梯度消失和梯度爆炸问题。</a:t>
                </a:r>
                <a:endParaRPr lang="en-US" altLang="zh-CN" dirty="0"/>
              </a:p>
            </p:txBody>
          </p:sp>
        </mc:Choice>
        <mc:Fallback xmlns="">
          <p:sp>
            <p:nvSpPr>
              <p:cNvPr id="4" name="文本框 3">
                <a:extLst>
                  <a:ext uri="{FF2B5EF4-FFF2-40B4-BE49-F238E27FC236}">
                    <a16:creationId xmlns:a16="http://schemas.microsoft.com/office/drawing/2014/main" id="{7527A664-2760-465E-B6EE-CA3B9946F278}"/>
                  </a:ext>
                </a:extLst>
              </p:cNvPr>
              <p:cNvSpPr txBox="1">
                <a:spLocks noRot="1" noChangeAspect="1" noMove="1" noResize="1" noEditPoints="1" noAdjustHandles="1" noChangeArrowheads="1" noChangeShapeType="1" noTextEdit="1"/>
              </p:cNvSpPr>
              <p:nvPr/>
            </p:nvSpPr>
            <p:spPr>
              <a:xfrm>
                <a:off x="534022" y="2243081"/>
                <a:ext cx="11538351" cy="4247317"/>
              </a:xfrm>
              <a:prstGeom prst="rect">
                <a:avLst/>
              </a:prstGeom>
              <a:blipFill>
                <a:blip r:embed="rId5"/>
                <a:stretch>
                  <a:fillRect l="-476" t="-861" b="-12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F6411E2-747D-44BE-B210-6AE06DD0684F}"/>
                  </a:ext>
                </a:extLst>
              </p:cNvPr>
              <p:cNvSpPr txBox="1"/>
              <p:nvPr/>
            </p:nvSpPr>
            <p:spPr>
              <a:xfrm>
                <a:off x="2885243" y="380322"/>
                <a:ext cx="9187130" cy="923330"/>
              </a:xfrm>
              <a:prstGeom prst="rect">
                <a:avLst/>
              </a:prstGeom>
              <a:noFill/>
            </p:spPr>
            <p:txBody>
              <a:bodyPr wrap="none" rtlCol="0">
                <a:spAutoFit/>
              </a:bodyPr>
              <a:lstStyle/>
              <a:p>
                <a:r>
                  <a:rPr lang="zh-CN" altLang="en-US" dirty="0"/>
                  <a:t>对于梯度爆炸问题，我们可以采用梯度裁剪的方式，将梯度都应到一个比较小的尺度上。</a:t>
                </a:r>
                <a:endParaRPr lang="en-US" altLang="zh-CN" dirty="0"/>
              </a:p>
              <a:p>
                <a:r>
                  <a:rPr lang="zh-CN" altLang="en-US" dirty="0"/>
                  <a:t>假设，我们把所有的梯度拼接成一个向量</a:t>
                </a:r>
                <a14:m>
                  <m:oMath xmlns:m="http://schemas.openxmlformats.org/officeDocument/2006/math">
                    <m:r>
                      <a:rPr lang="en-US" altLang="zh-CN" b="0" i="1" smtClean="0">
                        <a:latin typeface="Cambria Math" panose="02040503050406030204" pitchFamily="18" charset="0"/>
                      </a:rPr>
                      <m:t>𝑔</m:t>
                    </m:r>
                    <m:r>
                      <a:rPr lang="zh-CN" altLang="en-US" i="1">
                        <a:latin typeface="Cambria Math" panose="02040503050406030204" pitchFamily="18" charset="0"/>
                      </a:rPr>
                      <m:t>，</m:t>
                    </m:r>
                  </m:oMath>
                </a14:m>
                <a:r>
                  <a:rPr lang="zh-CN" altLang="en-US" dirty="0"/>
                  <a:t>假设裁剪的阈值是</a:t>
                </a:r>
                <a14:m>
                  <m:oMath xmlns:m="http://schemas.openxmlformats.org/officeDocument/2006/math">
                    <m:r>
                      <a:rPr lang="zh-CN" altLang="en-US" i="1" dirty="0" smtClean="0">
                        <a:latin typeface="Cambria Math" panose="02040503050406030204" pitchFamily="18" charset="0"/>
                      </a:rPr>
                      <m:t>𝜃</m:t>
                    </m:r>
                  </m:oMath>
                </a14:m>
                <a:r>
                  <a:rPr lang="zh-CN" altLang="en-US" dirty="0"/>
                  <a:t>，那么我们可以通过裁</a:t>
                </a:r>
                <a:endParaRPr lang="en-US" altLang="zh-CN" dirty="0"/>
              </a:p>
              <a:p>
                <a:r>
                  <a:rPr lang="zh-CN" altLang="en-US" dirty="0"/>
                  <a:t>剪使得</a:t>
                </a:r>
                <a14:m>
                  <m:oMath xmlns:m="http://schemas.openxmlformats.org/officeDocument/2006/math">
                    <m:d>
                      <m:dPr>
                        <m:begChr m:val="‖"/>
                        <m:endChr m:val="‖"/>
                        <m:ctrlPr>
                          <a:rPr lang="en-US" altLang="zh-CN" i="1" smtClean="0">
                            <a:latin typeface="Cambria Math" panose="02040503050406030204" pitchFamily="18" charset="0"/>
                          </a:rPr>
                        </m:ctrlPr>
                      </m:dPr>
                      <m:e>
                        <m:r>
                          <m:rPr>
                            <m:sty m:val="p"/>
                          </m:rPr>
                          <a:rPr lang="en-US" altLang="zh-CN" i="1">
                            <a:latin typeface="Cambria Math" panose="02040503050406030204" pitchFamily="18" charset="0"/>
                          </a:rPr>
                          <m:t>g</m:t>
                        </m:r>
                      </m:e>
                    </m:d>
                    <m:r>
                      <a:rPr lang="zh-CN" altLang="en-US" i="1">
                        <a:latin typeface="Cambria Math" panose="02040503050406030204" pitchFamily="18" charset="0"/>
                      </a:rPr>
                      <m:t>不会</m:t>
                    </m:r>
                  </m:oMath>
                </a14:m>
                <a:r>
                  <a:rPr lang="zh-CN" altLang="en-US" dirty="0"/>
                  <a:t>超过</a:t>
                </a:r>
                <a14:m>
                  <m:oMath xmlns:m="http://schemas.openxmlformats.org/officeDocument/2006/math">
                    <m:r>
                      <a:rPr lang="zh-CN" altLang="en-US" i="1" dirty="0" smtClean="0">
                        <a:latin typeface="Cambria Math" panose="02040503050406030204" pitchFamily="18" charset="0"/>
                      </a:rPr>
                      <m:t>𝜃</m:t>
                    </m:r>
                  </m:oMath>
                </a14:m>
                <a:r>
                  <a:rPr lang="zh-CN" altLang="en-US" dirty="0"/>
                  <a:t>。</a:t>
                </a:r>
              </a:p>
            </p:txBody>
          </p:sp>
        </mc:Choice>
        <mc:Fallback xmlns="">
          <p:sp>
            <p:nvSpPr>
              <p:cNvPr id="6" name="文本框 5">
                <a:extLst>
                  <a:ext uri="{FF2B5EF4-FFF2-40B4-BE49-F238E27FC236}">
                    <a16:creationId xmlns:a16="http://schemas.microsoft.com/office/drawing/2014/main" id="{1F6411E2-747D-44BE-B210-6AE06DD0684F}"/>
                  </a:ext>
                </a:extLst>
              </p:cNvPr>
              <p:cNvSpPr txBox="1">
                <a:spLocks noRot="1" noChangeAspect="1" noMove="1" noResize="1" noEditPoints="1" noAdjustHandles="1" noChangeArrowheads="1" noChangeShapeType="1" noTextEdit="1"/>
              </p:cNvSpPr>
              <p:nvPr/>
            </p:nvSpPr>
            <p:spPr>
              <a:xfrm>
                <a:off x="2885243" y="380322"/>
                <a:ext cx="9187130" cy="923330"/>
              </a:xfrm>
              <a:prstGeom prst="rect">
                <a:avLst/>
              </a:prstGeom>
              <a:blipFill>
                <a:blip r:embed="rId6"/>
                <a:stretch>
                  <a:fillRect l="-531" t="-3289" b="-9211"/>
                </a:stretch>
              </a:blipFill>
            </p:spPr>
            <p:txBody>
              <a:bodyPr/>
              <a:lstStyle/>
              <a:p>
                <a:r>
                  <a:rPr lang="zh-CN" altLang="en-US">
                    <a:noFill/>
                  </a:rPr>
                  <a:t> </a:t>
                </a:r>
              </a:p>
            </p:txBody>
          </p:sp>
        </mc:Fallback>
      </mc:AlternateContent>
      <p:graphicFrame>
        <p:nvGraphicFramePr>
          <p:cNvPr id="8" name="对象 7">
            <a:extLst>
              <a:ext uri="{FF2B5EF4-FFF2-40B4-BE49-F238E27FC236}">
                <a16:creationId xmlns:a16="http://schemas.microsoft.com/office/drawing/2014/main" id="{49AB5810-3408-4519-8B82-22FCAAB0552C}"/>
              </a:ext>
            </a:extLst>
          </p:cNvPr>
          <p:cNvGraphicFramePr>
            <a:graphicFrameLocks noChangeAspect="1"/>
          </p:cNvGraphicFramePr>
          <p:nvPr>
            <p:extLst>
              <p:ext uri="{D42A27DB-BD31-4B8C-83A1-F6EECF244321}">
                <p14:modId xmlns:p14="http://schemas.microsoft.com/office/powerpoint/2010/main" val="3812365993"/>
              </p:ext>
            </p:extLst>
          </p:nvPr>
        </p:nvGraphicFramePr>
        <p:xfrm>
          <a:off x="4363128" y="1535703"/>
          <a:ext cx="1354091" cy="564205"/>
        </p:xfrm>
        <a:graphic>
          <a:graphicData uri="http://schemas.openxmlformats.org/presentationml/2006/ole">
            <mc:AlternateContent xmlns:mc="http://schemas.openxmlformats.org/markup-compatibility/2006">
              <mc:Choice xmlns:v="urn:schemas-microsoft-com:vml" Requires="v">
                <p:oleObj spid="_x0000_s3105" name="Equation" r:id="rId7" imgW="1066680" imgH="444240" progId="Equation.DSMT4">
                  <p:embed/>
                </p:oleObj>
              </mc:Choice>
              <mc:Fallback>
                <p:oleObj name="Equation" r:id="rId7" imgW="1066680" imgH="444240" progId="Equation.DSMT4">
                  <p:embed/>
                  <p:pic>
                    <p:nvPicPr>
                      <p:cNvPr id="0" name=""/>
                      <p:cNvPicPr/>
                      <p:nvPr/>
                    </p:nvPicPr>
                    <p:blipFill>
                      <a:blip r:embed="rId8"/>
                      <a:stretch>
                        <a:fillRect/>
                      </a:stretch>
                    </p:blipFill>
                    <p:spPr>
                      <a:xfrm>
                        <a:off x="4363128" y="1535703"/>
                        <a:ext cx="1354091" cy="564205"/>
                      </a:xfrm>
                      <a:prstGeom prst="rect">
                        <a:avLst/>
                      </a:prstGeom>
                    </p:spPr>
                  </p:pic>
                </p:oleObj>
              </mc:Fallback>
            </mc:AlternateContent>
          </a:graphicData>
        </a:graphic>
      </p:graphicFrame>
      <p:sp>
        <p:nvSpPr>
          <p:cNvPr id="11" name="灯片编号占位符 10">
            <a:extLst>
              <a:ext uri="{FF2B5EF4-FFF2-40B4-BE49-F238E27FC236}">
                <a16:creationId xmlns:a16="http://schemas.microsoft.com/office/drawing/2014/main" id="{E27484ED-2AB0-4D3F-BDD8-987F047F4575}"/>
              </a:ext>
            </a:extLst>
          </p:cNvPr>
          <p:cNvSpPr>
            <a:spLocks noGrp="1"/>
          </p:cNvSpPr>
          <p:nvPr>
            <p:ph type="sldNum" sz="quarter" idx="12"/>
          </p:nvPr>
        </p:nvSpPr>
        <p:spPr/>
        <p:txBody>
          <a:bodyPr/>
          <a:lstStyle/>
          <a:p>
            <a:fld id="{E7FD7B0C-06A5-477E-B7B1-F713354F2E69}" type="slidenum">
              <a:rPr lang="zh-CN" altLang="en-US" smtClean="0"/>
              <a:t>15</a:t>
            </a:fld>
            <a:endParaRPr lang="zh-CN" altLang="en-US"/>
          </a:p>
        </p:txBody>
      </p:sp>
    </p:spTree>
    <p:extLst>
      <p:ext uri="{BB962C8B-B14F-4D97-AF65-F5344CB8AC3E}">
        <p14:creationId xmlns:p14="http://schemas.microsoft.com/office/powerpoint/2010/main" val="2089945500"/>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477082" y="349310"/>
            <a:ext cx="4316860" cy="584775"/>
          </a:xfrm>
          <a:prstGeom prst="rect">
            <a:avLst/>
          </a:prstGeom>
          <a:solidFill>
            <a:srgbClr val="559DE2"/>
          </a:solidFill>
          <a:ln w="9525">
            <a:noFill/>
            <a:miter lim="800000"/>
          </a:ln>
        </p:spPr>
        <p:txBody>
          <a:bodyPr wrap="square" lIns="91440" tIns="45720" rIns="91440" bIns="45720">
            <a:spAutoFit/>
          </a:bodyPr>
          <a:lstStyle/>
          <a:p>
            <a:r>
              <a:rPr lang="zh-CN" altLang="en-US" sz="3200" kern="0" dirty="0">
                <a:solidFill>
                  <a:schemeClr val="bg1"/>
                </a:solidFill>
                <a:latin typeface="微软雅黑" panose="020B0503020204020204" charset="-122"/>
                <a:ea typeface="微软雅黑" panose="020B0503020204020204" charset="-122"/>
                <a:cs typeface="Times New Roman" panose="02020603050405020304" charset="0"/>
                <a:sym typeface="Segoe UI" panose="020B0502040204020203" pitchFamily="34" charset="0"/>
              </a:rPr>
              <a:t>不同的解决方案的结构</a:t>
            </a:r>
            <a:endParaRPr lang="zh-CN" altLang="en-US" sz="1400" kern="0" dirty="0">
              <a:solidFill>
                <a:schemeClr val="bg1"/>
              </a:solidFill>
              <a:uFillTx/>
              <a:latin typeface="Times New Roman" panose="02020603050405020304" charset="0"/>
              <a:ea typeface="微软雅黑" panose="020B0503020204020204" charset="-122"/>
              <a:cs typeface="Times New Roman" panose="02020603050405020304" charset="0"/>
              <a:sym typeface="Segoe UI" panose="020B0502040204020203" pitchFamily="34" charset="0"/>
            </a:endParaRPr>
          </a:p>
        </p:txBody>
      </p:sp>
      <p:pic>
        <p:nvPicPr>
          <p:cNvPr id="4" name="图片 3">
            <a:extLst>
              <a:ext uri="{FF2B5EF4-FFF2-40B4-BE49-F238E27FC236}">
                <a16:creationId xmlns:a16="http://schemas.microsoft.com/office/drawing/2014/main" id="{1BCF39FB-0B0D-45A9-964A-13B3A42783B6}"/>
              </a:ext>
            </a:extLst>
          </p:cNvPr>
          <p:cNvPicPr>
            <a:picLocks noChangeAspect="1"/>
          </p:cNvPicPr>
          <p:nvPr/>
        </p:nvPicPr>
        <p:blipFill>
          <a:blip r:embed="rId5"/>
          <a:stretch>
            <a:fillRect/>
          </a:stretch>
        </p:blipFill>
        <p:spPr>
          <a:xfrm>
            <a:off x="885116" y="1217664"/>
            <a:ext cx="3786363" cy="1994602"/>
          </a:xfrm>
          <a:prstGeom prst="rect">
            <a:avLst/>
          </a:prstGeom>
        </p:spPr>
      </p:pic>
      <p:pic>
        <p:nvPicPr>
          <p:cNvPr id="8" name="内容占位符 4">
            <a:extLst>
              <a:ext uri="{FF2B5EF4-FFF2-40B4-BE49-F238E27FC236}">
                <a16:creationId xmlns:a16="http://schemas.microsoft.com/office/drawing/2014/main" id="{2D33464D-39DC-4DFD-9B85-18AE63807D1E}"/>
              </a:ext>
            </a:extLst>
          </p:cNvPr>
          <p:cNvPicPr>
            <a:picLocks noChangeAspect="1"/>
          </p:cNvPicPr>
          <p:nvPr/>
        </p:nvPicPr>
        <p:blipFill>
          <a:blip r:embed="rId6"/>
          <a:stretch>
            <a:fillRect/>
          </a:stretch>
        </p:blipFill>
        <p:spPr>
          <a:xfrm>
            <a:off x="4885168" y="1100540"/>
            <a:ext cx="3786363" cy="2160014"/>
          </a:xfrm>
          <a:prstGeom prst="rect">
            <a:avLst/>
          </a:prstGeom>
        </p:spPr>
      </p:pic>
      <p:pic>
        <p:nvPicPr>
          <p:cNvPr id="5" name="图片 4">
            <a:extLst>
              <a:ext uri="{FF2B5EF4-FFF2-40B4-BE49-F238E27FC236}">
                <a16:creationId xmlns:a16="http://schemas.microsoft.com/office/drawing/2014/main" id="{24BBA155-9F77-497C-BE92-3A24221537B2}"/>
              </a:ext>
            </a:extLst>
          </p:cNvPr>
          <p:cNvPicPr>
            <a:picLocks noChangeAspect="1"/>
          </p:cNvPicPr>
          <p:nvPr/>
        </p:nvPicPr>
        <p:blipFill>
          <a:blip r:embed="rId7"/>
          <a:stretch>
            <a:fillRect/>
          </a:stretch>
        </p:blipFill>
        <p:spPr>
          <a:xfrm>
            <a:off x="2558399" y="3212266"/>
            <a:ext cx="6951144" cy="2653295"/>
          </a:xfrm>
          <a:prstGeom prst="rect">
            <a:avLst/>
          </a:prstGeom>
        </p:spPr>
      </p:pic>
      <p:pic>
        <p:nvPicPr>
          <p:cNvPr id="7" name="图片 6">
            <a:extLst>
              <a:ext uri="{FF2B5EF4-FFF2-40B4-BE49-F238E27FC236}">
                <a16:creationId xmlns:a16="http://schemas.microsoft.com/office/drawing/2014/main" id="{04CEB0F8-354B-47C3-ABD7-C66D583A4D33}"/>
              </a:ext>
            </a:extLst>
          </p:cNvPr>
          <p:cNvPicPr>
            <a:picLocks noChangeAspect="1"/>
          </p:cNvPicPr>
          <p:nvPr/>
        </p:nvPicPr>
        <p:blipFill>
          <a:blip r:embed="rId8"/>
          <a:stretch>
            <a:fillRect/>
          </a:stretch>
        </p:blipFill>
        <p:spPr>
          <a:xfrm>
            <a:off x="8566749" y="959226"/>
            <a:ext cx="3305175" cy="2228850"/>
          </a:xfrm>
          <a:prstGeom prst="rect">
            <a:avLst/>
          </a:prstGeom>
        </p:spPr>
      </p:pic>
      <p:sp>
        <p:nvSpPr>
          <p:cNvPr id="10" name="文本框 9">
            <a:extLst>
              <a:ext uri="{FF2B5EF4-FFF2-40B4-BE49-F238E27FC236}">
                <a16:creationId xmlns:a16="http://schemas.microsoft.com/office/drawing/2014/main" id="{980FD05A-2B77-4C06-87DC-1C510E8C2DF6}"/>
              </a:ext>
            </a:extLst>
          </p:cNvPr>
          <p:cNvSpPr txBox="1"/>
          <p:nvPr/>
        </p:nvSpPr>
        <p:spPr>
          <a:xfrm>
            <a:off x="2269867" y="3495845"/>
            <a:ext cx="731290" cy="369332"/>
          </a:xfrm>
          <a:prstGeom prst="rect">
            <a:avLst/>
          </a:prstGeom>
          <a:noFill/>
        </p:spPr>
        <p:txBody>
          <a:bodyPr wrap="none" rtlCol="0">
            <a:spAutoFit/>
          </a:bodyPr>
          <a:lstStyle/>
          <a:p>
            <a:r>
              <a:rPr lang="en-US" altLang="zh-CN" dirty="0"/>
              <a:t>LSTM</a:t>
            </a:r>
            <a:endParaRPr lang="zh-CN" altLang="en-US" dirty="0"/>
          </a:p>
        </p:txBody>
      </p:sp>
      <p:sp>
        <p:nvSpPr>
          <p:cNvPr id="13" name="文本框 12">
            <a:extLst>
              <a:ext uri="{FF2B5EF4-FFF2-40B4-BE49-F238E27FC236}">
                <a16:creationId xmlns:a16="http://schemas.microsoft.com/office/drawing/2014/main" id="{2FCC0E30-218C-4829-A7A2-56FF67AF54F3}"/>
              </a:ext>
            </a:extLst>
          </p:cNvPr>
          <p:cNvSpPr txBox="1"/>
          <p:nvPr/>
        </p:nvSpPr>
        <p:spPr>
          <a:xfrm>
            <a:off x="6096000" y="3401868"/>
            <a:ext cx="627095" cy="369332"/>
          </a:xfrm>
          <a:prstGeom prst="rect">
            <a:avLst/>
          </a:prstGeom>
          <a:noFill/>
        </p:spPr>
        <p:txBody>
          <a:bodyPr wrap="none" rtlCol="0">
            <a:spAutoFit/>
          </a:bodyPr>
          <a:lstStyle/>
          <a:p>
            <a:r>
              <a:rPr lang="en-US" altLang="zh-CN" dirty="0"/>
              <a:t>GRU</a:t>
            </a:r>
            <a:endParaRPr lang="zh-CN" altLang="en-US" dirty="0"/>
          </a:p>
        </p:txBody>
      </p:sp>
      <p:sp>
        <p:nvSpPr>
          <p:cNvPr id="14" name="文本框 13">
            <a:extLst>
              <a:ext uri="{FF2B5EF4-FFF2-40B4-BE49-F238E27FC236}">
                <a16:creationId xmlns:a16="http://schemas.microsoft.com/office/drawing/2014/main" id="{3735C3A8-86E8-4622-8E64-2E0F183F46E8}"/>
              </a:ext>
            </a:extLst>
          </p:cNvPr>
          <p:cNvSpPr txBox="1"/>
          <p:nvPr/>
        </p:nvSpPr>
        <p:spPr>
          <a:xfrm>
            <a:off x="9815220" y="3461069"/>
            <a:ext cx="808235" cy="369332"/>
          </a:xfrm>
          <a:prstGeom prst="rect">
            <a:avLst/>
          </a:prstGeom>
          <a:noFill/>
        </p:spPr>
        <p:txBody>
          <a:bodyPr wrap="none" rtlCol="0">
            <a:spAutoFit/>
          </a:bodyPr>
          <a:lstStyle/>
          <a:p>
            <a:r>
              <a:rPr lang="en-US" altLang="zh-CN" dirty="0"/>
              <a:t>URNN</a:t>
            </a:r>
            <a:endParaRPr lang="zh-CN" altLang="en-US" dirty="0"/>
          </a:p>
        </p:txBody>
      </p:sp>
      <p:sp>
        <p:nvSpPr>
          <p:cNvPr id="15" name="文本框 14">
            <a:extLst>
              <a:ext uri="{FF2B5EF4-FFF2-40B4-BE49-F238E27FC236}">
                <a16:creationId xmlns:a16="http://schemas.microsoft.com/office/drawing/2014/main" id="{B4E560AC-FADE-4794-ABB9-8B07C39148CE}"/>
              </a:ext>
            </a:extLst>
          </p:cNvPr>
          <p:cNvSpPr txBox="1"/>
          <p:nvPr/>
        </p:nvSpPr>
        <p:spPr>
          <a:xfrm>
            <a:off x="2269867" y="4825857"/>
            <a:ext cx="671979" cy="369332"/>
          </a:xfrm>
          <a:prstGeom prst="rect">
            <a:avLst/>
          </a:prstGeom>
          <a:noFill/>
        </p:spPr>
        <p:txBody>
          <a:bodyPr wrap="none" rtlCol="0">
            <a:spAutoFit/>
          </a:bodyPr>
          <a:lstStyle/>
          <a:p>
            <a:r>
              <a:rPr lang="en-US" altLang="zh-CN" dirty="0"/>
              <a:t>RUM</a:t>
            </a:r>
            <a:endParaRPr lang="zh-CN" altLang="en-US" dirty="0"/>
          </a:p>
        </p:txBody>
      </p:sp>
      <p:sp>
        <p:nvSpPr>
          <p:cNvPr id="12" name="灯片编号占位符 11">
            <a:extLst>
              <a:ext uri="{FF2B5EF4-FFF2-40B4-BE49-F238E27FC236}">
                <a16:creationId xmlns:a16="http://schemas.microsoft.com/office/drawing/2014/main" id="{B66EC51F-D3CF-4C8C-A4FD-14ED811BF958}"/>
              </a:ext>
            </a:extLst>
          </p:cNvPr>
          <p:cNvSpPr>
            <a:spLocks noGrp="1"/>
          </p:cNvSpPr>
          <p:nvPr>
            <p:ph type="sldNum" sz="quarter" idx="12"/>
          </p:nvPr>
        </p:nvSpPr>
        <p:spPr/>
        <p:txBody>
          <a:bodyPr/>
          <a:lstStyle/>
          <a:p>
            <a:fld id="{E7FD7B0C-06A5-477E-B7B1-F713354F2E69}" type="slidenum">
              <a:rPr lang="zh-CN" altLang="en-US" smtClean="0"/>
              <a:t>16</a:t>
            </a:fld>
            <a:endParaRPr lang="zh-CN" altLang="en-US"/>
          </a:p>
        </p:txBody>
      </p:sp>
    </p:spTree>
    <p:extLst>
      <p:ext uri="{BB962C8B-B14F-4D97-AF65-F5344CB8AC3E}">
        <p14:creationId xmlns:p14="http://schemas.microsoft.com/office/powerpoint/2010/main" val="3871663916"/>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240DADC-4D40-4A04-9A9B-0038D653387D}"/>
              </a:ext>
            </a:extLst>
          </p:cNvPr>
          <p:cNvSpPr>
            <a:spLocks noGrp="1"/>
          </p:cNvSpPr>
          <p:nvPr>
            <p:ph type="sldNum" sz="quarter" idx="12"/>
          </p:nvPr>
        </p:nvSpPr>
        <p:spPr/>
        <p:txBody>
          <a:bodyPr/>
          <a:lstStyle/>
          <a:p>
            <a:fld id="{E7FD7B0C-06A5-477E-B7B1-F713354F2E69}" type="slidenum">
              <a:rPr lang="zh-CN" altLang="en-US" smtClean="0"/>
              <a:t>17</a:t>
            </a:fld>
            <a:endParaRPr lang="zh-CN" altLang="en-US"/>
          </a:p>
        </p:txBody>
      </p:sp>
      <p:pic>
        <p:nvPicPr>
          <p:cNvPr id="6" name="内容占位符 5">
            <a:extLst>
              <a:ext uri="{FF2B5EF4-FFF2-40B4-BE49-F238E27FC236}">
                <a16:creationId xmlns:a16="http://schemas.microsoft.com/office/drawing/2014/main" id="{31BCE11B-BF1D-425F-A566-2064A3AE0672}"/>
              </a:ext>
            </a:extLst>
          </p:cNvPr>
          <p:cNvPicPr>
            <a:picLocks noGrp="1" noChangeAspect="1"/>
          </p:cNvPicPr>
          <p:nvPr>
            <p:ph idx="1"/>
          </p:nvPr>
        </p:nvPicPr>
        <p:blipFill>
          <a:blip r:embed="rId2"/>
          <a:stretch>
            <a:fillRect/>
          </a:stretch>
        </p:blipFill>
        <p:spPr>
          <a:xfrm>
            <a:off x="266700" y="1476199"/>
            <a:ext cx="6313759" cy="2410001"/>
          </a:xfrm>
          <a:prstGeom prst="rect">
            <a:avLst/>
          </a:prstGeom>
        </p:spPr>
      </p:pic>
      <p:pic>
        <p:nvPicPr>
          <p:cNvPr id="8" name="图片 7">
            <a:extLst>
              <a:ext uri="{FF2B5EF4-FFF2-40B4-BE49-F238E27FC236}">
                <a16:creationId xmlns:a16="http://schemas.microsoft.com/office/drawing/2014/main" id="{70D871CA-C7CC-4A69-BBDC-DAB0A649AC76}"/>
              </a:ext>
            </a:extLst>
          </p:cNvPr>
          <p:cNvPicPr>
            <a:picLocks noChangeAspect="1"/>
          </p:cNvPicPr>
          <p:nvPr/>
        </p:nvPicPr>
        <p:blipFill>
          <a:blip r:embed="rId3"/>
          <a:stretch>
            <a:fillRect/>
          </a:stretch>
        </p:blipFill>
        <p:spPr>
          <a:xfrm>
            <a:off x="6580459" y="1476199"/>
            <a:ext cx="5457825" cy="2962275"/>
          </a:xfrm>
          <a:prstGeom prst="rect">
            <a:avLst/>
          </a:prstGeom>
        </p:spPr>
      </p:pic>
    </p:spTree>
    <p:extLst>
      <p:ext uri="{BB962C8B-B14F-4D97-AF65-F5344CB8AC3E}">
        <p14:creationId xmlns:p14="http://schemas.microsoft.com/office/powerpoint/2010/main" val="4244182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477082" y="349310"/>
            <a:ext cx="4316860" cy="584775"/>
          </a:xfrm>
          <a:prstGeom prst="rect">
            <a:avLst/>
          </a:prstGeom>
          <a:solidFill>
            <a:srgbClr val="559DE2"/>
          </a:solidFill>
          <a:ln w="9525">
            <a:noFill/>
            <a:miter lim="800000"/>
          </a:ln>
        </p:spPr>
        <p:txBody>
          <a:bodyPr wrap="square" lIns="91440" tIns="45720" rIns="91440" bIns="45720">
            <a:spAutoFit/>
          </a:bodyPr>
          <a:lstStyle/>
          <a:p>
            <a:r>
              <a:rPr lang="zh-CN" altLang="en-US" sz="3200" kern="0" dirty="0">
                <a:solidFill>
                  <a:schemeClr val="bg1"/>
                </a:solidFill>
                <a:latin typeface="微软雅黑" panose="020B0503020204020204" charset="-122"/>
                <a:ea typeface="微软雅黑" panose="020B0503020204020204" charset="-122"/>
                <a:cs typeface="Times New Roman" panose="02020603050405020304" charset="0"/>
                <a:sym typeface="Segoe UI" panose="020B0502040204020203" pitchFamily="34" charset="0"/>
              </a:rPr>
              <a:t>梯度范数变化情况</a:t>
            </a:r>
            <a:endParaRPr lang="zh-CN" altLang="en-US" sz="1400" kern="0" dirty="0">
              <a:solidFill>
                <a:schemeClr val="bg1"/>
              </a:solidFill>
              <a:uFillTx/>
              <a:latin typeface="Times New Roman" panose="02020603050405020304" charset="0"/>
              <a:ea typeface="微软雅黑" panose="020B0503020204020204" charset="-122"/>
              <a:cs typeface="Times New Roman" panose="02020603050405020304" charset="0"/>
              <a:sym typeface="Segoe UI" panose="020B0502040204020203" pitchFamily="34" charset="0"/>
            </a:endParaRPr>
          </a:p>
        </p:txBody>
      </p:sp>
      <p:pic>
        <p:nvPicPr>
          <p:cNvPr id="16" name="内容占位符 8">
            <a:extLst>
              <a:ext uri="{FF2B5EF4-FFF2-40B4-BE49-F238E27FC236}">
                <a16:creationId xmlns:a16="http://schemas.microsoft.com/office/drawing/2014/main" id="{E68C2A51-0EEC-466B-87CE-392982EDC7E0}"/>
              </a:ext>
            </a:extLst>
          </p:cNvPr>
          <p:cNvPicPr>
            <a:picLocks noChangeAspect="1"/>
          </p:cNvPicPr>
          <p:nvPr/>
        </p:nvPicPr>
        <p:blipFill>
          <a:blip r:embed="rId6"/>
          <a:stretch>
            <a:fillRect/>
          </a:stretch>
        </p:blipFill>
        <p:spPr>
          <a:xfrm>
            <a:off x="1062863" y="1052890"/>
            <a:ext cx="9104297" cy="3900084"/>
          </a:xfrm>
          <a:prstGeom prst="rect">
            <a:avLst/>
          </a:prstGeom>
        </p:spPr>
      </p:pic>
      <p:sp>
        <p:nvSpPr>
          <p:cNvPr id="3" name="文本框 2">
            <a:extLst>
              <a:ext uri="{FF2B5EF4-FFF2-40B4-BE49-F238E27FC236}">
                <a16:creationId xmlns:a16="http://schemas.microsoft.com/office/drawing/2014/main" id="{2F11B8BB-E005-4BC2-B11F-FA3E08FE0DB0}"/>
              </a:ext>
            </a:extLst>
          </p:cNvPr>
          <p:cNvSpPr txBox="1"/>
          <p:nvPr/>
        </p:nvSpPr>
        <p:spPr>
          <a:xfrm>
            <a:off x="1743314" y="5071779"/>
            <a:ext cx="5166799" cy="369332"/>
          </a:xfrm>
          <a:prstGeom prst="rect">
            <a:avLst/>
          </a:prstGeom>
          <a:noFill/>
        </p:spPr>
        <p:txBody>
          <a:bodyPr wrap="none" rtlCol="0">
            <a:spAutoFit/>
          </a:bodyPr>
          <a:lstStyle/>
          <a:p>
            <a:r>
              <a:rPr lang="zh-CN" altLang="en-US" dirty="0"/>
              <a:t>开始时的梯度范数和</a:t>
            </a:r>
            <a:r>
              <a:rPr lang="en-US" altLang="zh-CN" dirty="0"/>
              <a:t>100</a:t>
            </a:r>
            <a:r>
              <a:rPr lang="zh-CN" altLang="en-US" dirty="0"/>
              <a:t>次迭代之后的梯度范数。</a:t>
            </a:r>
            <a:endParaRPr lang="en-US" altLang="zh-CN" dirty="0"/>
          </a:p>
        </p:txBody>
      </p:sp>
      <p:sp>
        <p:nvSpPr>
          <p:cNvPr id="6" name="文本框 5">
            <a:extLst>
              <a:ext uri="{FF2B5EF4-FFF2-40B4-BE49-F238E27FC236}">
                <a16:creationId xmlns:a16="http://schemas.microsoft.com/office/drawing/2014/main" id="{C5CCD1C6-7FE7-4523-A721-11A62811123F}"/>
              </a:ext>
            </a:extLst>
          </p:cNvPr>
          <p:cNvSpPr txBox="1"/>
          <p:nvPr/>
        </p:nvSpPr>
        <p:spPr>
          <a:xfrm>
            <a:off x="1743313" y="5805110"/>
            <a:ext cx="8870257" cy="369332"/>
          </a:xfrm>
          <a:prstGeom prst="rect">
            <a:avLst/>
          </a:prstGeom>
          <a:noFill/>
        </p:spPr>
        <p:txBody>
          <a:bodyPr wrap="square" rtlCol="0">
            <a:spAutoFit/>
          </a:bodyPr>
          <a:lstStyle/>
          <a:p>
            <a:r>
              <a:rPr lang="zh-CN" altLang="en-US" dirty="0"/>
              <a:t>随着训练的进展，</a:t>
            </a:r>
            <a:r>
              <a:rPr lang="en-US" altLang="zh-CN" dirty="0"/>
              <a:t>URNN</a:t>
            </a:r>
            <a:r>
              <a:rPr lang="zh-CN" altLang="en-US" dirty="0"/>
              <a:t>的梯度范数不像其它模型那样快速衰减。</a:t>
            </a:r>
            <a:endParaRPr lang="en-US" altLang="zh-CN" dirty="0"/>
          </a:p>
        </p:txBody>
      </p:sp>
      <p:graphicFrame>
        <p:nvGraphicFramePr>
          <p:cNvPr id="9" name="对象 8">
            <a:extLst>
              <a:ext uri="{FF2B5EF4-FFF2-40B4-BE49-F238E27FC236}">
                <a16:creationId xmlns:a16="http://schemas.microsoft.com/office/drawing/2014/main" id="{482B72D8-04A5-4299-B598-E2580EBD14E0}"/>
              </a:ext>
            </a:extLst>
          </p:cNvPr>
          <p:cNvGraphicFramePr>
            <a:graphicFrameLocks noChangeAspect="1"/>
          </p:cNvGraphicFramePr>
          <p:nvPr>
            <p:extLst>
              <p:ext uri="{D42A27DB-BD31-4B8C-83A1-F6EECF244321}">
                <p14:modId xmlns:p14="http://schemas.microsoft.com/office/powerpoint/2010/main" val="2128898580"/>
              </p:ext>
            </p:extLst>
          </p:nvPr>
        </p:nvGraphicFramePr>
        <p:xfrm>
          <a:off x="5266849" y="318936"/>
          <a:ext cx="518147" cy="729244"/>
        </p:xfrm>
        <a:graphic>
          <a:graphicData uri="http://schemas.openxmlformats.org/presentationml/2006/ole">
            <mc:AlternateContent xmlns:mc="http://schemas.openxmlformats.org/markup-compatibility/2006">
              <mc:Choice xmlns:v="urn:schemas-microsoft-com:vml" Requires="v">
                <p:oleObj spid="_x0000_s6160" name="Equation" r:id="rId7" imgW="342720" imgH="482400" progId="Equation.DSMT4">
                  <p:embed/>
                </p:oleObj>
              </mc:Choice>
              <mc:Fallback>
                <p:oleObj name="Equation" r:id="rId7" imgW="342720" imgH="482400" progId="Equation.DSMT4">
                  <p:embed/>
                  <p:pic>
                    <p:nvPicPr>
                      <p:cNvPr id="12" name="对象 11">
                        <a:extLst>
                          <a:ext uri="{FF2B5EF4-FFF2-40B4-BE49-F238E27FC236}">
                            <a16:creationId xmlns:a16="http://schemas.microsoft.com/office/drawing/2014/main" id="{8F76D2D6-4647-457B-B6A2-D08FAB54020A}"/>
                          </a:ext>
                        </a:extLst>
                      </p:cNvPr>
                      <p:cNvPicPr/>
                      <p:nvPr/>
                    </p:nvPicPr>
                    <p:blipFill>
                      <a:blip r:embed="rId8"/>
                      <a:stretch>
                        <a:fillRect/>
                      </a:stretch>
                    </p:blipFill>
                    <p:spPr>
                      <a:xfrm>
                        <a:off x="5266849" y="318936"/>
                        <a:ext cx="518147" cy="729244"/>
                      </a:xfrm>
                      <a:prstGeom prst="rect">
                        <a:avLst/>
                      </a:prstGeom>
                    </p:spPr>
                  </p:pic>
                </p:oleObj>
              </mc:Fallback>
            </mc:AlternateContent>
          </a:graphicData>
        </a:graphic>
      </p:graphicFrame>
      <p:sp>
        <p:nvSpPr>
          <p:cNvPr id="12" name="灯片编号占位符 11">
            <a:extLst>
              <a:ext uri="{FF2B5EF4-FFF2-40B4-BE49-F238E27FC236}">
                <a16:creationId xmlns:a16="http://schemas.microsoft.com/office/drawing/2014/main" id="{8A127456-D28F-4DA8-9B12-1BC4853213CA}"/>
              </a:ext>
            </a:extLst>
          </p:cNvPr>
          <p:cNvSpPr>
            <a:spLocks noGrp="1"/>
          </p:cNvSpPr>
          <p:nvPr>
            <p:ph type="sldNum" sz="quarter" idx="12"/>
          </p:nvPr>
        </p:nvSpPr>
        <p:spPr/>
        <p:txBody>
          <a:bodyPr/>
          <a:lstStyle/>
          <a:p>
            <a:fld id="{E7FD7B0C-06A5-477E-B7B1-F713354F2E69}" type="slidenum">
              <a:rPr lang="zh-CN" altLang="en-US" smtClean="0"/>
              <a:t>18</a:t>
            </a:fld>
            <a:endParaRPr lang="zh-CN" altLang="en-US"/>
          </a:p>
        </p:txBody>
      </p:sp>
    </p:spTree>
    <p:extLst>
      <p:ext uri="{BB962C8B-B14F-4D97-AF65-F5344CB8AC3E}">
        <p14:creationId xmlns:p14="http://schemas.microsoft.com/office/powerpoint/2010/main" val="3016563455"/>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2621832" y="3402435"/>
            <a:ext cx="6761369" cy="830997"/>
          </a:xfrm>
          <a:prstGeom prst="rect">
            <a:avLst/>
          </a:prstGeom>
          <a:noFill/>
        </p:spPr>
        <p:txBody>
          <a:bodyPr wrap="square" rtlCol="0">
            <a:spAutoFit/>
          </a:bodyPr>
          <a:lstStyle/>
          <a:p>
            <a:pPr algn="ctr"/>
            <a:r>
              <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rPr>
              <a:t>光子循环神经网络</a:t>
            </a:r>
          </a:p>
        </p:txBody>
      </p:sp>
      <p:sp>
        <p:nvSpPr>
          <p:cNvPr id="15" name="文本框 14"/>
          <p:cNvSpPr txBox="1"/>
          <p:nvPr/>
        </p:nvSpPr>
        <p:spPr>
          <a:xfrm>
            <a:off x="5089122" y="4468268"/>
            <a:ext cx="1924326" cy="338554"/>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元音识别案例           </a:t>
            </a:r>
          </a:p>
        </p:txBody>
      </p:sp>
      <p:sp>
        <p:nvSpPr>
          <p:cNvPr id="16" name="文本框 15"/>
          <p:cNvSpPr txBox="1"/>
          <p:nvPr/>
        </p:nvSpPr>
        <p:spPr>
          <a:xfrm>
            <a:off x="5118188" y="2138920"/>
            <a:ext cx="1768659" cy="1323439"/>
          </a:xfrm>
          <a:prstGeom prst="rect">
            <a:avLst/>
          </a:prstGeom>
          <a:noFill/>
        </p:spPr>
        <p:txBody>
          <a:bodyPr wrap="square" rtlCol="0">
            <a:spAutoFit/>
          </a:bodyPr>
          <a:lstStyle/>
          <a:p>
            <a:r>
              <a:rPr lang="en-US" altLang="zh-CN" sz="8000" b="1" dirty="0">
                <a:solidFill>
                  <a:srgbClr val="000000"/>
                </a:solidFill>
                <a:latin typeface="方正兰亭粗黑简体" panose="02000000000000000000" pitchFamily="2" charset="-122"/>
                <a:ea typeface="方正兰亭粗黑简体" panose="02000000000000000000" pitchFamily="2" charset="-122"/>
              </a:rPr>
              <a:t>04</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
        <p:nvSpPr>
          <p:cNvPr id="17" name="文本框 16"/>
          <p:cNvSpPr txBox="1"/>
          <p:nvPr/>
        </p:nvSpPr>
        <p:spPr>
          <a:xfrm>
            <a:off x="5095943" y="4809959"/>
            <a:ext cx="2357112" cy="338554"/>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光子循环神经网络          </a:t>
            </a:r>
          </a:p>
        </p:txBody>
      </p:sp>
      <p:sp>
        <p:nvSpPr>
          <p:cNvPr id="2" name="文本框 1">
            <a:extLst>
              <a:ext uri="{FF2B5EF4-FFF2-40B4-BE49-F238E27FC236}">
                <a16:creationId xmlns:a16="http://schemas.microsoft.com/office/drawing/2014/main" id="{90E233EA-A1CD-4EDC-B872-81C853A09425}"/>
              </a:ext>
            </a:extLst>
          </p:cNvPr>
          <p:cNvSpPr txBox="1"/>
          <p:nvPr/>
        </p:nvSpPr>
        <p:spPr>
          <a:xfrm>
            <a:off x="5084592" y="5158670"/>
            <a:ext cx="2357112" cy="338554"/>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训练算法          </a:t>
            </a:r>
          </a:p>
        </p:txBody>
      </p:sp>
      <p:sp>
        <p:nvSpPr>
          <p:cNvPr id="4" name="灯片编号占位符 3">
            <a:extLst>
              <a:ext uri="{FF2B5EF4-FFF2-40B4-BE49-F238E27FC236}">
                <a16:creationId xmlns:a16="http://schemas.microsoft.com/office/drawing/2014/main" id="{29BD679D-A9A4-4CC4-B093-AD5DB73F1DB6}"/>
              </a:ext>
            </a:extLst>
          </p:cNvPr>
          <p:cNvSpPr>
            <a:spLocks noGrp="1"/>
          </p:cNvSpPr>
          <p:nvPr>
            <p:ph type="sldNum" sz="quarter" idx="12"/>
          </p:nvPr>
        </p:nvSpPr>
        <p:spPr/>
        <p:txBody>
          <a:bodyPr/>
          <a:lstStyle/>
          <a:p>
            <a:fld id="{E7FD7B0C-06A5-477E-B7B1-F713354F2E69}" type="slidenum">
              <a:rPr lang="zh-CN" altLang="en-US" smtClean="0"/>
              <a:t>19</a:t>
            </a:fld>
            <a:endParaRPr lang="zh-CN" altLang="en-US"/>
          </a:p>
        </p:txBody>
      </p:sp>
    </p:spTree>
    <p:extLst>
      <p:ext uri="{BB962C8B-B14F-4D97-AF65-F5344CB8AC3E}">
        <p14:creationId xmlns:p14="http://schemas.microsoft.com/office/powerpoint/2010/main" val="2287223987"/>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7576" t="62621" r="53171"/>
          <a:stretch>
            <a:fillRect/>
          </a:stretch>
        </p:blipFill>
        <p:spPr>
          <a:xfrm rot="16200000">
            <a:off x="-500744" y="486227"/>
            <a:ext cx="6894288" cy="5892800"/>
          </a:xfrm>
          <a:custGeom>
            <a:avLst/>
            <a:gdLst>
              <a:gd name="connsiteX0" fmla="*/ 0 w 12192000"/>
              <a:gd name="connsiteY0" fmla="*/ 0 h 6088666"/>
              <a:gd name="connsiteX1" fmla="*/ 12192000 w 12192000"/>
              <a:gd name="connsiteY1" fmla="*/ 0 h 6088666"/>
              <a:gd name="connsiteX2" fmla="*/ 12192000 w 12192000"/>
              <a:gd name="connsiteY2" fmla="*/ 6088666 h 6088666"/>
              <a:gd name="connsiteX3" fmla="*/ 0 w 12192000"/>
              <a:gd name="connsiteY3" fmla="*/ 6088666 h 6088666"/>
              <a:gd name="connsiteX4" fmla="*/ 0 w 12192000"/>
              <a:gd name="connsiteY4" fmla="*/ 0 h 608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88666">
                <a:moveTo>
                  <a:pt x="0" y="0"/>
                </a:moveTo>
                <a:lnTo>
                  <a:pt x="12192000" y="0"/>
                </a:lnTo>
                <a:lnTo>
                  <a:pt x="12192000" y="6088666"/>
                </a:lnTo>
                <a:lnTo>
                  <a:pt x="0" y="6088666"/>
                </a:lnTo>
                <a:lnTo>
                  <a:pt x="0" y="0"/>
                </a:lnTo>
                <a:close/>
              </a:path>
            </a:pathLst>
          </a:custGeom>
        </p:spPr>
      </p:pic>
      <p:sp>
        <p:nvSpPr>
          <p:cNvPr id="17" name="文本框 16"/>
          <p:cNvSpPr txBox="1"/>
          <p:nvPr/>
        </p:nvSpPr>
        <p:spPr>
          <a:xfrm>
            <a:off x="1962246" y="3744576"/>
            <a:ext cx="1997796" cy="461665"/>
          </a:xfrm>
          <a:prstGeom prst="rect">
            <a:avLst/>
          </a:prstGeom>
          <a:noFill/>
        </p:spPr>
        <p:txBody>
          <a:bodyPr wrap="square" rtlCol="0">
            <a:spAutoFit/>
          </a:bodyPr>
          <a:lstStyle/>
          <a:p>
            <a:pPr algn="dist"/>
            <a:r>
              <a:rPr lang="en-US" altLang="zh-CN" sz="2400" dirty="0">
                <a:solidFill>
                  <a:srgbClr val="000000"/>
                </a:solidFill>
                <a:latin typeface="造字工房悦黑体验版纤细体" pitchFamily="50" charset="-122"/>
                <a:ea typeface="造字工房悦黑体验版纤细体" pitchFamily="50" charset="-122"/>
              </a:rPr>
              <a:t>CONTENTS</a:t>
            </a:r>
            <a:endParaRPr lang="zh-CN" altLang="en-US" sz="2400" dirty="0">
              <a:solidFill>
                <a:srgbClr val="000000"/>
              </a:solidFill>
              <a:latin typeface="造字工房悦黑体验版纤细体" pitchFamily="50" charset="-122"/>
              <a:ea typeface="造字工房悦黑体验版纤细体" pitchFamily="50" charset="-122"/>
            </a:endParaRPr>
          </a:p>
        </p:txBody>
      </p:sp>
      <p:sp>
        <p:nvSpPr>
          <p:cNvPr id="19" name="文本框 18"/>
          <p:cNvSpPr txBox="1"/>
          <p:nvPr/>
        </p:nvSpPr>
        <p:spPr>
          <a:xfrm>
            <a:off x="1807028" y="2559903"/>
            <a:ext cx="2540000" cy="1323439"/>
          </a:xfrm>
          <a:prstGeom prst="rect">
            <a:avLst/>
          </a:prstGeom>
          <a:noFill/>
        </p:spPr>
        <p:txBody>
          <a:bodyPr wrap="square" rtlCol="0">
            <a:spAutoFit/>
          </a:bodyPr>
          <a:lstStyle/>
          <a:p>
            <a:r>
              <a:rPr lang="zh-CN" altLang="en-US" sz="8000" dirty="0">
                <a:latin typeface="方正兰亭粗黑简体" panose="02000000000000000000" pitchFamily="2" charset="-122"/>
                <a:ea typeface="方正兰亭粗黑简体" panose="02000000000000000000" pitchFamily="2" charset="-122"/>
              </a:rPr>
              <a:t>目录</a:t>
            </a:r>
          </a:p>
        </p:txBody>
      </p:sp>
      <p:sp>
        <p:nvSpPr>
          <p:cNvPr id="20" name="文本框 19"/>
          <p:cNvSpPr txBox="1"/>
          <p:nvPr/>
        </p:nvSpPr>
        <p:spPr>
          <a:xfrm>
            <a:off x="6423308" y="1061674"/>
            <a:ext cx="3969028" cy="583565"/>
          </a:xfrm>
          <a:prstGeom prst="rect">
            <a:avLst/>
          </a:prstGeom>
          <a:noFill/>
        </p:spPr>
        <p:txBody>
          <a:bodyPr wrap="square" rtlCol="0">
            <a:spAutoFit/>
          </a:bodyPr>
          <a:lstStyle/>
          <a:p>
            <a:r>
              <a:rPr lang="en-US" altLang="zh-CN" sz="3200" dirty="0">
                <a:latin typeface="方正兰亭粗黑简体" panose="02000000000000000000" pitchFamily="2" charset="-122"/>
                <a:ea typeface="方正兰亭粗黑简体" panose="02000000000000000000" pitchFamily="2" charset="-122"/>
              </a:rPr>
              <a:t>1</a:t>
            </a:r>
            <a:r>
              <a:rPr lang="zh-CN" altLang="en-US" sz="3200" dirty="0">
                <a:latin typeface="方正兰亭粗黑简体" panose="02000000000000000000" pitchFamily="2" charset="-122"/>
                <a:ea typeface="方正兰亭粗黑简体" panose="02000000000000000000" pitchFamily="2" charset="-122"/>
              </a:rPr>
              <a:t>、研究背景</a:t>
            </a:r>
            <a:endParaRPr lang="zh-CN" altLang="en-US" sz="3200" dirty="0">
              <a:latin typeface="造字工房悦黑体验版纤细体" pitchFamily="50" charset="-122"/>
              <a:ea typeface="造字工房悦黑体验版纤细体" pitchFamily="50" charset="-122"/>
            </a:endParaRPr>
          </a:p>
        </p:txBody>
      </p:sp>
      <p:sp>
        <p:nvSpPr>
          <p:cNvPr id="21" name="文本框 20"/>
          <p:cNvSpPr txBox="1"/>
          <p:nvPr/>
        </p:nvSpPr>
        <p:spPr>
          <a:xfrm>
            <a:off x="6406859" y="1886659"/>
            <a:ext cx="5160978" cy="584775"/>
          </a:xfrm>
          <a:prstGeom prst="rect">
            <a:avLst/>
          </a:prstGeom>
          <a:noFill/>
        </p:spPr>
        <p:txBody>
          <a:bodyPr wrap="square" rtlCol="0">
            <a:spAutoFit/>
          </a:bodyPr>
          <a:lstStyle/>
          <a:p>
            <a:r>
              <a:rPr lang="en-US" altLang="zh-CN" sz="3200" dirty="0">
                <a:latin typeface="方正兰亭粗黑简体" panose="02000000000000000000" pitchFamily="2" charset="-122"/>
                <a:ea typeface="方正兰亭粗黑简体" panose="02000000000000000000" pitchFamily="2" charset="-122"/>
              </a:rPr>
              <a:t>2</a:t>
            </a:r>
            <a:r>
              <a:rPr lang="zh-CN" altLang="en-US" sz="3200" dirty="0">
                <a:latin typeface="方正兰亭粗黑简体" panose="02000000000000000000" pitchFamily="2" charset="-122"/>
                <a:ea typeface="方正兰亭粗黑简体" panose="02000000000000000000" pitchFamily="2" charset="-122"/>
              </a:rPr>
              <a:t>、集成光矩阵的计算原理</a:t>
            </a:r>
          </a:p>
        </p:txBody>
      </p:sp>
      <p:sp>
        <p:nvSpPr>
          <p:cNvPr id="22" name="文本框 21"/>
          <p:cNvSpPr txBox="1"/>
          <p:nvPr/>
        </p:nvSpPr>
        <p:spPr>
          <a:xfrm>
            <a:off x="6381745" y="2712854"/>
            <a:ext cx="4545942" cy="584775"/>
          </a:xfrm>
          <a:prstGeom prst="rect">
            <a:avLst/>
          </a:prstGeom>
          <a:noFill/>
        </p:spPr>
        <p:txBody>
          <a:bodyPr wrap="square" rtlCol="0">
            <a:spAutoFit/>
          </a:bodyPr>
          <a:lstStyle/>
          <a:p>
            <a:r>
              <a:rPr lang="en-US" altLang="zh-CN" sz="3200" dirty="0">
                <a:latin typeface="方正兰亭粗黑简体" panose="02000000000000000000" pitchFamily="2" charset="-122"/>
                <a:ea typeface="方正兰亭粗黑简体" panose="02000000000000000000" pitchFamily="2" charset="-122"/>
              </a:rPr>
              <a:t>3</a:t>
            </a:r>
            <a:r>
              <a:rPr lang="zh-CN" altLang="en-US" sz="3200" dirty="0">
                <a:latin typeface="方正兰亭粗黑简体" panose="02000000000000000000" pitchFamily="2" charset="-122"/>
                <a:ea typeface="方正兰亭粗黑简体" panose="02000000000000000000" pitchFamily="2" charset="-122"/>
              </a:rPr>
              <a:t>、循环神经网络原理</a:t>
            </a:r>
          </a:p>
        </p:txBody>
      </p:sp>
      <p:sp>
        <p:nvSpPr>
          <p:cNvPr id="23" name="文本框 22"/>
          <p:cNvSpPr txBox="1"/>
          <p:nvPr/>
        </p:nvSpPr>
        <p:spPr>
          <a:xfrm>
            <a:off x="6423308" y="3512900"/>
            <a:ext cx="4423898" cy="584775"/>
          </a:xfrm>
          <a:prstGeom prst="rect">
            <a:avLst/>
          </a:prstGeom>
          <a:noFill/>
        </p:spPr>
        <p:txBody>
          <a:bodyPr wrap="square" rtlCol="0">
            <a:spAutoFit/>
          </a:bodyPr>
          <a:lstStyle/>
          <a:p>
            <a:r>
              <a:rPr lang="en-US" altLang="zh-CN" sz="3200" dirty="0">
                <a:latin typeface="方正兰亭粗黑简体" panose="02000000000000000000" pitchFamily="2" charset="-122"/>
                <a:ea typeface="方正兰亭粗黑简体" panose="02000000000000000000" pitchFamily="2" charset="-122"/>
              </a:rPr>
              <a:t>4</a:t>
            </a:r>
            <a:r>
              <a:rPr lang="zh-CN" altLang="en-US" sz="3200" dirty="0">
                <a:latin typeface="方正兰亭粗黑简体" panose="02000000000000000000" pitchFamily="2" charset="-122"/>
                <a:ea typeface="方正兰亭粗黑简体" panose="02000000000000000000" pitchFamily="2" charset="-122"/>
              </a:rPr>
              <a:t>、光子循环神经网络</a:t>
            </a:r>
            <a:endParaRPr lang="zh-CN" altLang="en-US" sz="3200" dirty="0">
              <a:latin typeface="造字工房悦黑体验版纤细体" pitchFamily="50" charset="-122"/>
              <a:ea typeface="造字工房悦黑体验版纤细体" pitchFamily="50" charset="-122"/>
            </a:endParaRPr>
          </a:p>
        </p:txBody>
      </p:sp>
      <p:sp>
        <p:nvSpPr>
          <p:cNvPr id="10" name="文本框 9">
            <a:extLst>
              <a:ext uri="{FF2B5EF4-FFF2-40B4-BE49-F238E27FC236}">
                <a16:creationId xmlns:a16="http://schemas.microsoft.com/office/drawing/2014/main" id="{7873BAD4-3BD1-4422-A0C2-0DF269A5E56F}"/>
              </a:ext>
            </a:extLst>
          </p:cNvPr>
          <p:cNvSpPr txBox="1"/>
          <p:nvPr/>
        </p:nvSpPr>
        <p:spPr>
          <a:xfrm>
            <a:off x="6423308" y="4293768"/>
            <a:ext cx="5329421" cy="584775"/>
          </a:xfrm>
          <a:prstGeom prst="rect">
            <a:avLst/>
          </a:prstGeom>
          <a:noFill/>
        </p:spPr>
        <p:txBody>
          <a:bodyPr wrap="square" rtlCol="0">
            <a:spAutoFit/>
          </a:bodyPr>
          <a:lstStyle/>
          <a:p>
            <a:r>
              <a:rPr lang="en-US" altLang="zh-CN" sz="3200" dirty="0">
                <a:latin typeface="方正兰亭粗黑简体" panose="02000000000000000000" pitchFamily="2" charset="-122"/>
                <a:ea typeface="方正兰亭粗黑简体" panose="02000000000000000000" pitchFamily="2" charset="-122"/>
              </a:rPr>
              <a:t>5</a:t>
            </a:r>
            <a:r>
              <a:rPr lang="zh-CN" altLang="en-US" sz="3200" dirty="0">
                <a:latin typeface="方正兰亭粗黑简体" panose="02000000000000000000" pitchFamily="2" charset="-122"/>
                <a:ea typeface="方正兰亭粗黑简体" panose="02000000000000000000" pitchFamily="2" charset="-122"/>
              </a:rPr>
              <a:t>、其它的内容</a:t>
            </a:r>
            <a:endParaRPr lang="zh-CN" altLang="en-US" sz="3200" dirty="0">
              <a:latin typeface="造字工房悦黑体验版纤细体" pitchFamily="50" charset="-122"/>
              <a:ea typeface="造字工房悦黑体验版纤细体" pitchFamily="50" charset="-122"/>
            </a:endParaRPr>
          </a:p>
        </p:txBody>
      </p:sp>
      <p:sp>
        <p:nvSpPr>
          <p:cNvPr id="3" name="灯片编号占位符 2">
            <a:extLst>
              <a:ext uri="{FF2B5EF4-FFF2-40B4-BE49-F238E27FC236}">
                <a16:creationId xmlns:a16="http://schemas.microsoft.com/office/drawing/2014/main" id="{C4E24925-98D9-46A6-867F-189F61A5CE54}"/>
              </a:ext>
            </a:extLst>
          </p:cNvPr>
          <p:cNvSpPr>
            <a:spLocks noGrp="1"/>
          </p:cNvSpPr>
          <p:nvPr>
            <p:ph type="sldNum" sz="quarter" idx="12"/>
          </p:nvPr>
        </p:nvSpPr>
        <p:spPr/>
        <p:txBody>
          <a:bodyPr/>
          <a:lstStyle/>
          <a:p>
            <a:fld id="{E7FD7B0C-06A5-477E-B7B1-F713354F2E69}" type="slidenum">
              <a:rPr lang="zh-CN" altLang="en-US" smtClean="0"/>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71450" y="0"/>
            <a:ext cx="2736634" cy="584775"/>
          </a:xfrm>
          <a:prstGeom prst="rect">
            <a:avLst/>
          </a:prstGeom>
          <a:solidFill>
            <a:srgbClr val="559DE2"/>
          </a:solidFill>
          <a:ln w="9525">
            <a:noFill/>
            <a:miter lim="800000"/>
          </a:ln>
        </p:spPr>
        <p:txBody>
          <a:bodyPr wrap="square" lIns="91440" tIns="45720" rIns="91440" bIns="45720">
            <a:spAutoFit/>
          </a:bodyPr>
          <a:lstStyle/>
          <a:p>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元音识别案例</a:t>
            </a:r>
            <a:endParaRPr lang="zh-CN" altLang="en-US" sz="1400" kern="0" dirty="0">
              <a:solidFill>
                <a:schemeClr val="bg1"/>
              </a:solidFill>
              <a:uFillTx/>
              <a:latin typeface="Times New Roman" panose="02020603050405020304" charset="0"/>
              <a:ea typeface="微软雅黑" panose="020B0503020204020204" charset="-122"/>
              <a:cs typeface="Times New Roman" panose="02020603050405020304" charset="0"/>
              <a:sym typeface="Segoe UI" panose="020B0502040204020203" pitchFamily="34" charset="0"/>
            </a:endParaRPr>
          </a:p>
        </p:txBody>
      </p:sp>
      <p:pic>
        <p:nvPicPr>
          <p:cNvPr id="4" name="图片 3">
            <a:extLst>
              <a:ext uri="{FF2B5EF4-FFF2-40B4-BE49-F238E27FC236}">
                <a16:creationId xmlns:a16="http://schemas.microsoft.com/office/drawing/2014/main" id="{C2EB09E7-33F7-42B3-8DD5-96C71A9B6370}"/>
              </a:ext>
            </a:extLst>
          </p:cNvPr>
          <p:cNvPicPr>
            <a:picLocks noChangeAspect="1"/>
          </p:cNvPicPr>
          <p:nvPr/>
        </p:nvPicPr>
        <p:blipFill>
          <a:blip r:embed="rId5"/>
          <a:stretch>
            <a:fillRect/>
          </a:stretch>
        </p:blipFill>
        <p:spPr>
          <a:xfrm>
            <a:off x="171450" y="685396"/>
            <a:ext cx="12020550" cy="6429375"/>
          </a:xfrm>
          <a:prstGeom prst="rect">
            <a:avLst/>
          </a:prstGeom>
        </p:spPr>
      </p:pic>
      <p:sp>
        <p:nvSpPr>
          <p:cNvPr id="7" name="灯片编号占位符 6">
            <a:extLst>
              <a:ext uri="{FF2B5EF4-FFF2-40B4-BE49-F238E27FC236}">
                <a16:creationId xmlns:a16="http://schemas.microsoft.com/office/drawing/2014/main" id="{6629B5E3-3C35-4640-A079-A2825D3D8AB1}"/>
              </a:ext>
            </a:extLst>
          </p:cNvPr>
          <p:cNvSpPr>
            <a:spLocks noGrp="1"/>
          </p:cNvSpPr>
          <p:nvPr>
            <p:ph type="sldNum" sz="quarter" idx="12"/>
          </p:nvPr>
        </p:nvSpPr>
        <p:spPr/>
        <p:txBody>
          <a:bodyPr/>
          <a:lstStyle/>
          <a:p>
            <a:fld id="{E7FD7B0C-06A5-477E-B7B1-F713354F2E69}" type="slidenum">
              <a:rPr lang="zh-CN" altLang="en-US" smtClean="0"/>
              <a:t>20</a:t>
            </a:fld>
            <a:endParaRPr lang="zh-CN" altLang="en-US"/>
          </a:p>
        </p:txBody>
      </p:sp>
    </p:spTree>
    <p:extLst>
      <p:ext uri="{BB962C8B-B14F-4D97-AF65-F5344CB8AC3E}">
        <p14:creationId xmlns:p14="http://schemas.microsoft.com/office/powerpoint/2010/main" val="82839345"/>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171450" y="0"/>
            <a:ext cx="2736634" cy="584775"/>
          </a:xfrm>
          <a:prstGeom prst="rect">
            <a:avLst/>
          </a:prstGeom>
          <a:solidFill>
            <a:srgbClr val="559DE2"/>
          </a:solidFill>
          <a:ln w="9525">
            <a:noFill/>
            <a:miter lim="800000"/>
          </a:ln>
        </p:spPr>
        <p:txBody>
          <a:bodyPr wrap="square" lIns="91440" tIns="45720" rIns="91440" bIns="45720">
            <a:spAutoFit/>
          </a:bodyPr>
          <a:lstStyle/>
          <a:p>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元音识别案例</a:t>
            </a:r>
            <a:endParaRPr lang="zh-CN" altLang="en-US" sz="1400" kern="0" dirty="0">
              <a:solidFill>
                <a:schemeClr val="bg1"/>
              </a:solidFill>
              <a:uFillTx/>
              <a:latin typeface="Times New Roman" panose="02020603050405020304" charset="0"/>
              <a:ea typeface="微软雅黑" panose="020B0503020204020204" charset="-122"/>
              <a:cs typeface="Times New Roman" panose="02020603050405020304" charset="0"/>
              <a:sym typeface="Segoe UI" panose="020B0502040204020203" pitchFamily="34" charset="0"/>
            </a:endParaRPr>
          </a:p>
        </p:txBody>
      </p:sp>
      <p:pic>
        <p:nvPicPr>
          <p:cNvPr id="2" name="图片 1">
            <a:extLst>
              <a:ext uri="{FF2B5EF4-FFF2-40B4-BE49-F238E27FC236}">
                <a16:creationId xmlns:a16="http://schemas.microsoft.com/office/drawing/2014/main" id="{9A3F29C6-14F5-4A8E-9004-2F3160E5C423}"/>
              </a:ext>
            </a:extLst>
          </p:cNvPr>
          <p:cNvPicPr>
            <a:picLocks noChangeAspect="1"/>
          </p:cNvPicPr>
          <p:nvPr/>
        </p:nvPicPr>
        <p:blipFill>
          <a:blip r:embed="rId4"/>
          <a:stretch>
            <a:fillRect/>
          </a:stretch>
        </p:blipFill>
        <p:spPr>
          <a:xfrm>
            <a:off x="453311" y="653594"/>
            <a:ext cx="9740170" cy="6204406"/>
          </a:xfrm>
          <a:prstGeom prst="rect">
            <a:avLst/>
          </a:prstGeom>
        </p:spPr>
      </p:pic>
      <p:sp>
        <p:nvSpPr>
          <p:cNvPr id="6" name="灯片编号占位符 5">
            <a:extLst>
              <a:ext uri="{FF2B5EF4-FFF2-40B4-BE49-F238E27FC236}">
                <a16:creationId xmlns:a16="http://schemas.microsoft.com/office/drawing/2014/main" id="{E463B317-14EA-4719-909F-52EB6CDE92EE}"/>
              </a:ext>
            </a:extLst>
          </p:cNvPr>
          <p:cNvSpPr>
            <a:spLocks noGrp="1"/>
          </p:cNvSpPr>
          <p:nvPr>
            <p:ph type="sldNum" sz="quarter" idx="12"/>
          </p:nvPr>
        </p:nvSpPr>
        <p:spPr/>
        <p:txBody>
          <a:bodyPr/>
          <a:lstStyle/>
          <a:p>
            <a:fld id="{E7FD7B0C-06A5-477E-B7B1-F713354F2E69}" type="slidenum">
              <a:rPr lang="zh-CN" altLang="en-US" smtClean="0"/>
              <a:t>21</a:t>
            </a:fld>
            <a:endParaRPr lang="zh-CN" altLang="en-US"/>
          </a:p>
        </p:txBody>
      </p:sp>
    </p:spTree>
    <p:extLst>
      <p:ext uri="{BB962C8B-B14F-4D97-AF65-F5344CB8AC3E}">
        <p14:creationId xmlns:p14="http://schemas.microsoft.com/office/powerpoint/2010/main" val="1587026318"/>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619125" y="605155"/>
            <a:ext cx="3526747" cy="584775"/>
          </a:xfrm>
          <a:prstGeom prst="rect">
            <a:avLst/>
          </a:prstGeom>
          <a:solidFill>
            <a:srgbClr val="559DE2"/>
          </a:solidFill>
          <a:ln w="9525">
            <a:noFill/>
            <a:miter lim="800000"/>
          </a:ln>
        </p:spPr>
        <p:txBody>
          <a:bodyPr wrap="square" lIns="91440" tIns="45720" rIns="91440" bIns="45720">
            <a:spAutoFit/>
          </a:bodyPr>
          <a:lstStyle/>
          <a:p>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光子循环神经网络</a:t>
            </a:r>
            <a:endParaRPr lang="zh-CN" altLang="en-US" sz="1400" kern="0" dirty="0">
              <a:solidFill>
                <a:schemeClr val="bg1"/>
              </a:solidFill>
              <a:uFillTx/>
              <a:latin typeface="Times New Roman" panose="02020603050405020304" charset="0"/>
              <a:ea typeface="微软雅黑" panose="020B0503020204020204" charset="-122"/>
              <a:cs typeface="Times New Roman" panose="02020603050405020304" charset="0"/>
              <a:sym typeface="Segoe UI" panose="020B0502040204020203" pitchFamily="34" charset="0"/>
            </a:endParaRPr>
          </a:p>
        </p:txBody>
      </p:sp>
      <p:sp>
        <p:nvSpPr>
          <p:cNvPr id="41" name="文本框 40">
            <a:extLst>
              <a:ext uri="{FF2B5EF4-FFF2-40B4-BE49-F238E27FC236}">
                <a16:creationId xmlns:a16="http://schemas.microsoft.com/office/drawing/2014/main" id="{DC968141-55D3-4D48-886D-FDA2DFF6BB62}"/>
              </a:ext>
            </a:extLst>
          </p:cNvPr>
          <p:cNvSpPr txBox="1"/>
          <p:nvPr/>
        </p:nvSpPr>
        <p:spPr>
          <a:xfrm>
            <a:off x="378774" y="3673267"/>
            <a:ext cx="11811865" cy="2543132"/>
          </a:xfrm>
          <a:prstGeom prst="rect">
            <a:avLst/>
          </a:prstGeom>
          <a:noFill/>
        </p:spPr>
        <p:txBody>
          <a:bodyPr wrap="square" rtlCol="0">
            <a:spAutoFit/>
          </a:bodyPr>
          <a:lstStyle/>
          <a:p>
            <a:pPr>
              <a:lnSpc>
                <a:spcPct val="150000"/>
              </a:lnSpc>
            </a:pPr>
            <a:r>
              <a:rPr lang="zh-CN" altLang="en-US" dirty="0"/>
              <a:t>输入层：序列数据，用光信号做为输入</a:t>
            </a:r>
            <a:endParaRPr lang="en-US" altLang="zh-CN" dirty="0"/>
          </a:p>
          <a:p>
            <a:pPr>
              <a:lnSpc>
                <a:spcPct val="150000"/>
              </a:lnSpc>
            </a:pPr>
            <a:r>
              <a:rPr lang="zh-CN" altLang="en-US" dirty="0"/>
              <a:t>隐藏层：隐藏层存储的结果是隐藏状态</a:t>
            </a:r>
            <a:r>
              <a:rPr lang="en-US" altLang="zh-CN" dirty="0"/>
              <a:t>s</a:t>
            </a:r>
            <a:r>
              <a:rPr lang="zh-CN" altLang="en-US" dirty="0"/>
              <a:t>，如果有</a:t>
            </a:r>
            <a:r>
              <a:rPr lang="en-US" altLang="zh-CN" dirty="0"/>
              <a:t>t</a:t>
            </a:r>
            <a:r>
              <a:rPr lang="zh-CN" altLang="en-US" dirty="0"/>
              <a:t>个时刻，那么就有</a:t>
            </a:r>
            <a:r>
              <a:rPr lang="en-US" altLang="zh-CN" dirty="0"/>
              <a:t>t</a:t>
            </a:r>
            <a:r>
              <a:rPr lang="zh-CN" altLang="en-US" dirty="0"/>
              <a:t>个隐藏状态，隐藏状态是一个向量。光信号</a:t>
            </a:r>
            <a:endParaRPr lang="en-US" altLang="zh-CN" dirty="0"/>
          </a:p>
          <a:p>
            <a:pPr>
              <a:lnSpc>
                <a:spcPct val="150000"/>
              </a:lnSpc>
            </a:pPr>
            <a:r>
              <a:rPr lang="zh-CN" altLang="en-US" dirty="0"/>
              <a:t>输出层：可以按照不同的问题分类。有多输入多输出，如语音识别；多输入单输出，如序列数据分类；等等。</a:t>
            </a:r>
            <a:endParaRPr lang="en-US" altLang="zh-CN" dirty="0"/>
          </a:p>
          <a:p>
            <a:pPr>
              <a:lnSpc>
                <a:spcPct val="150000"/>
              </a:lnSpc>
            </a:pPr>
            <a:r>
              <a:rPr lang="zh-CN" altLang="en-US" dirty="0"/>
              <a:t>权重矩阵：两个权重矩阵</a:t>
            </a:r>
            <a:r>
              <a:rPr lang="en-US" altLang="zh-CN" dirty="0"/>
              <a:t>W</a:t>
            </a:r>
            <a:r>
              <a:rPr lang="zh-CN" altLang="en-US" dirty="0"/>
              <a:t>和</a:t>
            </a:r>
            <a:r>
              <a:rPr lang="en-US" altLang="zh-CN" dirty="0"/>
              <a:t>U </a:t>
            </a:r>
            <a:r>
              <a:rPr lang="zh-CN" altLang="en-US" dirty="0"/>
              <a:t>均要用光学集成单元</a:t>
            </a:r>
            <a:r>
              <a:rPr lang="en-US" altLang="zh-CN" dirty="0"/>
              <a:t>OIU</a:t>
            </a:r>
            <a:r>
              <a:rPr lang="zh-CN" altLang="en-US" dirty="0"/>
              <a:t>表示，三角分解，矩形分解，</a:t>
            </a:r>
            <a:r>
              <a:rPr lang="en-US" altLang="zh-CN" dirty="0"/>
              <a:t>FFT</a:t>
            </a:r>
            <a:r>
              <a:rPr lang="zh-CN" altLang="en-US" dirty="0"/>
              <a:t>近似的方式。</a:t>
            </a:r>
            <a:endParaRPr lang="en-US" altLang="zh-CN" dirty="0"/>
          </a:p>
          <a:p>
            <a:pPr>
              <a:lnSpc>
                <a:spcPct val="150000"/>
              </a:lnSpc>
            </a:pPr>
            <a:r>
              <a:rPr lang="zh-CN" altLang="en-US" dirty="0"/>
              <a:t>激活函数</a:t>
            </a:r>
            <a:r>
              <a:rPr lang="en-US" altLang="zh-CN" dirty="0"/>
              <a:t>:   </a:t>
            </a:r>
            <a:r>
              <a:rPr lang="en-US" altLang="zh-CN" dirty="0" err="1"/>
              <a:t>ReLu</a:t>
            </a:r>
            <a:r>
              <a:rPr lang="zh-CN" altLang="en-US" dirty="0"/>
              <a:t>和</a:t>
            </a:r>
            <a:r>
              <a:rPr lang="en-US" altLang="zh-CN" dirty="0" err="1"/>
              <a:t>sigmod</a:t>
            </a:r>
            <a:r>
              <a:rPr lang="zh-CN" altLang="en-US" dirty="0"/>
              <a:t>函数。石墨烯，电域处理等</a:t>
            </a:r>
            <a:endParaRPr lang="en-US" altLang="zh-CN" dirty="0"/>
          </a:p>
          <a:p>
            <a:pPr>
              <a:lnSpc>
                <a:spcPct val="150000"/>
              </a:lnSpc>
            </a:pPr>
            <a:r>
              <a:rPr lang="zh-CN" altLang="en-US" dirty="0"/>
              <a:t>训练算法：梯度反向传播算法，原位反向传播和梯度测量，</a:t>
            </a:r>
          </a:p>
        </p:txBody>
      </p:sp>
      <p:pic>
        <p:nvPicPr>
          <p:cNvPr id="42" name="图片 41">
            <a:extLst>
              <a:ext uri="{FF2B5EF4-FFF2-40B4-BE49-F238E27FC236}">
                <a16:creationId xmlns:a16="http://schemas.microsoft.com/office/drawing/2014/main" id="{503729A4-7FA1-4861-82B1-DD00C6575721}"/>
              </a:ext>
            </a:extLst>
          </p:cNvPr>
          <p:cNvPicPr>
            <a:picLocks noChangeAspect="1"/>
          </p:cNvPicPr>
          <p:nvPr/>
        </p:nvPicPr>
        <p:blipFill>
          <a:blip r:embed="rId4"/>
          <a:stretch>
            <a:fillRect/>
          </a:stretch>
        </p:blipFill>
        <p:spPr>
          <a:xfrm>
            <a:off x="3685928" y="1444417"/>
            <a:ext cx="3305175" cy="2228850"/>
          </a:xfrm>
          <a:prstGeom prst="rect">
            <a:avLst/>
          </a:prstGeom>
        </p:spPr>
      </p:pic>
      <p:sp>
        <p:nvSpPr>
          <p:cNvPr id="45" name="灯片编号占位符 44">
            <a:extLst>
              <a:ext uri="{FF2B5EF4-FFF2-40B4-BE49-F238E27FC236}">
                <a16:creationId xmlns:a16="http://schemas.microsoft.com/office/drawing/2014/main" id="{C4097E5F-90C5-4AAF-8B76-675CE4623EA0}"/>
              </a:ext>
            </a:extLst>
          </p:cNvPr>
          <p:cNvSpPr>
            <a:spLocks noGrp="1"/>
          </p:cNvSpPr>
          <p:nvPr>
            <p:ph type="sldNum" sz="quarter" idx="12"/>
          </p:nvPr>
        </p:nvSpPr>
        <p:spPr/>
        <p:txBody>
          <a:bodyPr/>
          <a:lstStyle/>
          <a:p>
            <a:fld id="{E7FD7B0C-06A5-477E-B7B1-F713354F2E69}" type="slidenum">
              <a:rPr lang="zh-CN" altLang="en-US" smtClean="0"/>
              <a:t>22</a:t>
            </a:fld>
            <a:endParaRPr lang="zh-CN" altLang="en-US"/>
          </a:p>
        </p:txBody>
      </p:sp>
    </p:spTree>
    <p:extLst>
      <p:ext uri="{BB962C8B-B14F-4D97-AF65-F5344CB8AC3E}">
        <p14:creationId xmlns:p14="http://schemas.microsoft.com/office/powerpoint/2010/main" val="2112717119"/>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619126" y="605155"/>
            <a:ext cx="2092901" cy="584775"/>
          </a:xfrm>
          <a:prstGeom prst="rect">
            <a:avLst/>
          </a:prstGeom>
          <a:solidFill>
            <a:srgbClr val="559DE2"/>
          </a:solidFill>
          <a:ln w="9525">
            <a:noFill/>
            <a:miter lim="800000"/>
          </a:ln>
        </p:spPr>
        <p:txBody>
          <a:bodyPr wrap="square" lIns="91440" tIns="45720" rIns="91440" bIns="45720">
            <a:spAutoFit/>
          </a:bodyPr>
          <a:lstStyle/>
          <a:p>
            <a:r>
              <a:rPr lang="zh-CN" altLang="en-US" sz="3200" kern="0" dirty="0">
                <a:solidFill>
                  <a:schemeClr val="bg1"/>
                </a:solidFill>
                <a:uFillTx/>
                <a:latin typeface="微软雅黑" panose="020B0503020204020204" charset="-122"/>
                <a:ea typeface="微软雅黑" panose="020B0503020204020204" charset="-122"/>
                <a:cs typeface="Times New Roman" panose="02020603050405020304" charset="0"/>
                <a:sym typeface="Segoe UI" panose="020B0502040204020203" pitchFamily="34" charset="0"/>
              </a:rPr>
              <a:t>训练算法</a:t>
            </a:r>
            <a:endParaRPr lang="zh-CN" altLang="en-US" sz="1400" kern="0" dirty="0">
              <a:solidFill>
                <a:schemeClr val="bg1"/>
              </a:solidFill>
              <a:uFillTx/>
              <a:latin typeface="Times New Roman" panose="02020603050405020304" charset="0"/>
              <a:ea typeface="微软雅黑" panose="020B0503020204020204" charset="-122"/>
              <a:cs typeface="Times New Roman" panose="02020603050405020304" charset="0"/>
              <a:sym typeface="Segoe UI" panose="020B0502040204020203"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6490552-EB22-40C6-95E4-3187B0AE3791}"/>
                  </a:ext>
                </a:extLst>
              </p:cNvPr>
              <p:cNvSpPr txBox="1"/>
              <p:nvPr/>
            </p:nvSpPr>
            <p:spPr>
              <a:xfrm>
                <a:off x="1100052" y="1627058"/>
                <a:ext cx="11149206" cy="4247317"/>
              </a:xfrm>
              <a:prstGeom prst="rect">
                <a:avLst/>
              </a:prstGeom>
              <a:noFill/>
            </p:spPr>
            <p:txBody>
              <a:bodyPr wrap="none" rtlCol="0">
                <a:spAutoFit/>
              </a:bodyPr>
              <a:lstStyle/>
              <a:p>
                <a:endParaRPr lang="en-US" altLang="zh-CN" dirty="0"/>
              </a:p>
              <a:p>
                <a:r>
                  <a:rPr lang="zh-CN" altLang="en-US" dirty="0"/>
                  <a:t>方法</a:t>
                </a:r>
                <a:r>
                  <a:rPr lang="en-US" altLang="zh-CN" dirty="0"/>
                  <a:t>1</a:t>
                </a:r>
                <a:r>
                  <a:rPr lang="zh-CN" altLang="en-US" dirty="0"/>
                  <a:t>：梯度反向传播算法</a:t>
                </a:r>
                <a:endParaRPr lang="en-US" altLang="zh-CN" dirty="0"/>
              </a:p>
              <a:p>
                <a:r>
                  <a:rPr lang="en-US" altLang="zh-CN" dirty="0"/>
                  <a:t>            BPTT</a:t>
                </a:r>
                <a:r>
                  <a:rPr lang="zh-CN" altLang="en-US" dirty="0"/>
                  <a:t>（基于时间的反向传播）</a:t>
                </a:r>
                <a:endParaRPr lang="en-US" altLang="zh-CN" dirty="0"/>
              </a:p>
              <a:p>
                <a:r>
                  <a:rPr lang="en-US" altLang="zh-CN" dirty="0"/>
                  <a:t>            </a:t>
                </a:r>
                <a:r>
                  <a:rPr lang="zh-CN" altLang="en-US" dirty="0"/>
                  <a:t>损失函数对</a:t>
                </a:r>
                <a:r>
                  <a:rPr lang="en-US" altLang="zh-CN" dirty="0"/>
                  <a:t>MZI</a:t>
                </a:r>
                <a:r>
                  <a:rPr lang="zh-CN" altLang="en-US" dirty="0"/>
                  <a:t>中的</a:t>
                </a:r>
                <a14:m>
                  <m:oMath xmlns:m="http://schemas.openxmlformats.org/officeDocument/2006/math">
                    <m:r>
                      <a:rPr lang="en-US" altLang="zh-CN" i="1" dirty="0" smtClean="0">
                        <a:latin typeface="Cambria Math" panose="02040503050406030204" pitchFamily="18" charset="0"/>
                      </a:rPr>
                      <m:t>𝜃</m:t>
                    </m:r>
                    <m:r>
                      <a:rPr lang="zh-CN" altLang="en-US" i="1" dirty="0">
                        <a:latin typeface="Cambria Math" panose="02040503050406030204" pitchFamily="18" charset="0"/>
                      </a:rPr>
                      <m:t>和</m:t>
                    </m:r>
                    <m:r>
                      <a:rPr lang="en-US" altLang="zh-CN" i="1" dirty="0" smtClean="0">
                        <a:latin typeface="Cambria Math" panose="02040503050406030204" pitchFamily="18" charset="0"/>
                      </a:rPr>
                      <m:t>𝜑</m:t>
                    </m:r>
                  </m:oMath>
                </a14:m>
                <a:r>
                  <a:rPr lang="zh-CN" altLang="en-US" dirty="0"/>
                  <a:t>求梯度，进行更新。</a:t>
                </a:r>
                <a:endParaRPr lang="en-US" altLang="zh-CN" dirty="0"/>
              </a:p>
              <a:p>
                <a:endParaRPr lang="en-US" altLang="zh-CN" dirty="0"/>
              </a:p>
              <a:p>
                <a:r>
                  <a:rPr lang="en-US" altLang="zh-CN" dirty="0"/>
                  <a:t>               </a:t>
                </a:r>
              </a:p>
              <a:p>
                <a:r>
                  <a:rPr lang="zh-CN" altLang="en-US" dirty="0"/>
                  <a:t>方法</a:t>
                </a:r>
                <a:r>
                  <a:rPr lang="en-US" altLang="zh-CN" dirty="0"/>
                  <a:t>2</a:t>
                </a:r>
                <a:r>
                  <a:rPr lang="zh-CN" altLang="en-US" dirty="0"/>
                  <a:t>：原位梯度测量</a:t>
                </a:r>
                <a:endParaRPr lang="en-US" altLang="zh-CN" dirty="0"/>
              </a:p>
              <a:p>
                <a:r>
                  <a:rPr lang="zh-CN" altLang="en-US" b="0" i="0" dirty="0">
                    <a:solidFill>
                      <a:srgbClr val="333333"/>
                    </a:solidFill>
                    <a:effectLst/>
                    <a:latin typeface="Helvetica Neue"/>
                  </a:rPr>
                  <a:t>         逐一扰动光子回路中各个器件的参数，比较被扰动前后计算结果的差别测量损失函数的梯度。</a:t>
                </a:r>
                <a:endParaRPr lang="en-US" altLang="zh-CN" b="0" i="0" dirty="0">
                  <a:solidFill>
                    <a:srgbClr val="333333"/>
                  </a:solidFill>
                  <a:effectLst/>
                  <a:latin typeface="Helvetica Neue"/>
                </a:endParaRPr>
              </a:p>
              <a:p>
                <a:r>
                  <a:rPr lang="en-US" altLang="zh-CN" dirty="0">
                    <a:solidFill>
                      <a:srgbClr val="333333"/>
                    </a:solidFill>
                    <a:latin typeface="Helvetica Neue"/>
                  </a:rPr>
                  <a:t>         </a:t>
                </a:r>
                <a:r>
                  <a:rPr lang="zh-CN" altLang="en-US" b="0" i="0" dirty="0">
                    <a:solidFill>
                      <a:srgbClr val="333333"/>
                    </a:solidFill>
                    <a:effectLst/>
                    <a:latin typeface="Helvetica Neue"/>
                  </a:rPr>
                  <a:t>这种逐个器件量测的方法对于大规模的光子神经网络是极为低效的。</a:t>
                </a:r>
                <a:endParaRPr lang="en-US" altLang="zh-CN" dirty="0"/>
              </a:p>
              <a:p>
                <a:r>
                  <a:rPr lang="zh-CN" altLang="en-US" dirty="0"/>
                  <a:t>方法</a:t>
                </a:r>
                <a:r>
                  <a:rPr lang="en-US" altLang="zh-CN" dirty="0"/>
                  <a:t>3</a:t>
                </a:r>
                <a:r>
                  <a:rPr lang="zh-CN" altLang="en-US" dirty="0"/>
                  <a:t>：原位反向传播和梯度测量</a:t>
                </a:r>
                <a:endParaRPr lang="en-US" altLang="zh-CN" dirty="0"/>
              </a:p>
              <a:p>
                <a:r>
                  <a:rPr lang="zh-CN" altLang="en-US" dirty="0">
                    <a:solidFill>
                      <a:srgbClr val="333333"/>
                    </a:solidFill>
                    <a:latin typeface="Helvetica Neue"/>
                  </a:rPr>
                  <a:t>         在对光子神经网络进行</a:t>
                </a:r>
                <a:r>
                  <a:rPr lang="en-US" altLang="zh-CN" dirty="0">
                    <a:solidFill>
                      <a:srgbClr val="333333"/>
                    </a:solidFill>
                    <a:latin typeface="Helvetica Neue"/>
                  </a:rPr>
                  <a:t>BP</a:t>
                </a:r>
                <a:r>
                  <a:rPr lang="zh-CN" altLang="en-US" dirty="0">
                    <a:solidFill>
                      <a:srgbClr val="333333"/>
                    </a:solidFill>
                    <a:latin typeface="Helvetica Neue"/>
                  </a:rPr>
                  <a:t>训练时，对目标误差函数进行求梯度，在该过程中利用伴随变量法</a:t>
                </a:r>
                <a:r>
                  <a:rPr lang="en-US" altLang="zh-CN" dirty="0">
                    <a:solidFill>
                      <a:srgbClr val="333333"/>
                    </a:solidFill>
                    <a:latin typeface="Helvetica Neue"/>
                  </a:rPr>
                  <a:t>AVM</a:t>
                </a:r>
                <a:r>
                  <a:rPr lang="zh-CN" altLang="en-US" dirty="0">
                    <a:solidFill>
                      <a:srgbClr val="333333"/>
                    </a:solidFill>
                    <a:latin typeface="Helvetica Neue"/>
                  </a:rPr>
                  <a:t>进行</a:t>
                </a:r>
                <a:endParaRPr lang="en-US" altLang="zh-CN" dirty="0">
                  <a:solidFill>
                    <a:srgbClr val="333333"/>
                  </a:solidFill>
                  <a:latin typeface="Helvetica Neue"/>
                </a:endParaRPr>
              </a:p>
              <a:p>
                <a:r>
                  <a:rPr lang="en-US" altLang="zh-CN" dirty="0">
                    <a:solidFill>
                      <a:srgbClr val="333333"/>
                    </a:solidFill>
                    <a:latin typeface="Helvetica Neue"/>
                  </a:rPr>
                  <a:t>         </a:t>
                </a:r>
                <a:r>
                  <a:rPr lang="zh-CN" altLang="en-US" dirty="0">
                    <a:solidFill>
                      <a:srgbClr val="333333"/>
                    </a:solidFill>
                    <a:latin typeface="Helvetica Neue"/>
                  </a:rPr>
                  <a:t>梯度的简化，得到损失函数对场的梯度信息，之后利用原为测量法获得原场和伴随场，进而得到梯度</a:t>
                </a:r>
                <a:r>
                  <a:rPr lang="zh-CN" altLang="en-US" b="0" i="0" dirty="0">
                    <a:solidFill>
                      <a:srgbClr val="333333"/>
                    </a:solidFill>
                    <a:effectLst/>
                    <a:latin typeface="Helvetica Neue"/>
                  </a:rPr>
                  <a:t>。</a:t>
                </a:r>
                <a:endParaRPr lang="en-US" altLang="zh-CN" dirty="0"/>
              </a:p>
              <a:p>
                <a:r>
                  <a:rPr lang="zh-CN" altLang="en-US" dirty="0"/>
                  <a:t>方法</a:t>
                </a:r>
                <a:r>
                  <a:rPr lang="en-US" altLang="zh-CN" dirty="0"/>
                  <a:t>4</a:t>
                </a:r>
                <a:r>
                  <a:rPr lang="zh-CN" altLang="en-US" dirty="0"/>
                  <a:t>：演进类算法进行优化。</a:t>
                </a:r>
                <a:endParaRPr lang="en-US" altLang="zh-CN" dirty="0"/>
              </a:p>
              <a:p>
                <a:r>
                  <a:rPr lang="en-US" altLang="zh-CN" dirty="0"/>
                  <a:t>           </a:t>
                </a:r>
                <a:r>
                  <a:rPr lang="zh-CN" altLang="en-US" dirty="0"/>
                  <a:t>把所有</a:t>
                </a:r>
                <a:r>
                  <a:rPr lang="en-US" altLang="zh-CN" dirty="0"/>
                  <a:t>MZI</a:t>
                </a:r>
                <a:r>
                  <a:rPr lang="zh-CN" altLang="en-US" dirty="0"/>
                  <a:t>中的参数</a:t>
                </a:r>
                <a14:m>
                  <m:oMath xmlns:m="http://schemas.openxmlformats.org/officeDocument/2006/math">
                    <m:r>
                      <a:rPr lang="en-US" altLang="zh-CN" i="1" dirty="0" smtClean="0">
                        <a:latin typeface="Cambria Math" panose="02040503050406030204" pitchFamily="18" charset="0"/>
                      </a:rPr>
                      <m:t>𝜃</m:t>
                    </m:r>
                    <m:r>
                      <a:rPr lang="zh-CN" altLang="en-US" i="1" dirty="0">
                        <a:latin typeface="Cambria Math" panose="02040503050406030204" pitchFamily="18" charset="0"/>
                      </a:rPr>
                      <m:t>和</m:t>
                    </m:r>
                    <m:r>
                      <a:rPr lang="en-US" altLang="zh-CN" i="1" dirty="0" smtClean="0">
                        <a:latin typeface="Cambria Math" panose="02040503050406030204" pitchFamily="18" charset="0"/>
                      </a:rPr>
                      <m:t>𝜑</m:t>
                    </m:r>
                    <m:r>
                      <a:rPr lang="zh-CN" altLang="en-US" i="1" dirty="0">
                        <a:latin typeface="Cambria Math" panose="02040503050406030204" pitchFamily="18" charset="0"/>
                      </a:rPr>
                      <m:t>当成</m:t>
                    </m:r>
                  </m:oMath>
                </a14:m>
                <a:r>
                  <a:rPr lang="zh-CN" altLang="en-US" dirty="0"/>
                  <a:t>需要优化的变量，利用演进类算法（如遗传算法）进行优化，</a:t>
                </a:r>
                <a:endParaRPr lang="en-US" altLang="zh-CN" dirty="0"/>
              </a:p>
              <a:p>
                <a:r>
                  <a:rPr lang="en-US" altLang="zh-CN" dirty="0"/>
                  <a:t>          </a:t>
                </a:r>
                <a:r>
                  <a:rPr lang="zh-CN" altLang="en-US" dirty="0"/>
                  <a:t>找到最优解，把最优解对应的参数输入到网络中</a:t>
                </a:r>
              </a:p>
            </p:txBody>
          </p:sp>
        </mc:Choice>
        <mc:Fallback xmlns="">
          <p:sp>
            <p:nvSpPr>
              <p:cNvPr id="4" name="文本框 3">
                <a:extLst>
                  <a:ext uri="{FF2B5EF4-FFF2-40B4-BE49-F238E27FC236}">
                    <a16:creationId xmlns:a16="http://schemas.microsoft.com/office/drawing/2014/main" id="{66490552-EB22-40C6-95E4-3187B0AE3791}"/>
                  </a:ext>
                </a:extLst>
              </p:cNvPr>
              <p:cNvSpPr txBox="1">
                <a:spLocks noRot="1" noChangeAspect="1" noMove="1" noResize="1" noEditPoints="1" noAdjustHandles="1" noChangeArrowheads="1" noChangeShapeType="1" noTextEdit="1"/>
              </p:cNvSpPr>
              <p:nvPr/>
            </p:nvSpPr>
            <p:spPr>
              <a:xfrm>
                <a:off x="1100052" y="1627058"/>
                <a:ext cx="11149206" cy="4247317"/>
              </a:xfrm>
              <a:prstGeom prst="rect">
                <a:avLst/>
              </a:prstGeom>
              <a:blipFill>
                <a:blip r:embed="rId5"/>
                <a:stretch>
                  <a:fillRect l="-437" b="-1291"/>
                </a:stretch>
              </a:blipFill>
            </p:spPr>
            <p:txBody>
              <a:bodyPr/>
              <a:lstStyle/>
              <a:p>
                <a:r>
                  <a:rPr lang="zh-CN" altLang="en-US">
                    <a:noFill/>
                  </a:rPr>
                  <a:t> </a:t>
                </a:r>
              </a:p>
            </p:txBody>
          </p:sp>
        </mc:Fallback>
      </mc:AlternateContent>
      <p:graphicFrame>
        <p:nvGraphicFramePr>
          <p:cNvPr id="5" name="对象 4">
            <a:extLst>
              <a:ext uri="{FF2B5EF4-FFF2-40B4-BE49-F238E27FC236}">
                <a16:creationId xmlns:a16="http://schemas.microsoft.com/office/drawing/2014/main" id="{F345A26E-4721-49A6-BB2B-4B8DDD0750B7}"/>
              </a:ext>
            </a:extLst>
          </p:cNvPr>
          <p:cNvGraphicFramePr>
            <a:graphicFrameLocks noChangeAspect="1"/>
          </p:cNvGraphicFramePr>
          <p:nvPr>
            <p:extLst>
              <p:ext uri="{D42A27DB-BD31-4B8C-83A1-F6EECF244321}">
                <p14:modId xmlns:p14="http://schemas.microsoft.com/office/powerpoint/2010/main" val="3347745840"/>
              </p:ext>
            </p:extLst>
          </p:nvPr>
        </p:nvGraphicFramePr>
        <p:xfrm>
          <a:off x="7252855" y="1964817"/>
          <a:ext cx="2400300" cy="1464183"/>
        </p:xfrm>
        <a:graphic>
          <a:graphicData uri="http://schemas.openxmlformats.org/presentationml/2006/ole">
            <mc:AlternateContent xmlns:mc="http://schemas.openxmlformats.org/markup-compatibility/2006">
              <mc:Choice xmlns:v="urn:schemas-microsoft-com:vml" Requires="v">
                <p:oleObj spid="_x0000_s4119" name="Equation" r:id="rId6" imgW="1904878" imgH="1162122" progId="Equation.DSMT4">
                  <p:embed/>
                </p:oleObj>
              </mc:Choice>
              <mc:Fallback>
                <p:oleObj name="Equation" r:id="rId6" imgW="1904878" imgH="1162122" progId="Equation.DSMT4">
                  <p:embed/>
                  <p:pic>
                    <p:nvPicPr>
                      <p:cNvPr id="0" name=""/>
                      <p:cNvPicPr/>
                      <p:nvPr/>
                    </p:nvPicPr>
                    <p:blipFill>
                      <a:blip r:embed="rId7"/>
                      <a:stretch>
                        <a:fillRect/>
                      </a:stretch>
                    </p:blipFill>
                    <p:spPr>
                      <a:xfrm>
                        <a:off x="7252855" y="1964817"/>
                        <a:ext cx="2400300" cy="1464183"/>
                      </a:xfrm>
                      <a:prstGeom prst="rect">
                        <a:avLst/>
                      </a:prstGeom>
                    </p:spPr>
                  </p:pic>
                </p:oleObj>
              </mc:Fallback>
            </mc:AlternateContent>
          </a:graphicData>
        </a:graphic>
      </p:graphicFrame>
      <p:sp>
        <p:nvSpPr>
          <p:cNvPr id="7" name="灯片编号占位符 6">
            <a:extLst>
              <a:ext uri="{FF2B5EF4-FFF2-40B4-BE49-F238E27FC236}">
                <a16:creationId xmlns:a16="http://schemas.microsoft.com/office/drawing/2014/main" id="{21DA4217-9808-4BFF-825B-8B5B98EFE9B9}"/>
              </a:ext>
            </a:extLst>
          </p:cNvPr>
          <p:cNvSpPr>
            <a:spLocks noGrp="1"/>
          </p:cNvSpPr>
          <p:nvPr>
            <p:ph type="sldNum" sz="quarter" idx="12"/>
          </p:nvPr>
        </p:nvSpPr>
        <p:spPr/>
        <p:txBody>
          <a:bodyPr/>
          <a:lstStyle/>
          <a:p>
            <a:fld id="{E7FD7B0C-06A5-477E-B7B1-F713354F2E69}" type="slidenum">
              <a:rPr lang="zh-CN" altLang="en-US" smtClean="0"/>
              <a:t>23</a:t>
            </a:fld>
            <a:endParaRPr lang="zh-CN" altLang="en-US"/>
          </a:p>
        </p:txBody>
      </p:sp>
    </p:spTree>
    <p:extLst>
      <p:ext uri="{BB962C8B-B14F-4D97-AF65-F5344CB8AC3E}">
        <p14:creationId xmlns:p14="http://schemas.microsoft.com/office/powerpoint/2010/main" val="3164694728"/>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2621832" y="3402435"/>
            <a:ext cx="6761369" cy="830997"/>
          </a:xfrm>
          <a:prstGeom prst="rect">
            <a:avLst/>
          </a:prstGeom>
          <a:noFill/>
        </p:spPr>
        <p:txBody>
          <a:bodyPr wrap="square" rtlCol="0">
            <a:spAutoFit/>
          </a:bodyPr>
          <a:lstStyle/>
          <a:p>
            <a:pPr algn="ctr"/>
            <a:r>
              <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rPr>
              <a:t>其它的内容</a:t>
            </a:r>
          </a:p>
        </p:txBody>
      </p:sp>
      <p:sp>
        <p:nvSpPr>
          <p:cNvPr id="15" name="文本框 14"/>
          <p:cNvSpPr txBox="1"/>
          <p:nvPr/>
        </p:nvSpPr>
        <p:spPr>
          <a:xfrm>
            <a:off x="5089121" y="4468268"/>
            <a:ext cx="3326909" cy="338554"/>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归纳总结循环神经网络的类型           </a:t>
            </a:r>
          </a:p>
        </p:txBody>
      </p:sp>
      <p:sp>
        <p:nvSpPr>
          <p:cNvPr id="16" name="文本框 15"/>
          <p:cNvSpPr txBox="1"/>
          <p:nvPr/>
        </p:nvSpPr>
        <p:spPr>
          <a:xfrm>
            <a:off x="5118188" y="2138920"/>
            <a:ext cx="1768659" cy="1323439"/>
          </a:xfrm>
          <a:prstGeom prst="rect">
            <a:avLst/>
          </a:prstGeom>
          <a:noFill/>
        </p:spPr>
        <p:txBody>
          <a:bodyPr wrap="square" rtlCol="0">
            <a:spAutoFit/>
          </a:bodyPr>
          <a:lstStyle/>
          <a:p>
            <a:r>
              <a:rPr lang="en-US" altLang="zh-CN" sz="8000" b="1" dirty="0">
                <a:solidFill>
                  <a:srgbClr val="000000"/>
                </a:solidFill>
                <a:latin typeface="方正兰亭粗黑简体" panose="02000000000000000000" pitchFamily="2" charset="-122"/>
                <a:ea typeface="方正兰亭粗黑简体" panose="02000000000000000000" pitchFamily="2" charset="-122"/>
              </a:rPr>
              <a:t>05</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
        <p:nvSpPr>
          <p:cNvPr id="17" name="文本框 16"/>
          <p:cNvSpPr txBox="1"/>
          <p:nvPr/>
        </p:nvSpPr>
        <p:spPr>
          <a:xfrm>
            <a:off x="5095942" y="4809959"/>
            <a:ext cx="3837745" cy="338554"/>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归纳总结循环神经网络的仿真实验          </a:t>
            </a:r>
          </a:p>
        </p:txBody>
      </p:sp>
      <p:sp>
        <p:nvSpPr>
          <p:cNvPr id="8" name="文本框 7">
            <a:extLst>
              <a:ext uri="{FF2B5EF4-FFF2-40B4-BE49-F238E27FC236}">
                <a16:creationId xmlns:a16="http://schemas.microsoft.com/office/drawing/2014/main" id="{E809FAD2-F56D-4C63-AFC5-DD0CAA3425CE}"/>
              </a:ext>
            </a:extLst>
          </p:cNvPr>
          <p:cNvSpPr txBox="1"/>
          <p:nvPr/>
        </p:nvSpPr>
        <p:spPr>
          <a:xfrm>
            <a:off x="5089122" y="5160221"/>
            <a:ext cx="3597679" cy="338554"/>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对比几种循环神经网络的性能          </a:t>
            </a:r>
          </a:p>
        </p:txBody>
      </p:sp>
      <p:sp>
        <p:nvSpPr>
          <p:cNvPr id="3" name="灯片编号占位符 2">
            <a:extLst>
              <a:ext uri="{FF2B5EF4-FFF2-40B4-BE49-F238E27FC236}">
                <a16:creationId xmlns:a16="http://schemas.microsoft.com/office/drawing/2014/main" id="{7ACDEFD5-C5FD-4859-897C-8624EE03829B}"/>
              </a:ext>
            </a:extLst>
          </p:cNvPr>
          <p:cNvSpPr>
            <a:spLocks noGrp="1"/>
          </p:cNvSpPr>
          <p:nvPr>
            <p:ph type="sldNum" sz="quarter" idx="12"/>
          </p:nvPr>
        </p:nvSpPr>
        <p:spPr/>
        <p:txBody>
          <a:bodyPr/>
          <a:lstStyle/>
          <a:p>
            <a:fld id="{E7FD7B0C-06A5-477E-B7B1-F713354F2E69}" type="slidenum">
              <a:rPr lang="zh-CN" altLang="en-US" smtClean="0"/>
              <a:t>24</a:t>
            </a:fld>
            <a:endParaRPr lang="zh-CN" altLang="en-US"/>
          </a:p>
        </p:txBody>
      </p:sp>
    </p:spTree>
    <p:extLst>
      <p:ext uri="{BB962C8B-B14F-4D97-AF65-F5344CB8AC3E}">
        <p14:creationId xmlns:p14="http://schemas.microsoft.com/office/powerpoint/2010/main" val="235714433"/>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619125" y="605155"/>
            <a:ext cx="5577489" cy="584775"/>
          </a:xfrm>
          <a:prstGeom prst="rect">
            <a:avLst/>
          </a:prstGeom>
          <a:solidFill>
            <a:srgbClr val="559DE2"/>
          </a:solidFill>
          <a:ln w="9525">
            <a:noFill/>
            <a:miter lim="800000"/>
          </a:ln>
        </p:spPr>
        <p:txBody>
          <a:bodyPr wrap="square" lIns="91440" tIns="45720" rIns="91440" bIns="45720">
            <a:spAutoFit/>
          </a:bodyPr>
          <a:lstStyle/>
          <a:p>
            <a:r>
              <a:rPr lang="zh-CN" altLang="en-US" sz="3200" dirty="0">
                <a:solidFill>
                  <a:schemeClr val="bg1"/>
                </a:solidFill>
                <a:latin typeface="微软雅黑" panose="020B0503020204020204" charset="-122"/>
                <a:ea typeface="微软雅黑" panose="020B0503020204020204" charset="-122"/>
              </a:rPr>
              <a:t>归纳总结循环神经网络的类型           </a:t>
            </a:r>
          </a:p>
        </p:txBody>
      </p:sp>
      <p:graphicFrame>
        <p:nvGraphicFramePr>
          <p:cNvPr id="5" name="对象 4">
            <a:extLst>
              <a:ext uri="{FF2B5EF4-FFF2-40B4-BE49-F238E27FC236}">
                <a16:creationId xmlns:a16="http://schemas.microsoft.com/office/drawing/2014/main" id="{F7B16135-967C-4D2B-A239-38D2581A2A2B}"/>
              </a:ext>
            </a:extLst>
          </p:cNvPr>
          <p:cNvGraphicFramePr>
            <a:graphicFrameLocks noChangeAspect="1"/>
          </p:cNvGraphicFramePr>
          <p:nvPr>
            <p:extLst>
              <p:ext uri="{D42A27DB-BD31-4B8C-83A1-F6EECF244321}">
                <p14:modId xmlns:p14="http://schemas.microsoft.com/office/powerpoint/2010/main" val="2113292485"/>
              </p:ext>
            </p:extLst>
          </p:nvPr>
        </p:nvGraphicFramePr>
        <p:xfrm>
          <a:off x="1306513" y="1570038"/>
          <a:ext cx="8620125" cy="4351337"/>
        </p:xfrm>
        <a:graphic>
          <a:graphicData uri="http://schemas.openxmlformats.org/presentationml/2006/ole">
            <mc:AlternateContent xmlns:mc="http://schemas.openxmlformats.org/markup-compatibility/2006">
              <mc:Choice xmlns:v="urn:schemas-microsoft-com:vml" Requires="v">
                <p:oleObj spid="_x0000_s5142" name="Equation" r:id="rId5" imgW="5283000" imgH="2666880" progId="Equation.DSMT4">
                  <p:embed/>
                </p:oleObj>
              </mc:Choice>
              <mc:Fallback>
                <p:oleObj name="Equation" r:id="rId5" imgW="5283000" imgH="2666880" progId="Equation.DSMT4">
                  <p:embed/>
                  <p:pic>
                    <p:nvPicPr>
                      <p:cNvPr id="0" name=""/>
                      <p:cNvPicPr/>
                      <p:nvPr/>
                    </p:nvPicPr>
                    <p:blipFill>
                      <a:blip r:embed="rId6"/>
                      <a:stretch>
                        <a:fillRect/>
                      </a:stretch>
                    </p:blipFill>
                    <p:spPr>
                      <a:xfrm>
                        <a:off x="1306513" y="1570038"/>
                        <a:ext cx="8620125" cy="4351337"/>
                      </a:xfrm>
                      <a:prstGeom prst="rect">
                        <a:avLst/>
                      </a:prstGeom>
                    </p:spPr>
                  </p:pic>
                </p:oleObj>
              </mc:Fallback>
            </mc:AlternateContent>
          </a:graphicData>
        </a:graphic>
      </p:graphicFrame>
      <p:sp>
        <p:nvSpPr>
          <p:cNvPr id="7" name="灯片编号占位符 6">
            <a:extLst>
              <a:ext uri="{FF2B5EF4-FFF2-40B4-BE49-F238E27FC236}">
                <a16:creationId xmlns:a16="http://schemas.microsoft.com/office/drawing/2014/main" id="{9D21E1CA-EC5F-409E-B719-E4D73CD71B09}"/>
              </a:ext>
            </a:extLst>
          </p:cNvPr>
          <p:cNvSpPr>
            <a:spLocks noGrp="1"/>
          </p:cNvSpPr>
          <p:nvPr>
            <p:ph type="sldNum" sz="quarter" idx="12"/>
          </p:nvPr>
        </p:nvSpPr>
        <p:spPr/>
        <p:txBody>
          <a:bodyPr/>
          <a:lstStyle/>
          <a:p>
            <a:fld id="{E7FD7B0C-06A5-477E-B7B1-F713354F2E69}" type="slidenum">
              <a:rPr lang="zh-CN" altLang="en-US" smtClean="0"/>
              <a:t>25</a:t>
            </a:fld>
            <a:endParaRPr lang="zh-CN" altLang="en-US"/>
          </a:p>
        </p:txBody>
      </p:sp>
    </p:spTree>
    <p:extLst>
      <p:ext uri="{BB962C8B-B14F-4D97-AF65-F5344CB8AC3E}">
        <p14:creationId xmlns:p14="http://schemas.microsoft.com/office/powerpoint/2010/main" val="830275400"/>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619125" y="605155"/>
            <a:ext cx="6323213" cy="584775"/>
          </a:xfrm>
          <a:prstGeom prst="rect">
            <a:avLst/>
          </a:prstGeom>
          <a:solidFill>
            <a:srgbClr val="559DE2"/>
          </a:solidFill>
          <a:ln w="9525">
            <a:noFill/>
            <a:miter lim="800000"/>
          </a:ln>
        </p:spPr>
        <p:txBody>
          <a:bodyPr wrap="square" lIns="91440" tIns="45720" rIns="91440" bIns="45720">
            <a:spAutoFit/>
          </a:bodyPr>
          <a:lstStyle/>
          <a:p>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归纳总结循环神经网络的仿真实验</a:t>
            </a:r>
            <a:endParaRPr lang="zh-CN" altLang="en-US" sz="1400" kern="0" dirty="0">
              <a:solidFill>
                <a:schemeClr val="bg1"/>
              </a:solidFill>
              <a:uFillTx/>
              <a:latin typeface="Times New Roman" panose="02020603050405020304" charset="0"/>
              <a:ea typeface="微软雅黑" panose="020B0503020204020204" charset="-122"/>
              <a:cs typeface="Times New Roman" panose="02020603050405020304" charset="0"/>
              <a:sym typeface="Segoe UI" panose="020B0502040204020203" pitchFamily="34" charset="0"/>
            </a:endParaRPr>
          </a:p>
        </p:txBody>
      </p:sp>
      <p:sp>
        <p:nvSpPr>
          <p:cNvPr id="4" name="文本框 3">
            <a:extLst>
              <a:ext uri="{FF2B5EF4-FFF2-40B4-BE49-F238E27FC236}">
                <a16:creationId xmlns:a16="http://schemas.microsoft.com/office/drawing/2014/main" id="{464430E2-F2B0-451D-90D8-070E711B005E}"/>
              </a:ext>
            </a:extLst>
          </p:cNvPr>
          <p:cNvSpPr txBox="1"/>
          <p:nvPr/>
        </p:nvSpPr>
        <p:spPr>
          <a:xfrm>
            <a:off x="1059873" y="1641187"/>
            <a:ext cx="10401300" cy="4620624"/>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b="1" dirty="0">
                <a:solidFill>
                  <a:srgbClr val="000000"/>
                </a:solidFill>
                <a:latin typeface="NimbusRomNo9L-Medi"/>
              </a:rPr>
              <a:t>MNIST</a:t>
            </a:r>
            <a:r>
              <a:rPr lang="zh-CN" altLang="en-US" b="1" dirty="0">
                <a:solidFill>
                  <a:srgbClr val="000000"/>
                </a:solidFill>
                <a:latin typeface="NimbusRomNo9L-Medi"/>
              </a:rPr>
              <a:t>手写数字识别</a:t>
            </a:r>
            <a:endParaRPr lang="en-US" altLang="zh-CN" b="1" dirty="0">
              <a:solidFill>
                <a:srgbClr val="000000"/>
              </a:solidFill>
              <a:latin typeface="NimbusRomNo9L-Medi"/>
            </a:endParaRPr>
          </a:p>
          <a:p>
            <a:pPr>
              <a:lnSpc>
                <a:spcPct val="150000"/>
              </a:lnSpc>
            </a:pPr>
            <a:r>
              <a:rPr lang="zh-CN" altLang="en-US" dirty="0"/>
              <a:t>     图片的像素按列输入，然后进行进行数字识别。</a:t>
            </a:r>
            <a:endParaRPr lang="en-US" altLang="zh-CN" dirty="0"/>
          </a:p>
          <a:p>
            <a:pPr marL="285750" indent="-285750">
              <a:lnSpc>
                <a:spcPct val="150000"/>
              </a:lnSpc>
              <a:buFont typeface="Wingdings" panose="05000000000000000000" pitchFamily="2" charset="2"/>
              <a:buChar char="u"/>
            </a:pPr>
            <a:r>
              <a:rPr lang="en-US" altLang="zh-CN" sz="1800" b="1" dirty="0">
                <a:solidFill>
                  <a:srgbClr val="000000"/>
                </a:solidFill>
                <a:effectLst/>
                <a:latin typeface="NimbusRomNo9L-Medi"/>
              </a:rPr>
              <a:t>Pixel-Permuted MNIST Task</a:t>
            </a:r>
          </a:p>
          <a:p>
            <a:pPr>
              <a:lnSpc>
                <a:spcPct val="150000"/>
              </a:lnSpc>
            </a:pPr>
            <a:r>
              <a:rPr lang="zh-CN" altLang="en-US" b="1" dirty="0">
                <a:solidFill>
                  <a:srgbClr val="000000"/>
                </a:solidFill>
                <a:latin typeface="NimbusRomNo9L-Medi"/>
              </a:rPr>
              <a:t>      </a:t>
            </a:r>
            <a:r>
              <a:rPr lang="zh-CN" altLang="en-US" dirty="0"/>
              <a:t>打乱手写数字的每一列像素帧的输入顺序，再进行图片识别</a:t>
            </a:r>
            <a:endParaRPr lang="en-US" altLang="zh-CN" dirty="0"/>
          </a:p>
          <a:p>
            <a:pPr marL="285750" indent="-285750">
              <a:lnSpc>
                <a:spcPct val="150000"/>
              </a:lnSpc>
              <a:buFont typeface="Wingdings" panose="05000000000000000000" pitchFamily="2" charset="2"/>
              <a:buChar char="u"/>
            </a:pPr>
            <a:r>
              <a:rPr lang="en-US" altLang="zh-CN" b="1" dirty="0">
                <a:solidFill>
                  <a:srgbClr val="000000"/>
                </a:solidFill>
                <a:latin typeface="NimbusRomNo9L-Medi"/>
              </a:rPr>
              <a:t>Copying Memory Task</a:t>
            </a:r>
          </a:p>
          <a:p>
            <a:pPr>
              <a:lnSpc>
                <a:spcPct val="150000"/>
              </a:lnSpc>
            </a:pPr>
            <a:r>
              <a:rPr lang="zh-CN" altLang="en-US" dirty="0"/>
              <a:t>    输入是一段字母序列</a:t>
            </a:r>
            <a:r>
              <a:rPr lang="en-US" altLang="zh-CN" dirty="0"/>
              <a:t>+</a:t>
            </a:r>
            <a:r>
              <a:rPr lang="zh-CN" altLang="en-US" dirty="0"/>
              <a:t>“</a:t>
            </a:r>
            <a:r>
              <a:rPr lang="en-US" altLang="zh-CN" dirty="0"/>
              <a:t>start recall</a:t>
            </a:r>
            <a:r>
              <a:rPr lang="zh-CN" altLang="en-US" dirty="0"/>
              <a:t>”字符，遇见召回符号时，输出上一段的字母序列。</a:t>
            </a:r>
            <a:endParaRPr lang="en-US" altLang="zh-CN" dirty="0"/>
          </a:p>
          <a:p>
            <a:pPr marL="285750" indent="-285750">
              <a:lnSpc>
                <a:spcPct val="150000"/>
              </a:lnSpc>
              <a:buFont typeface="Wingdings" panose="05000000000000000000" pitchFamily="2" charset="2"/>
              <a:buChar char="u"/>
            </a:pPr>
            <a:r>
              <a:rPr lang="en-US" altLang="zh-CN" sz="1800" b="1" dirty="0">
                <a:solidFill>
                  <a:srgbClr val="000000"/>
                </a:solidFill>
                <a:effectLst/>
                <a:latin typeface="NimbusRomNo9L-Medi"/>
              </a:rPr>
              <a:t>Speech Prediction on TIMIT dataset</a:t>
            </a:r>
          </a:p>
          <a:p>
            <a:pPr>
              <a:lnSpc>
                <a:spcPct val="150000"/>
              </a:lnSpc>
            </a:pPr>
            <a:r>
              <a:rPr lang="zh-CN" altLang="en-US" dirty="0"/>
              <a:t>     预测短时傅立叶变换（</a:t>
            </a:r>
            <a:r>
              <a:rPr lang="en-US" altLang="zh-CN" dirty="0"/>
              <a:t>STFT</a:t>
            </a:r>
            <a:r>
              <a:rPr lang="zh-CN" altLang="en-US" dirty="0"/>
              <a:t>）未来帧的对数幅度。</a:t>
            </a:r>
            <a:r>
              <a:rPr lang="en-US" altLang="zh-CN" dirty="0"/>
              <a:t>STFT</a:t>
            </a:r>
            <a:r>
              <a:rPr lang="zh-CN" altLang="en-US" dirty="0"/>
              <a:t>是语音增强中常用的特征域，它被定义为时    </a:t>
            </a:r>
            <a:r>
              <a:rPr lang="en-US" altLang="zh-CN" dirty="0"/>
              <a:t> </a:t>
            </a:r>
          </a:p>
          <a:p>
            <a:pPr>
              <a:lnSpc>
                <a:spcPct val="150000"/>
              </a:lnSpc>
            </a:pPr>
            <a:r>
              <a:rPr lang="en-US" altLang="zh-CN" dirty="0"/>
              <a:t>     </a:t>
            </a:r>
            <a:r>
              <a:rPr lang="zh-CN" altLang="en-US" dirty="0"/>
              <a:t>间序列的短窗帧的傅立叶变换。在</a:t>
            </a:r>
            <a:r>
              <a:rPr lang="en-US" altLang="zh-CN" dirty="0"/>
              <a:t>STFT</a:t>
            </a:r>
            <a:r>
              <a:rPr lang="zh-CN" altLang="en-US" dirty="0"/>
              <a:t>域中，实值音频信号表示为由</a:t>
            </a:r>
            <a:r>
              <a:rPr lang="en-US" altLang="zh-CN" dirty="0"/>
              <a:t>T</a:t>
            </a:r>
            <a:r>
              <a:rPr lang="zh-CN" altLang="en-US" dirty="0"/>
              <a:t>帧组成的复值</a:t>
            </a:r>
            <a:r>
              <a:rPr lang="en-US" altLang="zh-CN" dirty="0"/>
              <a:t>F×T</a:t>
            </a:r>
            <a:r>
              <a:rPr lang="zh-CN" altLang="en-US" dirty="0"/>
              <a:t>矩阵，每个  </a:t>
            </a:r>
            <a:endParaRPr lang="en-US" altLang="zh-CN" dirty="0"/>
          </a:p>
          <a:p>
            <a:pPr>
              <a:lnSpc>
                <a:spcPct val="150000"/>
              </a:lnSpc>
            </a:pPr>
            <a:r>
              <a:rPr lang="en-US" altLang="zh-CN" dirty="0"/>
              <a:t>     </a:t>
            </a:r>
            <a:r>
              <a:rPr lang="zh-CN" altLang="en-US" dirty="0"/>
              <a:t>帧由</a:t>
            </a:r>
            <a:r>
              <a:rPr lang="en-US" altLang="zh-CN" dirty="0"/>
              <a:t>F=</a:t>
            </a:r>
            <a:r>
              <a:rPr lang="en-US" altLang="zh-CN" dirty="0" err="1"/>
              <a:t>Nwin</a:t>
            </a:r>
            <a:r>
              <a:rPr lang="en-US" altLang="zh-CN" dirty="0"/>
              <a:t>/2+1</a:t>
            </a:r>
            <a:r>
              <a:rPr lang="zh-CN" altLang="en-US" dirty="0"/>
              <a:t>个频点组成，其中</a:t>
            </a:r>
            <a:r>
              <a:rPr lang="en-US" altLang="zh-CN" dirty="0" err="1"/>
              <a:t>Nwin</a:t>
            </a:r>
            <a:r>
              <a:rPr lang="zh-CN" altLang="en-US" dirty="0"/>
              <a:t>是时域帧的持续时间。给定到时间</a:t>
            </a:r>
            <a:r>
              <a:rPr lang="en-US" altLang="zh-CN" dirty="0"/>
              <a:t>t</a:t>
            </a:r>
            <a:r>
              <a:rPr lang="zh-CN" altLang="en-US" dirty="0"/>
              <a:t>的所有</a:t>
            </a:r>
            <a:r>
              <a:rPr lang="en-US" altLang="zh-CN" dirty="0"/>
              <a:t>STFT</a:t>
            </a:r>
            <a:r>
              <a:rPr lang="zh-CN" altLang="en-US" dirty="0"/>
              <a:t>帧的对数幅   </a:t>
            </a:r>
            <a:endParaRPr lang="en-US" altLang="zh-CN" dirty="0"/>
          </a:p>
          <a:p>
            <a:pPr>
              <a:lnSpc>
                <a:spcPct val="150000"/>
              </a:lnSpc>
            </a:pPr>
            <a:r>
              <a:rPr lang="en-US" altLang="zh-CN" dirty="0"/>
              <a:t>     </a:t>
            </a:r>
            <a:r>
              <a:rPr lang="zh-CN" altLang="en-US" dirty="0"/>
              <a:t>度，预测时刻</a:t>
            </a:r>
            <a:r>
              <a:rPr lang="en-US" altLang="zh-CN" dirty="0"/>
              <a:t>t+1</a:t>
            </a:r>
            <a:r>
              <a:rPr lang="zh-CN" altLang="en-US" dirty="0"/>
              <a:t>时</a:t>
            </a:r>
            <a:r>
              <a:rPr lang="en-US" altLang="zh-CN" dirty="0"/>
              <a:t>STFT</a:t>
            </a:r>
            <a:r>
              <a:rPr lang="zh-CN" altLang="en-US" dirty="0"/>
              <a:t>帧的对数幅度。</a:t>
            </a:r>
            <a:endParaRPr lang="en-US" altLang="zh-CN" dirty="0"/>
          </a:p>
        </p:txBody>
      </p:sp>
      <p:sp>
        <p:nvSpPr>
          <p:cNvPr id="6" name="灯片编号占位符 5">
            <a:extLst>
              <a:ext uri="{FF2B5EF4-FFF2-40B4-BE49-F238E27FC236}">
                <a16:creationId xmlns:a16="http://schemas.microsoft.com/office/drawing/2014/main" id="{720D678E-B07E-421F-8508-97F84A9E1ED9}"/>
              </a:ext>
            </a:extLst>
          </p:cNvPr>
          <p:cNvSpPr>
            <a:spLocks noGrp="1"/>
          </p:cNvSpPr>
          <p:nvPr>
            <p:ph type="sldNum" sz="quarter" idx="12"/>
          </p:nvPr>
        </p:nvSpPr>
        <p:spPr/>
        <p:txBody>
          <a:bodyPr/>
          <a:lstStyle/>
          <a:p>
            <a:fld id="{E7FD7B0C-06A5-477E-B7B1-F713354F2E69}" type="slidenum">
              <a:rPr lang="zh-CN" altLang="en-US" smtClean="0"/>
              <a:t>26</a:t>
            </a:fld>
            <a:endParaRPr lang="zh-CN" altLang="en-US"/>
          </a:p>
        </p:txBody>
      </p:sp>
    </p:spTree>
    <p:extLst>
      <p:ext uri="{BB962C8B-B14F-4D97-AF65-F5344CB8AC3E}">
        <p14:creationId xmlns:p14="http://schemas.microsoft.com/office/powerpoint/2010/main" val="3892459625"/>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0" y="0"/>
            <a:ext cx="5737286" cy="584775"/>
          </a:xfrm>
          <a:prstGeom prst="rect">
            <a:avLst/>
          </a:prstGeom>
          <a:solidFill>
            <a:srgbClr val="559DE2"/>
          </a:solidFill>
          <a:ln w="9525">
            <a:noFill/>
            <a:miter lim="800000"/>
          </a:ln>
        </p:spPr>
        <p:txBody>
          <a:bodyPr wrap="square" lIns="91440" tIns="45720" rIns="91440" bIns="45720">
            <a:spAutoFit/>
          </a:bodyPr>
          <a:lstStyle/>
          <a:p>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对比几种循环神经网络的性能</a:t>
            </a:r>
            <a:endParaRPr lang="zh-CN" altLang="en-US" sz="1400" kern="0" dirty="0">
              <a:solidFill>
                <a:schemeClr val="bg1"/>
              </a:solidFill>
              <a:uFillTx/>
              <a:latin typeface="Times New Roman" panose="02020603050405020304" charset="0"/>
              <a:ea typeface="微软雅黑" panose="020B0503020204020204" charset="-122"/>
              <a:cs typeface="Times New Roman" panose="02020603050405020304" charset="0"/>
              <a:sym typeface="Segoe UI" panose="020B0502040204020203" pitchFamily="34" charset="0"/>
            </a:endParaRPr>
          </a:p>
        </p:txBody>
      </p:sp>
      <p:pic>
        <p:nvPicPr>
          <p:cNvPr id="4" name="图片 3">
            <a:extLst>
              <a:ext uri="{FF2B5EF4-FFF2-40B4-BE49-F238E27FC236}">
                <a16:creationId xmlns:a16="http://schemas.microsoft.com/office/drawing/2014/main" id="{85767D79-08B4-4229-8B75-7BBD6B847B14}"/>
              </a:ext>
            </a:extLst>
          </p:cNvPr>
          <p:cNvPicPr>
            <a:picLocks noChangeAspect="1"/>
          </p:cNvPicPr>
          <p:nvPr/>
        </p:nvPicPr>
        <p:blipFill>
          <a:blip r:embed="rId4"/>
          <a:stretch>
            <a:fillRect/>
          </a:stretch>
        </p:blipFill>
        <p:spPr>
          <a:xfrm>
            <a:off x="644536" y="899432"/>
            <a:ext cx="9634372" cy="5689333"/>
          </a:xfrm>
          <a:prstGeom prst="rect">
            <a:avLst/>
          </a:prstGeom>
        </p:spPr>
      </p:pic>
      <p:sp>
        <p:nvSpPr>
          <p:cNvPr id="5" name="文本框 4">
            <a:extLst>
              <a:ext uri="{FF2B5EF4-FFF2-40B4-BE49-F238E27FC236}">
                <a16:creationId xmlns:a16="http://schemas.microsoft.com/office/drawing/2014/main" id="{24700739-8234-48BF-8E1F-AD50F6B4CCEC}"/>
              </a:ext>
            </a:extLst>
          </p:cNvPr>
          <p:cNvSpPr txBox="1"/>
          <p:nvPr/>
        </p:nvSpPr>
        <p:spPr>
          <a:xfrm>
            <a:off x="6879771" y="235786"/>
            <a:ext cx="4943982" cy="923330"/>
          </a:xfrm>
          <a:prstGeom prst="rect">
            <a:avLst/>
          </a:prstGeom>
          <a:noFill/>
        </p:spPr>
        <p:txBody>
          <a:bodyPr wrap="none" rtlCol="0">
            <a:spAutoFit/>
          </a:bodyPr>
          <a:lstStyle/>
          <a:p>
            <a:r>
              <a:rPr lang="zh-CN" altLang="en-US" dirty="0"/>
              <a:t>复制内存任务：</a:t>
            </a:r>
            <a:r>
              <a:rPr lang="en-US" altLang="zh-CN" dirty="0"/>
              <a:t>n=8</a:t>
            </a:r>
            <a:r>
              <a:rPr lang="zh-CN" altLang="en-US" dirty="0"/>
              <a:t>，</a:t>
            </a:r>
            <a:r>
              <a:rPr lang="en-US" altLang="zh-CN" dirty="0"/>
              <a:t>8</a:t>
            </a:r>
            <a:r>
              <a:rPr lang="zh-CN" altLang="en-US" dirty="0"/>
              <a:t>个序列数据，在时间步</a:t>
            </a:r>
            <a:endParaRPr lang="en-US" altLang="zh-CN" dirty="0"/>
          </a:p>
          <a:p>
            <a:r>
              <a:rPr lang="zh-CN" altLang="en-US" dirty="0"/>
              <a:t>长</a:t>
            </a:r>
            <a:r>
              <a:rPr lang="en-US" altLang="zh-CN" dirty="0"/>
              <a:t>500</a:t>
            </a:r>
            <a:r>
              <a:rPr lang="zh-CN" altLang="en-US" dirty="0"/>
              <a:t>步之后进行召回，计算交叉熵，各种</a:t>
            </a:r>
            <a:r>
              <a:rPr lang="en-US" altLang="zh-CN" dirty="0"/>
              <a:t>RNN</a:t>
            </a:r>
          </a:p>
          <a:p>
            <a:r>
              <a:rPr lang="zh-CN" altLang="en-US" dirty="0"/>
              <a:t>的性能对比。</a:t>
            </a:r>
          </a:p>
        </p:txBody>
      </p:sp>
      <p:sp>
        <p:nvSpPr>
          <p:cNvPr id="7" name="灯片编号占位符 6">
            <a:extLst>
              <a:ext uri="{FF2B5EF4-FFF2-40B4-BE49-F238E27FC236}">
                <a16:creationId xmlns:a16="http://schemas.microsoft.com/office/drawing/2014/main" id="{532BB293-C930-457D-9757-BB09CC78C8CD}"/>
              </a:ext>
            </a:extLst>
          </p:cNvPr>
          <p:cNvSpPr>
            <a:spLocks noGrp="1"/>
          </p:cNvSpPr>
          <p:nvPr>
            <p:ph type="sldNum" sz="quarter" idx="12"/>
          </p:nvPr>
        </p:nvSpPr>
        <p:spPr/>
        <p:txBody>
          <a:bodyPr/>
          <a:lstStyle/>
          <a:p>
            <a:fld id="{E7FD7B0C-06A5-477E-B7B1-F713354F2E69}" type="slidenum">
              <a:rPr lang="zh-CN" altLang="en-US" smtClean="0"/>
              <a:t>27</a:t>
            </a:fld>
            <a:endParaRPr lang="zh-CN" altLang="en-US"/>
          </a:p>
        </p:txBody>
      </p:sp>
    </p:spTree>
    <p:extLst>
      <p:ext uri="{BB962C8B-B14F-4D97-AF65-F5344CB8AC3E}">
        <p14:creationId xmlns:p14="http://schemas.microsoft.com/office/powerpoint/2010/main" val="532230853"/>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30232" t="62621" r="26693" b="10296"/>
          <a:stretch>
            <a:fillRect/>
          </a:stretch>
        </p:blipFill>
        <p:spPr>
          <a:xfrm rot="10800000">
            <a:off x="-4" y="-8192"/>
            <a:ext cx="12192003" cy="6880705"/>
          </a:xfrm>
          <a:custGeom>
            <a:avLst/>
            <a:gdLst>
              <a:gd name="connsiteX0" fmla="*/ 0 w 12192000"/>
              <a:gd name="connsiteY0" fmla="*/ 0 h 6088666"/>
              <a:gd name="connsiteX1" fmla="*/ 12192000 w 12192000"/>
              <a:gd name="connsiteY1" fmla="*/ 0 h 6088666"/>
              <a:gd name="connsiteX2" fmla="*/ 12192000 w 12192000"/>
              <a:gd name="connsiteY2" fmla="*/ 6088666 h 6088666"/>
              <a:gd name="connsiteX3" fmla="*/ 0 w 12192000"/>
              <a:gd name="connsiteY3" fmla="*/ 6088666 h 6088666"/>
              <a:gd name="connsiteX4" fmla="*/ 0 w 12192000"/>
              <a:gd name="connsiteY4" fmla="*/ 0 h 608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88666">
                <a:moveTo>
                  <a:pt x="0" y="0"/>
                </a:moveTo>
                <a:lnTo>
                  <a:pt x="12192000" y="0"/>
                </a:lnTo>
                <a:lnTo>
                  <a:pt x="12192000" y="6088666"/>
                </a:lnTo>
                <a:lnTo>
                  <a:pt x="0" y="6088666"/>
                </a:lnTo>
                <a:lnTo>
                  <a:pt x="0" y="0"/>
                </a:lnTo>
                <a:close/>
              </a:path>
            </a:pathLst>
          </a:custGeom>
        </p:spPr>
      </p:pic>
      <p:sp>
        <p:nvSpPr>
          <p:cNvPr id="7" name="文本框 6"/>
          <p:cNvSpPr txBox="1"/>
          <p:nvPr/>
        </p:nvSpPr>
        <p:spPr>
          <a:xfrm>
            <a:off x="3668395" y="2585720"/>
            <a:ext cx="4794885" cy="1322070"/>
          </a:xfrm>
          <a:prstGeom prst="rect">
            <a:avLst/>
          </a:prstGeom>
          <a:noFill/>
        </p:spPr>
        <p:txBody>
          <a:bodyPr wrap="square" rtlCol="0">
            <a:spAutoFit/>
          </a:bodyPr>
          <a:lstStyle/>
          <a:p>
            <a:pPr algn="dist"/>
            <a:r>
              <a:rPr lang="zh-CN" altLang="en-US" sz="8000" dirty="0">
                <a:solidFill>
                  <a:schemeClr val="bg1"/>
                </a:solidFill>
                <a:latin typeface="方正兰亭粗黑简体" panose="02000000000000000000" pitchFamily="2" charset="-122"/>
                <a:ea typeface="方正兰亭粗黑简体" panose="02000000000000000000" pitchFamily="2" charset="-122"/>
              </a:rPr>
              <a:t>谢谢观看</a:t>
            </a:r>
          </a:p>
        </p:txBody>
      </p:sp>
      <p:cxnSp>
        <p:nvCxnSpPr>
          <p:cNvPr id="8" name="直接连接符 7"/>
          <p:cNvCxnSpPr/>
          <p:nvPr/>
        </p:nvCxnSpPr>
        <p:spPr>
          <a:xfrm>
            <a:off x="8457892" y="3246507"/>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916803" y="3246507"/>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65F6F87E-360D-46F3-9556-BA1C57422B77}"/>
              </a:ext>
            </a:extLst>
          </p:cNvPr>
          <p:cNvSpPr>
            <a:spLocks noGrp="1"/>
          </p:cNvSpPr>
          <p:nvPr>
            <p:ph type="sldNum" sz="quarter" idx="12"/>
          </p:nvPr>
        </p:nvSpPr>
        <p:spPr/>
        <p:txBody>
          <a:bodyPr/>
          <a:lstStyle/>
          <a:p>
            <a:fld id="{E7FD7B0C-06A5-477E-B7B1-F713354F2E69}" type="slidenum">
              <a:rPr lang="zh-CN" altLang="en-US" smtClean="0"/>
              <a:t>28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4291330" y="3373755"/>
            <a:ext cx="2846705" cy="829945"/>
          </a:xfrm>
          <a:prstGeom prst="rect">
            <a:avLst/>
          </a:prstGeom>
          <a:noFill/>
        </p:spPr>
        <p:txBody>
          <a:bodyPr wrap="square" rtlCol="0">
            <a:spAutoFit/>
          </a:bodyPr>
          <a:lstStyle/>
          <a:p>
            <a:pPr algn="ctr"/>
            <a:r>
              <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rPr>
              <a:t>研究背景</a:t>
            </a:r>
          </a:p>
        </p:txBody>
      </p:sp>
      <p:sp>
        <p:nvSpPr>
          <p:cNvPr id="15" name="文本框 14"/>
          <p:cNvSpPr txBox="1"/>
          <p:nvPr/>
        </p:nvSpPr>
        <p:spPr>
          <a:xfrm>
            <a:off x="4811428" y="4527917"/>
            <a:ext cx="3291398" cy="338554"/>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光子神经网络的研究背景           </a:t>
            </a:r>
          </a:p>
        </p:txBody>
      </p:sp>
      <p:sp>
        <p:nvSpPr>
          <p:cNvPr id="16" name="文本框 15"/>
          <p:cNvSpPr txBox="1"/>
          <p:nvPr/>
        </p:nvSpPr>
        <p:spPr>
          <a:xfrm>
            <a:off x="5118188" y="2138920"/>
            <a:ext cx="1768659" cy="1323439"/>
          </a:xfrm>
          <a:prstGeom prst="rect">
            <a:avLst/>
          </a:prstGeom>
          <a:noFill/>
        </p:spPr>
        <p:txBody>
          <a:bodyPr wrap="square" rtlCol="0">
            <a:spAutoFit/>
          </a:bodyPr>
          <a:lstStyle/>
          <a:p>
            <a:r>
              <a:rPr lang="en-US" altLang="zh-CN" sz="8000" b="1" dirty="0">
                <a:solidFill>
                  <a:srgbClr val="000000"/>
                </a:solidFill>
                <a:latin typeface="方正兰亭粗黑简体" panose="02000000000000000000" pitchFamily="2" charset="-122"/>
                <a:ea typeface="方正兰亭粗黑简体" panose="02000000000000000000" pitchFamily="2" charset="-122"/>
              </a:rPr>
              <a:t>01</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
        <p:nvSpPr>
          <p:cNvPr id="17" name="文本框 16"/>
          <p:cNvSpPr txBox="1"/>
          <p:nvPr/>
        </p:nvSpPr>
        <p:spPr>
          <a:xfrm>
            <a:off x="4811428" y="4902523"/>
            <a:ext cx="2778710" cy="338554"/>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循环神经网络的研究背景          </a:t>
            </a:r>
          </a:p>
        </p:txBody>
      </p:sp>
      <p:sp>
        <p:nvSpPr>
          <p:cNvPr id="3" name="灯片编号占位符 2">
            <a:extLst>
              <a:ext uri="{FF2B5EF4-FFF2-40B4-BE49-F238E27FC236}">
                <a16:creationId xmlns:a16="http://schemas.microsoft.com/office/drawing/2014/main" id="{60B8F08B-6A5B-4AF8-B30D-8A1F78E75627}"/>
              </a:ext>
            </a:extLst>
          </p:cNvPr>
          <p:cNvSpPr>
            <a:spLocks noGrp="1"/>
          </p:cNvSpPr>
          <p:nvPr>
            <p:ph type="sldNum" sz="quarter" idx="12"/>
          </p:nvPr>
        </p:nvSpPr>
        <p:spPr/>
        <p:txBody>
          <a:bodyPr/>
          <a:lstStyle/>
          <a:p>
            <a:fld id="{E7FD7B0C-06A5-477E-B7B1-F713354F2E69}" type="slidenum">
              <a:rPr lang="zh-CN" altLang="en-US" smtClean="0"/>
              <a:t>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 name="矩形 1569"/>
          <p:cNvSpPr/>
          <p:nvPr/>
        </p:nvSpPr>
        <p:spPr>
          <a:xfrm>
            <a:off x="881380" y="2045335"/>
            <a:ext cx="10328275" cy="1938992"/>
          </a:xfrm>
          <a:prstGeom prst="rect">
            <a:avLst/>
          </a:prstGeom>
        </p:spPr>
        <p:txBody>
          <a:bodyPr wrap="square">
            <a:spAutoFit/>
          </a:bodyPr>
          <a:lstStyle/>
          <a:p>
            <a:pPr indent="508000" algn="just" fontAlgn="auto">
              <a:lnSpc>
                <a:spcPct val="100000"/>
              </a:lnSpc>
              <a:spcBef>
                <a:spcPct val="0"/>
              </a:spcBef>
              <a:buNone/>
              <a:extLst>
                <a:ext uri="{35155182-B16C-46BC-9424-99874614C6A1}">
                  <wpsdc:indentchars xmlns:wpsdc="http://www.wps.cn/officeDocument/2017/drawingmlCustomData" xmlns="" val="200" checksum="282533468"/>
                </a:ext>
              </a:extLst>
            </a:pPr>
            <a:r>
              <a:rPr lang="zh-CN" altLang="en-US" sz="2000" b="1" i="0" dirty="0">
                <a:solidFill>
                  <a:srgbClr val="4D4D4D"/>
                </a:solidFill>
                <a:effectLst/>
                <a:latin typeface="Microsoft YaHei" panose="020B0503020204020204" pitchFamily="34" charset="-122"/>
                <a:ea typeface="Microsoft YaHei" panose="020B0503020204020204" pitchFamily="34" charset="-122"/>
              </a:rPr>
              <a:t>光子神经网路</a:t>
            </a:r>
            <a:r>
              <a:rPr lang="zh-CN" altLang="en-US" sz="2000" b="0" i="0" dirty="0">
                <a:solidFill>
                  <a:srgbClr val="4D4D4D"/>
                </a:solidFill>
                <a:effectLst/>
                <a:latin typeface="Microsoft YaHei" panose="020B0503020204020204" pitchFamily="34" charset="-122"/>
                <a:ea typeface="Microsoft YaHei" panose="020B0503020204020204" pitchFamily="34" charset="-122"/>
              </a:rPr>
              <a:t>，即用光学器件来模拟生物大脑的记忆和学习功能。光子神经网络相比现有的神经网络优点是：能耗低，速度快，带宽大等。而其目前还存在发展不成熟，集成化低，没法兼容现有的市场等。发展硅基电子也是因为硅基电子发展遇见瓶颈，希望借助硅基光子继续突破摩尔定律。</a:t>
            </a:r>
            <a:endParaRPr lang="en-US" altLang="zh-CN"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00000"/>
              </a:lnSpc>
              <a:spcBef>
                <a:spcPct val="0"/>
              </a:spcBef>
              <a:buNone/>
              <a:extLst>
                <a:ext uri="{35155182-B16C-46BC-9424-99874614C6A1}">
                  <wpsdc:indentchars xmlns:wpsdc="http://www.wps.cn/officeDocument/2017/drawingmlCustomData" xmlns="" val="200" checksum="282533468"/>
                </a:ext>
              </a:extLst>
            </a:pPr>
            <a:r>
              <a:rPr lang="zh-CN" altLang="en-US" sz="2000" dirty="0">
                <a:solidFill>
                  <a:srgbClr val="4D4D4D"/>
                </a:solidFill>
                <a:latin typeface="Microsoft YaHei" panose="020B0503020204020204" pitchFamily="34" charset="-122"/>
                <a:ea typeface="Microsoft YaHei" panose="020B0503020204020204" pitchFamily="34" charset="-122"/>
              </a:rPr>
              <a:t>目前的光子神经网络发展主要集中在前馈神经网络，脉冲神经网络和循环神经网络这三种典型结构。</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881380" y="586105"/>
            <a:ext cx="5214620"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光子神经网络的研究背景</a:t>
            </a:r>
          </a:p>
        </p:txBody>
      </p:sp>
      <p:sp>
        <p:nvSpPr>
          <p:cNvPr id="2" name="文本框 3">
            <a:extLst>
              <a:ext uri="{FF2B5EF4-FFF2-40B4-BE49-F238E27FC236}">
                <a16:creationId xmlns:a16="http://schemas.microsoft.com/office/drawing/2014/main" id="{872E6119-DB3E-4B40-8F5B-268DBF8AE9D8}"/>
              </a:ext>
            </a:extLst>
          </p:cNvPr>
          <p:cNvSpPr>
            <a:spLocks noChangeArrowheads="1"/>
          </p:cNvSpPr>
          <p:nvPr/>
        </p:nvSpPr>
        <p:spPr bwMode="auto">
          <a:xfrm>
            <a:off x="887956" y="4201762"/>
            <a:ext cx="5214620"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循环神经网络的研究背景</a:t>
            </a:r>
          </a:p>
        </p:txBody>
      </p:sp>
      <p:sp>
        <p:nvSpPr>
          <p:cNvPr id="3" name="矩形 2">
            <a:extLst>
              <a:ext uri="{FF2B5EF4-FFF2-40B4-BE49-F238E27FC236}">
                <a16:creationId xmlns:a16="http://schemas.microsoft.com/office/drawing/2014/main" id="{B8E49B7D-DFCD-402F-99A8-7C83FFD5075D}"/>
              </a:ext>
            </a:extLst>
          </p:cNvPr>
          <p:cNvSpPr/>
          <p:nvPr/>
        </p:nvSpPr>
        <p:spPr>
          <a:xfrm>
            <a:off x="887956" y="5178143"/>
            <a:ext cx="10328275" cy="707886"/>
          </a:xfrm>
          <a:prstGeom prst="rect">
            <a:avLst/>
          </a:prstGeom>
        </p:spPr>
        <p:txBody>
          <a:bodyPr wrap="square">
            <a:spAutoFit/>
          </a:bodyPr>
          <a:lstStyle/>
          <a:p>
            <a:pPr indent="508000" algn="just" fontAlgn="auto">
              <a:lnSpc>
                <a:spcPct val="100000"/>
              </a:lnSpc>
              <a:spcBef>
                <a:spcPct val="0"/>
              </a:spcBef>
              <a:buNone/>
              <a:extLst>
                <a:ext uri="{35155182-B16C-46BC-9424-99874614C6A1}">
                  <wpsdc:indentchars xmlns="" xmlns:wpsdc="http://www.wps.cn/officeDocument/2017/drawingmlCustomData" val="200" checksum="282533468"/>
                </a:ext>
              </a:extLst>
            </a:pPr>
            <a:r>
              <a:rPr lang="zh-CN" altLang="en-US" sz="2000" b="1" dirty="0">
                <a:solidFill>
                  <a:srgbClr val="4D4D4D"/>
                </a:solidFill>
                <a:latin typeface="Microsoft YaHei" panose="020B0503020204020204" pitchFamily="34" charset="-122"/>
                <a:ea typeface="Microsoft YaHei" panose="020B0503020204020204" pitchFamily="34" charset="-122"/>
              </a:rPr>
              <a:t>循环神经网络：</a:t>
            </a:r>
            <a:r>
              <a:rPr lang="zh-CN" altLang="en-US" sz="2000" dirty="0">
                <a:solidFill>
                  <a:srgbClr val="4D4D4D"/>
                </a:solidFill>
                <a:latin typeface="Microsoft YaHei" panose="020B0503020204020204" pitchFamily="34" charset="-122"/>
                <a:ea typeface="Microsoft YaHei" panose="020B0503020204020204" pitchFamily="34" charset="-122"/>
              </a:rPr>
              <a:t>循环神经网络是为了解决序列问题而提出的，已经有很多成熟的模型可以应用，目前最成熟的应用实际是自然语言处理。</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2621832" y="3402435"/>
            <a:ext cx="6761369" cy="830997"/>
          </a:xfrm>
          <a:prstGeom prst="rect">
            <a:avLst/>
          </a:prstGeom>
          <a:noFill/>
        </p:spPr>
        <p:txBody>
          <a:bodyPr wrap="square" rtlCol="0">
            <a:spAutoFit/>
          </a:bodyPr>
          <a:lstStyle/>
          <a:p>
            <a:pPr algn="ctr"/>
            <a:r>
              <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rPr>
              <a:t>集成光矩阵的计算原理</a:t>
            </a:r>
          </a:p>
        </p:txBody>
      </p:sp>
      <p:sp>
        <p:nvSpPr>
          <p:cNvPr id="15" name="文本框 14"/>
          <p:cNvSpPr txBox="1"/>
          <p:nvPr/>
        </p:nvSpPr>
        <p:spPr>
          <a:xfrm>
            <a:off x="5089122" y="4468268"/>
            <a:ext cx="1367913" cy="337185"/>
          </a:xfrm>
          <a:prstGeom prst="rect">
            <a:avLst/>
          </a:prstGeom>
          <a:noFill/>
        </p:spPr>
        <p:txBody>
          <a:bodyPr wrap="square" rtlCol="0">
            <a:spAutoFit/>
          </a:bodyPr>
          <a:lstStyle/>
          <a:p>
            <a:pPr marL="285750" indent="-285750">
              <a:buFont typeface="Wingdings" panose="05000000000000000000" pitchFamily="2" charset="2"/>
              <a:buChar char="n"/>
            </a:pPr>
            <a:r>
              <a:rPr lang="en-US" altLang="zh-CN"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MZI</a:t>
            </a: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           </a:t>
            </a:r>
          </a:p>
        </p:txBody>
      </p:sp>
      <p:sp>
        <p:nvSpPr>
          <p:cNvPr id="16" name="文本框 15"/>
          <p:cNvSpPr txBox="1"/>
          <p:nvPr/>
        </p:nvSpPr>
        <p:spPr>
          <a:xfrm>
            <a:off x="5118188" y="2138920"/>
            <a:ext cx="1768659" cy="1323439"/>
          </a:xfrm>
          <a:prstGeom prst="rect">
            <a:avLst/>
          </a:prstGeom>
          <a:noFill/>
        </p:spPr>
        <p:txBody>
          <a:bodyPr wrap="square" rtlCol="0">
            <a:spAutoFit/>
          </a:bodyPr>
          <a:lstStyle/>
          <a:p>
            <a:r>
              <a:rPr lang="en-US" altLang="zh-CN" sz="8000" b="1" dirty="0">
                <a:solidFill>
                  <a:srgbClr val="000000"/>
                </a:solidFill>
                <a:latin typeface="方正兰亭粗黑简体" panose="02000000000000000000" pitchFamily="2" charset="-122"/>
                <a:ea typeface="方正兰亭粗黑简体" panose="02000000000000000000" pitchFamily="2" charset="-122"/>
              </a:rPr>
              <a:t>02</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
        <p:nvSpPr>
          <p:cNvPr id="17" name="文本框 16"/>
          <p:cNvSpPr txBox="1"/>
          <p:nvPr/>
        </p:nvSpPr>
        <p:spPr>
          <a:xfrm>
            <a:off x="5095943" y="4809959"/>
            <a:ext cx="1367913" cy="338554"/>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矩阵分解          </a:t>
            </a:r>
          </a:p>
        </p:txBody>
      </p:sp>
      <p:sp>
        <p:nvSpPr>
          <p:cNvPr id="8" name="文本框 7">
            <a:extLst>
              <a:ext uri="{FF2B5EF4-FFF2-40B4-BE49-F238E27FC236}">
                <a16:creationId xmlns:a16="http://schemas.microsoft.com/office/drawing/2014/main" id="{E809FAD2-F56D-4C63-AFC5-DD0CAA3425CE}"/>
              </a:ext>
            </a:extLst>
          </p:cNvPr>
          <p:cNvSpPr txBox="1"/>
          <p:nvPr/>
        </p:nvSpPr>
        <p:spPr>
          <a:xfrm>
            <a:off x="5089121" y="5158670"/>
            <a:ext cx="1367913" cy="338554"/>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光学实现          </a:t>
            </a:r>
          </a:p>
        </p:txBody>
      </p:sp>
      <p:sp>
        <p:nvSpPr>
          <p:cNvPr id="3" name="灯片编号占位符 2">
            <a:extLst>
              <a:ext uri="{FF2B5EF4-FFF2-40B4-BE49-F238E27FC236}">
                <a16:creationId xmlns:a16="http://schemas.microsoft.com/office/drawing/2014/main" id="{20D3AD9F-75AE-45F6-94A1-3107DCDF0860}"/>
              </a:ext>
            </a:extLst>
          </p:cNvPr>
          <p:cNvSpPr>
            <a:spLocks noGrp="1"/>
          </p:cNvSpPr>
          <p:nvPr>
            <p:ph type="sldNum" sz="quarter" idx="12"/>
          </p:nvPr>
        </p:nvSpPr>
        <p:spPr/>
        <p:txBody>
          <a:bodyPr/>
          <a:lstStyle/>
          <a:p>
            <a:fld id="{E7FD7B0C-06A5-477E-B7B1-F713354F2E69}" type="slidenum">
              <a:rPr lang="zh-CN" altLang="en-US" smtClean="0"/>
              <a:t>5</a:t>
            </a:fld>
            <a:endParaRPr lang="zh-CN" altLang="en-US"/>
          </a:p>
        </p:txBody>
      </p:sp>
    </p:spTree>
    <p:extLst>
      <p:ext uri="{BB962C8B-B14F-4D97-AF65-F5344CB8AC3E}">
        <p14:creationId xmlns:p14="http://schemas.microsoft.com/office/powerpoint/2010/main" val="52313237"/>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619125" y="605155"/>
            <a:ext cx="5078095" cy="58356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马赫曾德尔干涉仪（</a:t>
            </a:r>
            <a:r>
              <a:rPr lang="en-US" altLang="zh-CN"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MZI</a:t>
            </a:r>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a:t>
            </a:r>
            <a:endParaRPr lang="zh-CN" altLang="en-US" sz="1400" kern="0" dirty="0">
              <a:solidFill>
                <a:schemeClr val="bg1"/>
              </a:solidFill>
              <a:uFillTx/>
              <a:latin typeface="Times New Roman" panose="02020603050405020304" charset="0"/>
              <a:ea typeface="微软雅黑" panose="020B0503020204020204" charset="-122"/>
              <a:cs typeface="Times New Roman" panose="02020603050405020304" charset="0"/>
              <a:sym typeface="Segoe UI" panose="020B0502040204020203" pitchFamily="34" charset="0"/>
            </a:endParaRPr>
          </a:p>
        </p:txBody>
      </p:sp>
      <p:pic>
        <p:nvPicPr>
          <p:cNvPr id="6" name="内容占位符 8">
            <a:extLst>
              <a:ext uri="{FF2B5EF4-FFF2-40B4-BE49-F238E27FC236}">
                <a16:creationId xmlns:a16="http://schemas.microsoft.com/office/drawing/2014/main" id="{872C04FF-74E0-464E-BBFA-06DC2CDDE4B6}"/>
              </a:ext>
            </a:extLst>
          </p:cNvPr>
          <p:cNvPicPr>
            <a:picLocks noChangeAspect="1"/>
          </p:cNvPicPr>
          <p:nvPr/>
        </p:nvPicPr>
        <p:blipFill>
          <a:blip r:embed="rId5"/>
          <a:stretch>
            <a:fillRect/>
          </a:stretch>
        </p:blipFill>
        <p:spPr>
          <a:xfrm>
            <a:off x="842281" y="1679300"/>
            <a:ext cx="5743575" cy="1590675"/>
          </a:xfrm>
          <a:prstGeom prst="rect">
            <a:avLst/>
          </a:prstGeom>
        </p:spPr>
      </p:pic>
      <p:graphicFrame>
        <p:nvGraphicFramePr>
          <p:cNvPr id="4" name="对象 3">
            <a:extLst>
              <a:ext uri="{FF2B5EF4-FFF2-40B4-BE49-F238E27FC236}">
                <a16:creationId xmlns:a16="http://schemas.microsoft.com/office/drawing/2014/main" id="{530E88E8-B3CA-4E8E-AF40-DBCA0EA36CD7}"/>
              </a:ext>
            </a:extLst>
          </p:cNvPr>
          <p:cNvGraphicFramePr>
            <a:graphicFrameLocks noChangeAspect="1"/>
          </p:cNvGraphicFramePr>
          <p:nvPr>
            <p:extLst>
              <p:ext uri="{D42A27DB-BD31-4B8C-83A1-F6EECF244321}">
                <p14:modId xmlns:p14="http://schemas.microsoft.com/office/powerpoint/2010/main" val="1278188142"/>
              </p:ext>
            </p:extLst>
          </p:nvPr>
        </p:nvGraphicFramePr>
        <p:xfrm>
          <a:off x="842281" y="5178700"/>
          <a:ext cx="4788692" cy="1123274"/>
        </p:xfrm>
        <a:graphic>
          <a:graphicData uri="http://schemas.openxmlformats.org/presentationml/2006/ole">
            <mc:AlternateContent xmlns:mc="http://schemas.openxmlformats.org/markup-compatibility/2006">
              <mc:Choice xmlns:v="urn:schemas-microsoft-com:vml" Requires="v">
                <p:oleObj spid="_x0000_s7183" name="Equation" r:id="rId6" imgW="2057400" imgH="482400" progId="Equation.DSMT4">
                  <p:embed/>
                </p:oleObj>
              </mc:Choice>
              <mc:Fallback>
                <p:oleObj name="Equation" r:id="rId6" imgW="2057400" imgH="482400" progId="Equation.DSMT4">
                  <p:embed/>
                  <p:pic>
                    <p:nvPicPr>
                      <p:cNvPr id="8" name="对象 7">
                        <a:extLst>
                          <a:ext uri="{FF2B5EF4-FFF2-40B4-BE49-F238E27FC236}">
                            <a16:creationId xmlns:a16="http://schemas.microsoft.com/office/drawing/2014/main" id="{A13144AF-8DFE-4950-B751-016BB84D6986}"/>
                          </a:ext>
                        </a:extLst>
                      </p:cNvPr>
                      <p:cNvPicPr/>
                      <p:nvPr/>
                    </p:nvPicPr>
                    <p:blipFill>
                      <a:blip r:embed="rId7"/>
                      <a:stretch>
                        <a:fillRect/>
                      </a:stretch>
                    </p:blipFill>
                    <p:spPr>
                      <a:xfrm>
                        <a:off x="842281" y="5178700"/>
                        <a:ext cx="4788692" cy="1123274"/>
                      </a:xfrm>
                      <a:prstGeom prst="rect">
                        <a:avLst/>
                      </a:prstGeom>
                    </p:spPr>
                  </p:pic>
                </p:oleObj>
              </mc:Fallback>
            </mc:AlternateContent>
          </a:graphicData>
        </a:graphic>
      </p:graphicFrame>
      <p:pic>
        <p:nvPicPr>
          <p:cNvPr id="5" name="图片 4">
            <a:extLst>
              <a:ext uri="{FF2B5EF4-FFF2-40B4-BE49-F238E27FC236}">
                <a16:creationId xmlns:a16="http://schemas.microsoft.com/office/drawing/2014/main" id="{B42B46F8-3B4D-4BCA-B73D-C04B92F3B0AB}"/>
              </a:ext>
            </a:extLst>
          </p:cNvPr>
          <p:cNvPicPr>
            <a:picLocks noChangeAspect="1"/>
          </p:cNvPicPr>
          <p:nvPr/>
        </p:nvPicPr>
        <p:blipFill>
          <a:blip r:embed="rId8"/>
          <a:stretch>
            <a:fillRect/>
          </a:stretch>
        </p:blipFill>
        <p:spPr>
          <a:xfrm>
            <a:off x="789686" y="3757612"/>
            <a:ext cx="5796170" cy="933450"/>
          </a:xfrm>
          <a:prstGeom prst="rect">
            <a:avLst/>
          </a:prstGeom>
        </p:spPr>
      </p:pic>
      <p:pic>
        <p:nvPicPr>
          <p:cNvPr id="8" name="图片 7">
            <a:extLst>
              <a:ext uri="{FF2B5EF4-FFF2-40B4-BE49-F238E27FC236}">
                <a16:creationId xmlns:a16="http://schemas.microsoft.com/office/drawing/2014/main" id="{5E116BE5-5272-4276-A426-3988470C78EB}"/>
              </a:ext>
            </a:extLst>
          </p:cNvPr>
          <p:cNvPicPr>
            <a:picLocks noChangeAspect="1"/>
          </p:cNvPicPr>
          <p:nvPr/>
        </p:nvPicPr>
        <p:blipFill>
          <a:blip r:embed="rId9"/>
          <a:stretch>
            <a:fillRect/>
          </a:stretch>
        </p:blipFill>
        <p:spPr>
          <a:xfrm>
            <a:off x="6881214" y="2857896"/>
            <a:ext cx="4273232" cy="2732881"/>
          </a:xfrm>
          <a:prstGeom prst="rect">
            <a:avLst/>
          </a:prstGeom>
        </p:spPr>
      </p:pic>
      <p:sp>
        <p:nvSpPr>
          <p:cNvPr id="12" name="灯片编号占位符 11">
            <a:extLst>
              <a:ext uri="{FF2B5EF4-FFF2-40B4-BE49-F238E27FC236}">
                <a16:creationId xmlns:a16="http://schemas.microsoft.com/office/drawing/2014/main" id="{FDD336D2-4DB9-4557-B2CB-FEC00E8CD52F}"/>
              </a:ext>
            </a:extLst>
          </p:cNvPr>
          <p:cNvSpPr>
            <a:spLocks noGrp="1"/>
          </p:cNvSpPr>
          <p:nvPr>
            <p:ph type="sldNum" sz="quarter" idx="12"/>
          </p:nvPr>
        </p:nvSpPr>
        <p:spPr/>
        <p:txBody>
          <a:bodyPr/>
          <a:lstStyle/>
          <a:p>
            <a:fld id="{E7FD7B0C-06A5-477E-B7B1-F713354F2E69}" type="slidenum">
              <a:rPr lang="zh-CN" altLang="en-US" smtClean="0"/>
              <a:t>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619125" y="605155"/>
            <a:ext cx="3979202"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普通矩阵分解</a:t>
            </a:r>
            <a:endParaRPr lang="zh-CN" altLang="en-US" sz="1400" kern="0" dirty="0">
              <a:solidFill>
                <a:schemeClr val="bg1"/>
              </a:solidFill>
              <a:uFillTx/>
              <a:latin typeface="Times New Roman" panose="02020603050405020304" charset="0"/>
              <a:ea typeface="微软雅黑" panose="020B0503020204020204" charset="-122"/>
              <a:cs typeface="Times New Roman" panose="02020603050405020304" charset="0"/>
              <a:sym typeface="Segoe UI" panose="020B0502040204020203" pitchFamily="34" charset="0"/>
            </a:endParaRPr>
          </a:p>
        </p:txBody>
      </p:sp>
      <p:graphicFrame>
        <p:nvGraphicFramePr>
          <p:cNvPr id="5" name="对象 4">
            <a:extLst>
              <a:ext uri="{FF2B5EF4-FFF2-40B4-BE49-F238E27FC236}">
                <a16:creationId xmlns:a16="http://schemas.microsoft.com/office/drawing/2014/main" id="{021585A3-3E1C-423A-A604-09369365E9AF}"/>
              </a:ext>
            </a:extLst>
          </p:cNvPr>
          <p:cNvGraphicFramePr>
            <a:graphicFrameLocks noChangeAspect="1"/>
          </p:cNvGraphicFramePr>
          <p:nvPr>
            <p:extLst>
              <p:ext uri="{D42A27DB-BD31-4B8C-83A1-F6EECF244321}">
                <p14:modId xmlns:p14="http://schemas.microsoft.com/office/powerpoint/2010/main" val="789734929"/>
              </p:ext>
            </p:extLst>
          </p:nvPr>
        </p:nvGraphicFramePr>
        <p:xfrm>
          <a:off x="894072" y="1513502"/>
          <a:ext cx="4748418" cy="2100262"/>
        </p:xfrm>
        <a:graphic>
          <a:graphicData uri="http://schemas.openxmlformats.org/presentationml/2006/ole">
            <mc:AlternateContent xmlns:mc="http://schemas.openxmlformats.org/markup-compatibility/2006">
              <mc:Choice xmlns:v="urn:schemas-microsoft-com:vml" Requires="v">
                <p:oleObj spid="_x0000_s8235" name="Equation" r:id="rId5" imgW="2641320" imgH="1168200" progId="Equation.DSMT4">
                  <p:embed/>
                </p:oleObj>
              </mc:Choice>
              <mc:Fallback>
                <p:oleObj name="Equation" r:id="rId5" imgW="2641320" imgH="1168200" progId="Equation.DSMT4">
                  <p:embed/>
                  <p:pic>
                    <p:nvPicPr>
                      <p:cNvPr id="6" name="对象 5">
                        <a:extLst>
                          <a:ext uri="{FF2B5EF4-FFF2-40B4-BE49-F238E27FC236}">
                            <a16:creationId xmlns:a16="http://schemas.microsoft.com/office/drawing/2014/main" id="{F482597A-EE0D-4EB2-8142-B9E897E36328}"/>
                          </a:ext>
                        </a:extLst>
                      </p:cNvPr>
                      <p:cNvPicPr/>
                      <p:nvPr/>
                    </p:nvPicPr>
                    <p:blipFill>
                      <a:blip r:embed="rId6"/>
                      <a:stretch>
                        <a:fillRect/>
                      </a:stretch>
                    </p:blipFill>
                    <p:spPr>
                      <a:xfrm>
                        <a:off x="894072" y="1513502"/>
                        <a:ext cx="4748418" cy="2100262"/>
                      </a:xfrm>
                      <a:prstGeom prst="rect">
                        <a:avLst/>
                      </a:prstGeom>
                    </p:spPr>
                  </p:pic>
                </p:oleObj>
              </mc:Fallback>
            </mc:AlternateContent>
          </a:graphicData>
        </a:graphic>
      </p:graphicFrame>
      <p:sp>
        <p:nvSpPr>
          <p:cNvPr id="6" name="文本框 3">
            <a:extLst>
              <a:ext uri="{FF2B5EF4-FFF2-40B4-BE49-F238E27FC236}">
                <a16:creationId xmlns:a16="http://schemas.microsoft.com/office/drawing/2014/main" id="{FABFEC61-507E-41F6-AA43-7EAFE0E034F7}"/>
              </a:ext>
            </a:extLst>
          </p:cNvPr>
          <p:cNvSpPr>
            <a:spLocks noChangeArrowheads="1"/>
          </p:cNvSpPr>
          <p:nvPr/>
        </p:nvSpPr>
        <p:spPr bwMode="auto">
          <a:xfrm>
            <a:off x="595993" y="4141079"/>
            <a:ext cx="3979202"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酉矩阵分解</a:t>
            </a:r>
            <a:endParaRPr lang="zh-CN" altLang="en-US" sz="1400" kern="0" dirty="0">
              <a:solidFill>
                <a:schemeClr val="bg1"/>
              </a:solidFill>
              <a:uFillTx/>
              <a:latin typeface="Times New Roman" panose="02020603050405020304" charset="0"/>
              <a:ea typeface="微软雅黑" panose="020B0503020204020204" charset="-122"/>
              <a:cs typeface="Times New Roman" panose="02020603050405020304" charset="0"/>
              <a:sym typeface="Segoe UI" panose="020B0502040204020203" pitchFamily="34" charset="0"/>
            </a:endParaRPr>
          </a:p>
        </p:txBody>
      </p:sp>
      <p:graphicFrame>
        <p:nvGraphicFramePr>
          <p:cNvPr id="9" name="对象 8">
            <a:extLst>
              <a:ext uri="{FF2B5EF4-FFF2-40B4-BE49-F238E27FC236}">
                <a16:creationId xmlns:a16="http://schemas.microsoft.com/office/drawing/2014/main" id="{CCB54C31-300C-41E6-955B-0469742F92C5}"/>
              </a:ext>
            </a:extLst>
          </p:cNvPr>
          <p:cNvGraphicFramePr>
            <a:graphicFrameLocks noChangeAspect="1"/>
          </p:cNvGraphicFramePr>
          <p:nvPr>
            <p:extLst>
              <p:ext uri="{D42A27DB-BD31-4B8C-83A1-F6EECF244321}">
                <p14:modId xmlns:p14="http://schemas.microsoft.com/office/powerpoint/2010/main" val="1390072415"/>
              </p:ext>
            </p:extLst>
          </p:nvPr>
        </p:nvGraphicFramePr>
        <p:xfrm>
          <a:off x="1025435" y="4784557"/>
          <a:ext cx="5262562" cy="1876425"/>
        </p:xfrm>
        <a:graphic>
          <a:graphicData uri="http://schemas.openxmlformats.org/presentationml/2006/ole">
            <mc:AlternateContent xmlns:mc="http://schemas.openxmlformats.org/markup-compatibility/2006">
              <mc:Choice xmlns:v="urn:schemas-microsoft-com:vml" Requires="v">
                <p:oleObj spid="_x0000_s8236" name="Equation" r:id="rId7" imgW="2171520" imgH="774360" progId="Equation.DSMT4">
                  <p:embed/>
                </p:oleObj>
              </mc:Choice>
              <mc:Fallback>
                <p:oleObj name="Equation" r:id="rId7" imgW="2171520" imgH="774360" progId="Equation.DSMT4">
                  <p:embed/>
                  <p:pic>
                    <p:nvPicPr>
                      <p:cNvPr id="0" name=""/>
                      <p:cNvPicPr/>
                      <p:nvPr/>
                    </p:nvPicPr>
                    <p:blipFill>
                      <a:blip r:embed="rId8"/>
                      <a:stretch>
                        <a:fillRect/>
                      </a:stretch>
                    </p:blipFill>
                    <p:spPr>
                      <a:xfrm>
                        <a:off x="1025435" y="4784557"/>
                        <a:ext cx="5262562" cy="1876425"/>
                      </a:xfrm>
                      <a:prstGeom prst="rect">
                        <a:avLst/>
                      </a:prstGeom>
                    </p:spPr>
                  </p:pic>
                </p:oleObj>
              </mc:Fallback>
            </mc:AlternateContent>
          </a:graphicData>
        </a:graphic>
      </p:graphicFrame>
      <p:pic>
        <p:nvPicPr>
          <p:cNvPr id="13" name="图片 12">
            <a:extLst>
              <a:ext uri="{FF2B5EF4-FFF2-40B4-BE49-F238E27FC236}">
                <a16:creationId xmlns:a16="http://schemas.microsoft.com/office/drawing/2014/main" id="{1973B3E4-C418-4FE7-9373-4599F6A26016}"/>
              </a:ext>
            </a:extLst>
          </p:cNvPr>
          <p:cNvPicPr/>
          <p:nvPr/>
        </p:nvPicPr>
        <p:blipFill>
          <a:blip r:embed="rId9"/>
          <a:stretch>
            <a:fillRect/>
          </a:stretch>
        </p:blipFill>
        <p:spPr>
          <a:xfrm>
            <a:off x="6773090" y="4893476"/>
            <a:ext cx="4134395" cy="1659724"/>
          </a:xfrm>
          <a:prstGeom prst="rect">
            <a:avLst/>
          </a:prstGeom>
        </p:spPr>
      </p:pic>
      <p:sp>
        <p:nvSpPr>
          <p:cNvPr id="12" name="灯片编号占位符 11">
            <a:extLst>
              <a:ext uri="{FF2B5EF4-FFF2-40B4-BE49-F238E27FC236}">
                <a16:creationId xmlns:a16="http://schemas.microsoft.com/office/drawing/2014/main" id="{01E3897F-D689-4E88-9412-524577979E8B}"/>
              </a:ext>
            </a:extLst>
          </p:cNvPr>
          <p:cNvSpPr>
            <a:spLocks noGrp="1"/>
          </p:cNvSpPr>
          <p:nvPr>
            <p:ph type="sldNum" sz="quarter" idx="12"/>
          </p:nvPr>
        </p:nvSpPr>
        <p:spPr/>
        <p:txBody>
          <a:bodyPr/>
          <a:lstStyle/>
          <a:p>
            <a:fld id="{E7FD7B0C-06A5-477E-B7B1-F713354F2E69}" type="slidenum">
              <a:rPr lang="zh-CN" altLang="en-US" smtClean="0"/>
              <a:t>7</a:t>
            </a:fld>
            <a:endParaRPr lang="zh-CN" altLang="en-US"/>
          </a:p>
        </p:txBody>
      </p:sp>
      <p:sp>
        <p:nvSpPr>
          <p:cNvPr id="14" name="文本框 13">
            <a:extLst>
              <a:ext uri="{FF2B5EF4-FFF2-40B4-BE49-F238E27FC236}">
                <a16:creationId xmlns:a16="http://schemas.microsoft.com/office/drawing/2014/main" id="{5945FDB7-D827-4458-BDEE-A6E69AF9B1F3}"/>
              </a:ext>
            </a:extLst>
          </p:cNvPr>
          <p:cNvSpPr txBox="1"/>
          <p:nvPr/>
        </p:nvSpPr>
        <p:spPr>
          <a:xfrm>
            <a:off x="8471056" y="3269805"/>
            <a:ext cx="1337500" cy="369332"/>
          </a:xfrm>
          <a:prstGeom prst="rect">
            <a:avLst/>
          </a:prstGeom>
          <a:noFill/>
        </p:spPr>
        <p:txBody>
          <a:bodyPr wrap="square" rtlCol="0">
            <a:spAutoFit/>
          </a:bodyPr>
          <a:lstStyle/>
          <a:p>
            <a:r>
              <a:rPr lang="zh-CN" altLang="en-US" dirty="0"/>
              <a:t>高斯消元法</a:t>
            </a:r>
          </a:p>
        </p:txBody>
      </p:sp>
      <p:graphicFrame>
        <p:nvGraphicFramePr>
          <p:cNvPr id="15" name="对象 14">
            <a:extLst>
              <a:ext uri="{FF2B5EF4-FFF2-40B4-BE49-F238E27FC236}">
                <a16:creationId xmlns:a16="http://schemas.microsoft.com/office/drawing/2014/main" id="{B35E420D-C216-407B-B480-203E81F794C1}"/>
              </a:ext>
            </a:extLst>
          </p:cNvPr>
          <p:cNvGraphicFramePr>
            <a:graphicFrameLocks noChangeAspect="1"/>
          </p:cNvGraphicFramePr>
          <p:nvPr>
            <p:extLst>
              <p:ext uri="{D42A27DB-BD31-4B8C-83A1-F6EECF244321}">
                <p14:modId xmlns:p14="http://schemas.microsoft.com/office/powerpoint/2010/main" val="1859414370"/>
              </p:ext>
            </p:extLst>
          </p:nvPr>
        </p:nvGraphicFramePr>
        <p:xfrm>
          <a:off x="4598327" y="804411"/>
          <a:ext cx="7593673" cy="1857949"/>
        </p:xfrm>
        <a:graphic>
          <a:graphicData uri="http://schemas.openxmlformats.org/presentationml/2006/ole">
            <mc:AlternateContent xmlns:mc="http://schemas.openxmlformats.org/markup-compatibility/2006">
              <mc:Choice xmlns:v="urn:schemas-microsoft-com:vml" Requires="v">
                <p:oleObj spid="_x0000_s8237" name="Equation" r:id="rId10" imgW="3009600" imgH="736560" progId="Equation.DSMT4">
                  <p:embed/>
                </p:oleObj>
              </mc:Choice>
              <mc:Fallback>
                <p:oleObj name="Equation" r:id="rId10" imgW="3009600" imgH="736560" progId="Equation.DSMT4">
                  <p:embed/>
                  <p:pic>
                    <p:nvPicPr>
                      <p:cNvPr id="14" name="对象 13">
                        <a:extLst>
                          <a:ext uri="{FF2B5EF4-FFF2-40B4-BE49-F238E27FC236}">
                            <a16:creationId xmlns:a16="http://schemas.microsoft.com/office/drawing/2014/main" id="{8CDFB94F-8737-4DBF-B6D6-2ACDC5802486}"/>
                          </a:ext>
                        </a:extLst>
                      </p:cNvPr>
                      <p:cNvPicPr/>
                      <p:nvPr/>
                    </p:nvPicPr>
                    <p:blipFill>
                      <a:blip r:embed="rId11"/>
                      <a:stretch>
                        <a:fillRect/>
                      </a:stretch>
                    </p:blipFill>
                    <p:spPr>
                      <a:xfrm>
                        <a:off x="4598327" y="804411"/>
                        <a:ext cx="7593673" cy="1857949"/>
                      </a:xfrm>
                      <a:prstGeom prst="rect">
                        <a:avLst/>
                      </a:prstGeom>
                    </p:spPr>
                  </p:pic>
                </p:oleObj>
              </mc:Fallback>
            </mc:AlternateContent>
          </a:graphicData>
        </a:graphic>
      </p:graphicFrame>
    </p:spTree>
    <p:extLst>
      <p:ext uri="{BB962C8B-B14F-4D97-AF65-F5344CB8AC3E}">
        <p14:creationId xmlns:p14="http://schemas.microsoft.com/office/powerpoint/2010/main" val="2920597644"/>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619125" y="605155"/>
            <a:ext cx="4573361"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光学实现</a:t>
            </a:r>
            <a:r>
              <a:rPr lang="en-US" altLang="zh-CN"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a:t>
            </a:r>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三角分解</a:t>
            </a:r>
            <a:endParaRPr lang="zh-CN" altLang="en-US" sz="1400" kern="0" dirty="0">
              <a:solidFill>
                <a:schemeClr val="bg1"/>
              </a:solidFill>
              <a:uFillTx/>
              <a:latin typeface="Times New Roman" panose="02020603050405020304" charset="0"/>
              <a:ea typeface="微软雅黑" panose="020B0503020204020204" charset="-122"/>
              <a:cs typeface="Times New Roman" panose="02020603050405020304" charset="0"/>
              <a:sym typeface="Segoe UI" panose="020B0502040204020203" pitchFamily="34" charset="0"/>
            </a:endParaRPr>
          </a:p>
        </p:txBody>
      </p:sp>
      <p:graphicFrame>
        <p:nvGraphicFramePr>
          <p:cNvPr id="5" name="对象 4">
            <a:extLst>
              <a:ext uri="{FF2B5EF4-FFF2-40B4-BE49-F238E27FC236}">
                <a16:creationId xmlns:a16="http://schemas.microsoft.com/office/drawing/2014/main" id="{80EA9CC8-4468-488A-98BB-FE0B6242CCF4}"/>
              </a:ext>
            </a:extLst>
          </p:cNvPr>
          <p:cNvGraphicFramePr>
            <a:graphicFrameLocks noChangeAspect="1"/>
          </p:cNvGraphicFramePr>
          <p:nvPr>
            <p:extLst>
              <p:ext uri="{D42A27DB-BD31-4B8C-83A1-F6EECF244321}">
                <p14:modId xmlns:p14="http://schemas.microsoft.com/office/powerpoint/2010/main" val="1309963824"/>
              </p:ext>
            </p:extLst>
          </p:nvPr>
        </p:nvGraphicFramePr>
        <p:xfrm>
          <a:off x="869042" y="1692956"/>
          <a:ext cx="5737335" cy="603930"/>
        </p:xfrm>
        <a:graphic>
          <a:graphicData uri="http://schemas.openxmlformats.org/presentationml/2006/ole">
            <mc:AlternateContent xmlns:mc="http://schemas.openxmlformats.org/markup-compatibility/2006">
              <mc:Choice xmlns:v="urn:schemas-microsoft-com:vml" Requires="v">
                <p:oleObj spid="_x0000_s9232" name="Equation" r:id="rId5" imgW="2412720" imgH="253800" progId="Equation.DSMT4">
                  <p:embed/>
                </p:oleObj>
              </mc:Choice>
              <mc:Fallback>
                <p:oleObj name="Equation" r:id="rId5" imgW="2412720" imgH="253800" progId="Equation.DSMT4">
                  <p:embed/>
                  <p:pic>
                    <p:nvPicPr>
                      <p:cNvPr id="0" name=""/>
                      <p:cNvPicPr/>
                      <p:nvPr/>
                    </p:nvPicPr>
                    <p:blipFill>
                      <a:blip r:embed="rId6"/>
                      <a:stretch>
                        <a:fillRect/>
                      </a:stretch>
                    </p:blipFill>
                    <p:spPr>
                      <a:xfrm>
                        <a:off x="869042" y="1692956"/>
                        <a:ext cx="5737335" cy="603930"/>
                      </a:xfrm>
                      <a:prstGeom prst="rect">
                        <a:avLst/>
                      </a:prstGeom>
                    </p:spPr>
                  </p:pic>
                </p:oleObj>
              </mc:Fallback>
            </mc:AlternateContent>
          </a:graphicData>
        </a:graphic>
      </p:graphicFrame>
      <p:pic>
        <p:nvPicPr>
          <p:cNvPr id="6" name="图片 5">
            <a:extLst>
              <a:ext uri="{FF2B5EF4-FFF2-40B4-BE49-F238E27FC236}">
                <a16:creationId xmlns:a16="http://schemas.microsoft.com/office/drawing/2014/main" id="{3DEC6B6E-F072-44BF-991C-E33087E4F1CC}"/>
              </a:ext>
            </a:extLst>
          </p:cNvPr>
          <p:cNvPicPr>
            <a:picLocks noChangeAspect="1"/>
          </p:cNvPicPr>
          <p:nvPr/>
        </p:nvPicPr>
        <p:blipFill>
          <a:blip r:embed="rId7"/>
          <a:stretch>
            <a:fillRect/>
          </a:stretch>
        </p:blipFill>
        <p:spPr>
          <a:xfrm>
            <a:off x="637321" y="2572140"/>
            <a:ext cx="6200775" cy="1152525"/>
          </a:xfrm>
          <a:prstGeom prst="rect">
            <a:avLst/>
          </a:prstGeom>
        </p:spPr>
      </p:pic>
      <p:sp>
        <p:nvSpPr>
          <p:cNvPr id="7" name="文本框 6">
            <a:extLst>
              <a:ext uri="{FF2B5EF4-FFF2-40B4-BE49-F238E27FC236}">
                <a16:creationId xmlns:a16="http://schemas.microsoft.com/office/drawing/2014/main" id="{B0A41BB8-A5FD-46D1-B9C6-4E7567F3A29D}"/>
              </a:ext>
            </a:extLst>
          </p:cNvPr>
          <p:cNvSpPr txBox="1"/>
          <p:nvPr/>
        </p:nvSpPr>
        <p:spPr>
          <a:xfrm>
            <a:off x="7468738" y="2180547"/>
            <a:ext cx="4339650" cy="646331"/>
          </a:xfrm>
          <a:prstGeom prst="rect">
            <a:avLst/>
          </a:prstGeom>
          <a:noFill/>
        </p:spPr>
        <p:txBody>
          <a:bodyPr wrap="none" rtlCol="0">
            <a:spAutoFit/>
          </a:bodyPr>
          <a:lstStyle/>
          <a:p>
            <a:r>
              <a:rPr lang="zh-CN" altLang="en-US" dirty="0"/>
              <a:t>酉矩阵的逆等于其转置复共轭，共轭操作</a:t>
            </a:r>
            <a:endParaRPr lang="en-US" altLang="zh-CN" dirty="0"/>
          </a:p>
          <a:p>
            <a:r>
              <a:rPr lang="zh-CN" altLang="en-US" dirty="0"/>
              <a:t>把输入和输出端口互换。</a:t>
            </a:r>
          </a:p>
        </p:txBody>
      </p:sp>
      <p:pic>
        <p:nvPicPr>
          <p:cNvPr id="9" name="图片 8">
            <a:extLst>
              <a:ext uri="{FF2B5EF4-FFF2-40B4-BE49-F238E27FC236}">
                <a16:creationId xmlns:a16="http://schemas.microsoft.com/office/drawing/2014/main" id="{B9FC7AC0-7D71-4375-A7FD-E7CB991956BA}"/>
              </a:ext>
            </a:extLst>
          </p:cNvPr>
          <p:cNvPicPr>
            <a:picLocks noChangeAspect="1"/>
          </p:cNvPicPr>
          <p:nvPr/>
        </p:nvPicPr>
        <p:blipFill>
          <a:blip r:embed="rId8"/>
          <a:stretch>
            <a:fillRect/>
          </a:stretch>
        </p:blipFill>
        <p:spPr>
          <a:xfrm>
            <a:off x="1119977" y="3674381"/>
            <a:ext cx="5486400" cy="2981325"/>
          </a:xfrm>
          <a:prstGeom prst="rect">
            <a:avLst/>
          </a:prstGeom>
        </p:spPr>
      </p:pic>
      <p:pic>
        <p:nvPicPr>
          <p:cNvPr id="11" name="图片 10">
            <a:extLst>
              <a:ext uri="{FF2B5EF4-FFF2-40B4-BE49-F238E27FC236}">
                <a16:creationId xmlns:a16="http://schemas.microsoft.com/office/drawing/2014/main" id="{A8C272A8-C0FC-4989-A24E-B9F4C213AD02}"/>
              </a:ext>
            </a:extLst>
          </p:cNvPr>
          <p:cNvPicPr>
            <a:picLocks noChangeAspect="1"/>
          </p:cNvPicPr>
          <p:nvPr/>
        </p:nvPicPr>
        <p:blipFill>
          <a:blip r:embed="rId9"/>
          <a:stretch>
            <a:fillRect/>
          </a:stretch>
        </p:blipFill>
        <p:spPr>
          <a:xfrm>
            <a:off x="7416177" y="4598534"/>
            <a:ext cx="4000500" cy="1514475"/>
          </a:xfrm>
          <a:prstGeom prst="rect">
            <a:avLst/>
          </a:prstGeom>
        </p:spPr>
      </p:pic>
      <p:sp>
        <p:nvSpPr>
          <p:cNvPr id="14" name="灯片编号占位符 13">
            <a:extLst>
              <a:ext uri="{FF2B5EF4-FFF2-40B4-BE49-F238E27FC236}">
                <a16:creationId xmlns:a16="http://schemas.microsoft.com/office/drawing/2014/main" id="{A4A6D224-EECB-4431-8115-36EABB1BDA5D}"/>
              </a:ext>
            </a:extLst>
          </p:cNvPr>
          <p:cNvSpPr>
            <a:spLocks noGrp="1"/>
          </p:cNvSpPr>
          <p:nvPr>
            <p:ph type="sldNum" sz="quarter" idx="12"/>
          </p:nvPr>
        </p:nvSpPr>
        <p:spPr/>
        <p:txBody>
          <a:bodyPr/>
          <a:lstStyle/>
          <a:p>
            <a:fld id="{E7FD7B0C-06A5-477E-B7B1-F713354F2E69}" type="slidenum">
              <a:rPr lang="zh-CN" altLang="en-US" smtClean="0"/>
              <a:t>8</a:t>
            </a:fld>
            <a:endParaRPr lang="zh-CN" altLang="en-US"/>
          </a:p>
        </p:txBody>
      </p:sp>
    </p:spTree>
    <p:extLst>
      <p:ext uri="{BB962C8B-B14F-4D97-AF65-F5344CB8AC3E}">
        <p14:creationId xmlns:p14="http://schemas.microsoft.com/office/powerpoint/2010/main" val="1336314507"/>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417620" y="123771"/>
            <a:ext cx="4954361"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光学实现</a:t>
            </a:r>
            <a:r>
              <a:rPr lang="en-US" altLang="zh-CN"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a:t>
            </a:r>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矩形分解</a:t>
            </a:r>
            <a:endParaRPr lang="zh-CN" altLang="en-US" sz="1400" kern="0" dirty="0">
              <a:solidFill>
                <a:schemeClr val="bg1"/>
              </a:solidFill>
              <a:uFillTx/>
              <a:latin typeface="Times New Roman" panose="02020603050405020304" charset="0"/>
              <a:ea typeface="微软雅黑" panose="020B0503020204020204" charset="-122"/>
              <a:cs typeface="Times New Roman" panose="02020603050405020304" charset="0"/>
              <a:sym typeface="Segoe UI" panose="020B0502040204020203" pitchFamily="34" charset="0"/>
            </a:endParaRPr>
          </a:p>
        </p:txBody>
      </p:sp>
      <p:pic>
        <p:nvPicPr>
          <p:cNvPr id="3" name="图片 2">
            <a:extLst>
              <a:ext uri="{FF2B5EF4-FFF2-40B4-BE49-F238E27FC236}">
                <a16:creationId xmlns:a16="http://schemas.microsoft.com/office/drawing/2014/main" id="{4FE1C632-4012-4266-A309-A39A0CF53C8B}"/>
              </a:ext>
            </a:extLst>
          </p:cNvPr>
          <p:cNvPicPr>
            <a:picLocks noChangeAspect="1"/>
          </p:cNvPicPr>
          <p:nvPr/>
        </p:nvPicPr>
        <p:blipFill>
          <a:blip r:embed="rId4"/>
          <a:stretch>
            <a:fillRect/>
          </a:stretch>
        </p:blipFill>
        <p:spPr>
          <a:xfrm>
            <a:off x="140153" y="4311136"/>
            <a:ext cx="10071770" cy="1668137"/>
          </a:xfrm>
          <a:prstGeom prst="rect">
            <a:avLst/>
          </a:prstGeom>
        </p:spPr>
      </p:pic>
      <p:pic>
        <p:nvPicPr>
          <p:cNvPr id="4" name="图片 3">
            <a:extLst>
              <a:ext uri="{FF2B5EF4-FFF2-40B4-BE49-F238E27FC236}">
                <a16:creationId xmlns:a16="http://schemas.microsoft.com/office/drawing/2014/main" id="{4B44FF3D-3582-445B-8B8C-A943B826D1F7}"/>
              </a:ext>
            </a:extLst>
          </p:cNvPr>
          <p:cNvPicPr>
            <a:picLocks noChangeAspect="1"/>
          </p:cNvPicPr>
          <p:nvPr/>
        </p:nvPicPr>
        <p:blipFill>
          <a:blip r:embed="rId5"/>
          <a:stretch>
            <a:fillRect/>
          </a:stretch>
        </p:blipFill>
        <p:spPr>
          <a:xfrm>
            <a:off x="2905125" y="990994"/>
            <a:ext cx="6381750" cy="1676400"/>
          </a:xfrm>
          <a:prstGeom prst="rect">
            <a:avLst/>
          </a:prstGeom>
        </p:spPr>
      </p:pic>
      <p:pic>
        <p:nvPicPr>
          <p:cNvPr id="8" name="图片 7">
            <a:extLst>
              <a:ext uri="{FF2B5EF4-FFF2-40B4-BE49-F238E27FC236}">
                <a16:creationId xmlns:a16="http://schemas.microsoft.com/office/drawing/2014/main" id="{01F2B1CF-3135-4228-ABDB-A8F1C53F38E7}"/>
              </a:ext>
            </a:extLst>
          </p:cNvPr>
          <p:cNvPicPr>
            <a:picLocks noChangeAspect="1"/>
          </p:cNvPicPr>
          <p:nvPr/>
        </p:nvPicPr>
        <p:blipFill>
          <a:blip r:embed="rId6"/>
          <a:stretch>
            <a:fillRect/>
          </a:stretch>
        </p:blipFill>
        <p:spPr>
          <a:xfrm>
            <a:off x="1825635" y="2689165"/>
            <a:ext cx="7800975" cy="1600200"/>
          </a:xfrm>
          <a:prstGeom prst="rect">
            <a:avLst/>
          </a:prstGeom>
        </p:spPr>
      </p:pic>
      <p:sp>
        <p:nvSpPr>
          <p:cNvPr id="19" name="灯片编号占位符 18">
            <a:extLst>
              <a:ext uri="{FF2B5EF4-FFF2-40B4-BE49-F238E27FC236}">
                <a16:creationId xmlns:a16="http://schemas.microsoft.com/office/drawing/2014/main" id="{F35B873A-30C2-4F6C-BF35-F56516497E97}"/>
              </a:ext>
            </a:extLst>
          </p:cNvPr>
          <p:cNvSpPr>
            <a:spLocks noGrp="1"/>
          </p:cNvSpPr>
          <p:nvPr>
            <p:ph type="sldNum" sz="quarter" idx="12"/>
          </p:nvPr>
        </p:nvSpPr>
        <p:spPr/>
        <p:txBody>
          <a:bodyPr/>
          <a:lstStyle/>
          <a:p>
            <a:fld id="{E7FD7B0C-06A5-477E-B7B1-F713354F2E69}" type="slidenum">
              <a:rPr lang="zh-CN" altLang="en-US" smtClean="0"/>
              <a:t>9</a:t>
            </a:fld>
            <a:endParaRPr lang="zh-CN" altLang="en-US"/>
          </a:p>
        </p:txBody>
      </p:sp>
    </p:spTree>
    <p:extLst>
      <p:ext uri="{BB962C8B-B14F-4D97-AF65-F5344CB8AC3E}">
        <p14:creationId xmlns:p14="http://schemas.microsoft.com/office/powerpoint/2010/main" val="1047078473"/>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1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1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1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TotalTime>
  <Words>1968</Words>
  <Application>Microsoft Office PowerPoint</Application>
  <PresentationFormat>宽屏</PresentationFormat>
  <Paragraphs>186</Paragraphs>
  <Slides>28</Slides>
  <Notes>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4" baseType="lpstr">
      <vt:lpstr>Helvetica Neue</vt:lpstr>
      <vt:lpstr>NimbusRomNo9L-Medi</vt:lpstr>
      <vt:lpstr>等线</vt:lpstr>
      <vt:lpstr>等线 Light</vt:lpstr>
      <vt:lpstr>方正兰亭粗黑简体</vt:lpstr>
      <vt:lpstr>华文细黑</vt:lpstr>
      <vt:lpstr>微软雅黑</vt:lpstr>
      <vt:lpstr>微软雅黑</vt:lpstr>
      <vt:lpstr>造字工房悦黑体验版纤细体</vt:lpstr>
      <vt:lpstr>Arial</vt:lpstr>
      <vt:lpstr>Cambria Math</vt:lpstr>
      <vt:lpstr>Segoe UI</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来 一航</dc:creator>
  <cp:lastModifiedBy>Lenovo</cp:lastModifiedBy>
  <cp:revision>129</cp:revision>
  <dcterms:created xsi:type="dcterms:W3CDTF">2020-08-09T15:34:17Z</dcterms:created>
  <dcterms:modified xsi:type="dcterms:W3CDTF">2020-12-24T02:32:38Z</dcterms:modified>
</cp:coreProperties>
</file>