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JPG" ContentType="image/.jp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83" r:id="rId5"/>
    <p:sldId id="316" r:id="rId6"/>
    <p:sldId id="317" r:id="rId7"/>
    <p:sldId id="325" r:id="rId8"/>
    <p:sldId id="328" r:id="rId9"/>
    <p:sldId id="329" r:id="rId10"/>
    <p:sldId id="330" r:id="rId11"/>
    <p:sldId id="333" r:id="rId12"/>
    <p:sldId id="326" r:id="rId13"/>
    <p:sldId id="331" r:id="rId14"/>
    <p:sldId id="320" r:id="rId15"/>
    <p:sldId id="334" r:id="rId16"/>
    <p:sldId id="318" r:id="rId17"/>
    <p:sldId id="319" r:id="rId18"/>
    <p:sldId id="321" r:id="rId19"/>
    <p:sldId id="322" r:id="rId20"/>
    <p:sldId id="324"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3" autoAdjust="0"/>
    <p:restoredTop sz="81439" autoAdjust="0"/>
  </p:normalViewPr>
  <p:slideViewPr>
    <p:cSldViewPr snapToGrid="0">
      <p:cViewPr varScale="1">
        <p:scale>
          <a:sx n="94" d="100"/>
          <a:sy n="94" d="100"/>
        </p:scale>
        <p:origin x="127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B4F088-406E-424C-A5B8-45454674BF9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E4ADB5-B737-4607-ACC4-30A3912642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304800" algn="just" fontAlgn="auto">
              <a:lnSpc>
                <a:spcPct val="150000"/>
              </a:lnSpc>
              <a:extLst>
                <a:ext uri="{35155182-B16C-46BC-9424-99874614C6A1}">
                  <wpsdc:indentchars xmlns:wpsdc="http://www.wps.cn/officeDocument/2017/drawingmlCustomData" val="-200" checksum="1981596629"/>
                </a:ext>
              </a:extLst>
            </a:pPr>
            <a:r>
              <a:rPr lang="zh-CN" altLang="en-US" dirty="0"/>
              <a:t>2015年何凯明提出，在ImageNet比赛分类任务上获得第一名，因为它“简单与实用”并存，之后很多方法都建立在ResNet50或者ResNet101的基础上完成的；</a:t>
            </a:r>
            <a:endParaRPr lang="zh-CN" altLang="en-US" dirty="0"/>
          </a:p>
          <a:p>
            <a:pPr indent="-304800" algn="just" fontAlgn="auto">
              <a:lnSpc>
                <a:spcPct val="150000"/>
              </a:lnSpc>
              <a:extLst>
                <a:ext uri="{35155182-B16C-46BC-9424-99874614C6A1}">
                  <wpsdc:indentchars xmlns:wpsdc="http://www.wps.cn/officeDocument/2017/drawingmlCustomData" val="-200" checksum="1981596629"/>
                </a:ext>
              </a:extLst>
            </a:pPr>
            <a:r>
              <a:rPr lang="zh-CN" altLang="en-US" dirty="0"/>
              <a:t>由五个卷积块、池化、一层全连接、softmax组成，</a:t>
            </a:r>
            <a:endParaRPr lang="zh-CN" altLang="en-US" dirty="0"/>
          </a:p>
          <a:p>
            <a:pPr indent="-304800" algn="just" fontAlgn="auto">
              <a:lnSpc>
                <a:spcPct val="150000"/>
              </a:lnSpc>
              <a:extLst>
                <a:ext uri="{35155182-B16C-46BC-9424-99874614C6A1}">
                  <wpsdc:indentchars xmlns:wpsdc="http://www.wps.cn/officeDocument/2017/drawingmlCustomData" val="-200" checksum="1981596629"/>
                </a:ext>
              </a:extLst>
            </a:pPr>
            <a:r>
              <a:rPr lang="zh-CN" altLang="en-US" dirty="0"/>
              <a:t>引入ResNet结构的原因：在不断加深神经网络时，容易出现梯度消失的问题，模型准确率（即分类精度）会先上升然后达到饱和，再持续增加深度时则会导致准确率下降。</a:t>
            </a:r>
            <a:endParaRPr lang="zh-CN" altLang="en-US" dirty="0"/>
          </a:p>
          <a:p>
            <a:pPr indent="-304800" algn="just" fontAlgn="auto">
              <a:lnSpc>
                <a:spcPct val="150000"/>
              </a:lnSpc>
              <a:extLst>
                <a:ext uri="{35155182-B16C-46BC-9424-99874614C6A1}">
                  <wpsdc:indentchars xmlns:wpsdc="http://www.wps.cn/officeDocument/2017/drawingmlCustomData" val="-200" checksum="1981596629"/>
                </a:ext>
              </a:extLst>
            </a:pPr>
            <a:r>
              <a:rPr lang="zh-CN" altLang="en-US" dirty="0"/>
              <a:t>引入了残差网络结构，通过这种残差网络结构，可以使网络层很深，解决梯度消失问题。</a:t>
            </a:r>
            <a:endParaRPr lang="zh-CN" altLang="en-US" dirty="0"/>
          </a:p>
        </p:txBody>
      </p:sp>
      <p:sp>
        <p:nvSpPr>
          <p:cNvPr id="4" name="灯片编号占位符 3"/>
          <p:cNvSpPr>
            <a:spLocks noGrp="1"/>
          </p:cNvSpPr>
          <p:nvPr>
            <p:ph type="sldNum" sz="quarter" idx="5"/>
          </p:nvPr>
        </p:nvSpPr>
        <p:spPr/>
        <p:txBody>
          <a:bodyPr/>
          <a:lstStyle/>
          <a:p>
            <a:fld id="{2FE4ADB5-B737-4607-ACC4-30A3912642B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304800" algn="just" fontAlgn="auto">
              <a:lnSpc>
                <a:spcPct val="150000"/>
              </a:lnSpc>
              <a:extLst>
                <a:ext uri="{35155182-B16C-46BC-9424-99874614C6A1}">
                  <wpsdc:indentchars xmlns:wpsdc="http://www.wps.cn/officeDocument/2017/drawingmlCustomData" val="-200" checksum="1981596629"/>
                </a:ext>
              </a:extLst>
            </a:pPr>
            <a:r>
              <a:rPr lang="zh-CN" altLang="en-US" dirty="0"/>
              <a:t>衍射光学学习块，模拟电的，通过分束器和反射镜设计可学习的光短路；非线性光学层利用铌酸锶钡（SBN）铁电薄膜实现。</a:t>
            </a:r>
            <a:endParaRPr lang="zh-CN" altLang="en-US" dirty="0"/>
          </a:p>
          <a:p>
            <a:pPr indent="-304800" algn="just" fontAlgn="auto">
              <a:lnSpc>
                <a:spcPct val="150000"/>
              </a:lnSpc>
              <a:extLst>
                <a:ext uri="{35155182-B16C-46BC-9424-99874614C6A1}">
                  <wpsdc:indentchars xmlns:wpsdc="http://www.wps.cn/officeDocument/2017/drawingmlCustomData" val="-200" checksum="1981596629"/>
                </a:ext>
              </a:extLst>
            </a:pPr>
            <a:r>
              <a:rPr lang="zh-CN" altLang="en-US" dirty="0"/>
              <a:t>随着所用层数的增加，使用Res-D2NN的性能优于D2NN。</a:t>
            </a:r>
            <a:endParaRPr lang="zh-CN" altLang="en-US" dirty="0"/>
          </a:p>
        </p:txBody>
      </p:sp>
      <p:sp>
        <p:nvSpPr>
          <p:cNvPr id="4" name="灯片编号占位符 3"/>
          <p:cNvSpPr>
            <a:spLocks noGrp="1"/>
          </p:cNvSpPr>
          <p:nvPr>
            <p:ph type="sldNum" sz="quarter" idx="5"/>
          </p:nvPr>
        </p:nvSpPr>
        <p:spPr/>
        <p:txBody>
          <a:bodyPr/>
          <a:lstStyle/>
          <a:p>
            <a:fld id="{2FE4ADB5-B737-4607-ACC4-30A3912642B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a:sym typeface="+mn-ea"/>
              </a:rPr>
              <a:t>可帮助网络找到一个可以完成新任务的权重配置，同时保持学习任务的性能不变，即学习新任务后的权重配置与旧任务在同一个解空间。</a:t>
            </a:r>
            <a:endParaRPr lang="zh-CN" altLang="en-US">
              <a:sym typeface="+mn-ea"/>
            </a:endParaRPr>
          </a:p>
          <a:p>
            <a:endParaRPr lang="zh-CN" altLang="en-US" dirty="0"/>
          </a:p>
        </p:txBody>
      </p:sp>
      <p:sp>
        <p:nvSpPr>
          <p:cNvPr id="4" name="灯片编号占位符 3"/>
          <p:cNvSpPr>
            <a:spLocks noGrp="1"/>
          </p:cNvSpPr>
          <p:nvPr>
            <p:ph type="sldNum" sz="quarter" idx="5"/>
          </p:nvPr>
        </p:nvSpPr>
        <p:spPr/>
        <p:txBody>
          <a:bodyPr/>
          <a:lstStyle/>
          <a:p>
            <a:fld id="{2FE4ADB5-B737-4607-ACC4-30A3912642B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atin typeface="+mn-ea"/>
                <a:cs typeface="+mn-ea"/>
                <a:sym typeface="+mn-ea"/>
              </a:rPr>
              <a:t>受大脑前额叶皮层</a:t>
            </a:r>
            <a:r>
              <a:rPr lang="en-US">
                <a:latin typeface="+mn-ea"/>
                <a:cs typeface="+mn-ea"/>
                <a:sym typeface="+mn-ea"/>
              </a:rPr>
              <a:t>PFC</a:t>
            </a:r>
            <a:r>
              <a:rPr lang="zh-CN">
                <a:latin typeface="+mn-ea"/>
                <a:cs typeface="+mn-ea"/>
                <a:sym typeface="+mn-ea"/>
              </a:rPr>
              <a:t>启发的</a:t>
            </a:r>
            <a:r>
              <a:rPr lang="en-US">
                <a:latin typeface="+mn-ea"/>
                <a:cs typeface="+mn-ea"/>
                <a:sym typeface="+mn-ea"/>
              </a:rPr>
              <a:t>CDP</a:t>
            </a:r>
            <a:r>
              <a:rPr lang="zh-CN">
                <a:latin typeface="+mn-ea"/>
                <a:cs typeface="+mn-ea"/>
                <a:sym typeface="+mn-ea"/>
              </a:rPr>
              <a:t>模块可以有效整合情境信息，调制神经网络的信息处理过程</a:t>
            </a:r>
            <a:endParaRPr lang="zh-CN">
              <a:latin typeface="+mn-ea"/>
              <a:cs typeface="+mn-ea"/>
              <a:sym typeface="+mn-ea"/>
            </a:endParaRPr>
          </a:p>
          <a:p>
            <a:r>
              <a:rPr lang="zh-CN">
                <a:latin typeface="+mn-ea"/>
                <a:cs typeface="+mn-ea"/>
                <a:sym typeface="+mn-ea"/>
              </a:rPr>
              <a:t>编码子模块：负责将情境信息编码为适当的控制信号；旋转子模块：利用编码模块的控制信号处理任务输入。</a:t>
            </a:r>
            <a:endParaRPr lang="zh-CN" altLang="en-US" dirty="0">
              <a:latin typeface="+mn-ea"/>
              <a:cs typeface="+mn-ea"/>
              <a:sym typeface="+mn-ea"/>
            </a:endParaRPr>
          </a:p>
        </p:txBody>
      </p:sp>
      <p:sp>
        <p:nvSpPr>
          <p:cNvPr id="4" name="灯片编号占位符 3"/>
          <p:cNvSpPr>
            <a:spLocks noGrp="1"/>
          </p:cNvSpPr>
          <p:nvPr>
            <p:ph type="sldNum" sz="quarter" idx="5"/>
          </p:nvPr>
        </p:nvSpPr>
        <p:spPr/>
        <p:txBody>
          <a:bodyPr/>
          <a:lstStyle/>
          <a:p>
            <a:fld id="{2FE4ADB5-B737-4607-ACC4-30A3912642B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a:latin typeface="+mn-ea"/>
                <a:cs typeface="+mn-ea"/>
                <a:sym typeface="+mn-ea"/>
              </a:rPr>
              <a:t>1</a:t>
            </a:r>
            <a:r>
              <a:rPr lang="zh-CN" altLang="en-US">
                <a:latin typeface="+mn-ea"/>
                <a:cs typeface="+mn-ea"/>
                <a:sym typeface="+mn-ea"/>
              </a:rPr>
              <a:t>、</a:t>
            </a:r>
            <a:r>
              <a:rPr lang="zh-CN">
                <a:latin typeface="+mn-ea"/>
                <a:cs typeface="+mn-ea"/>
                <a:sym typeface="+mn-ea"/>
              </a:rPr>
              <a:t>在</a:t>
            </a:r>
            <a:r>
              <a:rPr lang="en-US">
                <a:latin typeface="+mn-ea"/>
                <a:cs typeface="+mn-ea"/>
                <a:sym typeface="+mn-ea"/>
              </a:rPr>
              <a:t>CPU</a:t>
            </a:r>
            <a:r>
              <a:rPr lang="zh-CN">
                <a:latin typeface="+mn-ea"/>
                <a:cs typeface="+mn-ea"/>
                <a:sym typeface="+mn-ea"/>
              </a:rPr>
              <a:t>、</a:t>
            </a:r>
            <a:r>
              <a:rPr lang="en-US">
                <a:latin typeface="+mn-ea"/>
                <a:cs typeface="+mn-ea"/>
                <a:sym typeface="+mn-ea"/>
              </a:rPr>
              <a:t>GPU</a:t>
            </a:r>
            <a:r>
              <a:rPr lang="zh-CN">
                <a:latin typeface="+mn-ea"/>
                <a:cs typeface="+mn-ea"/>
                <a:sym typeface="+mn-ea"/>
              </a:rPr>
              <a:t>上运行，其所采用的冯·诺依曼体系结构会将计算空间与数据空间分离，当存储速度无法跟上运算的速度，就会产生数据荷载现象，频繁的数据读写会使得计算速率下降的同时增加了单次计算的功耗；</a:t>
            </a:r>
            <a:endParaRPr lang="zh-CN">
              <a:latin typeface="+mn-ea"/>
              <a:cs typeface="+mn-ea"/>
              <a:sym typeface="+mn-ea"/>
            </a:endParaRPr>
          </a:p>
          <a:p>
            <a:r>
              <a:rPr lang="en-US" altLang="zh-CN" dirty="0"/>
              <a:t>2</a:t>
            </a:r>
            <a:r>
              <a:rPr lang="zh-CN" altLang="en-US" dirty="0"/>
              <a:t>、</a:t>
            </a:r>
            <a:r>
              <a:rPr lang="zh-CN">
                <a:latin typeface="+mn-ea"/>
                <a:cs typeface="+mn-ea"/>
                <a:sym typeface="+mn-ea"/>
              </a:rPr>
              <a:t>利用神经网络模型对输入的数据进行处理，因为网络结构越复杂，计算量越大，但同时准确率越高，因此想到可以利用光子计算速度快的优势，将提取特征的过程大大加快。最后结合情境依赖处理模块输入提取的特征，对不同的情境做不同的输出。</a:t>
            </a:r>
            <a:endParaRPr lang="zh-CN" b="0">
              <a:latin typeface="+mn-ea"/>
              <a:cs typeface="+mn-ea"/>
            </a:endParaRPr>
          </a:p>
          <a:p>
            <a:r>
              <a:rPr lang="en-US" altLang="zh-CN" dirty="0"/>
              <a:t>3</a:t>
            </a:r>
            <a:r>
              <a:rPr lang="zh-CN" altLang="en-US" dirty="0"/>
              <a:t>、</a:t>
            </a:r>
            <a:r>
              <a:rPr lang="zh-CN">
                <a:latin typeface="+mn-ea"/>
                <a:cs typeface="+mn-ea"/>
                <a:sym typeface="+mn-ea"/>
              </a:rPr>
              <a:t>采用马赫曾德尔干涉仪MZI的缺陷：需要进行光电转换；输入端口少，这与制作工艺有关；不适合大规模的神经网络，需要调节的参数也比较多；</a:t>
            </a:r>
            <a:endParaRPr lang="zh-CN" altLang="en-US" dirty="0"/>
          </a:p>
        </p:txBody>
      </p:sp>
      <p:sp>
        <p:nvSpPr>
          <p:cNvPr id="4" name="灯片编号占位符 3"/>
          <p:cNvSpPr>
            <a:spLocks noGrp="1"/>
          </p:cNvSpPr>
          <p:nvPr>
            <p:ph type="sldNum" sz="quarter" idx="5"/>
          </p:nvPr>
        </p:nvSpPr>
        <p:spPr/>
        <p:txBody>
          <a:bodyPr/>
          <a:lstStyle/>
          <a:p>
            <a:fld id="{2FE4ADB5-B737-4607-ACC4-30A3912642B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atin typeface="+mn-ea"/>
                <a:cs typeface="+mn-ea"/>
                <a:sym typeface="+mn-ea"/>
              </a:rPr>
              <a:t>数据集：（</a:t>
            </a:r>
            <a:r>
              <a:rPr lang="en-US">
                <a:latin typeface="+mn-ea"/>
                <a:cs typeface="+mn-ea"/>
                <a:sym typeface="+mn-ea"/>
              </a:rPr>
              <a:t>cifar10</a:t>
            </a:r>
            <a:r>
              <a:rPr lang="zh-CN">
                <a:latin typeface="+mn-ea"/>
                <a:cs typeface="+mn-ea"/>
                <a:sym typeface="+mn-ea"/>
              </a:rPr>
              <a:t>、猫狗数据集、</a:t>
            </a:r>
            <a:r>
              <a:rPr lang="en-US">
                <a:latin typeface="+mn-ea"/>
                <a:cs typeface="+mn-ea"/>
                <a:sym typeface="+mn-ea"/>
              </a:rPr>
              <a:t>CelebA</a:t>
            </a:r>
            <a:r>
              <a:rPr lang="zh-CN">
                <a:latin typeface="+mn-ea"/>
                <a:cs typeface="+mn-ea"/>
                <a:sym typeface="+mn-ea"/>
              </a:rPr>
              <a:t>名人人脸属性数据集）</a:t>
            </a:r>
            <a:endParaRPr lang="zh-CN">
              <a:latin typeface="+mn-ea"/>
              <a:cs typeface="+mn-ea"/>
              <a:sym typeface="+mn-ea"/>
            </a:endParaRPr>
          </a:p>
          <a:p>
            <a:r>
              <a:rPr lang="en-US" altLang="zh-CN" dirty="0"/>
              <a:t>SBN:60</a:t>
            </a:r>
            <a:r>
              <a:rPr lang="zh-CN" altLang="en-US" dirty="0"/>
              <a:t>：通过改变入射光场强度来改变光场的折射率，从而在空间上对光场的相位进行调制</a:t>
            </a:r>
            <a:endParaRPr lang="zh-CN" altLang="en-US" dirty="0"/>
          </a:p>
        </p:txBody>
      </p:sp>
      <p:sp>
        <p:nvSpPr>
          <p:cNvPr id="4" name="灯片编号占位符 3"/>
          <p:cNvSpPr>
            <a:spLocks noGrp="1"/>
          </p:cNvSpPr>
          <p:nvPr>
            <p:ph type="sldNum" sz="quarter" idx="5"/>
          </p:nvPr>
        </p:nvSpPr>
        <p:spPr/>
        <p:txBody>
          <a:bodyPr/>
          <a:lstStyle/>
          <a:p>
            <a:fld id="{2FE4ADB5-B737-4607-ACC4-30A3912642B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FE4ADB5-B737-4607-ACC4-30A3912642B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FE4ADB5-B737-4607-ACC4-30A3912642B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FE4ADB5-B737-4607-ACC4-30A3912642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FE4ADB5-B737-4607-ACC4-30A3912642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a:sym typeface="+mn-ea"/>
              </a:rPr>
              <a:t>1</a:t>
            </a:r>
            <a:r>
              <a:rPr lang="zh-CN" altLang="en-US">
                <a:sym typeface="+mn-ea"/>
              </a:rPr>
              <a:t>、</a:t>
            </a:r>
            <a:r>
              <a:rPr>
                <a:sym typeface="+mn-ea"/>
              </a:rPr>
              <a:t>主要用计算机算法，比如机器学习、优化算法等对微纳光器件进行一些研究</a:t>
            </a:r>
            <a:endParaRPr>
              <a:sym typeface="+mn-ea"/>
            </a:endParaRPr>
          </a:p>
          <a:p>
            <a:r>
              <a:rPr lang="en-US" altLang="zh-CN">
                <a:sym typeface="+mn-ea"/>
              </a:rPr>
              <a:t>2</a:t>
            </a:r>
            <a:r>
              <a:rPr lang="zh-CN" altLang="en-US">
                <a:sym typeface="+mn-ea"/>
              </a:rPr>
              <a:t>、主要包括用光计算的方式代替传统计算，目标是硬件加速和低功耗，主要包括传统光计算、光子神经网络、类脑和光量子计算等等。</a:t>
            </a:r>
            <a:endParaRPr lang="zh-CN" altLang="en-US">
              <a:sym typeface="+mn-ea"/>
            </a:endParaRPr>
          </a:p>
          <a:p>
            <a:r>
              <a:rPr lang="en-US" altLang="zh-CN" dirty="0"/>
              <a:t>3</a:t>
            </a:r>
            <a:r>
              <a:rPr lang="zh-CN" altLang="en-US" dirty="0"/>
              <a:t>、</a:t>
            </a:r>
            <a:r>
              <a:rPr lang="zh-CN" altLang="en-US">
                <a:sym typeface="+mn-ea"/>
              </a:rPr>
              <a:t>主要是优化一个成像系统，来完成复杂的图像任务，如三维景深估计，三维物体分类等等，扩展到实际的应用里面，例如自动驾驶等等。</a:t>
            </a:r>
            <a:endParaRPr lang="zh-CN" altLang="en-US" dirty="0"/>
          </a:p>
        </p:txBody>
      </p:sp>
      <p:sp>
        <p:nvSpPr>
          <p:cNvPr id="4" name="灯片编号占位符 3"/>
          <p:cNvSpPr>
            <a:spLocks noGrp="1"/>
          </p:cNvSpPr>
          <p:nvPr>
            <p:ph type="sldNum" sz="quarter" idx="5"/>
          </p:nvPr>
        </p:nvSpPr>
        <p:spPr/>
        <p:txBody>
          <a:bodyPr/>
          <a:lstStyle/>
          <a:p>
            <a:fld id="{2FE4ADB5-B737-4607-ACC4-30A3912642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304800" algn="just" fontAlgn="auto">
              <a:lnSpc>
                <a:spcPct val="150000"/>
              </a:lnSpc>
              <a:extLst>
                <a:ext uri="{35155182-B16C-46BC-9424-99874614C6A1}">
                  <wpsdc:indentchars xmlns:wpsdc="http://www.wps.cn/officeDocument/2017/drawingmlCustomData" val="-200" checksum="1981596629"/>
                </a:ext>
              </a:extLst>
            </a:pPr>
            <a:r>
              <a:rPr lang="zh-CN" altLang="en-US" dirty="0">
                <a:sym typeface="+mn-ea"/>
              </a:rPr>
              <a:t>确定题目之前，需要调研大量的文献，调研引用基础文献的文献</a:t>
            </a:r>
            <a:endParaRPr lang="zh-CN" altLang="en-US" dirty="0"/>
          </a:p>
          <a:p>
            <a:pPr indent="-304800" algn="just" fontAlgn="auto">
              <a:lnSpc>
                <a:spcPct val="150000"/>
              </a:lnSpc>
              <a:extLst>
                <a:ext uri="{35155182-B16C-46BC-9424-99874614C6A1}">
                  <wpsdc:indentchars xmlns:wpsdc="http://www.wps.cn/officeDocument/2017/drawingmlCustomData" val="-200" checksum="1981596629"/>
                </a:ext>
              </a:extLst>
            </a:pPr>
            <a:r>
              <a:rPr lang="zh-CN" altLang="en-US">
                <a:uFillTx/>
                <a:latin typeface="Times New Roman" panose="02020603050405020304" pitchFamily="18" charset="0"/>
                <a:ea typeface="宋体" panose="02010600030101010101" pitchFamily="2" charset="-122"/>
                <a:cs typeface="宋体" panose="02010600030101010101" pitchFamily="2" charset="-122"/>
                <a:sym typeface="+mn-ea"/>
              </a:rPr>
              <a:t>实现了全光机器学习，完成了手写数字和Fashion数据集分类，还提高了空间成像分辨率；用于cifar-10数据集分类；用于以光速执行显著性检测和高精度目标分类的任务。</a:t>
            </a:r>
            <a:endParaRPr lang="zh-CN" altLang="en-US" dirty="0"/>
          </a:p>
        </p:txBody>
      </p:sp>
      <p:sp>
        <p:nvSpPr>
          <p:cNvPr id="4" name="灯片编号占位符 3"/>
          <p:cNvSpPr>
            <a:spLocks noGrp="1"/>
          </p:cNvSpPr>
          <p:nvPr>
            <p:ph type="sldNum" sz="quarter" idx="5"/>
          </p:nvPr>
        </p:nvSpPr>
        <p:spPr/>
        <p:txBody>
          <a:bodyPr/>
          <a:lstStyle/>
          <a:p>
            <a:fld id="{2FE4ADB5-B737-4607-ACC4-30A3912642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304800" algn="just" fontAlgn="auto">
              <a:lnSpc>
                <a:spcPct val="150000"/>
              </a:lnSpc>
              <a:extLst>
                <a:ext uri="{35155182-B16C-46BC-9424-99874614C6A1}">
                  <wpsdc:indentchars xmlns:wpsdc="http://www.wps.cn/officeDocument/2017/drawingmlCustomData" val="-200" checksum="1981596629"/>
                </a:ext>
              </a:extLst>
            </a:pPr>
            <a:r>
              <a:rPr lang="zh-CN">
                <a:latin typeface="Times New Roman" panose="02020603050405020304" pitchFamily="18" charset="0"/>
                <a:ea typeface="等线" panose="02010600030101010101" charset="-122"/>
                <a:cs typeface="+mn-ea"/>
                <a:sym typeface="+mn-ea"/>
              </a:rPr>
              <a:t>实验结果：手写数字分类，采用</a:t>
            </a:r>
            <a:r>
              <a:rPr lang="en-US">
                <a:latin typeface="Times New Roman" panose="02020603050405020304" pitchFamily="18" charset="0"/>
                <a:ea typeface="等线" panose="02010600030101010101" charset="-122"/>
                <a:cs typeface="+mn-ea"/>
                <a:sym typeface="+mn-ea"/>
              </a:rPr>
              <a:t>D</a:t>
            </a:r>
            <a:r>
              <a:rPr lang="en-US" baseline="30000">
                <a:latin typeface="Times New Roman" panose="02020603050405020304" pitchFamily="18" charset="0"/>
                <a:ea typeface="等线" panose="02010600030101010101" charset="-122"/>
                <a:cs typeface="+mn-ea"/>
                <a:sym typeface="+mn-ea"/>
              </a:rPr>
              <a:t>2</a:t>
            </a:r>
            <a:r>
              <a:rPr lang="en-US">
                <a:latin typeface="Times New Roman" panose="02020603050405020304" pitchFamily="18" charset="0"/>
                <a:ea typeface="等线" panose="02010600030101010101" charset="-122"/>
                <a:cs typeface="+mn-ea"/>
                <a:sym typeface="+mn-ea"/>
              </a:rPr>
              <a:t>NN</a:t>
            </a:r>
            <a:r>
              <a:rPr lang="zh-CN">
                <a:latin typeface="Times New Roman" panose="02020603050405020304" pitchFamily="18" charset="0"/>
                <a:ea typeface="等线" panose="02010600030101010101" charset="-122"/>
                <a:cs typeface="+mn-ea"/>
                <a:sym typeface="+mn-ea"/>
              </a:rPr>
              <a:t>（</a:t>
            </a:r>
            <a:r>
              <a:rPr lang="en-US">
                <a:latin typeface="Times New Roman" panose="02020603050405020304" pitchFamily="18" charset="0"/>
                <a:ea typeface="等线" panose="02010600030101010101" charset="-122"/>
                <a:cs typeface="+mn-ea"/>
                <a:sym typeface="+mn-ea"/>
              </a:rPr>
              <a:t>5</a:t>
            </a:r>
            <a:r>
              <a:rPr lang="zh-CN">
                <a:latin typeface="Times New Roman" panose="02020603050405020304" pitchFamily="18" charset="0"/>
                <a:ea typeface="等线" panose="02010600030101010101" charset="-122"/>
                <a:cs typeface="+mn-ea"/>
                <a:sym typeface="+mn-ea"/>
              </a:rPr>
              <a:t>层）结构，能实现</a:t>
            </a:r>
            <a:r>
              <a:rPr lang="en-US">
                <a:latin typeface="Times New Roman" panose="02020603050405020304" pitchFamily="18" charset="0"/>
                <a:ea typeface="等线" panose="02010600030101010101" charset="-122"/>
                <a:cs typeface="+mn-ea"/>
                <a:sym typeface="+mn-ea"/>
              </a:rPr>
              <a:t>91.75%</a:t>
            </a:r>
            <a:r>
              <a:rPr lang="zh-CN">
                <a:latin typeface="Times New Roman" panose="02020603050405020304" pitchFamily="18" charset="0"/>
                <a:ea typeface="等线" panose="02010600030101010101" charset="-122"/>
                <a:cs typeface="+mn-ea"/>
                <a:sym typeface="+mn-ea"/>
              </a:rPr>
              <a:t>的分类精度，在</a:t>
            </a:r>
            <a:r>
              <a:rPr lang="en-US">
                <a:latin typeface="Times New Roman" panose="02020603050405020304" pitchFamily="18" charset="0"/>
                <a:ea typeface="等线" panose="02010600030101010101" charset="-122"/>
                <a:cs typeface="+mn-ea"/>
                <a:sym typeface="+mn-ea"/>
              </a:rPr>
              <a:t>5</a:t>
            </a:r>
            <a:r>
              <a:rPr lang="zh-CN">
                <a:latin typeface="Times New Roman" panose="02020603050405020304" pitchFamily="18" charset="0"/>
                <a:ea typeface="等线" panose="02010600030101010101" charset="-122"/>
                <a:cs typeface="+mn-ea"/>
                <a:sym typeface="+mn-ea"/>
              </a:rPr>
              <a:t>层结构后有增加两层衍射层，精度增加到</a:t>
            </a:r>
            <a:r>
              <a:rPr lang="en-US">
                <a:latin typeface="Times New Roman" panose="02020603050405020304" pitchFamily="18" charset="0"/>
                <a:ea typeface="等线" panose="02010600030101010101" charset="-122"/>
                <a:cs typeface="+mn-ea"/>
                <a:sym typeface="+mn-ea"/>
              </a:rPr>
              <a:t>93.39%</a:t>
            </a:r>
            <a:r>
              <a:rPr lang="zh-CN">
                <a:latin typeface="Times New Roman" panose="02020603050405020304" pitchFamily="18" charset="0"/>
                <a:ea typeface="等线" panose="02010600030101010101" charset="-122"/>
                <a:cs typeface="+mn-ea"/>
                <a:sym typeface="+mn-ea"/>
              </a:rPr>
              <a:t>。</a:t>
            </a:r>
            <a:endParaRPr lang="zh-CN">
              <a:latin typeface="Times New Roman" panose="02020603050405020304" pitchFamily="18" charset="0"/>
              <a:ea typeface="等线" panose="02010600030101010101" charset="-122"/>
              <a:cs typeface="+mn-ea"/>
              <a:sym typeface="+mn-ea"/>
            </a:endParaRPr>
          </a:p>
          <a:p>
            <a:pPr indent="-304800" algn="just" fontAlgn="auto">
              <a:lnSpc>
                <a:spcPct val="150000"/>
              </a:lnSpc>
              <a:extLst>
                <a:ext uri="{35155182-B16C-46BC-9424-99874614C6A1}">
                  <wpsdc:indentchars xmlns:wpsdc="http://www.wps.cn/officeDocument/2017/drawingmlCustomData" val="-200" checksum="1981596629"/>
                </a:ext>
              </a:extLst>
            </a:pPr>
            <a:r>
              <a:rPr lang="zh-CN">
                <a:latin typeface="Times New Roman" panose="02020603050405020304" pitchFamily="18" charset="0"/>
                <a:ea typeface="等线" panose="02010600030101010101" charset="-122"/>
                <a:cs typeface="+mn-ea"/>
                <a:sym typeface="+mn-ea"/>
              </a:rPr>
              <a:t>实验结果：</a:t>
            </a:r>
            <a:r>
              <a:rPr lang="en-US">
                <a:latin typeface="Times New Roman" panose="02020603050405020304" pitchFamily="18" charset="0"/>
                <a:ea typeface="等线" panose="02010600030101010101" charset="-122"/>
                <a:cs typeface="+mn-ea"/>
                <a:sym typeface="+mn-ea"/>
              </a:rPr>
              <a:t>cifar-10</a:t>
            </a:r>
            <a:r>
              <a:rPr lang="zh-CN">
                <a:latin typeface="Times New Roman" panose="02020603050405020304" pitchFamily="18" charset="0"/>
                <a:ea typeface="等线" panose="02010600030101010101" charset="-122"/>
                <a:cs typeface="+mn-ea"/>
                <a:sym typeface="+mn-ea"/>
              </a:rPr>
              <a:t>数据集分类，采用混合光电</a:t>
            </a:r>
            <a:r>
              <a:rPr lang="en-US">
                <a:latin typeface="Times New Roman" panose="02020603050405020304" pitchFamily="18" charset="0"/>
                <a:ea typeface="等线" panose="02010600030101010101" charset="-122"/>
                <a:cs typeface="+mn-ea"/>
                <a:sym typeface="+mn-ea"/>
              </a:rPr>
              <a:t>CNN</a:t>
            </a:r>
            <a:r>
              <a:rPr lang="zh-CN">
                <a:latin typeface="Times New Roman" panose="02020603050405020304" pitchFamily="18" charset="0"/>
                <a:ea typeface="等线" panose="02010600030101010101" charset="-122"/>
                <a:cs typeface="+mn-ea"/>
                <a:sym typeface="+mn-ea"/>
              </a:rPr>
              <a:t>（一层卷积</a:t>
            </a:r>
            <a:r>
              <a:rPr lang="en-US">
                <a:latin typeface="Times New Roman" panose="02020603050405020304" pitchFamily="18" charset="0"/>
                <a:ea typeface="等线" panose="02010600030101010101" charset="-122"/>
                <a:cs typeface="+mn-ea"/>
                <a:sym typeface="+mn-ea"/>
              </a:rPr>
              <a:t>+</a:t>
            </a:r>
            <a:r>
              <a:rPr lang="zh-CN">
                <a:latin typeface="Times New Roman" panose="02020603050405020304" pitchFamily="18" charset="0"/>
                <a:ea typeface="等线" panose="02010600030101010101" charset="-122"/>
                <a:cs typeface="+mn-ea"/>
                <a:sym typeface="+mn-ea"/>
              </a:rPr>
              <a:t>一层全连接），测试分类精度达</a:t>
            </a:r>
            <a:r>
              <a:rPr lang="en-US">
                <a:latin typeface="Times New Roman" panose="02020603050405020304" pitchFamily="18" charset="0"/>
                <a:ea typeface="等线" panose="02010600030101010101" charset="-122"/>
                <a:cs typeface="+mn-ea"/>
                <a:sym typeface="+mn-ea"/>
              </a:rPr>
              <a:t>51.0%</a:t>
            </a:r>
            <a:r>
              <a:rPr lang="zh-CN">
                <a:latin typeface="Times New Roman" panose="02020603050405020304" pitchFamily="18" charset="0"/>
                <a:ea typeface="等线" panose="02010600030101010101" charset="-122"/>
                <a:cs typeface="+mn-ea"/>
                <a:sym typeface="+mn-ea"/>
              </a:rPr>
              <a:t>。</a:t>
            </a:r>
            <a:endParaRPr lang="zh-CN">
              <a:latin typeface="Times New Roman" panose="02020603050405020304" pitchFamily="18" charset="0"/>
              <a:ea typeface="等线" panose="02010600030101010101" charset="-122"/>
              <a:cs typeface="+mn-ea"/>
              <a:sym typeface="+mn-ea"/>
            </a:endParaRPr>
          </a:p>
          <a:p>
            <a:pPr indent="-304800" algn="just" fontAlgn="auto">
              <a:lnSpc>
                <a:spcPct val="150000"/>
              </a:lnSpc>
              <a:extLst>
                <a:ext uri="{35155182-B16C-46BC-9424-99874614C6A1}">
                  <wpsdc:indentchars xmlns:wpsdc="http://www.wps.cn/officeDocument/2017/drawingmlCustomData" val="-200" checksum="1981596629"/>
                </a:ext>
              </a:extLst>
            </a:pPr>
            <a:r>
              <a:rPr lang="zh-CN">
                <a:latin typeface="Times New Roman" panose="02020603050405020304" pitchFamily="18" charset="0"/>
                <a:ea typeface="等线" panose="02010600030101010101" charset="-122"/>
                <a:cs typeface="+mn-ea"/>
                <a:sym typeface="+mn-ea"/>
              </a:rPr>
              <a:t>实验结果：手写数字分类，采用双</a:t>
            </a:r>
            <a:r>
              <a:rPr lang="en-US">
                <a:latin typeface="Times New Roman" panose="02020603050405020304" pitchFamily="18" charset="0"/>
                <a:ea typeface="等线" panose="02010600030101010101" charset="-122"/>
                <a:cs typeface="+mn-ea"/>
                <a:sym typeface="+mn-ea"/>
              </a:rPr>
              <a:t>2f</a:t>
            </a:r>
            <a:r>
              <a:rPr lang="zh-CN">
                <a:latin typeface="Times New Roman" panose="02020603050405020304" pitchFamily="18" charset="0"/>
                <a:ea typeface="等线" panose="02010600030101010101" charset="-122"/>
                <a:cs typeface="+mn-ea"/>
                <a:sym typeface="+mn-ea"/>
              </a:rPr>
              <a:t>系统</a:t>
            </a:r>
            <a:r>
              <a:rPr lang="en-US">
                <a:latin typeface="Times New Roman" panose="02020603050405020304" pitchFamily="18" charset="0"/>
                <a:ea typeface="等线" panose="02010600030101010101" charset="-122"/>
                <a:cs typeface="+mn-ea"/>
                <a:sym typeface="+mn-ea"/>
              </a:rPr>
              <a:t>+</a:t>
            </a:r>
            <a:r>
              <a:rPr lang="zh-CN">
                <a:latin typeface="Times New Roman" panose="02020603050405020304" pitchFamily="18" charset="0"/>
                <a:ea typeface="等线" panose="02010600030101010101" charset="-122"/>
                <a:cs typeface="+mn-ea"/>
                <a:sym typeface="+mn-ea"/>
              </a:rPr>
              <a:t>五层相位板</a:t>
            </a:r>
            <a:r>
              <a:rPr lang="en-US">
                <a:latin typeface="Times New Roman" panose="02020603050405020304" pitchFamily="18" charset="0"/>
                <a:ea typeface="等线" panose="02010600030101010101" charset="-122"/>
                <a:cs typeface="+mn-ea"/>
                <a:sym typeface="+mn-ea"/>
              </a:rPr>
              <a:t>+</a:t>
            </a:r>
            <a:r>
              <a:rPr lang="zh-CN">
                <a:latin typeface="Times New Roman" panose="02020603050405020304" pitchFamily="18" charset="0"/>
                <a:ea typeface="等线" panose="02010600030101010101" charset="-122"/>
                <a:cs typeface="+mn-ea"/>
                <a:sym typeface="+mn-ea"/>
              </a:rPr>
              <a:t>一个非线性层结构，能实现</a:t>
            </a:r>
            <a:r>
              <a:rPr lang="en-US">
                <a:latin typeface="Times New Roman" panose="02020603050405020304" pitchFamily="18" charset="0"/>
                <a:ea typeface="等线" panose="02010600030101010101" charset="-122"/>
                <a:cs typeface="+mn-ea"/>
                <a:sym typeface="+mn-ea"/>
              </a:rPr>
              <a:t>97%</a:t>
            </a:r>
            <a:r>
              <a:rPr lang="zh-CN">
                <a:latin typeface="Times New Roman" panose="02020603050405020304" pitchFamily="18" charset="0"/>
                <a:ea typeface="等线" panose="02010600030101010101" charset="-122"/>
                <a:cs typeface="+mn-ea"/>
                <a:sym typeface="+mn-ea"/>
              </a:rPr>
              <a:t>的分类精度。</a:t>
            </a:r>
            <a:endParaRPr lang="zh-CN" altLang="en-US" dirty="0"/>
          </a:p>
        </p:txBody>
      </p:sp>
      <p:sp>
        <p:nvSpPr>
          <p:cNvPr id="4" name="灯片编号占位符 3"/>
          <p:cNvSpPr>
            <a:spLocks noGrp="1"/>
          </p:cNvSpPr>
          <p:nvPr>
            <p:ph type="sldNum" sz="quarter" idx="5"/>
          </p:nvPr>
        </p:nvSpPr>
        <p:spPr/>
        <p:txBody>
          <a:bodyPr/>
          <a:lstStyle/>
          <a:p>
            <a:fld id="{2FE4ADB5-B737-4607-ACC4-30A3912642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304800" algn="just" fontAlgn="auto">
              <a:lnSpc>
                <a:spcPct val="150000"/>
              </a:lnSpc>
              <a:extLst>
                <a:ext uri="{35155182-B16C-46BC-9424-99874614C6A1}">
                  <wpsdc:indentchars xmlns:wpsdc="http://www.wps.cn/officeDocument/2017/drawingmlCustomData" val="-200" checksum="1981596629"/>
                </a:ext>
              </a:extLst>
            </a:pPr>
            <a:r>
              <a:rPr lang="zh-CN" altLang="en-US" dirty="0"/>
              <a:t>CNN的起点是神经认知机模型，</a:t>
            </a:r>
            <a:r>
              <a:rPr lang="en-US" altLang="zh-CN" dirty="0"/>
              <a:t>1980</a:t>
            </a:r>
            <a:r>
              <a:rPr lang="zh-CN" altLang="en-US" dirty="0"/>
              <a:t>年由日本科学家福岛邦彦提出，其目标是构建一个能够像人脑一样实现模式识别的网络结构，从而帮助理解大脑的运作，创造性的从人类视觉系统引入了许多新的思想到人工神经网络；</a:t>
            </a:r>
            <a:endParaRPr lang="zh-CN" altLang="en-US" dirty="0"/>
          </a:p>
          <a:p>
            <a:pPr indent="-304800" algn="just" fontAlgn="auto">
              <a:lnSpc>
                <a:spcPct val="150000"/>
              </a:lnSpc>
              <a:extLst>
                <a:ext uri="{35155182-B16C-46BC-9424-99874614C6A1}">
                  <wpsdc:indentchars xmlns:wpsdc="http://www.wps.cn/officeDocument/2017/drawingmlCustomData" val="-200" checksum="1981596629"/>
                </a:ext>
              </a:extLst>
            </a:pPr>
            <a:r>
              <a:rPr lang="en-US" altLang="zh-CN" dirty="0"/>
              <a:t>1989</a:t>
            </a:r>
            <a:r>
              <a:rPr lang="zh-CN" altLang="en-US" dirty="0"/>
              <a:t>年LeCun将反向传播应用到了类似Neocognitro的网络上来做有监督学习；</a:t>
            </a:r>
            <a:endParaRPr lang="zh-CN" altLang="en-US" dirty="0"/>
          </a:p>
          <a:p>
            <a:pPr indent="-304800" algn="just" fontAlgn="auto">
              <a:lnSpc>
                <a:spcPct val="150000"/>
              </a:lnSpc>
              <a:extLst>
                <a:ext uri="{35155182-B16C-46BC-9424-99874614C6A1}">
                  <wpsdc:indentchars xmlns:wpsdc="http://www.wps.cn/officeDocument/2017/drawingmlCustomData" val="-200" checksum="1981596629"/>
                </a:ext>
              </a:extLst>
            </a:pPr>
            <a:r>
              <a:rPr lang="en-US" altLang="zh-CN" dirty="0"/>
              <a:t>1998</a:t>
            </a:r>
            <a:r>
              <a:rPr lang="zh-CN" altLang="en-US" dirty="0"/>
              <a:t>年</a:t>
            </a:r>
            <a:r>
              <a:rPr lang="zh-CN" altLang="en-US" dirty="0">
                <a:sym typeface="+mn-ea"/>
              </a:rPr>
              <a:t>LeCun</a:t>
            </a:r>
            <a:r>
              <a:rPr lang="zh-CN" altLang="en-US" dirty="0"/>
              <a:t>提出LeNet，目的是解决手写数字识别的问题，总共</a:t>
            </a:r>
            <a:r>
              <a:rPr lang="en-US" altLang="zh-CN" dirty="0"/>
              <a:t>8</a:t>
            </a:r>
            <a:r>
              <a:rPr lang="zh-CN" altLang="en-US" dirty="0"/>
              <a:t>层，</a:t>
            </a:r>
            <a:r>
              <a:rPr lang="zh-CN" altLang="en-US" dirty="0">
                <a:sym typeface="+mn-ea"/>
              </a:rPr>
              <a:t>输入、输出、</a:t>
            </a:r>
            <a:r>
              <a:rPr lang="zh-CN" altLang="en-US" dirty="0"/>
              <a:t>三层卷积、两层池化、一层全连接；然而之后CNN的锋芒开始被SVM等模型盖过，随着修正线性单元ReLU、dropout的提出，以及GPU和大数据带来的历史机遇</a:t>
            </a:r>
            <a:endParaRPr lang="zh-CN" altLang="en-US" dirty="0"/>
          </a:p>
          <a:p>
            <a:pPr indent="-304800" algn="just" fontAlgn="auto">
              <a:lnSpc>
                <a:spcPct val="150000"/>
              </a:lnSpc>
              <a:extLst>
                <a:ext uri="{35155182-B16C-46BC-9424-99874614C6A1}">
                  <wpsdc:indentchars xmlns:wpsdc="http://www.wps.cn/officeDocument/2017/drawingmlCustomData" val="-200" checksum="1981596629"/>
                </a:ext>
              </a:extLst>
            </a:pPr>
            <a:r>
              <a:rPr lang="zh-CN" altLang="en-US" dirty="0"/>
              <a:t>CNN在2012年迎来了历史突破：AlexNet。随后几年，CNN呈现爆发式发展，各种CNN模型涌现出来。</a:t>
            </a:r>
            <a:endParaRPr lang="zh-CN" altLang="en-US" dirty="0"/>
          </a:p>
          <a:p>
            <a:pPr indent="-304800" algn="just" fontAlgn="auto">
              <a:lnSpc>
                <a:spcPct val="150000"/>
              </a:lnSpc>
              <a:extLst>
                <a:ext uri="{35155182-B16C-46BC-9424-99874614C6A1}">
                  <wpsdc:indentchars xmlns:wpsdc="http://www.wps.cn/officeDocument/2017/drawingmlCustomData" val="-200" checksum="1981596629"/>
                </a:ext>
              </a:extLst>
            </a:pPr>
            <a:r>
              <a:rPr lang="zh-CN" altLang="en-US" dirty="0"/>
              <a:t>从网络结构加深、加强卷积功能、从分类到检测、新增功能模块四方面发展。</a:t>
            </a:r>
            <a:endParaRPr lang="zh-CN" altLang="en-US" dirty="0"/>
          </a:p>
        </p:txBody>
      </p:sp>
      <p:sp>
        <p:nvSpPr>
          <p:cNvPr id="4" name="灯片编号占位符 3"/>
          <p:cNvSpPr>
            <a:spLocks noGrp="1"/>
          </p:cNvSpPr>
          <p:nvPr>
            <p:ph type="sldNum" sz="quarter" idx="5"/>
          </p:nvPr>
        </p:nvSpPr>
        <p:spPr/>
        <p:txBody>
          <a:bodyPr/>
          <a:lstStyle/>
          <a:p>
            <a:fld id="{2FE4ADB5-B737-4607-ACC4-30A3912642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355600" algn="just" fontAlgn="auto">
              <a:lnSpc>
                <a:spcPct val="150000"/>
              </a:lnSpc>
            </a:pPr>
            <a:r>
              <a:rPr lang="zh-CN" altLang="en-US">
                <a:sym typeface="+mn-ea"/>
              </a:rPr>
              <a:t>2012年</a:t>
            </a:r>
            <a:r>
              <a:rPr lang="zh-CN" altLang="en-US">
                <a:solidFill>
                  <a:srgbClr val="00B050"/>
                </a:solidFill>
                <a:sym typeface="+mn-ea"/>
              </a:rPr>
              <a:t>AlexNet由Alex Krizhevsky提出，</a:t>
            </a:r>
            <a:r>
              <a:rPr lang="zh-CN" altLang="en-US">
                <a:sym typeface="+mn-ea"/>
              </a:rPr>
              <a:t>取得ImageNet比赛的分类任务的冠军，并且分类准确率远远超过利用传统方法实现的分类结果。五层卷积、三层全连接</a:t>
            </a:r>
            <a:r>
              <a:rPr lang="en-US" altLang="zh-CN">
                <a:sym typeface="+mn-ea"/>
              </a:rPr>
              <a:t>;</a:t>
            </a:r>
            <a:endParaRPr lang="en-US" altLang="zh-CN">
              <a:sym typeface="+mn-ea"/>
            </a:endParaRPr>
          </a:p>
          <a:p>
            <a:pPr indent="-355600" algn="just" fontAlgn="auto">
              <a:lnSpc>
                <a:spcPct val="150000"/>
              </a:lnSpc>
            </a:pPr>
            <a:r>
              <a:rPr lang="en-US" altLang="zh-CN" dirty="0">
                <a:sym typeface="+mn-ea"/>
              </a:rPr>
              <a:t>ReLU</a:t>
            </a:r>
            <a:r>
              <a:rPr lang="zh-CN" altLang="en-US" dirty="0">
                <a:sym typeface="+mn-ea"/>
              </a:rPr>
              <a:t>：</a:t>
            </a:r>
            <a:r>
              <a:rPr lang="en-US" altLang="zh-CN" dirty="0">
                <a:sym typeface="+mn-ea"/>
              </a:rPr>
              <a:t>成功解决了Sigmoid在网络较深时的梯度</a:t>
            </a:r>
            <a:r>
              <a:rPr lang="zh-CN" altLang="en-US" dirty="0">
                <a:sym typeface="+mn-ea"/>
              </a:rPr>
              <a:t>消失</a:t>
            </a:r>
            <a:r>
              <a:rPr lang="en-US" altLang="zh-CN" dirty="0">
                <a:sym typeface="+mn-ea"/>
              </a:rPr>
              <a:t>问题，此外，加快了训练速度，因为训练网络使用梯度下降法，非饱和的非线性函数训练速度快于饱和的非线性函数。</a:t>
            </a:r>
            <a:endParaRPr lang="en-US" altLang="zh-CN" dirty="0">
              <a:sym typeface="+mn-ea"/>
            </a:endParaRPr>
          </a:p>
          <a:p>
            <a:pPr indent="-355600" algn="just" fontAlgn="auto">
              <a:lnSpc>
                <a:spcPct val="150000"/>
              </a:lnSpc>
            </a:pPr>
            <a:r>
              <a:rPr lang="zh-CN" altLang="en-US" dirty="0">
                <a:sym typeface="+mn-ea"/>
              </a:rPr>
              <a:t>数据增强：增加数据量，减轻过拟合，提升泛化能力。</a:t>
            </a:r>
            <a:endParaRPr lang="zh-CN" altLang="en-US" dirty="0">
              <a:sym typeface="+mn-ea"/>
            </a:endParaRPr>
          </a:p>
          <a:p>
            <a:pPr indent="-355600" algn="just" fontAlgn="auto">
              <a:lnSpc>
                <a:spcPct val="150000"/>
              </a:lnSpc>
            </a:pPr>
            <a:r>
              <a:rPr lang="en-US" altLang="zh-CN" dirty="0">
                <a:sym typeface="+mn-ea"/>
              </a:rPr>
              <a:t>dropout</a:t>
            </a:r>
            <a:r>
              <a:rPr lang="zh-CN" altLang="en-US" dirty="0">
                <a:sym typeface="+mn-ea"/>
              </a:rPr>
              <a:t>：</a:t>
            </a:r>
            <a:r>
              <a:rPr lang="en-US" altLang="zh-CN" dirty="0">
                <a:sym typeface="+mn-ea"/>
              </a:rPr>
              <a:t>AlexNet将其实用化，通过实践证实了它的效果。</a:t>
            </a:r>
            <a:endParaRPr lang="en-US" altLang="zh-CN" dirty="0">
              <a:sym typeface="+mn-ea"/>
            </a:endParaRPr>
          </a:p>
          <a:p>
            <a:pPr indent="-355600" algn="just" fontAlgn="auto">
              <a:lnSpc>
                <a:spcPct val="150000"/>
              </a:lnSpc>
            </a:pPr>
            <a:r>
              <a:rPr lang="zh-CN" altLang="en-US" dirty="0">
                <a:sym typeface="+mn-ea"/>
              </a:rPr>
              <a:t>此外</a:t>
            </a:r>
            <a:r>
              <a:rPr lang="en-US" altLang="zh-CN" dirty="0">
                <a:sym typeface="+mn-ea"/>
              </a:rPr>
              <a:t>使用最大池化，避免平均池化的模糊化效果。并且AlexNet中提出让步长比池化核的尺寸小，这样池化层的输出之间会有重叠和覆盖，提升了特征的丰富性。</a:t>
            </a:r>
            <a:endParaRPr lang="en-US" altLang="zh-CN" dirty="0">
              <a:sym typeface="+mn-ea"/>
            </a:endParaRPr>
          </a:p>
          <a:p>
            <a:pPr indent="-355600" algn="just" fontAlgn="auto">
              <a:lnSpc>
                <a:spcPct val="150000"/>
              </a:lnSpc>
            </a:pPr>
            <a:r>
              <a:rPr lang="en-US" altLang="zh-CN" dirty="0">
                <a:sym typeface="+mn-ea"/>
              </a:rPr>
              <a:t>提出了局部响应归一化LRN层</a:t>
            </a:r>
            <a:r>
              <a:rPr lang="zh-CN" altLang="en-US" dirty="0">
                <a:sym typeface="+mn-ea"/>
              </a:rPr>
              <a:t>：</a:t>
            </a:r>
            <a:r>
              <a:rPr lang="en-US" altLang="zh-CN" dirty="0">
                <a:sym typeface="+mn-ea"/>
              </a:rPr>
              <a:t>对局部神经元的活动创建竞争机制，使得其中响应比较大的值变得相对更大，并抑制其他反馈较小的神经元，增强了模型的泛化能力。</a:t>
            </a:r>
            <a:endParaRPr lang="en-US" altLang="zh-CN" dirty="0">
              <a:sym typeface="+mn-ea"/>
            </a:endParaRPr>
          </a:p>
        </p:txBody>
      </p:sp>
      <p:sp>
        <p:nvSpPr>
          <p:cNvPr id="4" name="灯片编号占位符 3"/>
          <p:cNvSpPr>
            <a:spLocks noGrp="1"/>
          </p:cNvSpPr>
          <p:nvPr>
            <p:ph type="sldNum" sz="quarter" idx="5"/>
          </p:nvPr>
        </p:nvSpPr>
        <p:spPr/>
        <p:txBody>
          <a:bodyPr/>
          <a:lstStyle/>
          <a:p>
            <a:fld id="{2FE4ADB5-B737-4607-ACC4-30A3912642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355600" algn="just" fontAlgn="auto">
              <a:lnSpc>
                <a:spcPct val="150000"/>
              </a:lnSpc>
            </a:pPr>
            <a:r>
              <a:rPr dirty="0"/>
              <a:t>第一层卷积核11*11，s=4，池化3*3，s=2；光学前端包括一个4f相关器阵列和插入在中间的滤波器掩模，相关器的透镜实现为超表面，并通过平面波谱计算进行模拟。</a:t>
            </a:r>
            <a:endParaRPr dirty="0"/>
          </a:p>
          <a:p>
            <a:pPr indent="-355600" algn="just" fontAlgn="auto">
              <a:lnSpc>
                <a:spcPct val="150000"/>
              </a:lnSpc>
            </a:pPr>
            <a:r>
              <a:rPr dirty="0"/>
              <a:t>只采用第一层作为光学卷积的原因是：池化的光学实现；前两层比后续层更耗时，第一层又是初始处理数据的层，只采用第一层为光学卷积，只需进行一次光电转换。</a:t>
            </a:r>
            <a:endParaRPr dirty="0"/>
          </a:p>
        </p:txBody>
      </p:sp>
      <p:sp>
        <p:nvSpPr>
          <p:cNvPr id="4" name="灯片编号占位符 3"/>
          <p:cNvSpPr>
            <a:spLocks noGrp="1"/>
          </p:cNvSpPr>
          <p:nvPr>
            <p:ph type="sldNum" sz="quarter" idx="5"/>
          </p:nvPr>
        </p:nvSpPr>
        <p:spPr/>
        <p:txBody>
          <a:bodyPr/>
          <a:lstStyle/>
          <a:p>
            <a:fld id="{2FE4ADB5-B737-4607-ACC4-30A3912642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355600" algn="just" fontAlgn="auto">
              <a:lnSpc>
                <a:spcPct val="150000"/>
              </a:lnSpc>
            </a:pPr>
            <a:r>
              <a:rPr lang="zh-CN">
                <a:latin typeface="Times New Roman" panose="02020603050405020304" pitchFamily="18" charset="0"/>
                <a:cs typeface="+mn-ea"/>
                <a:sym typeface="+mn-ea"/>
              </a:rPr>
              <a:t>VGGNet是牛津大学计算机几何视觉组（Visual Geometry Group）和Google DeepMind公司的研究员一起研发的深度卷积神经网络。主要工作是证明了增加网络的深度能够在一定程度上影响网络最终的性能。</a:t>
            </a:r>
            <a:endParaRPr lang="zh-CN">
              <a:latin typeface="Times New Roman" panose="02020603050405020304" pitchFamily="18" charset="0"/>
              <a:cs typeface="+mn-ea"/>
              <a:sym typeface="+mn-ea"/>
            </a:endParaRPr>
          </a:p>
          <a:p>
            <a:pPr indent="-355600" algn="just" fontAlgn="auto">
              <a:lnSpc>
                <a:spcPct val="150000"/>
              </a:lnSpc>
            </a:pPr>
            <a:r>
              <a:rPr lang="zh-CN">
                <a:latin typeface="Times New Roman" panose="02020603050405020304" pitchFamily="18" charset="0"/>
                <a:cs typeface="+mn-ea"/>
                <a:sym typeface="+mn-ea"/>
              </a:rPr>
              <a:t>VGG由5层卷积块、3层全连接层、softmax输出层构成，层与层之间使用max-pooling（最大化池）分开，所有隐层的激活单元都采用ReLU函数。</a:t>
            </a:r>
            <a:endParaRPr lang="zh-CN">
              <a:latin typeface="Times New Roman" panose="02020603050405020304" pitchFamily="18" charset="0"/>
              <a:cs typeface="+mn-ea"/>
              <a:sym typeface="+mn-ea"/>
            </a:endParaRPr>
          </a:p>
          <a:p>
            <a:pPr indent="-355600" algn="just" fontAlgn="auto">
              <a:lnSpc>
                <a:spcPct val="150000"/>
              </a:lnSpc>
            </a:pPr>
            <a:endParaRPr lang="zh-CN" altLang="en-US" dirty="0"/>
          </a:p>
        </p:txBody>
      </p:sp>
      <p:sp>
        <p:nvSpPr>
          <p:cNvPr id="4" name="灯片编号占位符 3"/>
          <p:cNvSpPr>
            <a:spLocks noGrp="1"/>
          </p:cNvSpPr>
          <p:nvPr>
            <p:ph type="sldNum" sz="quarter" idx="5"/>
          </p:nvPr>
        </p:nvSpPr>
        <p:spPr/>
        <p:txBody>
          <a:bodyPr/>
          <a:lstStyle/>
          <a:p>
            <a:fld id="{2FE4ADB5-B737-4607-ACC4-30A3912642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17593FB-04C5-41A3-BA62-C3C204B0CC4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0F775A4-971A-498E-88C7-28198F5DE5E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F17593FB-04C5-41A3-BA62-C3C204B0CC4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0F775A4-971A-498E-88C7-28198F5DE5E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F17593FB-04C5-41A3-BA62-C3C204B0CC4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F775A4-971A-498E-88C7-28198F5DE5E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17593FB-04C5-41A3-BA62-C3C204B0CC42}" type="datetimeFigureOut">
              <a:rPr lang="zh-CN" altLang="en-US" smtClean="0"/>
            </a:fld>
            <a:endParaRPr lang="zh-CN" altLang="en-US"/>
          </a:p>
        </p:txBody>
      </p:sp>
      <p:sp>
        <p:nvSpPr>
          <p:cNvPr id="6" name="灯片编号占位符 5"/>
          <p:cNvSpPr>
            <a:spLocks noGrp="1"/>
          </p:cNvSpPr>
          <p:nvPr>
            <p:ph type="sldNum" sz="quarter" idx="12"/>
          </p:nvPr>
        </p:nvSpPr>
        <p:spPr/>
        <p:txBody>
          <a:bodyPr/>
          <a:lstStyle/>
          <a:p>
            <a:fld id="{E0F775A4-971A-498E-88C7-28198F5DE5E6}" type="slidenum">
              <a:rPr lang="zh-CN" altLang="en-US" smtClean="0"/>
            </a:fld>
            <a:endParaRPr lang="zh-CN" altLang="en-US"/>
          </a:p>
        </p:txBody>
      </p:sp>
      <p:sp>
        <p:nvSpPr>
          <p:cNvPr id="7" name="矩形 6"/>
          <p:cNvSpPr/>
          <p:nvPr userDrawn="1"/>
        </p:nvSpPr>
        <p:spPr>
          <a:xfrm flipV="1">
            <a:off x="107591" y="619233"/>
            <a:ext cx="6102017" cy="45719"/>
          </a:xfrm>
          <a:prstGeom prst="rect">
            <a:avLst/>
          </a:prstGeom>
          <a:gradFill flip="none" rotWithShape="1">
            <a:gsLst>
              <a:gs pos="27000">
                <a:srgbClr val="FF8000"/>
              </a:gs>
              <a:gs pos="0">
                <a:srgbClr val="FF0000"/>
              </a:gs>
              <a:gs pos="51000">
                <a:srgbClr val="FFFF00"/>
              </a:gs>
              <a:gs pos="75000">
                <a:schemeClr val="accent6">
                  <a:lumMod val="40000"/>
                  <a:lumOff val="60000"/>
                </a:schemeClr>
              </a:gs>
              <a:gs pos="100000">
                <a:srgbClr val="00B050">
                  <a:lumMod val="58000"/>
                  <a:lumOff val="42000"/>
                  <a:alpha val="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图片 7"/>
          <p:cNvPicPr>
            <a:picLocks noChangeAspect="1"/>
          </p:cNvPicPr>
          <p:nvPr userDrawn="1"/>
        </p:nvPicPr>
        <p:blipFill>
          <a:blip r:embed="rId2"/>
          <a:stretch>
            <a:fillRect/>
          </a:stretch>
        </p:blipFill>
        <p:spPr>
          <a:xfrm>
            <a:off x="12357" y="6126036"/>
            <a:ext cx="1608626" cy="731967"/>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竖排标题与文本">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E0F775A4-971A-498E-88C7-28198F5DE5E6}" type="slidenum">
              <a:rPr lang="zh-CN" altLang="en-US" smtClean="0"/>
            </a:fld>
            <a:endParaRPr lang="zh-CN" altLang="en-US"/>
          </a:p>
        </p:txBody>
      </p:sp>
      <p:sp>
        <p:nvSpPr>
          <p:cNvPr id="7" name="矩形 6"/>
          <p:cNvSpPr/>
          <p:nvPr userDrawn="1"/>
        </p:nvSpPr>
        <p:spPr>
          <a:xfrm flipV="1">
            <a:off x="107591" y="619233"/>
            <a:ext cx="6102017" cy="45719"/>
          </a:xfrm>
          <a:prstGeom prst="rect">
            <a:avLst/>
          </a:prstGeom>
          <a:gradFill flip="none" rotWithShape="1">
            <a:gsLst>
              <a:gs pos="27000">
                <a:srgbClr val="FF8000"/>
              </a:gs>
              <a:gs pos="0">
                <a:srgbClr val="FF0000"/>
              </a:gs>
              <a:gs pos="51000">
                <a:srgbClr val="FFFF00"/>
              </a:gs>
              <a:gs pos="75000">
                <a:schemeClr val="accent6">
                  <a:lumMod val="40000"/>
                  <a:lumOff val="60000"/>
                </a:schemeClr>
              </a:gs>
              <a:gs pos="100000">
                <a:srgbClr val="00B050">
                  <a:lumMod val="58000"/>
                  <a:lumOff val="42000"/>
                  <a:alpha val="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图片 7"/>
          <p:cNvPicPr>
            <a:picLocks noChangeAspect="1"/>
          </p:cNvPicPr>
          <p:nvPr userDrawn="1"/>
        </p:nvPicPr>
        <p:blipFill>
          <a:blip r:embed="rId2"/>
          <a:stretch>
            <a:fillRect/>
          </a:stretch>
        </p:blipFill>
        <p:spPr>
          <a:xfrm>
            <a:off x="12357" y="6126036"/>
            <a:ext cx="1608626" cy="731967"/>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F17593FB-04C5-41A3-BA62-C3C204B0CC4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F775A4-971A-498E-88C7-28198F5DE5E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F17593FB-04C5-41A3-BA62-C3C204B0CC4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0F775A4-971A-498E-88C7-28198F5DE5E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F17593FB-04C5-41A3-BA62-C3C204B0CC4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0F775A4-971A-498E-88C7-28198F5DE5E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F17593FB-04C5-41A3-BA62-C3C204B0CC42}"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0F775A4-971A-498E-88C7-28198F5DE5E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17593FB-04C5-41A3-BA62-C3C204B0CC42}"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0F775A4-971A-498E-88C7-28198F5DE5E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593FB-04C5-41A3-BA62-C3C204B0CC42}"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0F775A4-971A-498E-88C7-28198F5DE5E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F17593FB-04C5-41A3-BA62-C3C204B0CC4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0F775A4-971A-498E-88C7-28198F5DE5E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F17593FB-04C5-41A3-BA62-C3C204B0CC4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0F775A4-971A-498E-88C7-28198F5DE5E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7593FB-04C5-41A3-BA62-C3C204B0CC42}"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F775A4-971A-498E-88C7-28198F5DE5E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2.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2.xml"/><Relationship Id="rId2" Type="http://schemas.openxmlformats.org/officeDocument/2006/relationships/image" Target="../media/image15.png"/><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2.xml"/><Relationship Id="rId2" Type="http://schemas.openxmlformats.org/officeDocument/2006/relationships/image" Target="../media/image23.png"/><Relationship Id="rId1"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vmlDrawing" Target="../drawings/vmlDrawing1.vml"/><Relationship Id="rId5" Type="http://schemas.openxmlformats.org/officeDocument/2006/relationships/slideLayout" Target="../slideLayouts/slideLayout12.xml"/><Relationship Id="rId4" Type="http://schemas.openxmlformats.org/officeDocument/2006/relationships/image" Target="../media/image26.jpeg"/><Relationship Id="rId3" Type="http://schemas.openxmlformats.org/officeDocument/2006/relationships/image" Target="../media/image25.jpeg"/><Relationship Id="rId2" Type="http://schemas.openxmlformats.org/officeDocument/2006/relationships/image" Target="../media/image24.wmf"/><Relationship Id="rId1"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2.xml"/><Relationship Id="rId2" Type="http://schemas.openxmlformats.org/officeDocument/2006/relationships/image" Target="../media/image28.jpeg"/><Relationship Id="rId1" Type="http://schemas.openxmlformats.org/officeDocument/2006/relationships/image" Target="../media/image27.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1" descr="bupt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42042"/>
            <a:ext cx="2771853" cy="549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3"/>
          <p:cNvSpPr txBox="1">
            <a:spLocks noChangeArrowheads="1"/>
          </p:cNvSpPr>
          <p:nvPr/>
        </p:nvSpPr>
        <p:spPr bwMode="auto">
          <a:xfrm>
            <a:off x="2966720" y="2011045"/>
            <a:ext cx="3210560" cy="583565"/>
          </a:xfrm>
          <a:prstGeom prst="rect">
            <a:avLst/>
          </a:prstGeom>
          <a:noFill/>
          <a:ln w="9525">
            <a:noFill/>
            <a:miter lim="800000"/>
          </a:ln>
          <a:effectLst/>
        </p:spPr>
        <p:txBody>
          <a:bodyPr wrap="square">
            <a:spAutoFit/>
          </a:bodyPr>
          <a:lstStyle/>
          <a:p>
            <a:pPr algn="ctr">
              <a:spcBef>
                <a:spcPct val="50000"/>
              </a:spcBef>
              <a:defRPr/>
            </a:pPr>
            <a:r>
              <a:rPr lang="zh-CN" altLang="en-US" sz="3200" b="1" dirty="0">
                <a:solidFill>
                  <a:srgbClr val="F79646">
                    <a:lumMod val="75000"/>
                  </a:srgbClr>
                </a:solidFill>
                <a:latin typeface="微软雅黑" panose="020B0503020204020204" pitchFamily="34" charset="-122"/>
                <a:ea typeface="微软雅黑" panose="020B0503020204020204" pitchFamily="34" charset="-122"/>
              </a:rPr>
              <a:t>开题报告分享</a:t>
            </a:r>
            <a:endParaRPr lang="zh-CN" altLang="en-US" sz="3200" b="1" dirty="0">
              <a:solidFill>
                <a:srgbClr val="F79646">
                  <a:lumMod val="75000"/>
                </a:srgbClr>
              </a:solidFill>
              <a:latin typeface="微软雅黑" panose="020B0503020204020204" pitchFamily="34" charset="-122"/>
              <a:ea typeface="微软雅黑" panose="020B0503020204020204" pitchFamily="34" charset="-122"/>
            </a:endParaRPr>
          </a:p>
        </p:txBody>
      </p:sp>
      <p:sp>
        <p:nvSpPr>
          <p:cNvPr id="15" name="Rectangle 5"/>
          <p:cNvSpPr>
            <a:spLocks noChangeArrowheads="1"/>
          </p:cNvSpPr>
          <p:nvPr/>
        </p:nvSpPr>
        <p:spPr bwMode="auto">
          <a:xfrm>
            <a:off x="3262630" y="4067175"/>
            <a:ext cx="2736215" cy="892810"/>
          </a:xfrm>
          <a:prstGeom prst="rect">
            <a:avLst/>
          </a:prstGeom>
          <a:noFill/>
          <a:ln w="9525" algn="ctr">
            <a:noFill/>
            <a:miter lim="800000"/>
          </a:ln>
        </p:spPr>
        <p:txBody>
          <a:bodyPr/>
          <a:lstStyle/>
          <a:p>
            <a:pPr>
              <a:spcBef>
                <a:spcPct val="10000"/>
              </a:spcBef>
              <a:spcAft>
                <a:spcPts val="1200"/>
              </a:spcAft>
            </a:pPr>
            <a:r>
              <a:rPr lang="zh-CN" altLang="en-US" sz="2000" b="1" dirty="0">
                <a:solidFill>
                  <a:srgbClr val="002060"/>
                </a:solidFill>
                <a:latin typeface="Times New Roman" panose="02020603050405020304" pitchFamily="18" charset="0"/>
                <a:ea typeface="楷体" panose="02010609060101010101" pitchFamily="49" charset="-122"/>
                <a:cs typeface="Times New Roman" panose="02020603050405020304" pitchFamily="18" charset="0"/>
              </a:rPr>
              <a:t>姓名：赵兴亚</a:t>
            </a:r>
            <a:endParaRPr lang="en-US" altLang="zh-CN" sz="2000" b="1" dirty="0">
              <a:solidFill>
                <a:srgbClr val="002060"/>
              </a:solidFill>
              <a:latin typeface="Times New Roman" panose="02020603050405020304" pitchFamily="18" charset="0"/>
              <a:ea typeface="楷体" panose="02010609060101010101" pitchFamily="49" charset="-122"/>
              <a:cs typeface="Times New Roman" panose="02020603050405020304" pitchFamily="18" charset="0"/>
            </a:endParaRPr>
          </a:p>
          <a:p>
            <a:pPr>
              <a:spcBef>
                <a:spcPct val="10000"/>
              </a:spcBef>
              <a:spcAft>
                <a:spcPts val="1200"/>
              </a:spcAft>
            </a:pPr>
            <a:r>
              <a:rPr lang="zh-CN" altLang="en-US" sz="2000" b="1" dirty="0">
                <a:solidFill>
                  <a:srgbClr val="002060"/>
                </a:solidFill>
                <a:latin typeface="Times New Roman" panose="02020603050405020304" pitchFamily="18" charset="0"/>
                <a:ea typeface="楷体" panose="02010609060101010101" pitchFamily="49" charset="-122"/>
                <a:cs typeface="Times New Roman" panose="02020603050405020304" pitchFamily="18" charset="0"/>
              </a:rPr>
              <a:t>日期：</a:t>
            </a:r>
            <a:r>
              <a:rPr lang="en-US" altLang="zh-CN" sz="2000" b="1" dirty="0">
                <a:solidFill>
                  <a:srgbClr val="002060"/>
                </a:solidFill>
                <a:latin typeface="Times New Roman" panose="02020603050405020304" pitchFamily="18" charset="0"/>
                <a:ea typeface="楷体" panose="02010609060101010101" pitchFamily="49" charset="-122"/>
                <a:cs typeface="Times New Roman" panose="02020603050405020304" pitchFamily="18" charset="0"/>
              </a:rPr>
              <a:t>2020</a:t>
            </a:r>
            <a:r>
              <a:rPr lang="zh-CN" altLang="en-US" sz="2000" b="1" dirty="0">
                <a:solidFill>
                  <a:srgbClr val="002060"/>
                </a:solidFill>
                <a:latin typeface="Times New Roman" panose="02020603050405020304" pitchFamily="18" charset="0"/>
                <a:ea typeface="楷体" panose="02010609060101010101" pitchFamily="49" charset="-122"/>
                <a:cs typeface="Times New Roman" panose="02020603050405020304" pitchFamily="18" charset="0"/>
              </a:rPr>
              <a:t>年</a:t>
            </a:r>
            <a:r>
              <a:rPr lang="en-US" altLang="zh-CN" sz="2000" b="1" dirty="0">
                <a:solidFill>
                  <a:srgbClr val="002060"/>
                </a:solidFill>
                <a:latin typeface="Times New Roman" panose="02020603050405020304" pitchFamily="18" charset="0"/>
                <a:ea typeface="楷体" panose="02010609060101010101" pitchFamily="49" charset="-122"/>
                <a:cs typeface="Times New Roman" panose="02020603050405020304" pitchFamily="18" charset="0"/>
              </a:rPr>
              <a:t>12</a:t>
            </a:r>
            <a:r>
              <a:rPr lang="zh-CN" altLang="en-US" sz="2000" b="1" dirty="0">
                <a:solidFill>
                  <a:srgbClr val="002060"/>
                </a:solidFill>
                <a:latin typeface="Times New Roman" panose="02020603050405020304" pitchFamily="18" charset="0"/>
                <a:ea typeface="楷体" panose="02010609060101010101" pitchFamily="49" charset="-122"/>
                <a:cs typeface="Times New Roman" panose="02020603050405020304" pitchFamily="18" charset="0"/>
              </a:rPr>
              <a:t>月</a:t>
            </a:r>
            <a:r>
              <a:rPr lang="en-US" altLang="zh-CN" sz="2000" b="1" dirty="0">
                <a:solidFill>
                  <a:srgbClr val="002060"/>
                </a:solidFill>
                <a:latin typeface="Times New Roman" panose="02020603050405020304" pitchFamily="18" charset="0"/>
                <a:ea typeface="楷体" panose="02010609060101010101" pitchFamily="49" charset="-122"/>
                <a:cs typeface="Times New Roman" panose="02020603050405020304" pitchFamily="18" charset="0"/>
              </a:rPr>
              <a:t>23</a:t>
            </a:r>
            <a:r>
              <a:rPr lang="zh-CN" altLang="en-US" sz="2000" b="1" dirty="0">
                <a:solidFill>
                  <a:srgbClr val="002060"/>
                </a:solidFill>
                <a:latin typeface="Times New Roman" panose="02020603050405020304" pitchFamily="18" charset="0"/>
                <a:ea typeface="楷体" panose="02010609060101010101" pitchFamily="49" charset="-122"/>
                <a:cs typeface="Times New Roman" panose="02020603050405020304" pitchFamily="18" charset="0"/>
              </a:rPr>
              <a:t>日</a:t>
            </a:r>
            <a:endParaRPr lang="en-US" altLang="zh-CN" sz="2000" b="1" dirty="0">
              <a:solidFill>
                <a:srgbClr val="00206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6" name="灯片编号占位符 4"/>
          <p:cNvSpPr>
            <a:spLocks noGrp="1"/>
          </p:cNvSpPr>
          <p:nvPr>
            <p:ph type="sldNum" sz="quarter" idx="12"/>
          </p:nvPr>
        </p:nvSpPr>
        <p:spPr>
          <a:xfrm>
            <a:off x="7010400" y="6492875"/>
            <a:ext cx="2133600" cy="365125"/>
          </a:xfrm>
        </p:spPr>
        <p:txBody>
          <a:bodyPr/>
          <a:lstStyle/>
          <a:p>
            <a:fld id="{0C913308-F349-4B6D-A68A-DD1791B4A57B}" type="slidenum">
              <a:rPr lang="zh-CN" altLang="en-US" sz="1800" b="1">
                <a:latin typeface="Times New Roman" panose="02020603050405020304" pitchFamily="18" charset="0"/>
                <a:cs typeface="Times New Roman" panose="02020603050405020304" pitchFamily="18" charset="0"/>
              </a:rPr>
            </a:fld>
            <a:endParaRPr lang="zh-CN" altLang="en-US" sz="1400" b="1" dirty="0">
              <a:latin typeface="Times New Roman" panose="02020603050405020304" pitchFamily="18" charset="0"/>
              <a:cs typeface="Times New Roman" panose="02020603050405020304" pitchFamily="18" charset="0"/>
            </a:endParaRPr>
          </a:p>
        </p:txBody>
      </p:sp>
      <p:pic>
        <p:nvPicPr>
          <p:cNvPr id="8" name="图片 7"/>
          <p:cNvPicPr>
            <a:picLocks noChangeAspect="1"/>
          </p:cNvPicPr>
          <p:nvPr/>
        </p:nvPicPr>
        <p:blipFill>
          <a:blip r:embed="rId2"/>
          <a:stretch>
            <a:fillRect/>
          </a:stretch>
        </p:blipFill>
        <p:spPr>
          <a:xfrm>
            <a:off x="16474" y="6093297"/>
            <a:ext cx="2240761" cy="764704"/>
          </a:xfrm>
          <a:prstGeom prst="rect">
            <a:avLst/>
          </a:prstGeom>
        </p:spPr>
      </p:pic>
      <p:sp>
        <p:nvSpPr>
          <p:cNvPr id="3" name="文本框 2"/>
          <p:cNvSpPr txBox="1"/>
          <p:nvPr/>
        </p:nvSpPr>
        <p:spPr>
          <a:xfrm>
            <a:off x="1515745" y="2797175"/>
            <a:ext cx="6229350" cy="553085"/>
          </a:xfrm>
          <a:prstGeom prst="rect">
            <a:avLst/>
          </a:prstGeom>
          <a:noFill/>
        </p:spPr>
        <p:txBody>
          <a:bodyPr wrap="square" rtlCol="0">
            <a:spAutoFit/>
          </a:bodyPr>
          <a:p>
            <a:pPr algn="just" fontAlgn="auto">
              <a:lnSpc>
                <a:spcPct val="150000"/>
              </a:lnSpc>
            </a:pPr>
            <a:r>
              <a:rPr lang="en-US" altLang="zh-CN" sz="2000" b="1" dirty="0">
                <a:solidFill>
                  <a:srgbClr val="F79646">
                    <a:lumMod val="75000"/>
                  </a:srgbClr>
                </a:solidFill>
                <a:latin typeface="微软雅黑" panose="020B0503020204020204" pitchFamily="34" charset="-122"/>
                <a:ea typeface="微软雅黑" panose="020B0503020204020204" pitchFamily="34" charset="-122"/>
                <a:sym typeface="+mn-ea"/>
              </a:rPr>
              <a:t>——</a:t>
            </a:r>
            <a:r>
              <a:rPr lang="zh-CN" altLang="en-US" sz="2000" b="1" dirty="0">
                <a:solidFill>
                  <a:srgbClr val="F79646">
                    <a:lumMod val="75000"/>
                  </a:srgbClr>
                </a:solidFill>
                <a:latin typeface="微软雅黑" panose="020B0503020204020204" pitchFamily="34" charset="-122"/>
                <a:ea typeface="微软雅黑" panose="020B0503020204020204" pitchFamily="34" charset="-122"/>
                <a:sym typeface="+mn-ea"/>
              </a:rPr>
              <a:t>面向情境依赖处理的VGG衍射光子神经网络研究</a:t>
            </a:r>
            <a:endParaRPr lang="zh-CN" altLang="en-US"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1"/>
          <a:stretch>
            <a:fillRect/>
          </a:stretch>
        </p:blipFill>
        <p:spPr>
          <a:xfrm>
            <a:off x="1510665" y="4681855"/>
            <a:ext cx="3327400" cy="2176145"/>
          </a:xfrm>
          <a:prstGeom prst="rect">
            <a:avLst/>
          </a:prstGeom>
        </p:spPr>
      </p:pic>
      <p:sp>
        <p:nvSpPr>
          <p:cNvPr id="5" name="Title 1"/>
          <p:cNvSpPr txBox="1"/>
          <p:nvPr/>
        </p:nvSpPr>
        <p:spPr>
          <a:xfrm>
            <a:off x="76200" y="-19685"/>
            <a:ext cx="1700530" cy="69596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b="1" dirty="0">
                <a:solidFill>
                  <a:srgbClr val="F79646">
                    <a:lumMod val="75000"/>
                  </a:srgbClr>
                </a:solidFill>
                <a:latin typeface="微软雅黑" panose="020B0503020204020204" pitchFamily="34" charset="-122"/>
                <a:ea typeface="微软雅黑" panose="020B0503020204020204" pitchFamily="34" charset="-122"/>
                <a:cs typeface="Arial" panose="020B0604020202020204" pitchFamily="34" charset="0"/>
              </a:rPr>
              <a:t>课题</a:t>
            </a:r>
            <a:r>
              <a:rPr lang="zh-CN" altLang="en-US" sz="2800" b="1" dirty="0">
                <a:solidFill>
                  <a:srgbClr val="F79646">
                    <a:lumMod val="75000"/>
                  </a:srgbClr>
                </a:solidFill>
                <a:latin typeface="微软雅黑" panose="020B0503020204020204" pitchFamily="34" charset="-122"/>
                <a:ea typeface="微软雅黑" panose="020B0503020204020204" pitchFamily="34" charset="-122"/>
                <a:cs typeface="Arial" panose="020B0604020202020204" pitchFamily="34" charset="0"/>
                <a:sym typeface="+mn-ea"/>
              </a:rPr>
              <a:t>基础</a:t>
            </a:r>
            <a:endParaRPr lang="zh-CN" altLang="en-US" sz="2800" b="1" dirty="0">
              <a:solidFill>
                <a:srgbClr val="F79646">
                  <a:lumMod val="75000"/>
                </a:srgb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灯片编号占位符 4"/>
          <p:cNvSpPr>
            <a:spLocks noGrp="1"/>
          </p:cNvSpPr>
          <p:nvPr>
            <p:ph type="sldNum" sz="quarter" idx="12"/>
          </p:nvPr>
        </p:nvSpPr>
        <p:spPr>
          <a:xfrm>
            <a:off x="7086600" y="6492875"/>
            <a:ext cx="2057400" cy="365125"/>
          </a:xfrm>
        </p:spPr>
        <p:txBody>
          <a:bodyPr/>
          <a:lstStyle/>
          <a:p>
            <a:fld id="{0C913308-F349-4B6D-A68A-DD1791B4A57B}" type="slidenum">
              <a:rPr lang="zh-CN" altLang="en-US" sz="1800" b="1">
                <a:latin typeface="Times New Roman" panose="02020603050405020304" pitchFamily="18" charset="0"/>
                <a:cs typeface="Times New Roman" panose="02020603050405020304" pitchFamily="18" charset="0"/>
              </a:rPr>
            </a:fld>
            <a:endParaRPr lang="zh-CN" altLang="en-US" sz="1400" b="1" dirty="0">
              <a:latin typeface="Times New Roman" panose="02020603050405020304" pitchFamily="18" charset="0"/>
              <a:cs typeface="Times New Roman" panose="02020603050405020304" pitchFamily="18" charset="0"/>
            </a:endParaRPr>
          </a:p>
        </p:txBody>
      </p:sp>
      <p:pic>
        <p:nvPicPr>
          <p:cNvPr id="15" name="图片 14"/>
          <p:cNvPicPr/>
          <p:nvPr/>
        </p:nvPicPr>
        <p:blipFill>
          <a:blip r:embed="rId2"/>
          <a:stretch>
            <a:fillRect/>
          </a:stretch>
        </p:blipFill>
        <p:spPr>
          <a:xfrm>
            <a:off x="1044575" y="1131570"/>
            <a:ext cx="7358380" cy="3422015"/>
          </a:xfrm>
          <a:prstGeom prst="rect">
            <a:avLst/>
          </a:prstGeom>
        </p:spPr>
      </p:pic>
      <p:sp>
        <p:nvSpPr>
          <p:cNvPr id="16" name="文本框 15"/>
          <p:cNvSpPr txBox="1"/>
          <p:nvPr/>
        </p:nvSpPr>
        <p:spPr>
          <a:xfrm>
            <a:off x="215265" y="706755"/>
            <a:ext cx="1762125" cy="368300"/>
          </a:xfrm>
          <a:prstGeom prst="rect">
            <a:avLst/>
          </a:prstGeom>
          <a:noFill/>
        </p:spPr>
        <p:txBody>
          <a:bodyPr wrap="square" rtlCol="0">
            <a:spAutoFit/>
          </a:bodyPr>
          <a:p>
            <a:r>
              <a:rPr lang="en-US" altLang="zh-CN" b="1">
                <a:solidFill>
                  <a:srgbClr val="00B050"/>
                </a:solidFill>
              </a:rPr>
              <a:t>ResNet——2015</a:t>
            </a:r>
            <a:endParaRPr lang="en-US" altLang="zh-CN" b="1">
              <a:solidFill>
                <a:srgbClr val="00B050"/>
              </a:solidFill>
            </a:endParaRPr>
          </a:p>
        </p:txBody>
      </p:sp>
      <mc:AlternateContent xmlns:mc="http://schemas.openxmlformats.org/markup-compatibility/2006">
        <mc:Choice xmlns:a14="http://schemas.microsoft.com/office/drawing/2010/main" Requires="a14">
          <p:sp>
            <p:nvSpPr>
              <p:cNvPr id="19" name="文本框 18"/>
              <p:cNvSpPr txBox="1"/>
              <p:nvPr/>
            </p:nvSpPr>
            <p:spPr>
              <a:xfrm>
                <a:off x="4975225" y="5447665"/>
                <a:ext cx="4073525" cy="702945"/>
              </a:xfrm>
              <a:prstGeom prst="rect">
                <a:avLst/>
              </a:prstGeom>
              <a:noFill/>
            </p:spPr>
            <p:txBody>
              <a:bodyPr wrap="square" rtlCol="0" anchor="t">
                <a:spAutoFit/>
              </a:bodyPr>
              <a:p>
                <a14:m>
                  <m:oMathPara xmlns:m="http://schemas.openxmlformats.org/officeDocument/2006/math">
                    <m:oMathParaPr>
                      <m:jc m:val="centerGroup"/>
                    </m:oMathParaPr>
                    <m:oMath xmlns:m="http://schemas.openxmlformats.org/officeDocument/2006/math">
                      <m:f>
                        <m:fPr>
                          <m:ctrlPr>
                            <a:rPr lang="en-US" altLang="zh-CN" sz="1400" i="1">
                              <a:latin typeface="Cambria Math" panose="02040503050406030204" charset="0"/>
                              <a:cs typeface="Cambria Math" panose="02040503050406030204" charset="0"/>
                            </a:rPr>
                          </m:ctrlPr>
                        </m:fPr>
                        <m:num>
                          <m:r>
                            <a:rPr lang="en-US" altLang="zh-CN" sz="1400" i="1">
                              <a:latin typeface="Cambria Math" panose="02040503050406030204" charset="0"/>
                              <a:ea typeface="MS Mincho" charset="0"/>
                              <a:cs typeface="Cambria Math" panose="02040503050406030204" charset="0"/>
                            </a:rPr>
                            <m:t>𝜕</m:t>
                          </m:r>
                          <m:r>
                            <a:rPr lang="en-US" altLang="zh-CN" sz="1400" i="1">
                              <a:latin typeface="Cambria Math" panose="02040503050406030204" charset="0"/>
                              <a:cs typeface="Cambria Math" panose="02040503050406030204" charset="0"/>
                            </a:rPr>
                            <m:t>𝑙𝑜𝑠𝑠</m:t>
                          </m:r>
                        </m:num>
                        <m:den>
                          <m:r>
                            <a:rPr lang="en-US" altLang="zh-CN" sz="1400" i="1">
                              <a:latin typeface="Cambria Math" panose="02040503050406030204" charset="0"/>
                              <a:ea typeface="MS Mincho" charset="0"/>
                              <a:cs typeface="Cambria Math" panose="02040503050406030204" charset="0"/>
                            </a:rPr>
                            <m:t>𝜕</m:t>
                          </m:r>
                          <m:sSub>
                            <m:sSubPr>
                              <m:ctrlPr>
                                <a:rPr lang="en-US" altLang="zh-CN" sz="1400" i="1">
                                  <a:latin typeface="Cambria Math" panose="02040503050406030204" charset="0"/>
                                  <a:cs typeface="Cambria Math" panose="02040503050406030204" charset="0"/>
                                </a:rPr>
                              </m:ctrlPr>
                            </m:sSubPr>
                            <m:e>
                              <m:r>
                                <a:rPr lang="en-US" altLang="zh-CN" sz="1400" i="1">
                                  <a:latin typeface="Cambria Math" panose="02040503050406030204" charset="0"/>
                                  <a:cs typeface="Cambria Math" panose="02040503050406030204" charset="0"/>
                                </a:rPr>
                                <m:t>𝑥</m:t>
                              </m:r>
                            </m:e>
                            <m:sub>
                              <m:r>
                                <a:rPr lang="en-US" altLang="zh-CN" sz="1400" i="1">
                                  <a:latin typeface="Cambria Math" panose="02040503050406030204" charset="0"/>
                                  <a:cs typeface="Cambria Math" panose="02040503050406030204" charset="0"/>
                                </a:rPr>
                                <m:t>𝑙</m:t>
                              </m:r>
                            </m:sub>
                          </m:sSub>
                        </m:den>
                      </m:f>
                      <m:r>
                        <a:rPr lang="en-US" altLang="zh-CN" sz="1400" i="1">
                          <a:latin typeface="Cambria Math" panose="02040503050406030204" charset="0"/>
                          <a:ea typeface="MS Mincho" charset="0"/>
                          <a:cs typeface="Cambria Math" panose="02040503050406030204" charset="0"/>
                        </a:rPr>
                        <m:t>=</m:t>
                      </m:r>
                      <m:f>
                        <m:fPr>
                          <m:ctrlPr>
                            <a:rPr lang="en-US" altLang="zh-CN" sz="1400" i="1">
                              <a:latin typeface="Cambria Math" panose="02040503050406030204" charset="0"/>
                              <a:cs typeface="Cambria Math" panose="02040503050406030204" charset="0"/>
                            </a:rPr>
                          </m:ctrlPr>
                        </m:fPr>
                        <m:num>
                          <m:r>
                            <a:rPr lang="en-US" altLang="zh-CN" sz="1400" i="1">
                              <a:latin typeface="Cambria Math" panose="02040503050406030204" charset="0"/>
                              <a:ea typeface="MS Mincho" charset="0"/>
                              <a:cs typeface="Cambria Math" panose="02040503050406030204" charset="0"/>
                            </a:rPr>
                            <m:t>𝜕</m:t>
                          </m:r>
                          <m:r>
                            <a:rPr lang="en-US" altLang="zh-CN" sz="1400" i="1">
                              <a:latin typeface="Cambria Math" panose="02040503050406030204" charset="0"/>
                              <a:cs typeface="Cambria Math" panose="02040503050406030204" charset="0"/>
                            </a:rPr>
                            <m:t>𝑙𝑜𝑠𝑠</m:t>
                          </m:r>
                        </m:num>
                        <m:den>
                          <m:r>
                            <a:rPr lang="en-US" altLang="zh-CN" sz="1400" i="1">
                              <a:latin typeface="Cambria Math" panose="02040503050406030204" charset="0"/>
                              <a:ea typeface="MS Mincho" charset="0"/>
                              <a:cs typeface="Cambria Math" panose="02040503050406030204" charset="0"/>
                            </a:rPr>
                            <m:t>𝜕</m:t>
                          </m:r>
                          <m:sSub>
                            <m:sSubPr>
                              <m:ctrlPr>
                                <a:rPr lang="en-US" altLang="zh-CN" sz="1400" i="1">
                                  <a:latin typeface="Cambria Math" panose="02040503050406030204" charset="0"/>
                                  <a:cs typeface="Cambria Math" panose="02040503050406030204" charset="0"/>
                                </a:rPr>
                              </m:ctrlPr>
                            </m:sSubPr>
                            <m:e>
                              <m:r>
                                <a:rPr lang="en-US" altLang="zh-CN" sz="1400" i="1">
                                  <a:latin typeface="Cambria Math" panose="02040503050406030204" charset="0"/>
                                  <a:cs typeface="Cambria Math" panose="02040503050406030204" charset="0"/>
                                </a:rPr>
                                <m:t>𝑥</m:t>
                              </m:r>
                            </m:e>
                            <m:sub>
                              <m:r>
                                <a:rPr lang="en-US" altLang="zh-CN" sz="1400" i="1">
                                  <a:latin typeface="Cambria Math" panose="02040503050406030204" charset="0"/>
                                  <a:cs typeface="Cambria Math" panose="02040503050406030204" charset="0"/>
                                </a:rPr>
                                <m:t>𝐿</m:t>
                              </m:r>
                            </m:sub>
                          </m:sSub>
                        </m:den>
                      </m:f>
                      <m:r>
                        <a:rPr lang="en-US" altLang="zh-CN" sz="1400" i="1">
                          <a:latin typeface="Cambria Math" panose="02040503050406030204" charset="0"/>
                          <a:ea typeface="MS Mincho" charset="0"/>
                          <a:cs typeface="Cambria Math" panose="02040503050406030204" charset="0"/>
                        </a:rPr>
                        <m:t>.</m:t>
                      </m:r>
                      <m:f>
                        <m:fPr>
                          <m:ctrlPr>
                            <a:rPr lang="en-US" altLang="zh-CN" sz="1400" i="1">
                              <a:latin typeface="Cambria Math" panose="02040503050406030204" charset="0"/>
                              <a:cs typeface="Cambria Math" panose="02040503050406030204" charset="0"/>
                            </a:rPr>
                          </m:ctrlPr>
                        </m:fPr>
                        <m:num>
                          <m:r>
                            <a:rPr lang="en-US" altLang="zh-CN" sz="1400" i="1">
                              <a:latin typeface="Cambria Math" panose="02040503050406030204" charset="0"/>
                              <a:ea typeface="MS Mincho" charset="0"/>
                              <a:cs typeface="Cambria Math" panose="02040503050406030204" charset="0"/>
                            </a:rPr>
                            <m:t>𝜕</m:t>
                          </m:r>
                          <m:sSub>
                            <m:sSubPr>
                              <m:ctrlPr>
                                <a:rPr lang="en-US" altLang="zh-CN" sz="1400" i="1">
                                  <a:latin typeface="Cambria Math" panose="02040503050406030204" charset="0"/>
                                  <a:cs typeface="Cambria Math" panose="02040503050406030204" charset="0"/>
                                </a:rPr>
                              </m:ctrlPr>
                            </m:sSubPr>
                            <m:e>
                              <m:r>
                                <a:rPr lang="en-US" altLang="zh-CN" sz="1400" i="1">
                                  <a:latin typeface="Cambria Math" panose="02040503050406030204" charset="0"/>
                                  <a:cs typeface="Cambria Math" panose="02040503050406030204" charset="0"/>
                                </a:rPr>
                                <m:t>𝑥</m:t>
                              </m:r>
                            </m:e>
                            <m:sub>
                              <m:r>
                                <a:rPr lang="en-US" altLang="zh-CN" sz="1400" i="1">
                                  <a:latin typeface="Cambria Math" panose="02040503050406030204" charset="0"/>
                                  <a:cs typeface="Cambria Math" panose="02040503050406030204" charset="0"/>
                                </a:rPr>
                                <m:t>𝐿</m:t>
                              </m:r>
                            </m:sub>
                          </m:sSub>
                        </m:num>
                        <m:den>
                          <m:r>
                            <a:rPr lang="en-US" altLang="zh-CN" sz="1400" i="1">
                              <a:latin typeface="Cambria Math" panose="02040503050406030204" charset="0"/>
                              <a:ea typeface="MS Mincho" charset="0"/>
                              <a:cs typeface="Cambria Math" panose="02040503050406030204" charset="0"/>
                            </a:rPr>
                            <m:t>𝜕</m:t>
                          </m:r>
                          <m:sSub>
                            <m:sSubPr>
                              <m:ctrlPr>
                                <a:rPr lang="en-US" altLang="zh-CN" sz="1400" i="1">
                                  <a:latin typeface="Cambria Math" panose="02040503050406030204" charset="0"/>
                                  <a:cs typeface="Cambria Math" panose="02040503050406030204" charset="0"/>
                                </a:rPr>
                              </m:ctrlPr>
                            </m:sSubPr>
                            <m:e>
                              <m:r>
                                <a:rPr lang="en-US" altLang="zh-CN" sz="1400" i="1">
                                  <a:latin typeface="Cambria Math" panose="02040503050406030204" charset="0"/>
                                  <a:cs typeface="Cambria Math" panose="02040503050406030204" charset="0"/>
                                </a:rPr>
                                <m:t>𝑥</m:t>
                              </m:r>
                            </m:e>
                            <m:sub>
                              <m:r>
                                <a:rPr lang="en-US" altLang="zh-CN" sz="1400" i="1">
                                  <a:latin typeface="Cambria Math" panose="02040503050406030204" charset="0"/>
                                  <a:cs typeface="Cambria Math" panose="02040503050406030204" charset="0"/>
                                </a:rPr>
                                <m:t>𝑙</m:t>
                              </m:r>
                            </m:sub>
                          </m:sSub>
                        </m:den>
                      </m:f>
                      <m:r>
                        <a:rPr lang="en-US" altLang="zh-CN" sz="1400" i="1">
                          <a:latin typeface="Cambria Math" panose="02040503050406030204" charset="0"/>
                          <a:ea typeface="MS Mincho" charset="0"/>
                          <a:cs typeface="Cambria Math" panose="02040503050406030204" charset="0"/>
                        </a:rPr>
                        <m:t>=</m:t>
                      </m:r>
                      <m:f>
                        <m:fPr>
                          <m:ctrlPr>
                            <a:rPr lang="en-US" altLang="zh-CN" sz="1400" i="1">
                              <a:latin typeface="Cambria Math" panose="02040503050406030204" charset="0"/>
                              <a:cs typeface="Cambria Math" panose="02040503050406030204" charset="0"/>
                            </a:rPr>
                          </m:ctrlPr>
                        </m:fPr>
                        <m:num>
                          <m:r>
                            <a:rPr lang="en-US" altLang="zh-CN" sz="1400" i="1">
                              <a:latin typeface="Cambria Math" panose="02040503050406030204" charset="0"/>
                              <a:ea typeface="MS Mincho" charset="0"/>
                              <a:cs typeface="Cambria Math" panose="02040503050406030204" charset="0"/>
                            </a:rPr>
                            <m:t>𝜕</m:t>
                          </m:r>
                          <m:r>
                            <a:rPr lang="en-US" altLang="zh-CN" sz="1400" i="1">
                              <a:latin typeface="Cambria Math" panose="02040503050406030204" charset="0"/>
                              <a:cs typeface="Cambria Math" panose="02040503050406030204" charset="0"/>
                            </a:rPr>
                            <m:t>𝑙𝑜𝑠𝑠</m:t>
                          </m:r>
                        </m:num>
                        <m:den>
                          <m:r>
                            <a:rPr lang="en-US" altLang="zh-CN" sz="1400" i="1">
                              <a:latin typeface="Cambria Math" panose="02040503050406030204" charset="0"/>
                              <a:ea typeface="MS Mincho" charset="0"/>
                              <a:cs typeface="Cambria Math" panose="02040503050406030204" charset="0"/>
                            </a:rPr>
                            <m:t>𝜕</m:t>
                          </m:r>
                          <m:sSub>
                            <m:sSubPr>
                              <m:ctrlPr>
                                <a:rPr lang="en-US" altLang="zh-CN" sz="1400" i="1">
                                  <a:latin typeface="Cambria Math" panose="02040503050406030204" charset="0"/>
                                  <a:cs typeface="Cambria Math" panose="02040503050406030204" charset="0"/>
                                </a:rPr>
                              </m:ctrlPr>
                            </m:sSubPr>
                            <m:e>
                              <m:r>
                                <a:rPr lang="en-US" altLang="zh-CN" sz="1400" i="1">
                                  <a:latin typeface="Cambria Math" panose="02040503050406030204" charset="0"/>
                                  <a:cs typeface="Cambria Math" panose="02040503050406030204" charset="0"/>
                                </a:rPr>
                                <m:t>𝑥</m:t>
                              </m:r>
                            </m:e>
                            <m:sub>
                              <m:r>
                                <a:rPr lang="en-US" altLang="zh-CN" sz="1400" i="1">
                                  <a:latin typeface="Cambria Math" panose="02040503050406030204" charset="0"/>
                                  <a:cs typeface="Cambria Math" panose="02040503050406030204" charset="0"/>
                                </a:rPr>
                                <m:t>𝐿</m:t>
                              </m:r>
                            </m:sub>
                          </m:sSub>
                        </m:den>
                      </m:f>
                      <m:r>
                        <a:rPr lang="en-US" altLang="zh-CN" sz="1400" i="1">
                          <a:latin typeface="Cambria Math" panose="02040503050406030204" charset="0"/>
                          <a:ea typeface="MS Mincho" charset="0"/>
                          <a:cs typeface="Cambria Math" panose="02040503050406030204" charset="0"/>
                        </a:rPr>
                        <m:t>(</m:t>
                      </m:r>
                      <m:r>
                        <a:rPr lang="en-US" altLang="zh-CN" sz="1400" i="1">
                          <a:latin typeface="Cambria Math" panose="02040503050406030204" charset="0"/>
                          <a:ea typeface="MS Mincho" charset="0"/>
                          <a:cs typeface="Cambria Math" panose="02040503050406030204" charset="0"/>
                        </a:rPr>
                        <m:t>1</m:t>
                      </m:r>
                      <m:r>
                        <a:rPr lang="en-US" altLang="zh-CN" sz="1400" i="1">
                          <a:latin typeface="Cambria Math" panose="02040503050406030204" charset="0"/>
                          <a:ea typeface="MS Mincho" charset="0"/>
                          <a:cs typeface="Cambria Math" panose="02040503050406030204" charset="0"/>
                        </a:rPr>
                        <m:t>+</m:t>
                      </m:r>
                      <m:f>
                        <m:fPr>
                          <m:ctrlPr>
                            <a:rPr lang="en-US" altLang="zh-CN" sz="1400" i="1">
                              <a:latin typeface="Cambria Math" panose="02040503050406030204" charset="0"/>
                              <a:cs typeface="Cambria Math" panose="02040503050406030204" charset="0"/>
                            </a:rPr>
                          </m:ctrlPr>
                        </m:fPr>
                        <m:num>
                          <m:r>
                            <a:rPr lang="en-US" altLang="zh-CN" sz="1400" i="1">
                              <a:latin typeface="Cambria Math" panose="02040503050406030204" charset="0"/>
                              <a:ea typeface="MS Mincho" charset="0"/>
                              <a:cs typeface="Cambria Math" panose="02040503050406030204" charset="0"/>
                            </a:rPr>
                            <m:t>𝜕</m:t>
                          </m:r>
                        </m:num>
                        <m:den>
                          <m:r>
                            <a:rPr lang="en-US" altLang="zh-CN" sz="1400" i="1">
                              <a:latin typeface="Cambria Math" panose="02040503050406030204" charset="0"/>
                              <a:ea typeface="MS Mincho" charset="0"/>
                              <a:cs typeface="Cambria Math" panose="02040503050406030204" charset="0"/>
                            </a:rPr>
                            <m:t>𝜕</m:t>
                          </m:r>
                          <m:sSub>
                            <m:sSubPr>
                              <m:ctrlPr>
                                <a:rPr lang="en-US" altLang="zh-CN" sz="1400" i="1">
                                  <a:latin typeface="Cambria Math" panose="02040503050406030204" charset="0"/>
                                  <a:cs typeface="Cambria Math" panose="02040503050406030204" charset="0"/>
                                </a:rPr>
                              </m:ctrlPr>
                            </m:sSubPr>
                            <m:e>
                              <m:r>
                                <a:rPr lang="en-US" altLang="zh-CN" sz="1400" i="1">
                                  <a:latin typeface="Cambria Math" panose="02040503050406030204" charset="0"/>
                                  <a:cs typeface="Cambria Math" panose="02040503050406030204" charset="0"/>
                                </a:rPr>
                                <m:t>𝑥</m:t>
                              </m:r>
                            </m:e>
                            <m:sub>
                              <m:r>
                                <a:rPr lang="en-US" altLang="zh-CN" sz="1400" i="1">
                                  <a:latin typeface="Cambria Math" panose="02040503050406030204" charset="0"/>
                                  <a:cs typeface="Cambria Math" panose="02040503050406030204" charset="0"/>
                                </a:rPr>
                                <m:t>𝑙</m:t>
                              </m:r>
                            </m:sub>
                          </m:sSub>
                        </m:den>
                      </m:f>
                      <m:nary>
                        <m:naryPr>
                          <m:chr m:val="∑"/>
                          <m:limLoc m:val="undOvr"/>
                          <m:ctrlPr>
                            <a:rPr lang="en-US" altLang="zh-CN" sz="1400" i="1">
                              <a:latin typeface="Cambria Math" panose="02040503050406030204" charset="0"/>
                              <a:cs typeface="Cambria Math" panose="02040503050406030204" charset="0"/>
                            </a:rPr>
                          </m:ctrlPr>
                        </m:naryPr>
                        <m:sub>
                          <m:r>
                            <a:rPr lang="en-US" altLang="zh-CN" sz="1400" i="1">
                              <a:latin typeface="Cambria Math" panose="02040503050406030204" charset="0"/>
                              <a:cs typeface="Cambria Math" panose="02040503050406030204" charset="0"/>
                            </a:rPr>
                            <m:t>𝑖</m:t>
                          </m:r>
                          <m:r>
                            <a:rPr lang="en-US" altLang="zh-CN" sz="1400" i="1">
                              <a:latin typeface="Cambria Math" panose="02040503050406030204" charset="0"/>
                              <a:ea typeface="MS Mincho" charset="0"/>
                              <a:cs typeface="Cambria Math" panose="02040503050406030204" charset="0"/>
                            </a:rPr>
                            <m:t>=</m:t>
                          </m:r>
                          <m:r>
                            <a:rPr lang="en-US" altLang="zh-CN" sz="1400" i="1">
                              <a:latin typeface="Cambria Math" panose="02040503050406030204" charset="0"/>
                              <a:cs typeface="Cambria Math" panose="02040503050406030204" charset="0"/>
                            </a:rPr>
                            <m:t>𝑙</m:t>
                          </m:r>
                        </m:sub>
                        <m:sup>
                          <m:r>
                            <a:rPr lang="en-US" altLang="zh-CN" sz="1400" i="1">
                              <a:latin typeface="Cambria Math" panose="02040503050406030204" charset="0"/>
                              <a:cs typeface="Cambria Math" panose="02040503050406030204" charset="0"/>
                            </a:rPr>
                            <m:t>𝐿</m:t>
                          </m:r>
                          <m:r>
                            <a:rPr lang="en-US" altLang="zh-CN" sz="1400" i="1">
                              <a:latin typeface="Cambria Math" panose="02040503050406030204" charset="0"/>
                              <a:ea typeface="MS Mincho" charset="0"/>
                              <a:cs typeface="Cambria Math" panose="02040503050406030204" charset="0"/>
                            </a:rPr>
                            <m:t>−</m:t>
                          </m:r>
                          <m:r>
                            <a:rPr lang="en-US" altLang="zh-CN" sz="1400" i="1">
                              <a:latin typeface="Cambria Math" panose="02040503050406030204" charset="0"/>
                              <a:ea typeface="MS Mincho" charset="0"/>
                              <a:cs typeface="Cambria Math" panose="02040503050406030204" charset="0"/>
                            </a:rPr>
                            <m:t>1</m:t>
                          </m:r>
                        </m:sup>
                        <m:e>
                          <m:r>
                            <a:rPr lang="en-US" altLang="zh-CN" sz="1400" i="1">
                              <a:latin typeface="Cambria Math" panose="02040503050406030204" charset="0"/>
                              <a:cs typeface="Cambria Math" panose="02040503050406030204" charset="0"/>
                            </a:rPr>
                            <m:t>𝐹</m:t>
                          </m:r>
                          <m:r>
                            <a:rPr lang="en-US" altLang="zh-CN" sz="1400" i="1">
                              <a:latin typeface="Cambria Math" panose="02040503050406030204" charset="0"/>
                              <a:ea typeface="MS Mincho" charset="0"/>
                              <a:cs typeface="Cambria Math" panose="02040503050406030204" charset="0"/>
                            </a:rPr>
                            <m:t>(</m:t>
                          </m:r>
                          <m:sSub>
                            <m:sSubPr>
                              <m:ctrlPr>
                                <a:rPr lang="en-US" altLang="zh-CN" sz="1400" i="1">
                                  <a:latin typeface="Cambria Math" panose="02040503050406030204" charset="0"/>
                                  <a:cs typeface="Cambria Math" panose="02040503050406030204" charset="0"/>
                                </a:rPr>
                              </m:ctrlPr>
                            </m:sSubPr>
                            <m:e>
                              <m:r>
                                <a:rPr lang="en-US" altLang="zh-CN" sz="1400" i="1">
                                  <a:latin typeface="Cambria Math" panose="02040503050406030204" charset="0"/>
                                  <a:cs typeface="Cambria Math" panose="02040503050406030204" charset="0"/>
                                </a:rPr>
                                <m:t>𝑥</m:t>
                              </m:r>
                            </m:e>
                            <m:sub>
                              <m:r>
                                <a:rPr lang="en-US" altLang="zh-CN" sz="1400" i="1">
                                  <a:latin typeface="Cambria Math" panose="02040503050406030204" charset="0"/>
                                  <a:cs typeface="Cambria Math" panose="02040503050406030204" charset="0"/>
                                </a:rPr>
                                <m:t>𝑖</m:t>
                              </m:r>
                            </m:sub>
                          </m:sSub>
                          <m:r>
                            <a:rPr lang="en-US" altLang="zh-CN" sz="1400" i="1">
                              <a:latin typeface="Cambria Math" panose="02040503050406030204" charset="0"/>
                              <a:ea typeface="MS Mincho" charset="0"/>
                              <a:cs typeface="Cambria Math" panose="02040503050406030204" charset="0"/>
                            </a:rPr>
                            <m:t>,</m:t>
                          </m:r>
                          <m:sSub>
                            <m:sSubPr>
                              <m:ctrlPr>
                                <a:rPr lang="en-US" altLang="zh-CN" sz="1400" i="1">
                                  <a:latin typeface="Cambria Math" panose="02040503050406030204" charset="0"/>
                                  <a:cs typeface="Cambria Math" panose="02040503050406030204" charset="0"/>
                                </a:rPr>
                              </m:ctrlPr>
                            </m:sSubPr>
                            <m:e>
                              <m:r>
                                <a:rPr lang="en-US" altLang="zh-CN" sz="1400" i="1">
                                  <a:latin typeface="Cambria Math" panose="02040503050406030204" charset="0"/>
                                  <a:cs typeface="Cambria Math" panose="02040503050406030204" charset="0"/>
                                </a:rPr>
                                <m:t>𝑊</m:t>
                              </m:r>
                            </m:e>
                            <m:sub>
                              <m:r>
                                <a:rPr lang="en-US" altLang="zh-CN" sz="1400" i="1">
                                  <a:latin typeface="Cambria Math" panose="02040503050406030204" charset="0"/>
                                  <a:cs typeface="Cambria Math" panose="02040503050406030204" charset="0"/>
                                </a:rPr>
                                <m:t>𝑖</m:t>
                              </m:r>
                            </m:sub>
                          </m:sSub>
                          <m:r>
                            <a:rPr lang="en-US" altLang="zh-CN" sz="1400" i="1">
                              <a:latin typeface="Cambria Math" panose="02040503050406030204" charset="0"/>
                              <a:ea typeface="MS Mincho" charset="0"/>
                              <a:cs typeface="Cambria Math" panose="02040503050406030204" charset="0"/>
                            </a:rPr>
                            <m:t>)</m:t>
                          </m:r>
                        </m:e>
                      </m:nary>
                      <m:r>
                        <a:rPr lang="en-US" altLang="zh-CN" sz="1400" i="1">
                          <a:latin typeface="Cambria Math" panose="02040503050406030204" charset="0"/>
                          <a:ea typeface="MS Mincho" charset="0"/>
                          <a:cs typeface="Cambria Math" panose="02040503050406030204" charset="0"/>
                        </a:rPr>
                        <m:t>)</m:t>
                      </m:r>
                    </m:oMath>
                  </m:oMathPara>
                </a14:m>
                <a:endParaRPr lang="zh-CN" altLang="en-US" sz="1400"/>
              </a:p>
            </p:txBody>
          </p:sp>
        </mc:Choice>
        <mc:Fallback>
          <p:sp>
            <p:nvSpPr>
              <p:cNvPr id="19" name="文本框 18"/>
              <p:cNvSpPr txBox="1">
                <a:spLocks noRot="1" noChangeAspect="1" noMove="1" noResize="1" noEditPoints="1" noAdjustHandles="1" noChangeArrowheads="1" noChangeShapeType="1" noTextEdit="1"/>
              </p:cNvSpPr>
              <p:nvPr/>
            </p:nvSpPr>
            <p:spPr>
              <a:xfrm>
                <a:off x="4975225" y="5447665"/>
                <a:ext cx="4073525" cy="702945"/>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文本框 19"/>
              <p:cNvSpPr txBox="1"/>
              <p:nvPr/>
            </p:nvSpPr>
            <p:spPr>
              <a:xfrm>
                <a:off x="5042471" y="4744656"/>
                <a:ext cx="1974850" cy="702945"/>
              </a:xfrm>
              <a:prstGeom prst="rect">
                <a:avLst/>
              </a:prstGeom>
              <a:noFill/>
            </p:spPr>
            <p:txBody>
              <a:bodyPr wrap="none" rtlCol="0" anchor="t">
                <a:spAutoFit/>
              </a:bodyPr>
              <a:p>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charset="0"/>
                              <a:cs typeface="Cambria Math" panose="02040503050406030204" charset="0"/>
                            </a:rPr>
                          </m:ctrlPr>
                        </m:sSubPr>
                        <m:e>
                          <m:r>
                            <a:rPr lang="en-US" altLang="zh-CN" sz="1400" i="1">
                              <a:latin typeface="Cambria Math" panose="02040503050406030204" charset="0"/>
                              <a:cs typeface="Cambria Math" panose="02040503050406030204" charset="0"/>
                            </a:rPr>
                            <m:t>𝑥</m:t>
                          </m:r>
                        </m:e>
                        <m:sub>
                          <m:r>
                            <a:rPr lang="en-US" altLang="zh-CN" sz="1400" i="1">
                              <a:latin typeface="Cambria Math" panose="02040503050406030204" charset="0"/>
                              <a:cs typeface="Cambria Math" panose="02040503050406030204" charset="0"/>
                            </a:rPr>
                            <m:t>𝐿</m:t>
                          </m:r>
                        </m:sub>
                      </m:sSub>
                      <m:r>
                        <a:rPr lang="en-US" altLang="zh-CN" sz="1400" i="1">
                          <a:latin typeface="Cambria Math" panose="02040503050406030204" charset="0"/>
                          <a:ea typeface="MS Mincho" charset="0"/>
                          <a:cs typeface="Cambria Math" panose="02040503050406030204" charset="0"/>
                        </a:rPr>
                        <m:t>=</m:t>
                      </m:r>
                      <m:sSub>
                        <m:sSubPr>
                          <m:ctrlPr>
                            <a:rPr lang="en-US" altLang="zh-CN" sz="1400" i="1">
                              <a:latin typeface="Cambria Math" panose="02040503050406030204" charset="0"/>
                              <a:cs typeface="Cambria Math" panose="02040503050406030204" charset="0"/>
                            </a:rPr>
                          </m:ctrlPr>
                        </m:sSubPr>
                        <m:e>
                          <m:r>
                            <a:rPr lang="en-US" altLang="zh-CN" sz="1400" i="1">
                              <a:latin typeface="Cambria Math" panose="02040503050406030204" charset="0"/>
                              <a:cs typeface="Cambria Math" panose="02040503050406030204" charset="0"/>
                            </a:rPr>
                            <m:t>𝑥</m:t>
                          </m:r>
                        </m:e>
                        <m:sub>
                          <m:r>
                            <a:rPr lang="en-US" altLang="zh-CN" sz="1400" i="1">
                              <a:latin typeface="Cambria Math" panose="02040503050406030204" charset="0"/>
                              <a:cs typeface="Cambria Math" panose="02040503050406030204" charset="0"/>
                            </a:rPr>
                            <m:t>𝑙</m:t>
                          </m:r>
                        </m:sub>
                      </m:sSub>
                      <m:r>
                        <a:rPr lang="en-US" altLang="zh-CN" sz="1400" i="1">
                          <a:latin typeface="Cambria Math" panose="02040503050406030204" charset="0"/>
                          <a:ea typeface="MS Mincho" charset="0"/>
                          <a:cs typeface="Cambria Math" panose="02040503050406030204" charset="0"/>
                        </a:rPr>
                        <m:t>+</m:t>
                      </m:r>
                      <m:nary>
                        <m:naryPr>
                          <m:chr m:val="∑"/>
                          <m:limLoc m:val="undOvr"/>
                          <m:ctrlPr>
                            <a:rPr lang="en-US" altLang="zh-CN" sz="1400" i="1">
                              <a:latin typeface="Cambria Math" panose="02040503050406030204" charset="0"/>
                              <a:cs typeface="Cambria Math" panose="02040503050406030204" charset="0"/>
                            </a:rPr>
                          </m:ctrlPr>
                        </m:naryPr>
                        <m:sub>
                          <m:r>
                            <a:rPr lang="en-US" altLang="zh-CN" sz="1400" i="1">
                              <a:latin typeface="Cambria Math" panose="02040503050406030204" charset="0"/>
                              <a:cs typeface="Cambria Math" panose="02040503050406030204" charset="0"/>
                            </a:rPr>
                            <m:t>𝑖</m:t>
                          </m:r>
                          <m:r>
                            <a:rPr lang="en-US" altLang="zh-CN" sz="1400" i="1">
                              <a:latin typeface="Cambria Math" panose="02040503050406030204" charset="0"/>
                              <a:ea typeface="MS Mincho" charset="0"/>
                              <a:cs typeface="Cambria Math" panose="02040503050406030204" charset="0"/>
                            </a:rPr>
                            <m:t>=</m:t>
                          </m:r>
                          <m:r>
                            <a:rPr lang="en-US" altLang="zh-CN" sz="1400" i="1">
                              <a:latin typeface="Cambria Math" panose="02040503050406030204" charset="0"/>
                              <a:cs typeface="Cambria Math" panose="02040503050406030204" charset="0"/>
                            </a:rPr>
                            <m:t>𝑙</m:t>
                          </m:r>
                        </m:sub>
                        <m:sup>
                          <m:r>
                            <a:rPr lang="en-US" altLang="zh-CN" sz="1400" i="1">
                              <a:latin typeface="Cambria Math" panose="02040503050406030204" charset="0"/>
                              <a:cs typeface="Cambria Math" panose="02040503050406030204" charset="0"/>
                            </a:rPr>
                            <m:t>𝐿</m:t>
                          </m:r>
                          <m:r>
                            <a:rPr lang="en-US" altLang="zh-CN" sz="1400" i="1">
                              <a:latin typeface="Cambria Math" panose="02040503050406030204" charset="0"/>
                              <a:cs typeface="Cambria Math" panose="02040503050406030204" charset="0"/>
                            </a:rPr>
                            <m:t>−</m:t>
                          </m:r>
                          <m:r>
                            <a:rPr lang="en-US" altLang="zh-CN" sz="1400" i="1">
                              <a:latin typeface="Cambria Math" panose="02040503050406030204" charset="0"/>
                              <a:ea typeface="MS Mincho" charset="0"/>
                              <a:cs typeface="Cambria Math" panose="02040503050406030204" charset="0"/>
                            </a:rPr>
                            <m:t>1</m:t>
                          </m:r>
                        </m:sup>
                        <m:e>
                          <m:r>
                            <a:rPr lang="en-US" altLang="zh-CN" sz="1400" i="1">
                              <a:latin typeface="Cambria Math" panose="02040503050406030204" charset="0"/>
                              <a:cs typeface="Cambria Math" panose="02040503050406030204" charset="0"/>
                            </a:rPr>
                            <m:t>𝐹</m:t>
                          </m:r>
                          <m:r>
                            <a:rPr lang="en-US" altLang="zh-CN" sz="1400" i="1">
                              <a:latin typeface="Cambria Math" panose="02040503050406030204" charset="0"/>
                              <a:ea typeface="MS Mincho" charset="0"/>
                              <a:cs typeface="Cambria Math" panose="02040503050406030204" charset="0"/>
                            </a:rPr>
                            <m:t>(</m:t>
                          </m:r>
                          <m:sSub>
                            <m:sSubPr>
                              <m:ctrlPr>
                                <a:rPr lang="en-US" altLang="zh-CN" sz="1400" i="1">
                                  <a:latin typeface="Cambria Math" panose="02040503050406030204" charset="0"/>
                                  <a:cs typeface="Cambria Math" panose="02040503050406030204" charset="0"/>
                                </a:rPr>
                              </m:ctrlPr>
                            </m:sSubPr>
                            <m:e>
                              <m:r>
                                <a:rPr lang="en-US" altLang="zh-CN" sz="1400" i="1">
                                  <a:latin typeface="Cambria Math" panose="02040503050406030204" charset="0"/>
                                  <a:cs typeface="Cambria Math" panose="02040503050406030204" charset="0"/>
                                </a:rPr>
                                <m:t>𝑥</m:t>
                              </m:r>
                            </m:e>
                            <m:sub>
                              <m:r>
                                <a:rPr lang="en-US" altLang="zh-CN" sz="1400" i="1">
                                  <a:latin typeface="Cambria Math" panose="02040503050406030204" charset="0"/>
                                  <a:cs typeface="Cambria Math" panose="02040503050406030204" charset="0"/>
                                </a:rPr>
                                <m:t>𝑖</m:t>
                              </m:r>
                            </m:sub>
                          </m:sSub>
                          <m:r>
                            <a:rPr lang="en-US" altLang="zh-CN" sz="1400" i="1">
                              <a:latin typeface="Cambria Math" panose="02040503050406030204" charset="0"/>
                              <a:ea typeface="MS Mincho" charset="0"/>
                              <a:cs typeface="Cambria Math" panose="02040503050406030204" charset="0"/>
                            </a:rPr>
                            <m:t>,</m:t>
                          </m:r>
                          <m:sSub>
                            <m:sSubPr>
                              <m:ctrlPr>
                                <a:rPr lang="en-US" altLang="zh-CN" sz="1400" i="1">
                                  <a:latin typeface="Cambria Math" panose="02040503050406030204" charset="0"/>
                                  <a:cs typeface="Cambria Math" panose="02040503050406030204" charset="0"/>
                                </a:rPr>
                              </m:ctrlPr>
                            </m:sSubPr>
                            <m:e>
                              <m:r>
                                <a:rPr lang="en-US" altLang="zh-CN" sz="1400" i="1">
                                  <a:latin typeface="Cambria Math" panose="02040503050406030204" charset="0"/>
                                  <a:cs typeface="Cambria Math" panose="02040503050406030204" charset="0"/>
                                </a:rPr>
                                <m:t>𝑊</m:t>
                              </m:r>
                            </m:e>
                            <m:sub>
                              <m:r>
                                <a:rPr lang="en-US" altLang="zh-CN" sz="1400" i="1">
                                  <a:latin typeface="Cambria Math" panose="02040503050406030204" charset="0"/>
                                  <a:cs typeface="Cambria Math" panose="02040503050406030204" charset="0"/>
                                </a:rPr>
                                <m:t>𝑖</m:t>
                              </m:r>
                            </m:sub>
                          </m:sSub>
                          <m:r>
                            <a:rPr lang="en-US" altLang="zh-CN" sz="1400" i="1">
                              <a:latin typeface="Cambria Math" panose="02040503050406030204" charset="0"/>
                              <a:ea typeface="MS Mincho" charset="0"/>
                              <a:cs typeface="Cambria Math" panose="02040503050406030204" charset="0"/>
                            </a:rPr>
                            <m:t>)</m:t>
                          </m:r>
                        </m:e>
                      </m:nary>
                    </m:oMath>
                  </m:oMathPara>
                </a14:m>
                <a:endParaRPr lang="zh-CN" altLang="en-US" sz="1400"/>
              </a:p>
            </p:txBody>
          </p:sp>
        </mc:Choice>
        <mc:Fallback>
          <p:sp>
            <p:nvSpPr>
              <p:cNvPr id="20" name="文本框 19"/>
              <p:cNvSpPr txBox="1">
                <a:spLocks noRot="1" noChangeAspect="1" noMove="1" noResize="1" noEditPoints="1" noAdjustHandles="1" noChangeArrowheads="1" noChangeShapeType="1" noTextEdit="1"/>
              </p:cNvSpPr>
              <p:nvPr/>
            </p:nvSpPr>
            <p:spPr>
              <a:xfrm>
                <a:off x="5042471" y="4744656"/>
                <a:ext cx="1974850" cy="702945"/>
              </a:xfrm>
              <a:prstGeom prst="rect">
                <a:avLst/>
              </a:prstGeom>
              <a:blipFill rotWithShape="1">
                <a:blip r:embed="rId4"/>
                <a:stretch>
                  <a:fillRect l="-29" t="-81" r="29" b="81"/>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76200" y="-19685"/>
            <a:ext cx="1700530" cy="69596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b="1" dirty="0">
                <a:solidFill>
                  <a:srgbClr val="F79646">
                    <a:lumMod val="75000"/>
                  </a:srgbClr>
                </a:solidFill>
                <a:latin typeface="微软雅黑" panose="020B0503020204020204" pitchFamily="34" charset="-122"/>
                <a:ea typeface="微软雅黑" panose="020B0503020204020204" pitchFamily="34" charset="-122"/>
                <a:cs typeface="Arial" panose="020B0604020202020204" pitchFamily="34" charset="0"/>
              </a:rPr>
              <a:t>课题</a:t>
            </a:r>
            <a:r>
              <a:rPr lang="zh-CN" altLang="en-US" sz="2800" b="1" dirty="0">
                <a:solidFill>
                  <a:srgbClr val="F79646">
                    <a:lumMod val="75000"/>
                  </a:srgbClr>
                </a:solidFill>
                <a:latin typeface="微软雅黑" panose="020B0503020204020204" pitchFamily="34" charset="-122"/>
                <a:ea typeface="微软雅黑" panose="020B0503020204020204" pitchFamily="34" charset="-122"/>
                <a:cs typeface="Arial" panose="020B0604020202020204" pitchFamily="34" charset="0"/>
                <a:sym typeface="+mn-ea"/>
              </a:rPr>
              <a:t>基础</a:t>
            </a:r>
            <a:endParaRPr lang="zh-CN" altLang="en-US" sz="2800" b="1" dirty="0">
              <a:solidFill>
                <a:srgbClr val="F79646">
                  <a:lumMod val="75000"/>
                </a:srgb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灯片编号占位符 4"/>
          <p:cNvSpPr>
            <a:spLocks noGrp="1"/>
          </p:cNvSpPr>
          <p:nvPr>
            <p:ph type="sldNum" sz="quarter" idx="12"/>
          </p:nvPr>
        </p:nvSpPr>
        <p:spPr>
          <a:xfrm>
            <a:off x="7086600" y="6492875"/>
            <a:ext cx="2057400" cy="365125"/>
          </a:xfrm>
        </p:spPr>
        <p:txBody>
          <a:bodyPr/>
          <a:lstStyle/>
          <a:p>
            <a:fld id="{0C913308-F349-4B6D-A68A-DD1791B4A57B}" type="slidenum">
              <a:rPr lang="zh-CN" altLang="en-US" sz="1800" b="1">
                <a:latin typeface="Times New Roman" panose="02020603050405020304" pitchFamily="18" charset="0"/>
                <a:cs typeface="Times New Roman" panose="02020603050405020304" pitchFamily="18" charset="0"/>
              </a:rPr>
            </a:fld>
            <a:endParaRPr lang="zh-CN" altLang="en-US" sz="1400" b="1"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1870710" y="6299835"/>
            <a:ext cx="6798945" cy="460375"/>
          </a:xfrm>
          <a:prstGeom prst="rect">
            <a:avLst/>
          </a:prstGeom>
          <a:noFill/>
        </p:spPr>
        <p:txBody>
          <a:bodyPr wrap="square" rtlCol="0" anchor="t">
            <a:spAutoFit/>
          </a:bodyPr>
          <a:p>
            <a:r>
              <a:rPr lang="en-US" altLang="zh-CN" sz="1200"/>
              <a:t>[8] </a:t>
            </a:r>
            <a:r>
              <a:rPr lang="zh-CN" altLang="en-US" sz="1200"/>
              <a:t>Dou H, Deng Y, Yan T, et al. Residual D 2 NN: training diffractive deep neural networks via learnable light shortcuts[J]. Optics Letters, 2020, 45(10): 2688-2691.</a:t>
            </a:r>
            <a:endParaRPr lang="zh-CN" altLang="en-US" sz="1200"/>
          </a:p>
        </p:txBody>
      </p:sp>
      <p:sp>
        <p:nvSpPr>
          <p:cNvPr id="6" name="文本框 5"/>
          <p:cNvSpPr txBox="1"/>
          <p:nvPr/>
        </p:nvSpPr>
        <p:spPr>
          <a:xfrm>
            <a:off x="579755" y="5390515"/>
            <a:ext cx="7756525" cy="737235"/>
          </a:xfrm>
          <a:prstGeom prst="rect">
            <a:avLst/>
          </a:prstGeom>
          <a:noFill/>
        </p:spPr>
        <p:txBody>
          <a:bodyPr wrap="square" rtlCol="0">
            <a:spAutoFit/>
          </a:bodyPr>
          <a:p>
            <a:pPr algn="just" fontAlgn="auto">
              <a:lnSpc>
                <a:spcPct val="150000"/>
              </a:lnSpc>
            </a:pPr>
            <a:r>
              <a:rPr lang="en-US" altLang="zh-CN" sz="1400"/>
              <a:t>	2020</a:t>
            </a:r>
            <a:r>
              <a:rPr lang="zh-CN" altLang="en-US" sz="1400"/>
              <a:t>年戴琼海组提出</a:t>
            </a:r>
            <a:r>
              <a:rPr lang="en-US" altLang="zh-CN" sz="1400"/>
              <a:t>Res-D</a:t>
            </a:r>
            <a:r>
              <a:rPr lang="en-US" altLang="zh-CN" sz="1400" baseline="30000"/>
              <a:t>2</a:t>
            </a:r>
            <a:r>
              <a:rPr lang="en-US" altLang="zh-CN" sz="1400"/>
              <a:t>NN</a:t>
            </a:r>
            <a:r>
              <a:rPr lang="zh-CN" altLang="en-US" sz="1400"/>
              <a:t>结构，</a:t>
            </a:r>
            <a:r>
              <a:rPr lang="zh-CN" altLang="en-US" sz="1400">
                <a:sym typeface="+mn-ea"/>
              </a:rPr>
              <a:t>结合</a:t>
            </a:r>
            <a:r>
              <a:rPr lang="en-US" altLang="zh-CN" sz="1400" b="1">
                <a:solidFill>
                  <a:srgbClr val="00B050"/>
                </a:solidFill>
                <a:sym typeface="+mn-ea"/>
              </a:rPr>
              <a:t>ResNet</a:t>
            </a:r>
            <a:r>
              <a:rPr lang="zh-CN" altLang="en-US" sz="1400">
                <a:sym typeface="+mn-ea"/>
              </a:rPr>
              <a:t>思想，通过捷径连接训练衍射深度神经网络，避免</a:t>
            </a:r>
            <a:r>
              <a:rPr lang="en-US" altLang="zh-CN" sz="1400"/>
              <a:t>D</a:t>
            </a:r>
            <a:r>
              <a:rPr lang="en-US" altLang="zh-CN" sz="1400" baseline="30000"/>
              <a:t>2</a:t>
            </a:r>
            <a:r>
              <a:rPr lang="en-US" altLang="zh-CN" sz="1400"/>
              <a:t>NN</a:t>
            </a:r>
            <a:r>
              <a:rPr lang="zh-CN" altLang="en-US" sz="1400"/>
              <a:t>越深带来的梯度消失问题</a:t>
            </a:r>
            <a:r>
              <a:rPr lang="en-US" altLang="zh-CN" sz="1400" baseline="30000"/>
              <a:t>[8]</a:t>
            </a:r>
            <a:r>
              <a:rPr lang="zh-CN" altLang="en-US" sz="1400"/>
              <a:t>。</a:t>
            </a:r>
            <a:endParaRPr lang="zh-CN" altLang="en-US" sz="1400"/>
          </a:p>
        </p:txBody>
      </p:sp>
      <p:pic>
        <p:nvPicPr>
          <p:cNvPr id="3" name="图片 3"/>
          <p:cNvPicPr>
            <a:picLocks noChangeAspect="1"/>
          </p:cNvPicPr>
          <p:nvPr/>
        </p:nvPicPr>
        <p:blipFill>
          <a:blip r:embed="rId1"/>
          <a:stretch>
            <a:fillRect/>
          </a:stretch>
        </p:blipFill>
        <p:spPr>
          <a:xfrm>
            <a:off x="2028825" y="1031240"/>
            <a:ext cx="4615180" cy="1681480"/>
          </a:xfrm>
          <a:prstGeom prst="rect">
            <a:avLst/>
          </a:prstGeom>
          <a:noFill/>
          <a:ln w="9525">
            <a:noFill/>
          </a:ln>
        </p:spPr>
      </p:pic>
      <p:sp>
        <p:nvSpPr>
          <p:cNvPr id="16" name="文本框 15"/>
          <p:cNvSpPr txBox="1"/>
          <p:nvPr/>
        </p:nvSpPr>
        <p:spPr>
          <a:xfrm>
            <a:off x="367665" y="844550"/>
            <a:ext cx="924560" cy="368300"/>
          </a:xfrm>
          <a:prstGeom prst="rect">
            <a:avLst/>
          </a:prstGeom>
          <a:noFill/>
        </p:spPr>
        <p:txBody>
          <a:bodyPr wrap="square" rtlCol="0">
            <a:spAutoFit/>
          </a:bodyPr>
          <a:p>
            <a:r>
              <a:rPr lang="en-US" altLang="zh-CN" b="1">
                <a:solidFill>
                  <a:srgbClr val="00B050"/>
                </a:solidFill>
              </a:rPr>
              <a:t>ResNet</a:t>
            </a:r>
            <a:endParaRPr lang="en-US" altLang="zh-CN" b="1">
              <a:solidFill>
                <a:srgbClr val="00B050"/>
              </a:solidFill>
            </a:endParaRPr>
          </a:p>
        </p:txBody>
      </p:sp>
      <p:pic>
        <p:nvPicPr>
          <p:cNvPr id="10" name="图片 9"/>
          <p:cNvPicPr>
            <a:picLocks noChangeAspect="1"/>
          </p:cNvPicPr>
          <p:nvPr/>
        </p:nvPicPr>
        <p:blipFill>
          <a:blip r:embed="rId2"/>
          <a:stretch>
            <a:fillRect/>
          </a:stretch>
        </p:blipFill>
        <p:spPr>
          <a:xfrm>
            <a:off x="1216025" y="2849880"/>
            <a:ext cx="6240780" cy="242316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76200" y="-19685"/>
            <a:ext cx="1700530" cy="69596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b="1" dirty="0">
                <a:solidFill>
                  <a:srgbClr val="F79646">
                    <a:lumMod val="75000"/>
                  </a:srgbClr>
                </a:solidFill>
                <a:latin typeface="微软雅黑" panose="020B0503020204020204" pitchFamily="34" charset="-122"/>
                <a:ea typeface="微软雅黑" panose="020B0503020204020204" pitchFamily="34" charset="-122"/>
                <a:cs typeface="Arial" panose="020B0604020202020204" pitchFamily="34" charset="0"/>
              </a:rPr>
              <a:t>课题</a:t>
            </a:r>
            <a:r>
              <a:rPr lang="zh-CN" altLang="en-US" sz="2800" b="1" dirty="0">
                <a:solidFill>
                  <a:srgbClr val="F79646">
                    <a:lumMod val="75000"/>
                  </a:srgbClr>
                </a:solidFill>
                <a:latin typeface="微软雅黑" panose="020B0503020204020204" pitchFamily="34" charset="-122"/>
                <a:ea typeface="微软雅黑" panose="020B0503020204020204" pitchFamily="34" charset="-122"/>
                <a:cs typeface="Arial" panose="020B0604020202020204" pitchFamily="34" charset="0"/>
                <a:sym typeface="+mn-ea"/>
              </a:rPr>
              <a:t>基础</a:t>
            </a:r>
            <a:endParaRPr lang="zh-CN" altLang="en-US" sz="2800" b="1" dirty="0">
              <a:solidFill>
                <a:srgbClr val="F79646">
                  <a:lumMod val="75000"/>
                </a:srgb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灯片编号占位符 4"/>
          <p:cNvSpPr>
            <a:spLocks noGrp="1"/>
          </p:cNvSpPr>
          <p:nvPr>
            <p:ph type="sldNum" sz="quarter" idx="12"/>
          </p:nvPr>
        </p:nvSpPr>
        <p:spPr>
          <a:xfrm>
            <a:off x="7086600" y="6492875"/>
            <a:ext cx="2057400" cy="365125"/>
          </a:xfrm>
        </p:spPr>
        <p:txBody>
          <a:bodyPr/>
          <a:lstStyle/>
          <a:p>
            <a:fld id="{0C913308-F349-4B6D-A68A-DD1791B4A57B}" type="slidenum">
              <a:rPr lang="zh-CN" altLang="en-US" sz="1800" b="1">
                <a:latin typeface="Times New Roman" panose="02020603050405020304" pitchFamily="18" charset="0"/>
                <a:cs typeface="Times New Roman" panose="02020603050405020304" pitchFamily="18" charset="0"/>
              </a:rPr>
            </a:fld>
            <a:endParaRPr lang="zh-CN" altLang="en-US" sz="1400" b="1"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322580" y="802640"/>
            <a:ext cx="2853690" cy="337185"/>
          </a:xfrm>
          <a:prstGeom prst="rect">
            <a:avLst/>
          </a:prstGeom>
          <a:noFill/>
        </p:spPr>
        <p:txBody>
          <a:bodyPr wrap="square" rtlCol="0">
            <a:spAutoFit/>
          </a:bodyPr>
          <a:p>
            <a:r>
              <a:rPr lang="en-US" altLang="zh-CN" sz="1600" b="1">
                <a:solidFill>
                  <a:srgbClr val="FF0000"/>
                </a:solidFill>
              </a:rPr>
              <a:t>3</a:t>
            </a:r>
            <a:r>
              <a:rPr lang="zh-CN" altLang="en-US" sz="1600" b="1">
                <a:solidFill>
                  <a:srgbClr val="FF0000"/>
                </a:solidFill>
              </a:rPr>
              <a:t>、情境依赖处理</a:t>
            </a:r>
            <a:r>
              <a:rPr lang="zh-CN" altLang="en-US" sz="1600" b="1">
                <a:solidFill>
                  <a:srgbClr val="0070C0"/>
                </a:solidFill>
              </a:rPr>
              <a:t>（</a:t>
            </a:r>
            <a:r>
              <a:rPr lang="zh-CN" altLang="en-US" sz="1600" b="1">
                <a:solidFill>
                  <a:srgbClr val="0070C0"/>
                </a:solidFill>
                <a:sym typeface="+mn-ea"/>
              </a:rPr>
              <a:t>背景增强</a:t>
            </a:r>
            <a:r>
              <a:rPr lang="zh-CN" altLang="en-US" sz="1600" b="1">
                <a:solidFill>
                  <a:srgbClr val="0070C0"/>
                </a:solidFill>
              </a:rPr>
              <a:t>）</a:t>
            </a:r>
            <a:endParaRPr lang="zh-CN" altLang="en-US" sz="1600" b="1">
              <a:solidFill>
                <a:srgbClr val="0070C0"/>
              </a:solidFill>
            </a:endParaRPr>
          </a:p>
        </p:txBody>
      </p:sp>
      <p:sp>
        <p:nvSpPr>
          <p:cNvPr id="11" name="文本框 10"/>
          <p:cNvSpPr txBox="1"/>
          <p:nvPr/>
        </p:nvSpPr>
        <p:spPr>
          <a:xfrm>
            <a:off x="551815" y="1282065"/>
            <a:ext cx="7853680" cy="737235"/>
          </a:xfrm>
          <a:prstGeom prst="rect">
            <a:avLst/>
          </a:prstGeom>
          <a:noFill/>
        </p:spPr>
        <p:txBody>
          <a:bodyPr wrap="square" rtlCol="0" anchor="t">
            <a:spAutoFit/>
          </a:bodyPr>
          <a:p>
            <a:pPr indent="355600" algn="just" fontAlgn="auto">
              <a:lnSpc>
                <a:spcPct val="150000"/>
              </a:lnSpc>
              <a:extLst>
                <a:ext uri="{35155182-B16C-46BC-9424-99874614C6A1}">
                  <wpsdc:indentchars xmlns:wpsdc="http://www.wps.cn/officeDocument/2017/drawingmlCustomData" val="200" checksum="3837665281"/>
                </a:ext>
              </a:extLst>
            </a:pPr>
            <a:r>
              <a:rPr lang="zh-CN" altLang="en-US" sz="1400">
                <a:latin typeface="+mn-ea"/>
                <a:cs typeface="+mn-ea"/>
                <a:sym typeface="+mn-ea"/>
              </a:rPr>
              <a:t>2019年余山组曾冠雄等人提出了一种名为正交权重修改（Orthogonal Weights Modification，OWM）的学习算法和情境依赖处理（Context-dependent Processing，CDP）模块</a:t>
            </a:r>
            <a:r>
              <a:rPr lang="en-US" altLang="zh-CN" sz="1400" baseline="30000">
                <a:latin typeface="+mn-ea"/>
                <a:cs typeface="+mn-ea"/>
                <a:sym typeface="+mn-ea"/>
              </a:rPr>
              <a:t>[9]</a:t>
            </a:r>
            <a:r>
              <a:rPr lang="zh-CN" altLang="en-US" sz="1400">
                <a:latin typeface="+mn-ea"/>
                <a:cs typeface="+mn-ea"/>
                <a:sym typeface="+mn-ea"/>
              </a:rPr>
              <a:t>。</a:t>
            </a:r>
            <a:endParaRPr lang="zh-CN" altLang="en-US" sz="1400">
              <a:latin typeface="+mn-ea"/>
              <a:cs typeface="+mn-ea"/>
            </a:endParaRPr>
          </a:p>
        </p:txBody>
      </p:sp>
      <p:pic>
        <p:nvPicPr>
          <p:cNvPr id="2" name="图片 -2147482590"/>
          <p:cNvPicPr>
            <a:picLocks noChangeAspect="1"/>
          </p:cNvPicPr>
          <p:nvPr/>
        </p:nvPicPr>
        <p:blipFill>
          <a:blip r:embed="rId1"/>
          <a:stretch>
            <a:fillRect/>
          </a:stretch>
        </p:blipFill>
        <p:spPr>
          <a:xfrm>
            <a:off x="847090" y="2186305"/>
            <a:ext cx="4117975" cy="2186305"/>
          </a:xfrm>
          <a:prstGeom prst="rect">
            <a:avLst/>
          </a:prstGeom>
          <a:noFill/>
          <a:ln w="9525">
            <a:noFill/>
          </a:ln>
        </p:spPr>
      </p:pic>
      <p:pic>
        <p:nvPicPr>
          <p:cNvPr id="14" name="图片 13"/>
          <p:cNvPicPr>
            <a:picLocks noChangeAspect="1"/>
          </p:cNvPicPr>
          <p:nvPr/>
        </p:nvPicPr>
        <p:blipFill>
          <a:blip r:embed="rId2"/>
          <a:stretch>
            <a:fillRect/>
          </a:stretch>
        </p:blipFill>
        <p:spPr>
          <a:xfrm>
            <a:off x="2045970" y="5200650"/>
            <a:ext cx="4600575" cy="800100"/>
          </a:xfrm>
          <a:prstGeom prst="rect">
            <a:avLst/>
          </a:prstGeom>
        </p:spPr>
      </p:pic>
      <p:sp>
        <p:nvSpPr>
          <p:cNvPr id="15" name="文本框 14"/>
          <p:cNvSpPr txBox="1"/>
          <p:nvPr/>
        </p:nvSpPr>
        <p:spPr>
          <a:xfrm>
            <a:off x="1776095" y="6148705"/>
            <a:ext cx="7195820" cy="460375"/>
          </a:xfrm>
          <a:prstGeom prst="rect">
            <a:avLst/>
          </a:prstGeom>
          <a:noFill/>
        </p:spPr>
        <p:txBody>
          <a:bodyPr wrap="square" rtlCol="0">
            <a:spAutoFit/>
          </a:bodyPr>
          <a:p>
            <a:r>
              <a:rPr lang="en-US" altLang="zh-CN" sz="1200"/>
              <a:t>[9]Zeng G, Chen Y, Cui B, et al. Continual learning of context-dependent processing in neural networks[J]. Nature Machine Intelligence, 2019, 1(8): 364-372.</a:t>
            </a:r>
            <a:endParaRPr lang="en-US" altLang="zh-CN" sz="1200"/>
          </a:p>
        </p:txBody>
      </p:sp>
      <mc:AlternateContent xmlns:mc="http://schemas.openxmlformats.org/markup-compatibility/2006">
        <mc:Choice xmlns:a14="http://schemas.microsoft.com/office/drawing/2010/main" Requires="a14">
          <p:sp>
            <p:nvSpPr>
              <p:cNvPr id="17" name="文本框 16"/>
              <p:cNvSpPr txBox="1"/>
              <p:nvPr/>
            </p:nvSpPr>
            <p:spPr>
              <a:xfrm>
                <a:off x="5264150" y="2258695"/>
                <a:ext cx="3347085" cy="2041525"/>
              </a:xfrm>
              <a:prstGeom prst="rect">
                <a:avLst/>
              </a:prstGeom>
              <a:noFill/>
            </p:spPr>
            <p:txBody>
              <a:bodyPr wrap="square" rtlCol="0">
                <a:spAutoFit/>
              </a:bodyPr>
              <a:p>
                <a:pPr indent="355600" algn="just" fontAlgn="auto">
                  <a:lnSpc>
                    <a:spcPct val="150000"/>
                  </a:lnSpc>
                  <a:extLst>
                    <a:ext uri="{35155182-B16C-46BC-9424-99874614C6A1}">
                      <wpsdc:indentchars xmlns:wpsdc="http://www.wps.cn/officeDocument/2017/drawingmlCustomData" val="200" checksum="3837665281"/>
                    </a:ext>
                  </a:extLst>
                </a:pPr>
                <a:r>
                  <a:rPr lang="en-US" altLang="zh-CN" sz="1400"/>
                  <a:t>OWM</a:t>
                </a:r>
                <a:r>
                  <a:rPr lang="zh-CN" altLang="en-US" sz="1400"/>
                  <a:t>，为了避免灾难性的遗忘，即防止先前学习过的映射被随后的训练擦除而提出的一种方法。OWM通过正交投影算子</a:t>
                </a:r>
                <a:r>
                  <a:rPr lang="en-US" altLang="zh-CN" sz="1400"/>
                  <a:t>P</a:t>
                </a:r>
                <a:r>
                  <a:rPr lang="zh-CN" altLang="en-US" sz="1400"/>
                  <a:t>与误差反向传播算法得到的权重增量</a:t>
                </a:r>
                <a14:m>
                  <m:oMath xmlns:m="http://schemas.openxmlformats.org/officeDocument/2006/math">
                    <m:r>
                      <a:rPr lang="en-US" altLang="zh-CN" sz="1400" i="1">
                        <a:latin typeface="Cambria Math" panose="02040503050406030204" charset="0"/>
                        <a:cs typeface="Cambria Math" panose="02040503050406030204" charset="0"/>
                      </a:rPr>
                      <m:t>∆</m:t>
                    </m:r>
                    <m:sSup>
                      <m:sSupPr>
                        <m:ctrlPr>
                          <a:rPr lang="en-US" altLang="zh-CN" sz="1400" i="1">
                            <a:latin typeface="Cambria Math" panose="02040503050406030204" charset="0"/>
                            <a:cs typeface="Cambria Math" panose="02040503050406030204" charset="0"/>
                          </a:rPr>
                        </m:ctrlPr>
                      </m:sSupPr>
                      <m:e>
                        <m:r>
                          <a:rPr lang="en-US" altLang="zh-CN" sz="1400" i="1">
                            <a:latin typeface="Cambria Math" panose="02040503050406030204" charset="0"/>
                            <a:cs typeface="Cambria Math" panose="02040503050406030204" charset="0"/>
                          </a:rPr>
                          <m:t>𝑊</m:t>
                        </m:r>
                      </m:e>
                      <m:sup>
                        <m:r>
                          <a:rPr lang="en-US" altLang="zh-CN" sz="1400" i="1">
                            <a:latin typeface="Cambria Math" panose="02040503050406030204" charset="0"/>
                            <a:cs typeface="Cambria Math" panose="02040503050406030204" charset="0"/>
                          </a:rPr>
                          <m:t>𝐵𝑃</m:t>
                        </m:r>
                      </m:sup>
                    </m:sSup>
                  </m:oMath>
                </a14:m>
                <a:r>
                  <a:rPr lang="en-US" altLang="zh-CN" sz="1400"/>
                  <a:t> </a:t>
                </a:r>
                <a:r>
                  <a:rPr lang="zh-CN" altLang="en-US" sz="1400"/>
                  <a:t>作用实现其目的，即最终权重增量为</a:t>
                </a:r>
                <a:r>
                  <a:rPr lang="en-US" altLang="zh-CN" sz="1400"/>
                  <a:t>:</a:t>
                </a:r>
                <a:endParaRPr lang="en-US" altLang="zh-CN" sz="1400"/>
              </a:p>
            </p:txBody>
          </p:sp>
        </mc:Choice>
        <mc:Fallback>
          <p:sp>
            <p:nvSpPr>
              <p:cNvPr id="17" name="文本框 16"/>
              <p:cNvSpPr txBox="1">
                <a:spLocks noRot="1" noChangeAspect="1" noMove="1" noResize="1" noEditPoints="1" noAdjustHandles="1" noChangeArrowheads="1" noChangeShapeType="1" noTextEdit="1"/>
              </p:cNvSpPr>
              <p:nvPr/>
            </p:nvSpPr>
            <p:spPr>
              <a:xfrm>
                <a:off x="5264150" y="2258695"/>
                <a:ext cx="3347085" cy="2041525"/>
              </a:xfrm>
              <a:prstGeom prst="rect">
                <a:avLst/>
              </a:prstGeom>
              <a:blipFill rotWithShape="1">
                <a:blip r:embed="rId3"/>
                <a:stretch>
                  <a:fillRect/>
                </a:stretch>
              </a:blipFill>
            </p:spPr>
            <p:txBody>
              <a:bodyPr/>
              <a:lstStyle/>
              <a:p>
                <a:r>
                  <a:rPr lang="zh-CN" altLang="en-US">
                    <a:noFill/>
                  </a:rPr>
                  <a:t> </a:t>
                </a:r>
              </a:p>
            </p:txBody>
          </p:sp>
        </mc:Fallback>
      </mc:AlternateContent>
      <p:pic>
        <p:nvPicPr>
          <p:cNvPr id="18" name="图片 17"/>
          <p:cNvPicPr>
            <a:picLocks noChangeAspect="1"/>
          </p:cNvPicPr>
          <p:nvPr/>
        </p:nvPicPr>
        <p:blipFill>
          <a:blip r:embed="rId4"/>
          <a:stretch>
            <a:fillRect/>
          </a:stretch>
        </p:blipFill>
        <p:spPr>
          <a:xfrm>
            <a:off x="2092325" y="4526280"/>
            <a:ext cx="3781425" cy="361950"/>
          </a:xfrm>
          <a:prstGeom prst="rect">
            <a:avLst/>
          </a:prstGeom>
        </p:spPr>
      </p:pic>
      <p:pic>
        <p:nvPicPr>
          <p:cNvPr id="19" name="图片 18"/>
          <p:cNvPicPr>
            <a:picLocks noChangeAspect="1"/>
          </p:cNvPicPr>
          <p:nvPr/>
        </p:nvPicPr>
        <p:blipFill>
          <a:blip r:embed="rId5"/>
          <a:stretch>
            <a:fillRect/>
          </a:stretch>
        </p:blipFill>
        <p:spPr>
          <a:xfrm>
            <a:off x="2045970" y="4888230"/>
            <a:ext cx="4762500" cy="390525"/>
          </a:xfrm>
          <a:prstGeom prst="rect">
            <a:avLst/>
          </a:prstGeom>
        </p:spPr>
      </p:pic>
      <mc:AlternateContent xmlns:mc="http://schemas.openxmlformats.org/markup-compatibility/2006">
        <mc:Choice xmlns:a14="http://schemas.microsoft.com/office/drawing/2010/main" Requires="a14">
          <p:sp>
            <p:nvSpPr>
              <p:cNvPr id="20" name="文本框 19"/>
              <p:cNvSpPr txBox="1"/>
              <p:nvPr/>
            </p:nvSpPr>
            <p:spPr>
              <a:xfrm>
                <a:off x="5989256" y="3953446"/>
                <a:ext cx="1682115" cy="346710"/>
              </a:xfrm>
              <a:prstGeom prst="rect">
                <a:avLst/>
              </a:prstGeom>
              <a:noFill/>
            </p:spPr>
            <p:txBody>
              <a:bodyPr wrap="square" rtlCol="0" anchor="t">
                <a:spAutoFit/>
              </a:bodyPr>
              <a:p>
                <a:pPr algn="l"/>
                <a14:m>
                  <m:oMathPara xmlns:m="http://schemas.openxmlformats.org/officeDocument/2006/math">
                    <m:oMathParaPr>
                      <m:jc m:val="centerGroup"/>
                    </m:oMathParaPr>
                    <m:oMath xmlns:m="http://schemas.openxmlformats.org/officeDocument/2006/math">
                      <m:r>
                        <a:rPr lang="en-US" altLang="zh-CN" sz="1600" i="1">
                          <a:latin typeface="Cambria Math" panose="02040503050406030204" charset="0"/>
                          <a:cs typeface="Cambria Math" panose="02040503050406030204" charset="0"/>
                        </a:rPr>
                        <m:t>∆</m:t>
                      </m:r>
                      <m:r>
                        <a:rPr lang="en-US" altLang="zh-CN" sz="1600" i="1">
                          <a:latin typeface="Cambria Math" panose="02040503050406030204" charset="0"/>
                          <a:cs typeface="Cambria Math" panose="02040503050406030204" charset="0"/>
                        </a:rPr>
                        <m:t>𝑊</m:t>
                      </m:r>
                      <m:r>
                        <a:rPr lang="en-US" altLang="zh-CN" sz="1600" i="1">
                          <a:latin typeface="Cambria Math" panose="02040503050406030204" charset="0"/>
                          <a:cs typeface="Cambria Math" panose="02040503050406030204" charset="0"/>
                        </a:rPr>
                        <m:t>=</m:t>
                      </m:r>
                      <m:r>
                        <a:rPr lang="en-US" altLang="zh-CN" sz="1600" i="1">
                          <a:latin typeface="Cambria Math" panose="02040503050406030204" charset="0"/>
                          <a:cs typeface="Cambria Math" panose="02040503050406030204" charset="0"/>
                        </a:rPr>
                        <m:t>𝑘𝑃</m:t>
                      </m:r>
                      <m:r>
                        <a:rPr lang="en-US" altLang="zh-CN" sz="1600" i="1">
                          <a:latin typeface="Cambria Math" panose="02040503050406030204" charset="0"/>
                          <a:cs typeface="Cambria Math" panose="02040503050406030204" charset="0"/>
                        </a:rPr>
                        <m:t>∆</m:t>
                      </m:r>
                      <m:sSup>
                        <m:sSupPr>
                          <m:ctrlPr>
                            <a:rPr lang="en-US" altLang="zh-CN" sz="1600" i="1">
                              <a:latin typeface="Cambria Math" panose="02040503050406030204" charset="0"/>
                              <a:cs typeface="Cambria Math" panose="02040503050406030204" charset="0"/>
                            </a:rPr>
                          </m:ctrlPr>
                        </m:sSupPr>
                        <m:e>
                          <m:r>
                            <a:rPr lang="en-US" altLang="zh-CN" sz="1600" i="1">
                              <a:latin typeface="Cambria Math" panose="02040503050406030204" charset="0"/>
                              <a:cs typeface="Cambria Math" panose="02040503050406030204" charset="0"/>
                            </a:rPr>
                            <m:t>𝑊</m:t>
                          </m:r>
                        </m:e>
                        <m:sup>
                          <m:r>
                            <a:rPr lang="en-US" altLang="zh-CN" sz="1600" i="1">
                              <a:latin typeface="Cambria Math" panose="02040503050406030204" charset="0"/>
                              <a:cs typeface="Cambria Math" panose="02040503050406030204" charset="0"/>
                            </a:rPr>
                            <m:t>𝐵𝑃</m:t>
                          </m:r>
                        </m:sup>
                      </m:sSup>
                    </m:oMath>
                  </m:oMathPara>
                </a14:m>
                <a:endParaRPr lang="zh-CN" altLang="en-US" sz="1600"/>
              </a:p>
            </p:txBody>
          </p:sp>
        </mc:Choice>
        <mc:Fallback>
          <p:sp>
            <p:nvSpPr>
              <p:cNvPr id="20" name="文本框 19"/>
              <p:cNvSpPr txBox="1">
                <a:spLocks noRot="1" noChangeAspect="1" noMove="1" noResize="1" noEditPoints="1" noAdjustHandles="1" noChangeArrowheads="1" noChangeShapeType="1" noTextEdit="1"/>
              </p:cNvSpPr>
              <p:nvPr/>
            </p:nvSpPr>
            <p:spPr>
              <a:xfrm>
                <a:off x="5989256" y="3953446"/>
                <a:ext cx="1682115" cy="346710"/>
              </a:xfrm>
              <a:prstGeom prst="rect">
                <a:avLst/>
              </a:prstGeom>
              <a:blipFill rotWithShape="1">
                <a:blip r:embed="rId6"/>
                <a:stretch>
                  <a:fillRect l="-34" t="-165" r="34" b="165"/>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76200" y="-19685"/>
            <a:ext cx="1700530" cy="69596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b="1" dirty="0">
                <a:solidFill>
                  <a:srgbClr val="F79646">
                    <a:lumMod val="75000"/>
                  </a:srgbClr>
                </a:solidFill>
                <a:latin typeface="微软雅黑" panose="020B0503020204020204" pitchFamily="34" charset="-122"/>
                <a:ea typeface="微软雅黑" panose="020B0503020204020204" pitchFamily="34" charset="-122"/>
                <a:cs typeface="Arial" panose="020B0604020202020204" pitchFamily="34" charset="0"/>
              </a:rPr>
              <a:t>课题</a:t>
            </a:r>
            <a:r>
              <a:rPr lang="zh-CN" altLang="en-US" sz="2800" b="1" dirty="0">
                <a:solidFill>
                  <a:srgbClr val="F79646">
                    <a:lumMod val="75000"/>
                  </a:srgbClr>
                </a:solidFill>
                <a:latin typeface="微软雅黑" panose="020B0503020204020204" pitchFamily="34" charset="-122"/>
                <a:ea typeface="微软雅黑" panose="020B0503020204020204" pitchFamily="34" charset="-122"/>
                <a:cs typeface="Arial" panose="020B0604020202020204" pitchFamily="34" charset="0"/>
                <a:sym typeface="+mn-ea"/>
              </a:rPr>
              <a:t>基础</a:t>
            </a:r>
            <a:endParaRPr lang="zh-CN" altLang="en-US" sz="2800" b="1" dirty="0">
              <a:solidFill>
                <a:srgbClr val="F79646">
                  <a:lumMod val="75000"/>
                </a:srgb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灯片编号占位符 4"/>
          <p:cNvSpPr>
            <a:spLocks noGrp="1"/>
          </p:cNvSpPr>
          <p:nvPr>
            <p:ph type="sldNum" sz="quarter" idx="12"/>
          </p:nvPr>
        </p:nvSpPr>
        <p:spPr>
          <a:xfrm>
            <a:off x="7086600" y="6492875"/>
            <a:ext cx="2057400" cy="365125"/>
          </a:xfrm>
        </p:spPr>
        <p:txBody>
          <a:bodyPr/>
          <a:lstStyle/>
          <a:p>
            <a:fld id="{0C913308-F349-4B6D-A68A-DD1791B4A57B}" type="slidenum">
              <a:rPr lang="zh-CN" altLang="en-US" sz="1800" b="1">
                <a:latin typeface="Times New Roman" panose="02020603050405020304" pitchFamily="18" charset="0"/>
                <a:cs typeface="Times New Roman" panose="02020603050405020304" pitchFamily="18" charset="0"/>
              </a:rPr>
            </a:fld>
            <a:endParaRPr lang="zh-CN" altLang="en-US" sz="1400" b="1" dirty="0">
              <a:latin typeface="Times New Roman" panose="02020603050405020304" pitchFamily="18" charset="0"/>
              <a:cs typeface="Times New Roman" panose="02020603050405020304" pitchFamily="18" charset="0"/>
            </a:endParaRPr>
          </a:p>
        </p:txBody>
      </p:sp>
      <p:pic>
        <p:nvPicPr>
          <p:cNvPr id="9" name="图片 28"/>
          <p:cNvPicPr>
            <a:picLocks noChangeAspect="1"/>
          </p:cNvPicPr>
          <p:nvPr/>
        </p:nvPicPr>
        <p:blipFill>
          <a:blip r:embed="rId1"/>
          <a:srcRect b="4491"/>
          <a:stretch>
            <a:fillRect/>
          </a:stretch>
        </p:blipFill>
        <p:spPr>
          <a:xfrm>
            <a:off x="271145" y="976630"/>
            <a:ext cx="4956810" cy="3934460"/>
          </a:xfrm>
          <a:prstGeom prst="rect">
            <a:avLst/>
          </a:prstGeom>
          <a:noFill/>
          <a:ln>
            <a:noFill/>
          </a:ln>
        </p:spPr>
      </p:pic>
      <p:sp>
        <p:nvSpPr>
          <p:cNvPr id="104" name="文本框 103"/>
          <p:cNvSpPr txBox="1"/>
          <p:nvPr/>
        </p:nvSpPr>
        <p:spPr>
          <a:xfrm>
            <a:off x="4999355" y="1224280"/>
            <a:ext cx="3583940" cy="2353310"/>
          </a:xfrm>
          <a:prstGeom prst="rect">
            <a:avLst/>
          </a:prstGeom>
          <a:noFill/>
          <a:ln w="9525">
            <a:noFill/>
          </a:ln>
        </p:spPr>
        <p:txBody>
          <a:bodyPr wrap="square">
            <a:spAutoFit/>
          </a:bodyPr>
          <a:p>
            <a:pPr indent="355600" algn="just" fontAlgn="auto">
              <a:lnSpc>
                <a:spcPct val="150000"/>
              </a:lnSpc>
              <a:extLst>
                <a:ext uri="{35155182-B16C-46BC-9424-99874614C6A1}">
                  <wpsdc:indentchars xmlns:wpsdc="http://www.wps.cn/officeDocument/2017/drawingmlCustomData" val="200" checksum="3837665281"/>
                </a:ext>
              </a:extLst>
            </a:pPr>
            <a:r>
              <a:rPr lang="en-US" altLang="zh-CN" sz="1400" b="0">
                <a:latin typeface="+mn-ea"/>
                <a:cs typeface="+mn-ea"/>
              </a:rPr>
              <a:t>CDP</a:t>
            </a:r>
            <a:r>
              <a:rPr lang="zh-CN" altLang="en-US" sz="1400" b="0">
                <a:latin typeface="+mn-ea"/>
                <a:cs typeface="+mn-ea"/>
              </a:rPr>
              <a:t>模块</a:t>
            </a:r>
            <a:r>
              <a:rPr lang="zh-CN" sz="1400" b="0">
                <a:latin typeface="+mn-ea"/>
                <a:cs typeface="+mn-ea"/>
              </a:rPr>
              <a:t>包括两个子模块：编码子模块、“旋转”子模块；</a:t>
            </a:r>
            <a:endParaRPr lang="zh-CN" sz="1400" b="0">
              <a:latin typeface="+mn-ea"/>
              <a:cs typeface="+mn-ea"/>
            </a:endParaRPr>
          </a:p>
          <a:p>
            <a:pPr indent="355600" algn="just" fontAlgn="auto">
              <a:lnSpc>
                <a:spcPct val="150000"/>
              </a:lnSpc>
              <a:extLst>
                <a:ext uri="{35155182-B16C-46BC-9424-99874614C6A1}">
                  <wpsdc:indentchars xmlns:wpsdc="http://www.wps.cn/officeDocument/2017/drawingmlCustomData" val="200" checksum="3837665281"/>
                </a:ext>
              </a:extLst>
            </a:pPr>
            <a:r>
              <a:rPr lang="en-US" altLang="zh-CN" sz="1400">
                <a:latin typeface="+mn-ea"/>
                <a:cs typeface="+mn-ea"/>
                <a:sym typeface="+mn-ea"/>
              </a:rPr>
              <a:t>CDP</a:t>
            </a:r>
            <a:r>
              <a:rPr lang="zh-CN" sz="1400" b="0">
                <a:latin typeface="+mn-ea"/>
                <a:cs typeface="+mn-ea"/>
              </a:rPr>
              <a:t>模块与</a:t>
            </a:r>
            <a:r>
              <a:rPr lang="en-US" altLang="zh-CN" sz="1400" b="0">
                <a:latin typeface="+mn-ea"/>
                <a:cs typeface="+mn-ea"/>
              </a:rPr>
              <a:t>OWM</a:t>
            </a:r>
            <a:r>
              <a:rPr lang="zh-CN" sz="1400" b="0">
                <a:latin typeface="+mn-ea"/>
                <a:cs typeface="+mn-ea"/>
              </a:rPr>
              <a:t>算法联合使用，神经网络只需要一个分类器，就可以连续学习</a:t>
            </a:r>
            <a:r>
              <a:rPr lang="en-US" sz="1400" b="0">
                <a:latin typeface="+mn-ea"/>
                <a:cs typeface="+mn-ea"/>
              </a:rPr>
              <a:t>40</a:t>
            </a:r>
            <a:r>
              <a:rPr lang="zh-CN" sz="1400" b="0">
                <a:latin typeface="+mn-ea"/>
                <a:cs typeface="+mn-ea"/>
              </a:rPr>
              <a:t>种不同的脸部特征的识别任务。当不同的提示信号出现时，其对相应的特征做出判断，效果与引入</a:t>
            </a:r>
            <a:r>
              <a:rPr lang="en-US" sz="1400" b="0">
                <a:latin typeface="+mn-ea"/>
                <a:cs typeface="+mn-ea"/>
              </a:rPr>
              <a:t>40</a:t>
            </a:r>
            <a:r>
              <a:rPr lang="zh-CN" sz="1400" b="0">
                <a:latin typeface="+mn-ea"/>
                <a:cs typeface="+mn-ea"/>
              </a:rPr>
              <a:t>个分类器的情况相当。</a:t>
            </a:r>
            <a:endParaRPr lang="zh-CN" altLang="en-US" sz="1400">
              <a:latin typeface="+mn-ea"/>
              <a:cs typeface="+mn-ea"/>
            </a:endParaRPr>
          </a:p>
        </p:txBody>
      </p:sp>
      <p:pic>
        <p:nvPicPr>
          <p:cNvPr id="2" name="图片 -2147482603"/>
          <p:cNvPicPr>
            <a:picLocks noChangeAspect="1"/>
          </p:cNvPicPr>
          <p:nvPr/>
        </p:nvPicPr>
        <p:blipFill>
          <a:blip r:embed="rId2"/>
          <a:stretch>
            <a:fillRect/>
          </a:stretch>
        </p:blipFill>
        <p:spPr>
          <a:xfrm>
            <a:off x="4732655" y="4389755"/>
            <a:ext cx="4338955" cy="1830705"/>
          </a:xfrm>
          <a:prstGeom prst="rect">
            <a:avLst/>
          </a:prstGeom>
          <a:noFill/>
          <a:ln w="9525">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2"/>
          </p:nvPr>
        </p:nvSpPr>
        <p:spPr>
          <a:xfrm>
            <a:off x="7086600" y="6492875"/>
            <a:ext cx="2057400" cy="365125"/>
          </a:xfrm>
        </p:spPr>
        <p:txBody>
          <a:bodyPr/>
          <a:lstStyle/>
          <a:p>
            <a:fld id="{0C913308-F349-4B6D-A68A-DD1791B4A57B}" type="slidenum">
              <a:rPr lang="zh-CN" altLang="en-US" sz="1800" b="1">
                <a:latin typeface="Times New Roman" panose="02020603050405020304" pitchFamily="18" charset="0"/>
                <a:cs typeface="Times New Roman" panose="02020603050405020304" pitchFamily="18" charset="0"/>
              </a:rPr>
            </a:fld>
            <a:endParaRPr lang="zh-CN" altLang="en-US" sz="1400" b="1" dirty="0">
              <a:latin typeface="Times New Roman" panose="02020603050405020304" pitchFamily="18" charset="0"/>
              <a:cs typeface="Times New Roman" panose="02020603050405020304" pitchFamily="18" charset="0"/>
            </a:endParaRPr>
          </a:p>
        </p:txBody>
      </p:sp>
      <p:sp>
        <p:nvSpPr>
          <p:cNvPr id="2" name="Title 1"/>
          <p:cNvSpPr txBox="1"/>
          <p:nvPr/>
        </p:nvSpPr>
        <p:spPr>
          <a:xfrm>
            <a:off x="76200" y="-19685"/>
            <a:ext cx="1661795" cy="69596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b="1" dirty="0">
                <a:solidFill>
                  <a:srgbClr val="F79646">
                    <a:lumMod val="75000"/>
                  </a:srgbClr>
                </a:solidFill>
                <a:latin typeface="微软雅黑" panose="020B0503020204020204" pitchFamily="34" charset="-122"/>
                <a:ea typeface="微软雅黑" panose="020B0503020204020204" pitchFamily="34" charset="-122"/>
                <a:cs typeface="Arial" panose="020B0604020202020204" pitchFamily="34" charset="0"/>
              </a:rPr>
              <a:t>课题意义</a:t>
            </a:r>
            <a:endParaRPr lang="zh-CN" altLang="en-US" sz="2800" b="1" dirty="0">
              <a:solidFill>
                <a:srgbClr val="F79646">
                  <a:lumMod val="75000"/>
                </a:srgb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文本框 2"/>
          <p:cNvSpPr txBox="1"/>
          <p:nvPr/>
        </p:nvSpPr>
        <p:spPr>
          <a:xfrm>
            <a:off x="501650" y="952500"/>
            <a:ext cx="2468880" cy="368300"/>
          </a:xfrm>
          <a:prstGeom prst="rect">
            <a:avLst/>
          </a:prstGeom>
          <a:noFill/>
        </p:spPr>
        <p:txBody>
          <a:bodyPr wrap="none" rtlCol="0" anchor="t">
            <a:spAutoFit/>
          </a:bodyPr>
          <a:p>
            <a:r>
              <a:rPr lang="en-US" altLang="zh-CN" b="1">
                <a:solidFill>
                  <a:srgbClr val="FF0000"/>
                </a:solidFill>
                <a:latin typeface="+mn-ea"/>
                <a:sym typeface="+mn-ea"/>
              </a:rPr>
              <a:t>为什么（课题意义）</a:t>
            </a:r>
            <a:r>
              <a:rPr lang="zh-CN" altLang="en-US" b="1">
                <a:solidFill>
                  <a:srgbClr val="FF0000"/>
                </a:solidFill>
                <a:latin typeface="+mn-ea"/>
                <a:sym typeface="+mn-ea"/>
              </a:rPr>
              <a:t>？</a:t>
            </a:r>
            <a:endParaRPr lang="zh-CN" altLang="en-US" b="1">
              <a:solidFill>
                <a:srgbClr val="FF0000"/>
              </a:solidFill>
              <a:latin typeface="+mn-ea"/>
              <a:sym typeface="+mn-ea"/>
            </a:endParaRPr>
          </a:p>
        </p:txBody>
      </p:sp>
      <p:sp>
        <p:nvSpPr>
          <p:cNvPr id="100" name="文本框 99"/>
          <p:cNvSpPr txBox="1"/>
          <p:nvPr/>
        </p:nvSpPr>
        <p:spPr>
          <a:xfrm>
            <a:off x="504825" y="2150745"/>
            <a:ext cx="8134350" cy="2999740"/>
          </a:xfrm>
          <a:prstGeom prst="rect">
            <a:avLst/>
          </a:prstGeom>
          <a:noFill/>
          <a:ln w="9525">
            <a:noFill/>
          </a:ln>
        </p:spPr>
        <p:txBody>
          <a:bodyPr wrap="square">
            <a:spAutoFit/>
          </a:bodyPr>
          <a:p>
            <a:pPr indent="0" algn="just" fontAlgn="auto">
              <a:lnSpc>
                <a:spcPct val="150000"/>
              </a:lnSpc>
            </a:pPr>
            <a:r>
              <a:rPr lang="en-US" sz="1400" b="0">
                <a:solidFill>
                  <a:schemeClr val="tx1"/>
                </a:solidFill>
                <a:uFillTx/>
                <a:latin typeface="Times New Roman" panose="02020603050405020304" pitchFamily="18" charset="0"/>
                <a:cs typeface="+mn-ea"/>
              </a:rPr>
              <a:t>①</a:t>
            </a:r>
            <a:r>
              <a:rPr lang="zh-CN" sz="1400" b="0">
                <a:solidFill>
                  <a:schemeClr val="tx1"/>
                </a:solidFill>
                <a:uFillTx/>
                <a:latin typeface="Times New Roman" panose="02020603050405020304" pitchFamily="18" charset="0"/>
                <a:cs typeface="+mn-ea"/>
              </a:rPr>
              <a:t>传统的神经网络使用全电，在</a:t>
            </a:r>
            <a:r>
              <a:rPr lang="en-US" sz="1400" b="0">
                <a:solidFill>
                  <a:schemeClr val="tx1"/>
                </a:solidFill>
                <a:uFillTx/>
                <a:latin typeface="Times New Roman" panose="02020603050405020304" pitchFamily="18" charset="0"/>
                <a:cs typeface="+mn-ea"/>
              </a:rPr>
              <a:t>CPU</a:t>
            </a:r>
            <a:r>
              <a:rPr lang="zh-CN" sz="1400" b="0">
                <a:solidFill>
                  <a:schemeClr val="tx1"/>
                </a:solidFill>
                <a:uFillTx/>
                <a:latin typeface="Times New Roman" panose="02020603050405020304" pitchFamily="18" charset="0"/>
                <a:cs typeface="+mn-ea"/>
              </a:rPr>
              <a:t>、</a:t>
            </a:r>
            <a:r>
              <a:rPr lang="en-US" sz="1400" b="0">
                <a:solidFill>
                  <a:schemeClr val="tx1"/>
                </a:solidFill>
                <a:uFillTx/>
                <a:latin typeface="Times New Roman" panose="02020603050405020304" pitchFamily="18" charset="0"/>
                <a:cs typeface="+mn-ea"/>
              </a:rPr>
              <a:t>GPU</a:t>
            </a:r>
            <a:r>
              <a:rPr lang="zh-CN" sz="1400" b="0">
                <a:solidFill>
                  <a:schemeClr val="tx1"/>
                </a:solidFill>
                <a:uFillTx/>
                <a:latin typeface="Times New Roman" panose="02020603050405020304" pitchFamily="18" charset="0"/>
                <a:cs typeface="+mn-ea"/>
              </a:rPr>
              <a:t>上运行，存在</a:t>
            </a:r>
            <a:r>
              <a:rPr lang="zh-CN" sz="1400">
                <a:solidFill>
                  <a:schemeClr val="tx1"/>
                </a:solidFill>
                <a:uFillTx/>
                <a:latin typeface="Times New Roman" panose="02020603050405020304" pitchFamily="18" charset="0"/>
                <a:cs typeface="+mn-ea"/>
                <a:sym typeface="+mn-ea"/>
              </a:rPr>
              <a:t>冯·诺依曼体系结构的</a:t>
            </a:r>
            <a:r>
              <a:rPr lang="zh-CN" sz="1400" b="0">
                <a:solidFill>
                  <a:schemeClr val="tx1"/>
                </a:solidFill>
                <a:uFillTx/>
                <a:latin typeface="Times New Roman" panose="02020603050405020304" pitchFamily="18" charset="0"/>
                <a:cs typeface="+mn-ea"/>
              </a:rPr>
              <a:t>缺陷；而利用光子计算的方式实现深度神经网络，能够借助光子计算的优势，并行处理、功耗低、速度快，来提高速度、减少功耗；</a:t>
            </a:r>
            <a:endParaRPr lang="zh-CN" sz="1400" b="0">
              <a:solidFill>
                <a:schemeClr val="tx1"/>
              </a:solidFill>
              <a:uFillTx/>
              <a:latin typeface="Times New Roman" panose="02020603050405020304" pitchFamily="18" charset="0"/>
              <a:cs typeface="+mn-ea"/>
            </a:endParaRPr>
          </a:p>
          <a:p>
            <a:pPr indent="0" algn="just" fontAlgn="auto">
              <a:lnSpc>
                <a:spcPct val="150000"/>
              </a:lnSpc>
            </a:pPr>
            <a:r>
              <a:rPr lang="en-US" sz="1400" b="0">
                <a:solidFill>
                  <a:schemeClr val="tx1"/>
                </a:solidFill>
                <a:uFillTx/>
                <a:latin typeface="Times New Roman" panose="02020603050405020304" pitchFamily="18" charset="0"/>
                <a:cs typeface="+mn-ea"/>
              </a:rPr>
              <a:t>②</a:t>
            </a:r>
            <a:r>
              <a:rPr lang="en-US" altLang="zh-CN" sz="1400" b="0">
                <a:solidFill>
                  <a:schemeClr val="tx1"/>
                </a:solidFill>
                <a:uFillTx/>
                <a:latin typeface="Times New Roman" panose="02020603050405020304" pitchFamily="18" charset="0"/>
                <a:cs typeface="+mn-ea"/>
              </a:rPr>
              <a:t>CDP</a:t>
            </a:r>
            <a:r>
              <a:rPr lang="zh-CN" sz="1400" b="0">
                <a:solidFill>
                  <a:schemeClr val="tx1"/>
                </a:solidFill>
                <a:uFillTx/>
                <a:latin typeface="Times New Roman" panose="02020603050405020304" pitchFamily="18" charset="0"/>
                <a:cs typeface="+mn-ea"/>
              </a:rPr>
              <a:t>模块需要提取数据集的特征，目前是采用电的方式提取，可以利用光子计算速度快的优势，可将提取特征的过程大大加快；</a:t>
            </a:r>
            <a:endParaRPr lang="zh-CN" sz="1400" b="0">
              <a:solidFill>
                <a:schemeClr val="tx1"/>
              </a:solidFill>
              <a:uFillTx/>
              <a:latin typeface="Times New Roman" panose="02020603050405020304" pitchFamily="18" charset="0"/>
              <a:cs typeface="+mn-ea"/>
            </a:endParaRPr>
          </a:p>
          <a:p>
            <a:pPr indent="0" algn="just" fontAlgn="auto">
              <a:lnSpc>
                <a:spcPct val="150000"/>
              </a:lnSpc>
            </a:pPr>
            <a:endParaRPr lang="zh-CN" sz="1400" b="0">
              <a:solidFill>
                <a:schemeClr val="tx1"/>
              </a:solidFill>
              <a:uFillTx/>
              <a:latin typeface="Times New Roman" panose="02020603050405020304" pitchFamily="18" charset="0"/>
              <a:cs typeface="+mn-ea"/>
            </a:endParaRPr>
          </a:p>
          <a:p>
            <a:pPr indent="0" algn="just" fontAlgn="auto">
              <a:lnSpc>
                <a:spcPct val="150000"/>
              </a:lnSpc>
            </a:pPr>
            <a:r>
              <a:rPr lang="en-US" sz="1400">
                <a:solidFill>
                  <a:schemeClr val="tx1"/>
                </a:solidFill>
                <a:uFillTx/>
                <a:latin typeface="Times New Roman" panose="02020603050405020304" pitchFamily="18" charset="0"/>
                <a:cs typeface="+mn-ea"/>
                <a:sym typeface="+mn-ea"/>
              </a:rPr>
              <a:t>③</a:t>
            </a:r>
            <a:r>
              <a:rPr lang="zh-CN" sz="1400">
                <a:solidFill>
                  <a:schemeClr val="tx1"/>
                </a:solidFill>
                <a:uFillTx/>
                <a:latin typeface="Times New Roman" panose="02020603050405020304" pitchFamily="18" charset="0"/>
                <a:cs typeface="+mn-ea"/>
                <a:sym typeface="+mn-ea"/>
              </a:rPr>
              <a:t>衍射光子神经网络的优势：可直接输入光信号，不需要做光电转换处理；可实现大规模的神经网络，实现更加复杂的功能。</a:t>
            </a:r>
            <a:endParaRPr lang="zh-CN" sz="1400">
              <a:solidFill>
                <a:schemeClr val="tx1"/>
              </a:solidFill>
              <a:uFillTx/>
              <a:latin typeface="Times New Roman" panose="02020603050405020304" pitchFamily="18" charset="0"/>
              <a:cs typeface="+mn-ea"/>
              <a:sym typeface="+mn-ea"/>
            </a:endParaRPr>
          </a:p>
        </p:txBody>
      </p:sp>
      <p:sp>
        <p:nvSpPr>
          <p:cNvPr id="11" name="文本框 10"/>
          <p:cNvSpPr txBox="1"/>
          <p:nvPr/>
        </p:nvSpPr>
        <p:spPr>
          <a:xfrm>
            <a:off x="1737995" y="1567180"/>
            <a:ext cx="5481320" cy="337185"/>
          </a:xfrm>
          <a:prstGeom prst="rect">
            <a:avLst/>
          </a:prstGeom>
          <a:noFill/>
        </p:spPr>
        <p:txBody>
          <a:bodyPr wrap="square" rtlCol="0">
            <a:spAutoFit/>
          </a:bodyPr>
          <a:p>
            <a:pPr algn="just"/>
            <a:r>
              <a:rPr lang="zh-CN" altLang="en-US" sz="1600"/>
              <a:t>课题题目：面向情境依赖处理的</a:t>
            </a:r>
            <a:r>
              <a:rPr lang="en-US" altLang="zh-CN" sz="1600"/>
              <a:t>VGG</a:t>
            </a:r>
            <a:r>
              <a:rPr lang="zh-CN" altLang="en-US" sz="1600"/>
              <a:t>衍射光子神经网络研究</a:t>
            </a:r>
            <a:endParaRPr lang="zh-CN" altLang="en-US"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38100" y="-19685"/>
            <a:ext cx="1708785" cy="69596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b="1" dirty="0">
                <a:solidFill>
                  <a:srgbClr val="F79646">
                    <a:lumMod val="75000"/>
                  </a:srgbClr>
                </a:solidFill>
                <a:latin typeface="微软雅黑" panose="020B0503020204020204" pitchFamily="34" charset="-122"/>
                <a:ea typeface="微软雅黑" panose="020B0503020204020204" pitchFamily="34" charset="-122"/>
                <a:cs typeface="Arial" panose="020B0604020202020204" pitchFamily="34" charset="0"/>
              </a:rPr>
              <a:t>方案设计</a:t>
            </a:r>
            <a:endParaRPr lang="zh-CN" altLang="en-US" sz="2800" b="1" dirty="0">
              <a:solidFill>
                <a:srgbClr val="F79646">
                  <a:lumMod val="75000"/>
                </a:srgb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灯片编号占位符 4"/>
          <p:cNvSpPr>
            <a:spLocks noGrp="1"/>
          </p:cNvSpPr>
          <p:nvPr>
            <p:ph type="sldNum" sz="quarter" idx="12"/>
          </p:nvPr>
        </p:nvSpPr>
        <p:spPr>
          <a:xfrm>
            <a:off x="7086600" y="6492875"/>
            <a:ext cx="2057400" cy="365125"/>
          </a:xfrm>
        </p:spPr>
        <p:txBody>
          <a:bodyPr/>
          <a:lstStyle/>
          <a:p>
            <a:fld id="{0C913308-F349-4B6D-A68A-DD1791B4A57B}" type="slidenum">
              <a:rPr lang="zh-CN" altLang="en-US" sz="1800" b="1">
                <a:latin typeface="Times New Roman" panose="02020603050405020304" pitchFamily="18" charset="0"/>
                <a:cs typeface="Times New Roman" panose="02020603050405020304" pitchFamily="18" charset="0"/>
              </a:rPr>
            </a:fld>
            <a:endParaRPr lang="zh-CN" altLang="en-US" sz="1400" b="1"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371475" y="864870"/>
            <a:ext cx="3791585" cy="368300"/>
          </a:xfrm>
          <a:prstGeom prst="rect">
            <a:avLst/>
          </a:prstGeom>
          <a:noFill/>
        </p:spPr>
        <p:txBody>
          <a:bodyPr wrap="square" rtlCol="0">
            <a:spAutoFit/>
          </a:bodyPr>
          <a:p>
            <a:r>
              <a:rPr lang="zh-CN" altLang="en-US" b="1">
                <a:solidFill>
                  <a:srgbClr val="FF0000"/>
                </a:solidFill>
              </a:rPr>
              <a:t>怎么做（方案思路、解决问题）？</a:t>
            </a:r>
            <a:endParaRPr lang="zh-CN" altLang="en-US" b="1">
              <a:solidFill>
                <a:srgbClr val="FF0000"/>
              </a:solidFill>
            </a:endParaRPr>
          </a:p>
        </p:txBody>
      </p:sp>
      <p:sp>
        <p:nvSpPr>
          <p:cNvPr id="100" name="文本框 99"/>
          <p:cNvSpPr txBox="1"/>
          <p:nvPr/>
        </p:nvSpPr>
        <p:spPr>
          <a:xfrm>
            <a:off x="523240" y="1233170"/>
            <a:ext cx="7870190" cy="1568450"/>
          </a:xfrm>
          <a:prstGeom prst="rect">
            <a:avLst/>
          </a:prstGeom>
          <a:noFill/>
          <a:ln w="9525">
            <a:noFill/>
          </a:ln>
        </p:spPr>
        <p:txBody>
          <a:bodyPr wrap="square">
            <a:spAutoFit/>
          </a:bodyPr>
          <a:p>
            <a:pPr indent="0" algn="just" fontAlgn="auto">
              <a:lnSpc>
                <a:spcPct val="150000"/>
              </a:lnSpc>
            </a:pPr>
            <a:r>
              <a:rPr lang="en-US" sz="1600" b="0">
                <a:latin typeface="+mn-ea"/>
                <a:cs typeface="+mn-ea"/>
              </a:rPr>
              <a:t>①</a:t>
            </a:r>
            <a:r>
              <a:rPr lang="zh-CN" sz="1600" b="0">
                <a:latin typeface="+mn-ea"/>
                <a:cs typeface="+mn-ea"/>
              </a:rPr>
              <a:t>利用</a:t>
            </a:r>
            <a:r>
              <a:rPr lang="en-US" sz="1600" b="0">
                <a:latin typeface="+mn-ea"/>
                <a:cs typeface="+mn-ea"/>
              </a:rPr>
              <a:t>vgg16</a:t>
            </a:r>
            <a:r>
              <a:rPr lang="zh-CN" sz="1600" b="0">
                <a:latin typeface="+mn-ea"/>
                <a:cs typeface="+mn-ea"/>
              </a:rPr>
              <a:t>结构，对数据集进行全电形式的训练，可以说明这个结构能够实现对数据集的分类。再在</a:t>
            </a:r>
            <a:r>
              <a:rPr lang="en-US" sz="1600" b="0">
                <a:latin typeface="+mn-ea"/>
                <a:cs typeface="+mn-ea"/>
              </a:rPr>
              <a:t>vgg16</a:t>
            </a:r>
            <a:r>
              <a:rPr lang="zh-CN" sz="1600" b="0">
                <a:latin typeface="+mn-ea"/>
                <a:cs typeface="+mn-ea"/>
              </a:rPr>
              <a:t>结构基础上，将第一层卷积替换成光学卷积结构，即实际结构是由两个透镜、一个相位掩模板及一个光折变晶体</a:t>
            </a:r>
            <a:r>
              <a:rPr lang="en-US" altLang="zh-CN" sz="1600" b="0">
                <a:latin typeface="+mn-ea"/>
                <a:cs typeface="+mn-ea"/>
              </a:rPr>
              <a:t>SBN</a:t>
            </a:r>
            <a:r>
              <a:rPr lang="zh-CN" altLang="en-US" sz="1600" b="0">
                <a:latin typeface="+mn-ea"/>
                <a:cs typeface="+mn-ea"/>
              </a:rPr>
              <a:t>：</a:t>
            </a:r>
            <a:r>
              <a:rPr lang="en-US" altLang="zh-CN" sz="1600" b="0">
                <a:latin typeface="+mn-ea"/>
                <a:cs typeface="+mn-ea"/>
              </a:rPr>
              <a:t>60</a:t>
            </a:r>
            <a:r>
              <a:rPr lang="zh-CN" sz="1600" b="0">
                <a:latin typeface="+mn-ea"/>
                <a:cs typeface="+mn-ea"/>
              </a:rPr>
              <a:t>组成，利用用</a:t>
            </a:r>
            <a:r>
              <a:rPr lang="zh-CN" sz="1600">
                <a:latin typeface="+mn-ea"/>
                <a:cs typeface="+mn-ea"/>
                <a:sym typeface="+mn-ea"/>
              </a:rPr>
              <a:t>图像卷积</a:t>
            </a:r>
            <a:r>
              <a:rPr lang="zh-CN" sz="1600" b="0">
                <a:latin typeface="+mn-ea"/>
                <a:cs typeface="+mn-ea"/>
              </a:rPr>
              <a:t>点扩散函数</a:t>
            </a:r>
            <a:r>
              <a:rPr lang="en-US" sz="1600" b="0">
                <a:latin typeface="+mn-ea"/>
                <a:cs typeface="+mn-ea"/>
              </a:rPr>
              <a:t>PSF</a:t>
            </a:r>
            <a:r>
              <a:rPr lang="zh-CN" sz="1600" b="0">
                <a:latin typeface="+mn-ea"/>
                <a:cs typeface="+mn-ea"/>
              </a:rPr>
              <a:t>所得的结果逼近用电得到的第一层卷积核卷积图像的结果。</a:t>
            </a:r>
            <a:endParaRPr lang="zh-CN" altLang="en-US" sz="1600">
              <a:latin typeface="+mn-ea"/>
              <a:cs typeface="+mn-ea"/>
            </a:endParaRPr>
          </a:p>
        </p:txBody>
      </p:sp>
      <p:graphicFrame>
        <p:nvGraphicFramePr>
          <p:cNvPr id="3" name="对象 -2147482600"/>
          <p:cNvGraphicFramePr>
            <a:graphicFrameLocks noChangeAspect="1"/>
          </p:cNvGraphicFramePr>
          <p:nvPr/>
        </p:nvGraphicFramePr>
        <p:xfrm>
          <a:off x="1804035" y="2818130"/>
          <a:ext cx="5309235" cy="497205"/>
        </p:xfrm>
        <a:graphic>
          <a:graphicData uri="http://schemas.openxmlformats.org/presentationml/2006/ole">
            <mc:AlternateContent xmlns:mc="http://schemas.openxmlformats.org/markup-compatibility/2006">
              <mc:Choice xmlns:v="urn:schemas-microsoft-com:vml" Requires="v">
                <p:oleObj spid="_x0000_s3076" name="" r:id="rId1" imgW="3962400" imgH="368300" progId="Equation.DSMT4">
                  <p:embed/>
                </p:oleObj>
              </mc:Choice>
              <mc:Fallback>
                <p:oleObj name="" r:id="rId1" imgW="3962400" imgH="368300" progId="Equation.DSMT4">
                  <p:embed/>
                  <p:pic>
                    <p:nvPicPr>
                      <p:cNvPr id="0" name="图片 3075"/>
                      <p:cNvPicPr/>
                      <p:nvPr/>
                    </p:nvPicPr>
                    <p:blipFill>
                      <a:blip r:embed="rId2"/>
                      <a:stretch>
                        <a:fillRect/>
                      </a:stretch>
                    </p:blipFill>
                    <p:spPr>
                      <a:xfrm>
                        <a:off x="1804035" y="2818130"/>
                        <a:ext cx="5309235" cy="497205"/>
                      </a:xfrm>
                      <a:prstGeom prst="rect">
                        <a:avLst/>
                      </a:prstGeom>
                      <a:noFill/>
                      <a:ln w="38100">
                        <a:noFill/>
                        <a:miter/>
                      </a:ln>
                    </p:spPr>
                  </p:pic>
                </p:oleObj>
              </mc:Fallback>
            </mc:AlternateContent>
          </a:graphicData>
        </a:graphic>
      </p:graphicFrame>
      <p:pic>
        <p:nvPicPr>
          <p:cNvPr id="6" name="图片 5"/>
          <p:cNvPicPr/>
          <p:nvPr/>
        </p:nvPicPr>
        <p:blipFill>
          <a:blip r:embed="rId3"/>
          <a:stretch>
            <a:fillRect/>
          </a:stretch>
        </p:blipFill>
        <p:spPr>
          <a:xfrm>
            <a:off x="1075690" y="3772218"/>
            <a:ext cx="3240000" cy="2520000"/>
          </a:xfrm>
          <a:prstGeom prst="rect">
            <a:avLst/>
          </a:prstGeom>
          <a:noFill/>
          <a:ln w="9525">
            <a:noFill/>
          </a:ln>
        </p:spPr>
      </p:pic>
      <p:pic>
        <p:nvPicPr>
          <p:cNvPr id="107" name="图片 106"/>
          <p:cNvPicPr/>
          <p:nvPr/>
        </p:nvPicPr>
        <p:blipFill>
          <a:blip r:embed="rId4"/>
          <a:stretch>
            <a:fillRect/>
          </a:stretch>
        </p:blipFill>
        <p:spPr>
          <a:xfrm>
            <a:off x="4686935" y="3781743"/>
            <a:ext cx="3240000" cy="2520000"/>
          </a:xfrm>
          <a:prstGeom prst="rect">
            <a:avLst/>
          </a:prstGeom>
          <a:noFill/>
          <a:ln w="9525">
            <a:noFill/>
          </a:ln>
        </p:spPr>
      </p:pic>
      <p:sp>
        <p:nvSpPr>
          <p:cNvPr id="8" name="文本框 7"/>
          <p:cNvSpPr txBox="1"/>
          <p:nvPr/>
        </p:nvSpPr>
        <p:spPr>
          <a:xfrm>
            <a:off x="638175" y="3444875"/>
            <a:ext cx="2085975" cy="337185"/>
          </a:xfrm>
          <a:prstGeom prst="rect">
            <a:avLst/>
          </a:prstGeom>
          <a:noFill/>
        </p:spPr>
        <p:txBody>
          <a:bodyPr wrap="square" rtlCol="0">
            <a:spAutoFit/>
          </a:bodyPr>
          <a:p>
            <a:r>
              <a:rPr lang="en-US" altLang="zh-CN" sz="1600"/>
              <a:t>cifar-10</a:t>
            </a:r>
            <a:r>
              <a:rPr lang="zh-CN" altLang="en-US" sz="1600"/>
              <a:t>全连接训练：</a:t>
            </a:r>
            <a:endParaRPr lang="zh-CN" altLang="en-US"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38100" y="-19685"/>
            <a:ext cx="1708785" cy="69596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b="1" dirty="0">
                <a:solidFill>
                  <a:srgbClr val="F79646">
                    <a:lumMod val="75000"/>
                  </a:srgbClr>
                </a:solidFill>
                <a:latin typeface="微软雅黑" panose="020B0503020204020204" pitchFamily="34" charset="-122"/>
                <a:ea typeface="微软雅黑" panose="020B0503020204020204" pitchFamily="34" charset="-122"/>
                <a:cs typeface="Arial" panose="020B0604020202020204" pitchFamily="34" charset="0"/>
              </a:rPr>
              <a:t>方案设计</a:t>
            </a:r>
            <a:endParaRPr lang="zh-CN" altLang="en-US" sz="2800" b="1" dirty="0">
              <a:solidFill>
                <a:srgbClr val="F79646">
                  <a:lumMod val="75000"/>
                </a:srgb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灯片编号占位符 4"/>
          <p:cNvSpPr>
            <a:spLocks noGrp="1"/>
          </p:cNvSpPr>
          <p:nvPr>
            <p:ph type="sldNum" sz="quarter" idx="12"/>
          </p:nvPr>
        </p:nvSpPr>
        <p:spPr>
          <a:xfrm>
            <a:off x="7086600" y="6492875"/>
            <a:ext cx="2057400" cy="365125"/>
          </a:xfrm>
        </p:spPr>
        <p:txBody>
          <a:bodyPr/>
          <a:lstStyle/>
          <a:p>
            <a:fld id="{0C913308-F349-4B6D-A68A-DD1791B4A57B}" type="slidenum">
              <a:rPr lang="zh-CN" altLang="en-US" sz="1800" b="1">
                <a:latin typeface="Times New Roman" panose="02020603050405020304" pitchFamily="18" charset="0"/>
                <a:cs typeface="Times New Roman" panose="02020603050405020304" pitchFamily="18" charset="0"/>
              </a:rPr>
            </a:fld>
            <a:endParaRPr lang="zh-CN" altLang="en-US" sz="1400" b="1" dirty="0">
              <a:latin typeface="Times New Roman" panose="02020603050405020304" pitchFamily="18" charset="0"/>
              <a:cs typeface="Times New Roman" panose="02020603050405020304" pitchFamily="18" charset="0"/>
            </a:endParaRPr>
          </a:p>
        </p:txBody>
      </p:sp>
      <p:sp>
        <p:nvSpPr>
          <p:cNvPr id="3" name="文本框 2"/>
          <p:cNvSpPr txBox="1"/>
          <p:nvPr/>
        </p:nvSpPr>
        <p:spPr>
          <a:xfrm>
            <a:off x="501650" y="4585335"/>
            <a:ext cx="7792085" cy="1198880"/>
          </a:xfrm>
          <a:prstGeom prst="rect">
            <a:avLst/>
          </a:prstGeom>
          <a:noFill/>
        </p:spPr>
        <p:txBody>
          <a:bodyPr wrap="square" rtlCol="0" anchor="t">
            <a:spAutoFit/>
          </a:bodyPr>
          <a:p>
            <a:pPr indent="0" algn="just" fontAlgn="auto">
              <a:lnSpc>
                <a:spcPct val="150000"/>
              </a:lnSpc>
            </a:pPr>
            <a:r>
              <a:rPr lang="en-US" sz="1600">
                <a:latin typeface="+mn-ea"/>
                <a:cs typeface="+mn-ea"/>
                <a:sym typeface="+mn-ea"/>
              </a:rPr>
              <a:t>②</a:t>
            </a:r>
            <a:r>
              <a:rPr lang="zh-CN" sz="1600">
                <a:latin typeface="+mn-ea"/>
                <a:cs typeface="+mn-ea"/>
                <a:sym typeface="+mn-ea"/>
              </a:rPr>
              <a:t>利用</a:t>
            </a:r>
            <a:r>
              <a:rPr lang="en-US" sz="1600">
                <a:latin typeface="+mn-ea"/>
                <a:cs typeface="+mn-ea"/>
                <a:sym typeface="+mn-ea"/>
              </a:rPr>
              <a:t>CelebA</a:t>
            </a:r>
            <a:r>
              <a:rPr lang="zh-CN" sz="1600">
                <a:latin typeface="+mn-ea"/>
                <a:cs typeface="+mn-ea"/>
                <a:sym typeface="+mn-ea"/>
              </a:rPr>
              <a:t>数据集，经混合光电卷积神经网络进行特征提取，提取到的特征输入到情境依赖处理模块</a:t>
            </a:r>
            <a:r>
              <a:rPr lang="en-US" sz="1600">
                <a:latin typeface="+mn-ea"/>
                <a:cs typeface="+mn-ea"/>
                <a:sym typeface="+mn-ea"/>
              </a:rPr>
              <a:t>CDP</a:t>
            </a:r>
            <a:r>
              <a:rPr lang="zh-CN" sz="1600">
                <a:latin typeface="+mn-ea"/>
                <a:cs typeface="+mn-ea"/>
                <a:sym typeface="+mn-ea"/>
              </a:rPr>
              <a:t>，情境处理模块根据不同的情境，即针对</a:t>
            </a:r>
            <a:r>
              <a:rPr lang="en-US" sz="1600">
                <a:latin typeface="+mn-ea"/>
                <a:cs typeface="+mn-ea"/>
                <a:sym typeface="+mn-ea"/>
              </a:rPr>
              <a:t>CelebA</a:t>
            </a:r>
            <a:r>
              <a:rPr lang="zh-CN" sz="1600">
                <a:latin typeface="+mn-ea"/>
                <a:cs typeface="+mn-ea"/>
                <a:sym typeface="+mn-ea"/>
              </a:rPr>
              <a:t>数据集，对同一个输入人脸，根据不同的人脸属性，得到不同的输出。</a:t>
            </a:r>
            <a:endParaRPr lang="zh-CN" altLang="en-US" sz="1600"/>
          </a:p>
        </p:txBody>
      </p:sp>
      <p:pic>
        <p:nvPicPr>
          <p:cNvPr id="108" name="图片 107"/>
          <p:cNvPicPr/>
          <p:nvPr/>
        </p:nvPicPr>
        <p:blipFill>
          <a:blip r:embed="rId1"/>
          <a:stretch>
            <a:fillRect/>
          </a:stretch>
        </p:blipFill>
        <p:spPr>
          <a:xfrm>
            <a:off x="957263" y="1619250"/>
            <a:ext cx="3240000" cy="2520000"/>
          </a:xfrm>
          <a:prstGeom prst="rect">
            <a:avLst/>
          </a:prstGeom>
          <a:noFill/>
          <a:ln w="9525">
            <a:noFill/>
          </a:ln>
        </p:spPr>
      </p:pic>
      <p:pic>
        <p:nvPicPr>
          <p:cNvPr id="109" name="图片 108"/>
          <p:cNvPicPr/>
          <p:nvPr/>
        </p:nvPicPr>
        <p:blipFill>
          <a:blip r:embed="rId2"/>
          <a:stretch>
            <a:fillRect/>
          </a:stretch>
        </p:blipFill>
        <p:spPr>
          <a:xfrm>
            <a:off x="4543108" y="1619250"/>
            <a:ext cx="3240000" cy="2520000"/>
          </a:xfrm>
          <a:prstGeom prst="rect">
            <a:avLst/>
          </a:prstGeom>
          <a:noFill/>
          <a:ln w="9525">
            <a:noFill/>
          </a:ln>
        </p:spPr>
      </p:pic>
      <p:sp>
        <p:nvSpPr>
          <p:cNvPr id="6" name="文本框 5"/>
          <p:cNvSpPr txBox="1"/>
          <p:nvPr/>
        </p:nvSpPr>
        <p:spPr>
          <a:xfrm>
            <a:off x="501650" y="1075690"/>
            <a:ext cx="2276475" cy="337185"/>
          </a:xfrm>
          <a:prstGeom prst="rect">
            <a:avLst/>
          </a:prstGeom>
          <a:noFill/>
        </p:spPr>
        <p:txBody>
          <a:bodyPr wrap="square" rtlCol="0">
            <a:spAutoFit/>
          </a:bodyPr>
          <a:p>
            <a:r>
              <a:rPr lang="en-US" altLang="zh-CN" sz="1600"/>
              <a:t>cifar-10</a:t>
            </a:r>
            <a:r>
              <a:rPr lang="zh-CN" altLang="en-US" sz="1600"/>
              <a:t>数据集全训练：</a:t>
            </a:r>
            <a:endParaRPr lang="zh-CN" altLang="en-US"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38100" y="-19685"/>
            <a:ext cx="2004060" cy="69596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b="1" dirty="0">
                <a:solidFill>
                  <a:srgbClr val="F79646">
                    <a:lumMod val="75000"/>
                  </a:srgbClr>
                </a:solidFill>
                <a:latin typeface="微软雅黑" panose="020B0503020204020204" pitchFamily="34" charset="-122"/>
                <a:ea typeface="微软雅黑" panose="020B0503020204020204" pitchFamily="34" charset="-122"/>
                <a:cs typeface="Arial" panose="020B0604020202020204" pitchFamily="34" charset="0"/>
              </a:rPr>
              <a:t>目标、风险</a:t>
            </a:r>
            <a:endParaRPr lang="zh-CN" altLang="en-US" sz="2800" b="1" dirty="0">
              <a:solidFill>
                <a:srgbClr val="F79646">
                  <a:lumMod val="75000"/>
                </a:srgb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灯片编号占位符 4"/>
          <p:cNvSpPr>
            <a:spLocks noGrp="1"/>
          </p:cNvSpPr>
          <p:nvPr>
            <p:ph type="sldNum" sz="quarter" idx="12"/>
          </p:nvPr>
        </p:nvSpPr>
        <p:spPr>
          <a:xfrm>
            <a:off x="7086600" y="6492875"/>
            <a:ext cx="2057400" cy="365125"/>
          </a:xfrm>
        </p:spPr>
        <p:txBody>
          <a:bodyPr/>
          <a:lstStyle/>
          <a:p>
            <a:fld id="{0C913308-F349-4B6D-A68A-DD1791B4A57B}" type="slidenum">
              <a:rPr lang="zh-CN" altLang="en-US" sz="1800" b="1">
                <a:latin typeface="Times New Roman" panose="02020603050405020304" pitchFamily="18" charset="0"/>
                <a:cs typeface="Times New Roman" panose="02020603050405020304" pitchFamily="18" charset="0"/>
              </a:rPr>
            </a:fld>
            <a:endParaRPr lang="zh-CN" altLang="en-US" sz="1400" b="1"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461010" y="3037840"/>
            <a:ext cx="3736975" cy="506730"/>
          </a:xfrm>
          <a:prstGeom prst="rect">
            <a:avLst/>
          </a:prstGeom>
          <a:noFill/>
        </p:spPr>
        <p:txBody>
          <a:bodyPr wrap="square" rtlCol="0">
            <a:spAutoFit/>
          </a:bodyPr>
          <a:p>
            <a:pPr algn="just" fontAlgn="auto">
              <a:lnSpc>
                <a:spcPct val="150000"/>
              </a:lnSpc>
            </a:pPr>
            <a:r>
              <a:rPr lang="zh-CN" altLang="en-US" b="1">
                <a:solidFill>
                  <a:srgbClr val="FF0000"/>
                </a:solidFill>
                <a:sym typeface="+mn-ea"/>
              </a:rPr>
              <a:t>过程风险考虑（如何考虑和克服）？</a:t>
            </a:r>
            <a:endParaRPr lang="zh-CN" altLang="en-US" b="1">
              <a:solidFill>
                <a:srgbClr val="FF0000"/>
              </a:solidFill>
              <a:sym typeface="+mn-ea"/>
            </a:endParaRPr>
          </a:p>
        </p:txBody>
      </p:sp>
      <p:sp>
        <p:nvSpPr>
          <p:cNvPr id="3" name="文本框 2"/>
          <p:cNvSpPr txBox="1"/>
          <p:nvPr/>
        </p:nvSpPr>
        <p:spPr>
          <a:xfrm>
            <a:off x="461010" y="911225"/>
            <a:ext cx="3154680" cy="368300"/>
          </a:xfrm>
          <a:prstGeom prst="rect">
            <a:avLst/>
          </a:prstGeom>
          <a:noFill/>
        </p:spPr>
        <p:txBody>
          <a:bodyPr wrap="none" rtlCol="0" anchor="t">
            <a:spAutoFit/>
          </a:bodyPr>
          <a:p>
            <a:r>
              <a:rPr lang="zh-CN" altLang="en-US" b="1">
                <a:solidFill>
                  <a:srgbClr val="FF0000"/>
                </a:solidFill>
                <a:sym typeface="+mn-ea"/>
              </a:rPr>
              <a:t>取得什么结果（预期目标）？</a:t>
            </a:r>
            <a:endParaRPr lang="zh-CN" altLang="en-US" b="1">
              <a:solidFill>
                <a:srgbClr val="FF0000"/>
              </a:solidFill>
              <a:sym typeface="+mn-ea"/>
            </a:endParaRPr>
          </a:p>
        </p:txBody>
      </p:sp>
      <p:sp>
        <p:nvSpPr>
          <p:cNvPr id="110" name="文本框 109"/>
          <p:cNvSpPr txBox="1"/>
          <p:nvPr/>
        </p:nvSpPr>
        <p:spPr>
          <a:xfrm>
            <a:off x="549275" y="1403350"/>
            <a:ext cx="7822565" cy="1383665"/>
          </a:xfrm>
          <a:prstGeom prst="rect">
            <a:avLst/>
          </a:prstGeom>
          <a:noFill/>
          <a:ln w="9525">
            <a:noFill/>
          </a:ln>
        </p:spPr>
        <p:txBody>
          <a:bodyPr wrap="square">
            <a:spAutoFit/>
          </a:bodyPr>
          <a:p>
            <a:pPr indent="0" algn="just" fontAlgn="auto">
              <a:lnSpc>
                <a:spcPct val="150000"/>
              </a:lnSpc>
            </a:pPr>
            <a:r>
              <a:rPr lang="en-US" sz="1400" b="0">
                <a:latin typeface="+mn-ea"/>
                <a:cs typeface="+mn-ea"/>
              </a:rPr>
              <a:t>①</a:t>
            </a:r>
            <a:r>
              <a:rPr lang="zh-CN" sz="1400" b="0">
                <a:latin typeface="+mn-ea"/>
                <a:cs typeface="+mn-ea"/>
              </a:rPr>
              <a:t>用混合光电的方式构建卷积神经网络，其中第一层卷积层采用光学实现，紧跟的非线性使用</a:t>
            </a:r>
            <a:r>
              <a:rPr lang="en-US" sz="1400" b="0">
                <a:latin typeface="+mn-ea"/>
                <a:cs typeface="+mn-ea"/>
              </a:rPr>
              <a:t>SBN</a:t>
            </a:r>
            <a:r>
              <a:rPr lang="zh-CN" sz="1400" b="0">
                <a:latin typeface="+mn-ea"/>
                <a:cs typeface="+mn-ea"/>
              </a:rPr>
              <a:t>：</a:t>
            </a:r>
            <a:r>
              <a:rPr lang="en-US" sz="1400" b="0">
                <a:latin typeface="+mn-ea"/>
                <a:cs typeface="+mn-ea"/>
              </a:rPr>
              <a:t>60</a:t>
            </a:r>
            <a:r>
              <a:rPr lang="zh-CN" sz="1400" b="0">
                <a:latin typeface="+mn-ea"/>
                <a:cs typeface="+mn-ea"/>
              </a:rPr>
              <a:t>，实现分类精度接近于全电训练的精度。</a:t>
            </a:r>
            <a:r>
              <a:rPr lang="en-US" sz="1400" b="0">
                <a:latin typeface="+mn-ea"/>
                <a:cs typeface="+mn-ea"/>
              </a:rPr>
              <a:t>②</a:t>
            </a:r>
            <a:r>
              <a:rPr lang="zh-CN" sz="1400" b="0">
                <a:latin typeface="+mn-ea"/>
                <a:cs typeface="+mn-ea"/>
              </a:rPr>
              <a:t>训练衍射光子神经网络，完成特征提取，特征提取后，输入到情境依赖处理模块，实现不同情境下的不同输出。</a:t>
            </a:r>
            <a:endParaRPr lang="zh-CN" altLang="en-US" sz="1400">
              <a:latin typeface="+mn-ea"/>
              <a:cs typeface="+mn-ea"/>
            </a:endParaRPr>
          </a:p>
        </p:txBody>
      </p:sp>
      <p:sp>
        <p:nvSpPr>
          <p:cNvPr id="6" name="文本框 5"/>
          <p:cNvSpPr txBox="1"/>
          <p:nvPr/>
        </p:nvSpPr>
        <p:spPr>
          <a:xfrm>
            <a:off x="549275" y="3679825"/>
            <a:ext cx="7821930" cy="1706880"/>
          </a:xfrm>
          <a:prstGeom prst="rect">
            <a:avLst/>
          </a:prstGeom>
          <a:noFill/>
          <a:ln w="9525">
            <a:noFill/>
          </a:ln>
        </p:spPr>
        <p:txBody>
          <a:bodyPr wrap="square">
            <a:spAutoFit/>
          </a:bodyPr>
          <a:p>
            <a:pPr indent="0" algn="just" fontAlgn="auto">
              <a:lnSpc>
                <a:spcPct val="150000"/>
              </a:lnSpc>
            </a:pPr>
            <a:r>
              <a:rPr lang="en-US" sz="1400" b="0">
                <a:latin typeface="+mn-ea"/>
                <a:cs typeface="+mn-ea"/>
              </a:rPr>
              <a:t>①</a:t>
            </a:r>
            <a:r>
              <a:rPr lang="zh-CN" sz="1400" b="0">
                <a:latin typeface="+mn-ea"/>
                <a:cs typeface="+mn-ea"/>
              </a:rPr>
              <a:t>是否能用混合光电形式的性能近似于用电训练的性能，因为采用光的原因就是因为它在实现过程中比电的快，可通过改变学习率、结构参数、优化方法等方式克服。</a:t>
            </a:r>
            <a:r>
              <a:rPr lang="en-US" sz="1400" b="0">
                <a:latin typeface="+mn-ea"/>
                <a:cs typeface="+mn-ea"/>
              </a:rPr>
              <a:t>②</a:t>
            </a:r>
            <a:r>
              <a:rPr lang="zh-CN" sz="1400" b="0">
                <a:latin typeface="+mn-ea"/>
                <a:cs typeface="+mn-ea"/>
              </a:rPr>
              <a:t>是否能够使用光折变晶体（</a:t>
            </a:r>
            <a:r>
              <a:rPr lang="en-US" sz="1400" b="0">
                <a:latin typeface="+mn-ea"/>
                <a:cs typeface="+mn-ea"/>
              </a:rPr>
              <a:t>SBN</a:t>
            </a:r>
            <a:r>
              <a:rPr lang="zh-CN" sz="1400" b="0">
                <a:latin typeface="+mn-ea"/>
                <a:cs typeface="+mn-ea"/>
              </a:rPr>
              <a:t>：</a:t>
            </a:r>
            <a:r>
              <a:rPr lang="en-US" sz="1400" b="0">
                <a:latin typeface="+mn-ea"/>
                <a:cs typeface="+mn-ea"/>
              </a:rPr>
              <a:t>60</a:t>
            </a:r>
            <a:r>
              <a:rPr lang="zh-CN" sz="1400" b="0">
                <a:latin typeface="+mn-ea"/>
                <a:cs typeface="+mn-ea"/>
              </a:rPr>
              <a:t>）实现非线性，而不影响最后的性能；</a:t>
            </a:r>
            <a:r>
              <a:rPr lang="en-US" sz="1400" b="0">
                <a:latin typeface="+mn-ea"/>
                <a:cs typeface="+mn-ea"/>
              </a:rPr>
              <a:t>③</a:t>
            </a:r>
            <a:r>
              <a:rPr lang="zh-CN" sz="1400" b="0">
                <a:latin typeface="+mn-ea"/>
                <a:cs typeface="+mn-ea"/>
              </a:rPr>
              <a:t>是否能够利用混合光电的方式进行特征提取，输入到</a:t>
            </a:r>
            <a:r>
              <a:rPr lang="en-US" sz="1400" b="0">
                <a:latin typeface="+mn-ea"/>
                <a:cs typeface="+mn-ea"/>
              </a:rPr>
              <a:t>CDP</a:t>
            </a:r>
            <a:r>
              <a:rPr lang="zh-CN" sz="1400" b="0">
                <a:latin typeface="+mn-ea"/>
                <a:cs typeface="+mn-ea"/>
              </a:rPr>
              <a:t>模块，实现最后的根据不同情境信息有不同的输出。</a:t>
            </a:r>
            <a:endParaRPr lang="zh-CN" altLang="en-US" sz="1400">
              <a:latin typeface="+mn-ea"/>
              <a:cs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38100" y="-19685"/>
            <a:ext cx="1708785" cy="69596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b="1" dirty="0">
                <a:solidFill>
                  <a:srgbClr val="F79646">
                    <a:lumMod val="75000"/>
                  </a:srgbClr>
                </a:solidFill>
                <a:latin typeface="微软雅黑" panose="020B0503020204020204" pitchFamily="34" charset="-122"/>
                <a:ea typeface="微软雅黑" panose="020B0503020204020204" pitchFamily="34" charset="-122"/>
                <a:cs typeface="Arial" panose="020B0604020202020204" pitchFamily="34" charset="0"/>
              </a:rPr>
              <a:t>参考文献</a:t>
            </a:r>
            <a:endParaRPr lang="zh-CN" altLang="en-US" sz="2800" b="1" dirty="0">
              <a:solidFill>
                <a:srgbClr val="F79646">
                  <a:lumMod val="75000"/>
                </a:srgb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灯片编号占位符 4"/>
          <p:cNvSpPr>
            <a:spLocks noGrp="1"/>
          </p:cNvSpPr>
          <p:nvPr>
            <p:ph type="sldNum" sz="quarter" idx="12"/>
          </p:nvPr>
        </p:nvSpPr>
        <p:spPr>
          <a:xfrm>
            <a:off x="7086600" y="6492875"/>
            <a:ext cx="2057400" cy="365125"/>
          </a:xfrm>
        </p:spPr>
        <p:txBody>
          <a:bodyPr/>
          <a:lstStyle/>
          <a:p>
            <a:fld id="{0C913308-F349-4B6D-A68A-DD1791B4A57B}" type="slidenum">
              <a:rPr lang="zh-CN" altLang="en-US" sz="1800" b="1">
                <a:latin typeface="Times New Roman" panose="02020603050405020304" pitchFamily="18" charset="0"/>
                <a:cs typeface="Times New Roman" panose="02020603050405020304" pitchFamily="18" charset="0"/>
              </a:rPr>
            </a:fld>
            <a:endParaRPr lang="zh-CN" altLang="en-US" sz="1400" b="1"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505460" y="1142365"/>
            <a:ext cx="7990205" cy="3969385"/>
          </a:xfrm>
          <a:prstGeom prst="rect">
            <a:avLst/>
          </a:prstGeom>
          <a:noFill/>
        </p:spPr>
        <p:txBody>
          <a:bodyPr wrap="square" rtlCol="0">
            <a:spAutoFit/>
          </a:bodyPr>
          <a:p>
            <a:pPr indent="-304800" algn="just" fontAlgn="auto">
              <a:lnSpc>
                <a:spcPct val="150000"/>
              </a:lnSpc>
              <a:extLst>
                <a:ext uri="{35155182-B16C-46BC-9424-99874614C6A1}">
                  <wpsdc:indentchars xmlns:wpsdc="http://www.wps.cn/officeDocument/2017/drawingmlCustomData" val="-200" checksum="1981596629"/>
                </a:ext>
              </a:extLst>
            </a:pPr>
            <a:r>
              <a:rPr lang="en-US" altLang="zh-CN" sz="1200">
                <a:solidFill>
                  <a:schemeClr val="tx1"/>
                </a:solidFill>
                <a:uFillTx/>
                <a:latin typeface="Times New Roman" panose="02020603050405020304" pitchFamily="18" charset="0"/>
                <a:cs typeface="Times New Roman" panose="02020603050405020304" pitchFamily="18" charset="0"/>
                <a:sym typeface="+mn-ea"/>
              </a:rPr>
              <a:t>[1] Mait J N, Euliss G W, Athale R A. Computational imaging[J]. Advances in Optics and Photonics, 2018, 10(2): 409-483.</a:t>
            </a:r>
            <a:endParaRPr lang="en-US" altLang="zh-CN" sz="1200">
              <a:solidFill>
                <a:schemeClr val="tx1"/>
              </a:solidFill>
              <a:uFillTx/>
              <a:latin typeface="Times New Roman" panose="02020603050405020304" pitchFamily="18" charset="0"/>
              <a:cs typeface="Times New Roman" panose="02020603050405020304" pitchFamily="18" charset="0"/>
              <a:sym typeface="+mn-ea"/>
            </a:endParaRPr>
          </a:p>
          <a:p>
            <a:pPr indent="-304800" algn="just" fontAlgn="auto">
              <a:lnSpc>
                <a:spcPct val="150000"/>
              </a:lnSpc>
              <a:extLst>
                <a:ext uri="{35155182-B16C-46BC-9424-99874614C6A1}">
                  <wpsdc:indentchars xmlns:wpsdc="http://www.wps.cn/officeDocument/2017/drawingmlCustomData" val="-200" checksum="1981596629"/>
                </a:ext>
              </a:extLst>
            </a:pPr>
            <a:r>
              <a:rPr lang="zh-CN" altLang="en-US" sz="1200">
                <a:solidFill>
                  <a:schemeClr val="tx1"/>
                </a:solidFill>
                <a:uFillTx/>
                <a:latin typeface="Times New Roman" panose="02020603050405020304" pitchFamily="18" charset="0"/>
                <a:cs typeface="Times New Roman" panose="02020603050405020304" pitchFamily="18" charset="0"/>
                <a:sym typeface="+mn-ea"/>
              </a:rPr>
              <a:t>[</a:t>
            </a:r>
            <a:r>
              <a:rPr lang="en-US" altLang="zh-CN" sz="1200">
                <a:solidFill>
                  <a:schemeClr val="tx1"/>
                </a:solidFill>
                <a:uFillTx/>
                <a:latin typeface="Times New Roman" panose="02020603050405020304" pitchFamily="18" charset="0"/>
                <a:cs typeface="Times New Roman" panose="02020603050405020304" pitchFamily="18" charset="0"/>
                <a:sym typeface="+mn-ea"/>
              </a:rPr>
              <a:t>2</a:t>
            </a:r>
            <a:r>
              <a:rPr lang="zh-CN" altLang="en-US" sz="1200">
                <a:solidFill>
                  <a:schemeClr val="tx1"/>
                </a:solidFill>
                <a:uFillTx/>
                <a:latin typeface="Times New Roman" panose="02020603050405020304" pitchFamily="18" charset="0"/>
                <a:cs typeface="Times New Roman" panose="02020603050405020304" pitchFamily="18" charset="0"/>
                <a:sym typeface="+mn-ea"/>
              </a:rPr>
              <a:t>] Barbastathis G, Ozcan A, Situ G. On the use of deep learning for computational imaging[J]. Optica, 2019, 6(8): 921-943.</a:t>
            </a:r>
            <a:endParaRPr lang="zh-CN" altLang="en-US" sz="1200">
              <a:solidFill>
                <a:schemeClr val="tx1"/>
              </a:solidFill>
              <a:uFillTx/>
              <a:latin typeface="Times New Roman" panose="02020603050405020304" pitchFamily="18" charset="0"/>
              <a:cs typeface="Times New Roman" panose="02020603050405020304" pitchFamily="18" charset="0"/>
              <a:sym typeface="+mn-ea"/>
            </a:endParaRPr>
          </a:p>
          <a:p>
            <a:pPr indent="-304800" algn="just" fontAlgn="auto">
              <a:lnSpc>
                <a:spcPct val="150000"/>
              </a:lnSpc>
              <a:extLst>
                <a:ext uri="{35155182-B16C-46BC-9424-99874614C6A1}">
                  <wpsdc:indentchars xmlns:wpsdc="http://www.wps.cn/officeDocument/2017/drawingmlCustomData" val="-200" checksum="1981596629"/>
                </a:ext>
              </a:extLst>
            </a:pPr>
            <a:r>
              <a:rPr lang="en-US" altLang="zh-CN" sz="1200">
                <a:solidFill>
                  <a:schemeClr val="tx1"/>
                </a:solidFill>
                <a:uFillTx/>
                <a:latin typeface="Times New Roman" panose="02020603050405020304" pitchFamily="18" charset="0"/>
                <a:cs typeface="Times New Roman" panose="02020603050405020304" pitchFamily="18" charset="0"/>
                <a:sym typeface="+mn-ea"/>
              </a:rPr>
              <a:t>[3] Xing Lin, Yair,et al. All-optical machine learning using diffractive deep neural networks[J]. Science, 2018.</a:t>
            </a:r>
            <a:endParaRPr lang="zh-CN" altLang="en-US" sz="1200">
              <a:solidFill>
                <a:schemeClr val="tx1"/>
              </a:solidFill>
              <a:uFillTx/>
              <a:latin typeface="Times New Roman" panose="02020603050405020304" pitchFamily="18" charset="0"/>
              <a:cs typeface="Times New Roman" panose="02020603050405020304" pitchFamily="18" charset="0"/>
            </a:endParaRPr>
          </a:p>
          <a:p>
            <a:pPr indent="-304800" algn="just" fontAlgn="auto">
              <a:lnSpc>
                <a:spcPct val="150000"/>
              </a:lnSpc>
              <a:extLst>
                <a:ext uri="{35155182-B16C-46BC-9424-99874614C6A1}">
                  <wpsdc:indentchars xmlns:wpsdc="http://www.wps.cn/officeDocument/2017/drawingmlCustomData" val="-200" checksum="1981596629"/>
                </a:ext>
              </a:extLst>
            </a:pPr>
            <a:r>
              <a:rPr lang="zh-CN" altLang="en-US" sz="1200">
                <a:solidFill>
                  <a:schemeClr val="tx1"/>
                </a:solidFill>
                <a:uFillTx/>
                <a:latin typeface="Times New Roman" panose="02020603050405020304" pitchFamily="18" charset="0"/>
                <a:cs typeface="Times New Roman" panose="02020603050405020304" pitchFamily="18" charset="0"/>
                <a:sym typeface="+mn-ea"/>
              </a:rPr>
              <a:t>[</a:t>
            </a:r>
            <a:r>
              <a:rPr lang="en-US" altLang="zh-CN" sz="1200">
                <a:solidFill>
                  <a:schemeClr val="tx1"/>
                </a:solidFill>
                <a:uFillTx/>
                <a:latin typeface="Times New Roman" panose="02020603050405020304" pitchFamily="18" charset="0"/>
                <a:cs typeface="Times New Roman" panose="02020603050405020304" pitchFamily="18" charset="0"/>
                <a:sym typeface="+mn-ea"/>
              </a:rPr>
              <a:t>4</a:t>
            </a:r>
            <a:r>
              <a:rPr lang="zh-CN" altLang="en-US" sz="1200">
                <a:solidFill>
                  <a:schemeClr val="tx1"/>
                </a:solidFill>
                <a:uFillTx/>
                <a:latin typeface="Times New Roman" panose="02020603050405020304" pitchFamily="18" charset="0"/>
                <a:cs typeface="Times New Roman" panose="02020603050405020304" pitchFamily="18" charset="0"/>
                <a:sym typeface="+mn-ea"/>
              </a:rPr>
              <a:t>] Julie C , Vincent S , Xiong D , et al. Hybrid optical-electronic convolutional neural networks with optimized diffractive optics for image classification[J].      </a:t>
            </a:r>
            <a:r>
              <a:rPr lang="en-US" altLang="zh-CN" sz="1200">
                <a:solidFill>
                  <a:schemeClr val="tx1"/>
                </a:solidFill>
                <a:uFillTx/>
                <a:latin typeface="Times New Roman" panose="02020603050405020304" pitchFamily="18" charset="0"/>
                <a:cs typeface="Times New Roman" panose="02020603050405020304" pitchFamily="18" charset="0"/>
                <a:sym typeface="+mn-ea"/>
              </a:rPr>
              <a:t>Sci</a:t>
            </a:r>
            <a:r>
              <a:rPr lang="zh-CN" altLang="en-US" sz="1200">
                <a:solidFill>
                  <a:schemeClr val="tx1"/>
                </a:solidFill>
                <a:uFillTx/>
                <a:latin typeface="Times New Roman" panose="02020603050405020304" pitchFamily="18" charset="0"/>
                <a:cs typeface="Times New Roman" panose="02020603050405020304" pitchFamily="18" charset="0"/>
                <a:sym typeface="+mn-ea"/>
              </a:rPr>
              <a:t>entific Reports, 2018, 8(1):12324-.</a:t>
            </a:r>
            <a:endParaRPr lang="zh-CN" altLang="en-US" sz="1200">
              <a:solidFill>
                <a:schemeClr val="tx1"/>
              </a:solidFill>
              <a:uFillTx/>
              <a:latin typeface="Times New Roman" panose="02020603050405020304" pitchFamily="18" charset="0"/>
              <a:cs typeface="Times New Roman" panose="02020603050405020304" pitchFamily="18" charset="0"/>
            </a:endParaRPr>
          </a:p>
          <a:p>
            <a:pPr indent="-304800" algn="just" fontAlgn="auto">
              <a:lnSpc>
                <a:spcPct val="150000"/>
              </a:lnSpc>
              <a:extLst>
                <a:ext uri="{35155182-B16C-46BC-9424-99874614C6A1}">
                  <wpsdc:indentchars xmlns:wpsdc="http://www.wps.cn/officeDocument/2017/drawingmlCustomData" val="-200" checksum="1981596629"/>
                </a:ext>
              </a:extLst>
            </a:pPr>
            <a:r>
              <a:rPr lang="en-US" altLang="zh-CN" sz="1200">
                <a:solidFill>
                  <a:schemeClr val="tx1"/>
                </a:solidFill>
                <a:uFillTx/>
                <a:latin typeface="Times New Roman" panose="02020603050405020304" pitchFamily="18" charset="0"/>
                <a:cs typeface="Times New Roman" panose="02020603050405020304" pitchFamily="18" charset="0"/>
                <a:sym typeface="+mn-ea"/>
              </a:rPr>
              <a:t>[5] Yan T , Wu J , Zhou T , et al. Fourier-space Diffractive Deep Neural Network[J]. Physical Review Letters, 2019, 123(2).</a:t>
            </a:r>
            <a:endParaRPr lang="en-US" altLang="zh-CN" sz="1200">
              <a:solidFill>
                <a:schemeClr val="tx1"/>
              </a:solidFill>
              <a:uFillTx/>
              <a:latin typeface="Times New Roman" panose="02020603050405020304" pitchFamily="18" charset="0"/>
              <a:cs typeface="Times New Roman" panose="02020603050405020304" pitchFamily="18" charset="0"/>
              <a:sym typeface="+mn-ea"/>
            </a:endParaRPr>
          </a:p>
          <a:p>
            <a:pPr indent="-304800" algn="just" fontAlgn="auto">
              <a:lnSpc>
                <a:spcPct val="150000"/>
              </a:lnSpc>
              <a:extLst>
                <a:ext uri="{35155182-B16C-46BC-9424-99874614C6A1}">
                  <wpsdc:indentchars xmlns:wpsdc="http://www.wps.cn/officeDocument/2017/drawingmlCustomData" val="-200" checksum="1981596629"/>
                </a:ext>
              </a:extLst>
            </a:pPr>
            <a:r>
              <a:rPr lang="en-US" altLang="zh-CN" sz="1200">
                <a:solidFill>
                  <a:schemeClr val="tx1"/>
                </a:solidFill>
                <a:uFillTx/>
                <a:latin typeface="Times New Roman" panose="02020603050405020304" pitchFamily="18" charset="0"/>
                <a:cs typeface="Times New Roman" panose="02020603050405020304" pitchFamily="18" charset="0"/>
                <a:sym typeface="+mn-ea"/>
              </a:rPr>
              <a:t>[6] </a:t>
            </a:r>
            <a:r>
              <a:rPr lang="zh-CN" altLang="en-US" sz="1200">
                <a:solidFill>
                  <a:schemeClr val="tx1"/>
                </a:solidFill>
                <a:uFillTx/>
                <a:latin typeface="Times New Roman" panose="02020603050405020304" pitchFamily="18" charset="0"/>
                <a:cs typeface="Times New Roman" panose="02020603050405020304" pitchFamily="18" charset="0"/>
                <a:sym typeface="+mn-ea"/>
              </a:rPr>
              <a:t>Colburn S, Chu Y, Shilzerman E, et al. Optical frontend for a convolutional neural network[J]. Applied optics, 2019, 58(12): 3179-3186.</a:t>
            </a:r>
            <a:endParaRPr lang="zh-CN" altLang="en-US" sz="1200">
              <a:solidFill>
                <a:schemeClr val="tx1"/>
              </a:solidFill>
              <a:uFillTx/>
              <a:latin typeface="Times New Roman" panose="02020603050405020304" pitchFamily="18" charset="0"/>
              <a:cs typeface="Times New Roman" panose="02020603050405020304" pitchFamily="18" charset="0"/>
              <a:sym typeface="+mn-ea"/>
            </a:endParaRPr>
          </a:p>
          <a:p>
            <a:pPr indent="-304800" algn="just" fontAlgn="auto">
              <a:lnSpc>
                <a:spcPct val="150000"/>
              </a:lnSpc>
              <a:extLst>
                <a:ext uri="{35155182-B16C-46BC-9424-99874614C6A1}">
                  <wpsdc:indentchars xmlns:wpsdc="http://www.wps.cn/officeDocument/2017/drawingmlCustomData" val="-200" checksum="1981596629"/>
                </a:ext>
              </a:extLst>
            </a:pPr>
            <a:r>
              <a:rPr lang="en-US" altLang="zh-CN" sz="1200">
                <a:solidFill>
                  <a:schemeClr val="tx1"/>
                </a:solidFill>
                <a:uFillTx/>
                <a:latin typeface="Times New Roman" panose="02020603050405020304" pitchFamily="18" charset="0"/>
                <a:sym typeface="+mn-ea"/>
              </a:rPr>
              <a:t>[7] </a:t>
            </a:r>
            <a:r>
              <a:rPr sz="1200">
                <a:solidFill>
                  <a:schemeClr val="tx1"/>
                </a:solidFill>
                <a:uFillTx/>
                <a:latin typeface="Times New Roman" panose="02020603050405020304" pitchFamily="18" charset="0"/>
                <a:sym typeface="+mn-ea"/>
              </a:rPr>
              <a:t>Simonyan K, Zisserman A. Very deep convolutional networks for large-scale image recognition[J]. arXiv preprint arXiv:1409.1556, 2014.</a:t>
            </a:r>
            <a:endParaRPr sz="1200">
              <a:solidFill>
                <a:schemeClr val="tx1"/>
              </a:solidFill>
              <a:uFillTx/>
              <a:latin typeface="Times New Roman" panose="02020603050405020304" pitchFamily="18" charset="0"/>
            </a:endParaRPr>
          </a:p>
          <a:p>
            <a:pPr indent="-304800" algn="just" fontAlgn="auto">
              <a:lnSpc>
                <a:spcPct val="150000"/>
              </a:lnSpc>
              <a:extLst>
                <a:ext uri="{35155182-B16C-46BC-9424-99874614C6A1}">
                  <wpsdc:indentchars xmlns:wpsdc="http://www.wps.cn/officeDocument/2017/drawingmlCustomData" val="-200" checksum="1981596629"/>
                </a:ext>
              </a:extLst>
            </a:pPr>
            <a:r>
              <a:rPr lang="en-US" altLang="zh-CN" sz="1200">
                <a:solidFill>
                  <a:schemeClr val="tx1"/>
                </a:solidFill>
                <a:uFillTx/>
                <a:latin typeface="Times New Roman" panose="02020603050405020304" pitchFamily="18" charset="0"/>
                <a:cs typeface="Times New Roman" panose="02020603050405020304" pitchFamily="18" charset="0"/>
                <a:sym typeface="+mn-ea"/>
              </a:rPr>
              <a:t>[8] </a:t>
            </a:r>
            <a:r>
              <a:rPr lang="zh-CN" altLang="en-US" sz="1200">
                <a:solidFill>
                  <a:schemeClr val="tx1"/>
                </a:solidFill>
                <a:uFillTx/>
                <a:latin typeface="Times New Roman" panose="02020603050405020304" pitchFamily="18" charset="0"/>
                <a:cs typeface="Times New Roman" panose="02020603050405020304" pitchFamily="18" charset="0"/>
                <a:sym typeface="+mn-ea"/>
              </a:rPr>
              <a:t>Dou H, Deng Y, Yan T, et al. Residual D</a:t>
            </a:r>
            <a:r>
              <a:rPr lang="en-US" altLang="zh-CN" sz="1200" baseline="30000">
                <a:solidFill>
                  <a:schemeClr val="tx1"/>
                </a:solidFill>
                <a:uFillTx/>
                <a:latin typeface="Times New Roman" panose="02020603050405020304" pitchFamily="18" charset="0"/>
                <a:cs typeface="Times New Roman" panose="02020603050405020304" pitchFamily="18" charset="0"/>
                <a:sym typeface="+mn-ea"/>
              </a:rPr>
              <a:t>2</a:t>
            </a:r>
            <a:r>
              <a:rPr lang="zh-CN" altLang="en-US" sz="1200">
                <a:solidFill>
                  <a:schemeClr val="tx1"/>
                </a:solidFill>
                <a:uFillTx/>
                <a:latin typeface="Times New Roman" panose="02020603050405020304" pitchFamily="18" charset="0"/>
                <a:cs typeface="Times New Roman" panose="02020603050405020304" pitchFamily="18" charset="0"/>
                <a:sym typeface="+mn-ea"/>
              </a:rPr>
              <a:t>NN: training diffractive deep neural networks via learnable light shortcuts[J]. Optics Letters, 2020, 45(10): 2688-2691.</a:t>
            </a:r>
            <a:endParaRPr lang="zh-CN" altLang="en-US" sz="1200">
              <a:solidFill>
                <a:schemeClr val="tx1"/>
              </a:solidFill>
              <a:uFillTx/>
              <a:latin typeface="Times New Roman" panose="02020603050405020304" pitchFamily="18" charset="0"/>
              <a:cs typeface="Times New Roman" panose="02020603050405020304" pitchFamily="18" charset="0"/>
              <a:sym typeface="+mn-ea"/>
            </a:endParaRPr>
          </a:p>
          <a:p>
            <a:pPr indent="-304800" algn="just" fontAlgn="auto">
              <a:lnSpc>
                <a:spcPct val="150000"/>
              </a:lnSpc>
              <a:extLst>
                <a:ext uri="{35155182-B16C-46BC-9424-99874614C6A1}">
                  <wpsdc:indentchars xmlns:wpsdc="http://www.wps.cn/officeDocument/2017/drawingmlCustomData" val="-200" checksum="1981596629"/>
                </a:ext>
              </a:extLst>
            </a:pPr>
            <a:r>
              <a:rPr lang="en-US" altLang="zh-CN" sz="1200">
                <a:solidFill>
                  <a:schemeClr val="tx1"/>
                </a:solidFill>
                <a:uFillTx/>
                <a:latin typeface="Times New Roman" panose="02020603050405020304" pitchFamily="18" charset="0"/>
                <a:cs typeface="Times New Roman" panose="02020603050405020304" pitchFamily="18" charset="0"/>
                <a:sym typeface="+mn-ea"/>
              </a:rPr>
              <a:t>[9]Zeng G, Chen Y, Cui B, et al. Continual learning of context-dependent processing in neural networks[J]. Nature Machine Intelligence, 2019, 1(8): 364-372.</a:t>
            </a:r>
            <a:endParaRPr lang="en-US" altLang="zh-CN" sz="1200">
              <a:solidFill>
                <a:schemeClr val="tx1"/>
              </a:solidFill>
              <a:uFillTx/>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0" y="-19455"/>
            <a:ext cx="1451610" cy="69612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b="1" dirty="0">
                <a:solidFill>
                  <a:srgbClr val="F79646">
                    <a:lumMod val="75000"/>
                  </a:srgbClr>
                </a:solidFill>
                <a:latin typeface="微软雅黑" panose="020B0503020204020204" pitchFamily="34" charset="-122"/>
                <a:ea typeface="微软雅黑" panose="020B0503020204020204" pitchFamily="34" charset="-122"/>
                <a:cs typeface="Arial" panose="020B0604020202020204" pitchFamily="34" charset="0"/>
              </a:rPr>
              <a:t>目录</a:t>
            </a:r>
            <a:endParaRPr lang="zh-CN" altLang="en-US" sz="2000" b="1" dirty="0">
              <a:solidFill>
                <a:srgbClr val="F79646">
                  <a:lumMod val="75000"/>
                </a:srgb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灯片编号占位符 4"/>
          <p:cNvSpPr>
            <a:spLocks noGrp="1"/>
          </p:cNvSpPr>
          <p:nvPr>
            <p:ph type="sldNum" sz="quarter" idx="12"/>
          </p:nvPr>
        </p:nvSpPr>
        <p:spPr>
          <a:xfrm>
            <a:off x="7086600" y="6492875"/>
            <a:ext cx="2057400" cy="365125"/>
          </a:xfrm>
        </p:spPr>
        <p:txBody>
          <a:bodyPr/>
          <a:lstStyle/>
          <a:p>
            <a:fld id="{0C913308-F349-4B6D-A68A-DD1791B4A57B}" type="slidenum">
              <a:rPr lang="zh-CN" altLang="en-US" sz="1800" b="1">
                <a:latin typeface="Times New Roman" panose="02020603050405020304" pitchFamily="18" charset="0"/>
                <a:cs typeface="Times New Roman" panose="02020603050405020304" pitchFamily="18" charset="0"/>
              </a:rPr>
            </a:fld>
            <a:endParaRPr lang="zh-CN" altLang="en-US" sz="1400" b="1" dirty="0">
              <a:latin typeface="Times New Roman" panose="02020603050405020304" pitchFamily="18" charset="0"/>
              <a:cs typeface="Times New Roman" panose="02020603050405020304" pitchFamily="18" charset="0"/>
            </a:endParaRPr>
          </a:p>
        </p:txBody>
      </p:sp>
      <p:sp>
        <p:nvSpPr>
          <p:cNvPr id="12" name="文本框 11"/>
          <p:cNvSpPr txBox="1"/>
          <p:nvPr/>
        </p:nvSpPr>
        <p:spPr>
          <a:xfrm>
            <a:off x="790575" y="901700"/>
            <a:ext cx="4427855" cy="4707890"/>
          </a:xfrm>
          <a:prstGeom prst="rect">
            <a:avLst/>
          </a:prstGeom>
          <a:noFill/>
        </p:spPr>
        <p:txBody>
          <a:bodyPr wrap="square" rtlCol="0">
            <a:spAutoFit/>
          </a:bodyPr>
          <a:p>
            <a:pPr marL="285750" indent="0" algn="just" fontAlgn="auto">
              <a:lnSpc>
                <a:spcPct val="150000"/>
              </a:lnSpc>
              <a:buFont typeface="Wingdings" panose="05000000000000000000" charset="0"/>
              <a:buChar char="Ø"/>
            </a:pPr>
            <a:r>
              <a:rPr lang="en-US" altLang="zh-CN" sz="2000">
                <a:solidFill>
                  <a:srgbClr val="0070C0"/>
                </a:solidFill>
              </a:rPr>
              <a:t>  </a:t>
            </a:r>
            <a:r>
              <a:rPr lang="zh-CN" altLang="en-US" sz="2000">
                <a:solidFill>
                  <a:srgbClr val="0070C0"/>
                </a:solidFill>
              </a:rPr>
              <a:t>课题题目</a:t>
            </a:r>
            <a:endParaRPr lang="zh-CN" altLang="en-US" sz="2000">
              <a:solidFill>
                <a:srgbClr val="0070C0"/>
              </a:solidFill>
            </a:endParaRPr>
          </a:p>
          <a:p>
            <a:pPr marL="285750" indent="0" algn="just" fontAlgn="auto">
              <a:lnSpc>
                <a:spcPct val="150000"/>
              </a:lnSpc>
              <a:buFont typeface="Wingdings" panose="05000000000000000000" charset="0"/>
              <a:buChar char="Ø"/>
            </a:pPr>
            <a:r>
              <a:rPr lang="en-US" altLang="zh-CN" sz="2000">
                <a:solidFill>
                  <a:srgbClr val="0070C0"/>
                </a:solidFill>
              </a:rPr>
              <a:t>  </a:t>
            </a:r>
            <a:r>
              <a:rPr lang="zh-CN" altLang="en-US" sz="2000">
                <a:solidFill>
                  <a:srgbClr val="0070C0"/>
                </a:solidFill>
              </a:rPr>
              <a:t>课题基础</a:t>
            </a:r>
            <a:endParaRPr lang="zh-CN" altLang="en-US" sz="2000">
              <a:solidFill>
                <a:srgbClr val="0070C0"/>
              </a:solidFill>
            </a:endParaRPr>
          </a:p>
          <a:p>
            <a:pPr indent="0" algn="just" fontAlgn="auto">
              <a:lnSpc>
                <a:spcPct val="150000"/>
              </a:lnSpc>
              <a:buFont typeface="Wingdings" panose="05000000000000000000" charset="0"/>
              <a:buNone/>
            </a:pPr>
            <a:r>
              <a:rPr lang="en-US" altLang="zh-CN" sz="1600"/>
              <a:t>	</a:t>
            </a:r>
            <a:r>
              <a:rPr lang="en-US" altLang="zh-CN" sz="1600" b="1"/>
              <a:t>	1</a:t>
            </a:r>
            <a:r>
              <a:rPr lang="zh-CN" altLang="en-US" sz="1600" b="1"/>
              <a:t>、衍射光子神经网络</a:t>
            </a:r>
            <a:endParaRPr lang="zh-CN" altLang="en-US" sz="1600" b="1"/>
          </a:p>
          <a:p>
            <a:pPr indent="0" algn="just" fontAlgn="auto">
              <a:lnSpc>
                <a:spcPct val="150000"/>
              </a:lnSpc>
              <a:buFont typeface="Wingdings" panose="05000000000000000000" charset="0"/>
              <a:buNone/>
            </a:pPr>
            <a:r>
              <a:rPr lang="en-US" altLang="zh-CN" sz="1600" b="1"/>
              <a:t>		2</a:t>
            </a:r>
            <a:r>
              <a:rPr lang="zh-CN" altLang="en-US" sz="1600" b="1"/>
              <a:t>、</a:t>
            </a:r>
            <a:r>
              <a:rPr lang="en-US" altLang="zh-CN" sz="1600" b="1"/>
              <a:t>CNN</a:t>
            </a:r>
            <a:endParaRPr lang="en-US" altLang="zh-CN" sz="1600" b="1"/>
          </a:p>
          <a:p>
            <a:pPr indent="0" algn="just" fontAlgn="auto">
              <a:lnSpc>
                <a:spcPct val="150000"/>
              </a:lnSpc>
              <a:buFont typeface="Wingdings" panose="05000000000000000000" charset="0"/>
              <a:buNone/>
            </a:pPr>
            <a:r>
              <a:rPr lang="en-US" altLang="zh-CN" sz="1600" b="1"/>
              <a:t>		3</a:t>
            </a:r>
            <a:r>
              <a:rPr lang="zh-CN" altLang="en-US" sz="1600" b="1"/>
              <a:t>、情境依赖处理</a:t>
            </a:r>
            <a:endParaRPr lang="zh-CN" altLang="en-US" sz="2000" b="1"/>
          </a:p>
          <a:p>
            <a:pPr marL="285750" indent="0" algn="just" fontAlgn="auto">
              <a:lnSpc>
                <a:spcPct val="150000"/>
              </a:lnSpc>
              <a:buFont typeface="Wingdings" panose="05000000000000000000" charset="0"/>
              <a:buChar char="Ø"/>
            </a:pPr>
            <a:r>
              <a:rPr lang="en-US" altLang="zh-CN" sz="2000">
                <a:solidFill>
                  <a:srgbClr val="0070C0"/>
                </a:solidFill>
              </a:rPr>
              <a:t>  </a:t>
            </a:r>
            <a:r>
              <a:rPr lang="zh-CN" altLang="en-US" sz="2000">
                <a:solidFill>
                  <a:srgbClr val="0070C0"/>
                </a:solidFill>
              </a:rPr>
              <a:t>课题意义</a:t>
            </a:r>
            <a:endParaRPr lang="zh-CN" altLang="en-US" sz="2000">
              <a:solidFill>
                <a:srgbClr val="0070C0"/>
              </a:solidFill>
            </a:endParaRPr>
          </a:p>
          <a:p>
            <a:pPr marL="285750" indent="0" algn="just" fontAlgn="auto">
              <a:lnSpc>
                <a:spcPct val="150000"/>
              </a:lnSpc>
              <a:buFont typeface="Wingdings" panose="05000000000000000000" charset="0"/>
              <a:buChar char="Ø"/>
            </a:pPr>
            <a:r>
              <a:rPr lang="en-US" altLang="zh-CN" sz="2000">
                <a:solidFill>
                  <a:srgbClr val="0070C0"/>
                </a:solidFill>
              </a:rPr>
              <a:t>  </a:t>
            </a:r>
            <a:r>
              <a:rPr lang="zh-CN" altLang="en-US" sz="2000">
                <a:solidFill>
                  <a:srgbClr val="0070C0"/>
                </a:solidFill>
              </a:rPr>
              <a:t>方案设计</a:t>
            </a:r>
            <a:endParaRPr lang="zh-CN" altLang="en-US" sz="2000">
              <a:solidFill>
                <a:srgbClr val="0070C0"/>
              </a:solidFill>
            </a:endParaRPr>
          </a:p>
          <a:p>
            <a:pPr marL="285750" indent="0" algn="just" fontAlgn="auto">
              <a:lnSpc>
                <a:spcPct val="150000"/>
              </a:lnSpc>
              <a:buFont typeface="Wingdings" panose="05000000000000000000" charset="0"/>
              <a:buNone/>
            </a:pPr>
            <a:r>
              <a:rPr lang="en-US" altLang="zh-CN" sz="1600"/>
              <a:t>		</a:t>
            </a:r>
            <a:r>
              <a:rPr lang="en-US" altLang="zh-CN" sz="1600" b="1"/>
              <a:t>1</a:t>
            </a:r>
            <a:r>
              <a:rPr lang="zh-CN" altLang="en-US" sz="1600" b="1"/>
              <a:t>、基于</a:t>
            </a:r>
            <a:r>
              <a:rPr lang="en-US" altLang="zh-CN" sz="1600" b="1"/>
              <a:t>VGG</a:t>
            </a:r>
            <a:r>
              <a:rPr lang="zh-CN" altLang="en-US" sz="1600" b="1"/>
              <a:t>的衍射光子神经网络</a:t>
            </a:r>
            <a:endParaRPr lang="zh-CN" altLang="en-US" sz="1600" b="1"/>
          </a:p>
          <a:p>
            <a:pPr marL="285750" indent="0" algn="just" fontAlgn="auto">
              <a:lnSpc>
                <a:spcPct val="150000"/>
              </a:lnSpc>
              <a:buFont typeface="Wingdings" panose="05000000000000000000" charset="0"/>
              <a:buNone/>
            </a:pPr>
            <a:r>
              <a:rPr lang="en-US" altLang="zh-CN" sz="1600" b="1"/>
              <a:t>		2</a:t>
            </a:r>
            <a:r>
              <a:rPr lang="zh-CN" altLang="en-US" sz="1600" b="1"/>
              <a:t>、结合情境的衍射光子神经网络</a:t>
            </a:r>
            <a:endParaRPr lang="zh-CN" altLang="en-US" sz="1600" b="1"/>
          </a:p>
          <a:p>
            <a:pPr marL="285750" indent="0" algn="just" fontAlgn="auto">
              <a:lnSpc>
                <a:spcPct val="150000"/>
              </a:lnSpc>
              <a:buFont typeface="Wingdings" panose="05000000000000000000" charset="0"/>
              <a:buChar char="Ø"/>
            </a:pPr>
            <a:r>
              <a:rPr lang="en-US" altLang="zh-CN" sz="2000">
                <a:solidFill>
                  <a:srgbClr val="0070C0"/>
                </a:solidFill>
              </a:rPr>
              <a:t>  </a:t>
            </a:r>
            <a:r>
              <a:rPr lang="zh-CN" altLang="en-US" sz="2000">
                <a:solidFill>
                  <a:srgbClr val="0070C0"/>
                </a:solidFill>
              </a:rPr>
              <a:t>目标、风险</a:t>
            </a:r>
            <a:endParaRPr lang="zh-CN" altLang="en-US" sz="2000">
              <a:solidFill>
                <a:srgbClr val="0070C0"/>
              </a:solidFill>
            </a:endParaRPr>
          </a:p>
          <a:p>
            <a:pPr marL="285750" indent="0" algn="just" fontAlgn="auto">
              <a:lnSpc>
                <a:spcPct val="150000"/>
              </a:lnSpc>
              <a:buFont typeface="Wingdings" panose="05000000000000000000" charset="0"/>
              <a:buChar char="Ø"/>
            </a:pPr>
            <a:r>
              <a:rPr lang="en-US" altLang="zh-CN" sz="2000">
                <a:solidFill>
                  <a:srgbClr val="0070C0"/>
                </a:solidFill>
              </a:rPr>
              <a:t>  </a:t>
            </a:r>
            <a:r>
              <a:rPr lang="zh-CN" altLang="en-US" sz="2000">
                <a:solidFill>
                  <a:srgbClr val="0070C0"/>
                </a:solidFill>
              </a:rPr>
              <a:t>参考文献</a:t>
            </a:r>
            <a:endParaRPr lang="zh-CN" altLang="en-US" sz="2000">
              <a:solidFill>
                <a:srgbClr val="0070C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28575" y="-19685"/>
            <a:ext cx="1790065" cy="69596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b="1" dirty="0">
                <a:solidFill>
                  <a:srgbClr val="F79646">
                    <a:lumMod val="75000"/>
                  </a:srgbClr>
                </a:solidFill>
                <a:latin typeface="微软雅黑" panose="020B0503020204020204" pitchFamily="34" charset="-122"/>
                <a:ea typeface="微软雅黑" panose="020B0503020204020204" pitchFamily="34" charset="-122"/>
                <a:cs typeface="Arial" panose="020B0604020202020204" pitchFamily="34" charset="0"/>
              </a:rPr>
              <a:t>课题题目</a:t>
            </a:r>
            <a:endParaRPr lang="zh-CN" altLang="en-US" sz="2800" b="1" dirty="0">
              <a:solidFill>
                <a:srgbClr val="F79646">
                  <a:lumMod val="75000"/>
                </a:srgb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灯片编号占位符 4"/>
          <p:cNvSpPr>
            <a:spLocks noGrp="1"/>
          </p:cNvSpPr>
          <p:nvPr>
            <p:ph type="sldNum" sz="quarter" idx="12"/>
          </p:nvPr>
        </p:nvSpPr>
        <p:spPr>
          <a:xfrm>
            <a:off x="7086600" y="6492875"/>
            <a:ext cx="2057400" cy="365125"/>
          </a:xfrm>
        </p:spPr>
        <p:txBody>
          <a:bodyPr/>
          <a:lstStyle/>
          <a:p>
            <a:fld id="{0C913308-F349-4B6D-A68A-DD1791B4A57B}" type="slidenum">
              <a:rPr lang="zh-CN" altLang="en-US" sz="1800" b="1">
                <a:latin typeface="Times New Roman" panose="02020603050405020304" pitchFamily="18" charset="0"/>
                <a:cs typeface="Times New Roman" panose="02020603050405020304" pitchFamily="18" charset="0"/>
              </a:rPr>
            </a:fld>
            <a:endParaRPr lang="zh-CN" altLang="en-US" sz="1400" b="1" dirty="0">
              <a:latin typeface="Times New Roman" panose="02020603050405020304" pitchFamily="18" charset="0"/>
              <a:cs typeface="Times New Roman" panose="02020603050405020304" pitchFamily="18" charset="0"/>
            </a:endParaRPr>
          </a:p>
        </p:txBody>
      </p:sp>
      <p:sp>
        <p:nvSpPr>
          <p:cNvPr id="3" name="文本框 2"/>
          <p:cNvSpPr txBox="1"/>
          <p:nvPr/>
        </p:nvSpPr>
        <p:spPr>
          <a:xfrm>
            <a:off x="406400" y="760095"/>
            <a:ext cx="2710815" cy="506730"/>
          </a:xfrm>
          <a:prstGeom prst="rect">
            <a:avLst/>
          </a:prstGeom>
          <a:noFill/>
        </p:spPr>
        <p:txBody>
          <a:bodyPr wrap="square" rtlCol="0">
            <a:spAutoFit/>
          </a:bodyPr>
          <a:p>
            <a:pPr algn="just" fontAlgn="auto">
              <a:lnSpc>
                <a:spcPct val="150000"/>
              </a:lnSpc>
            </a:pPr>
            <a:r>
              <a:rPr lang="zh-CN" altLang="en-US" b="1">
                <a:solidFill>
                  <a:srgbClr val="FF0000"/>
                </a:solidFill>
              </a:rPr>
              <a:t>做什么（课题题目）？</a:t>
            </a:r>
            <a:endParaRPr lang="zh-CN" altLang="en-US" b="1">
              <a:solidFill>
                <a:srgbClr val="FF0000"/>
              </a:solidFill>
            </a:endParaRPr>
          </a:p>
        </p:txBody>
      </p:sp>
      <p:sp>
        <p:nvSpPr>
          <p:cNvPr id="4" name="文本框 3"/>
          <p:cNvSpPr txBox="1"/>
          <p:nvPr/>
        </p:nvSpPr>
        <p:spPr>
          <a:xfrm>
            <a:off x="728980" y="1266825"/>
            <a:ext cx="5259705" cy="1568450"/>
          </a:xfrm>
          <a:prstGeom prst="rect">
            <a:avLst/>
          </a:prstGeom>
          <a:noFill/>
        </p:spPr>
        <p:txBody>
          <a:bodyPr wrap="square" rtlCol="0">
            <a:spAutoFit/>
          </a:bodyPr>
          <a:p>
            <a:pPr algn="just" fontAlgn="auto">
              <a:lnSpc>
                <a:spcPct val="150000"/>
              </a:lnSpc>
            </a:pPr>
            <a:r>
              <a:rPr lang="zh-CN" altLang="en-US" sz="1600"/>
              <a:t>（</a:t>
            </a:r>
            <a:r>
              <a:rPr lang="en-US" altLang="zh-CN" sz="1600"/>
              <a:t>1</a:t>
            </a:r>
            <a:r>
              <a:rPr lang="zh-CN" altLang="en-US" sz="1600"/>
              <a:t>）方向：</a:t>
            </a:r>
            <a:endParaRPr lang="zh-CN" altLang="en-US" sz="1600"/>
          </a:p>
          <a:p>
            <a:pPr algn="just" fontAlgn="auto">
              <a:lnSpc>
                <a:spcPct val="150000"/>
              </a:lnSpc>
            </a:pPr>
            <a:r>
              <a:rPr lang="en-US" altLang="zh-CN" sz="1600">
                <a:latin typeface="Calibri" panose="020F0502020204030204" charset="0"/>
              </a:rPr>
              <a:t>	</a:t>
            </a:r>
            <a:r>
              <a:rPr lang="zh-CN" altLang="en-US" sz="1600">
                <a:latin typeface="Calibri" panose="020F0502020204030204" charset="0"/>
              </a:rPr>
              <a:t>①</a:t>
            </a:r>
            <a:r>
              <a:rPr lang="zh-CN" altLang="en-US" sz="1600"/>
              <a:t>微纳光子器件的原理分析、反向设计和优化</a:t>
            </a:r>
            <a:endParaRPr lang="zh-CN" altLang="en-US" sz="1600"/>
          </a:p>
          <a:p>
            <a:pPr algn="just" fontAlgn="auto">
              <a:lnSpc>
                <a:spcPct val="150000"/>
              </a:lnSpc>
            </a:pPr>
            <a:r>
              <a:rPr lang="en-US" altLang="zh-CN" sz="1600">
                <a:latin typeface="Calibri" panose="020F0502020204030204" charset="0"/>
              </a:rPr>
              <a:t>	</a:t>
            </a:r>
            <a:r>
              <a:rPr lang="zh-CN" altLang="en-US" sz="1600">
                <a:latin typeface="Calibri" panose="020F0502020204030204" charset="0"/>
              </a:rPr>
              <a:t>②</a:t>
            </a:r>
            <a:r>
              <a:rPr lang="zh-CN" altLang="en-US" sz="1600"/>
              <a:t>智能光计算</a:t>
            </a:r>
            <a:endParaRPr lang="zh-CN" altLang="en-US" sz="1600"/>
          </a:p>
          <a:p>
            <a:pPr algn="just" fontAlgn="auto">
              <a:lnSpc>
                <a:spcPct val="150000"/>
              </a:lnSpc>
            </a:pPr>
            <a:r>
              <a:rPr lang="en-US" altLang="zh-CN" sz="1600">
                <a:latin typeface="Calibri" panose="020F0502020204030204" charset="0"/>
              </a:rPr>
              <a:t>	</a:t>
            </a:r>
            <a:r>
              <a:rPr lang="zh-CN" altLang="en-US" sz="1600">
                <a:latin typeface="Calibri" panose="020F0502020204030204" charset="0"/>
              </a:rPr>
              <a:t>③</a:t>
            </a:r>
            <a:r>
              <a:rPr lang="zh-CN" altLang="en-US" sz="1600"/>
              <a:t>计算成像</a:t>
            </a:r>
            <a:r>
              <a:rPr lang="en-US" altLang="zh-CN" sz="1600" baseline="30000"/>
              <a:t>[1-2]</a:t>
            </a:r>
            <a:endParaRPr lang="en-US" altLang="zh-CN" sz="1600" baseline="30000"/>
          </a:p>
        </p:txBody>
      </p:sp>
      <p:sp>
        <p:nvSpPr>
          <p:cNvPr id="6" name="文本框 5"/>
          <p:cNvSpPr txBox="1"/>
          <p:nvPr/>
        </p:nvSpPr>
        <p:spPr>
          <a:xfrm>
            <a:off x="728980" y="2835275"/>
            <a:ext cx="7706995" cy="1938020"/>
          </a:xfrm>
          <a:prstGeom prst="rect">
            <a:avLst/>
          </a:prstGeom>
          <a:noFill/>
        </p:spPr>
        <p:txBody>
          <a:bodyPr wrap="square" rtlCol="0">
            <a:spAutoFit/>
          </a:bodyPr>
          <a:p>
            <a:pPr algn="just" fontAlgn="auto">
              <a:lnSpc>
                <a:spcPct val="150000"/>
              </a:lnSpc>
            </a:pPr>
            <a:r>
              <a:rPr lang="zh-CN" altLang="en-US" sz="1600"/>
              <a:t>（</a:t>
            </a:r>
            <a:r>
              <a:rPr lang="en-US" altLang="zh-CN" sz="1600"/>
              <a:t>2</a:t>
            </a:r>
            <a:r>
              <a:rPr lang="zh-CN" altLang="en-US" sz="1600"/>
              <a:t>）确定研究方向</a:t>
            </a:r>
            <a:endParaRPr lang="zh-CN" altLang="en-US" sz="1600"/>
          </a:p>
          <a:p>
            <a:pPr algn="just" fontAlgn="auto">
              <a:lnSpc>
                <a:spcPct val="150000"/>
              </a:lnSpc>
            </a:pPr>
            <a:r>
              <a:rPr lang="en-US" altLang="zh-CN" sz="1600"/>
              <a:t>	</a:t>
            </a:r>
            <a:r>
              <a:rPr lang="en-US" altLang="zh-CN" sz="1600">
                <a:latin typeface="Calibri" panose="020F0502020204030204" charset="0"/>
              </a:rPr>
              <a:t>①</a:t>
            </a:r>
            <a:r>
              <a:rPr lang="zh-CN" altLang="en-US" sz="1600"/>
              <a:t>阅读方向内的综述</a:t>
            </a:r>
            <a:r>
              <a:rPr lang="en-US" altLang="zh-CN" sz="1600"/>
              <a:t>/</a:t>
            </a:r>
            <a:r>
              <a:rPr lang="zh-CN" altLang="en-US" sz="1600"/>
              <a:t>基础</a:t>
            </a:r>
            <a:r>
              <a:rPr lang="en-US" altLang="zh-CN" sz="1600"/>
              <a:t>/</a:t>
            </a:r>
            <a:r>
              <a:rPr lang="zh-CN" altLang="en-US" sz="1600"/>
              <a:t>经典文献；</a:t>
            </a:r>
            <a:endParaRPr lang="zh-CN" altLang="en-US" sz="1600"/>
          </a:p>
          <a:p>
            <a:pPr algn="just" fontAlgn="auto">
              <a:lnSpc>
                <a:spcPct val="150000"/>
              </a:lnSpc>
            </a:pPr>
            <a:r>
              <a:rPr lang="en-US" altLang="zh-CN" sz="1600"/>
              <a:t>	</a:t>
            </a:r>
            <a:r>
              <a:rPr lang="en-US" altLang="zh-CN" sz="1600">
                <a:latin typeface="Calibri" panose="020F0502020204030204" charset="0"/>
              </a:rPr>
              <a:t>②</a:t>
            </a:r>
            <a:r>
              <a:rPr lang="zh-CN" altLang="en-US" sz="1600"/>
              <a:t>注重文献内方法、文献间的总结、对比；</a:t>
            </a:r>
            <a:endParaRPr lang="zh-CN" altLang="en-US" sz="1600"/>
          </a:p>
          <a:p>
            <a:pPr algn="just" fontAlgn="auto">
              <a:lnSpc>
                <a:spcPct val="150000"/>
              </a:lnSpc>
            </a:pPr>
            <a:r>
              <a:rPr lang="en-US" altLang="zh-CN" sz="1600"/>
              <a:t>	</a:t>
            </a:r>
            <a:r>
              <a:rPr lang="en-US" altLang="zh-CN" sz="1600">
                <a:latin typeface="Calibri" panose="020F0502020204030204" charset="0"/>
              </a:rPr>
              <a:t>③</a:t>
            </a:r>
            <a:r>
              <a:rPr lang="zh-CN" altLang="en-US" sz="1600"/>
              <a:t>对于基础知识要掌握；</a:t>
            </a:r>
            <a:endParaRPr lang="zh-CN" altLang="en-US" sz="1600"/>
          </a:p>
          <a:p>
            <a:pPr algn="just" fontAlgn="auto">
              <a:lnSpc>
                <a:spcPct val="150000"/>
              </a:lnSpc>
            </a:pPr>
            <a:r>
              <a:rPr lang="en-US" altLang="zh-CN" sz="1600"/>
              <a:t>	</a:t>
            </a:r>
            <a:r>
              <a:rPr lang="en-US" altLang="zh-CN" sz="1600">
                <a:latin typeface="Calibri" panose="020F0502020204030204" charset="0"/>
              </a:rPr>
              <a:t>④</a:t>
            </a:r>
            <a:r>
              <a:rPr lang="zh-CN" altLang="en-US" sz="1600"/>
              <a:t>多交流，提想法</a:t>
            </a:r>
            <a:r>
              <a:rPr lang="zh-CN" sz="1600"/>
              <a:t>，</a:t>
            </a:r>
            <a:r>
              <a:rPr lang="zh-CN" altLang="en-US" sz="1600"/>
              <a:t>要有探索精神。</a:t>
            </a:r>
            <a:endParaRPr lang="zh-CN" altLang="en-US" sz="1600"/>
          </a:p>
        </p:txBody>
      </p:sp>
      <p:sp>
        <p:nvSpPr>
          <p:cNvPr id="9" name="文本框 8"/>
          <p:cNvSpPr txBox="1"/>
          <p:nvPr/>
        </p:nvSpPr>
        <p:spPr>
          <a:xfrm>
            <a:off x="1619885" y="5949315"/>
            <a:ext cx="7355840" cy="829945"/>
          </a:xfrm>
          <a:prstGeom prst="rect">
            <a:avLst/>
          </a:prstGeom>
          <a:noFill/>
        </p:spPr>
        <p:txBody>
          <a:bodyPr wrap="square" rtlCol="0">
            <a:spAutoFit/>
          </a:bodyPr>
          <a:p>
            <a:r>
              <a:rPr lang="en-US" altLang="zh-CN" sz="1200">
                <a:uFillTx/>
                <a:latin typeface="Times New Roman" panose="02020603050405020304" pitchFamily="18" charset="0"/>
                <a:cs typeface="Times New Roman" panose="02020603050405020304" pitchFamily="18" charset="0"/>
                <a:sym typeface="+mn-ea"/>
              </a:rPr>
              <a:t>[1] Mait J N, Euliss G W, Athale R A. Computational imaging[J]. Advances in Optics and Photonics, 2018, 10(2): 409-483.</a:t>
            </a:r>
            <a:endParaRPr lang="en-US" altLang="zh-CN" sz="1200">
              <a:uFillTx/>
              <a:latin typeface="Times New Roman" panose="02020603050405020304" pitchFamily="18" charset="0"/>
              <a:cs typeface="Times New Roman" panose="02020603050405020304" pitchFamily="18" charset="0"/>
              <a:sym typeface="+mn-ea"/>
            </a:endParaRPr>
          </a:p>
          <a:p>
            <a:r>
              <a:rPr lang="zh-CN" altLang="en-US" sz="1200">
                <a:uFillTx/>
                <a:latin typeface="Times New Roman" panose="02020603050405020304" pitchFamily="18" charset="0"/>
                <a:cs typeface="Times New Roman" panose="02020603050405020304" pitchFamily="18" charset="0"/>
                <a:sym typeface="+mn-ea"/>
              </a:rPr>
              <a:t>[</a:t>
            </a:r>
            <a:r>
              <a:rPr lang="en-US" altLang="zh-CN" sz="1200">
                <a:uFillTx/>
                <a:latin typeface="Times New Roman" panose="02020603050405020304" pitchFamily="18" charset="0"/>
                <a:cs typeface="Times New Roman" panose="02020603050405020304" pitchFamily="18" charset="0"/>
                <a:sym typeface="+mn-ea"/>
              </a:rPr>
              <a:t>2</a:t>
            </a:r>
            <a:r>
              <a:rPr lang="zh-CN" altLang="en-US" sz="1200">
                <a:uFillTx/>
                <a:latin typeface="Times New Roman" panose="02020603050405020304" pitchFamily="18" charset="0"/>
                <a:cs typeface="Times New Roman" panose="02020603050405020304" pitchFamily="18" charset="0"/>
                <a:sym typeface="+mn-ea"/>
              </a:rPr>
              <a:t>] Barbastathis G, Ozcan A, Situ G. On the use of deep learning for computational imaging[J]. Optica, 2019, 6(8): 921-943.</a:t>
            </a:r>
            <a:endParaRPr lang="zh-CN" altLang="en-US" sz="1200"/>
          </a:p>
        </p:txBody>
      </p:sp>
      <p:sp>
        <p:nvSpPr>
          <p:cNvPr id="11" name="文本框 10"/>
          <p:cNvSpPr txBox="1"/>
          <p:nvPr/>
        </p:nvSpPr>
        <p:spPr>
          <a:xfrm>
            <a:off x="728980" y="4911090"/>
            <a:ext cx="6356985" cy="337185"/>
          </a:xfrm>
          <a:prstGeom prst="rect">
            <a:avLst/>
          </a:prstGeom>
          <a:noFill/>
        </p:spPr>
        <p:txBody>
          <a:bodyPr wrap="square" rtlCol="0">
            <a:spAutoFit/>
          </a:bodyPr>
          <a:p>
            <a:pPr algn="just"/>
            <a:r>
              <a:rPr lang="zh-CN" altLang="en-US" sz="1600"/>
              <a:t>（</a:t>
            </a:r>
            <a:r>
              <a:rPr lang="en-US" altLang="zh-CN" sz="1600"/>
              <a:t>3</a:t>
            </a:r>
            <a:r>
              <a:rPr lang="zh-CN" altLang="en-US" sz="1600"/>
              <a:t>）课题题目：面向情境依赖处理的</a:t>
            </a:r>
            <a:r>
              <a:rPr lang="en-US" altLang="zh-CN" sz="1600"/>
              <a:t>VGG</a:t>
            </a:r>
            <a:r>
              <a:rPr lang="zh-CN" altLang="en-US" sz="1600"/>
              <a:t>衍射光子神经网络研究</a:t>
            </a:r>
            <a:endParaRPr lang="zh-CN" altLang="en-US"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76200" y="-19685"/>
            <a:ext cx="1700530" cy="69596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b="1" dirty="0">
                <a:solidFill>
                  <a:srgbClr val="F79646">
                    <a:lumMod val="75000"/>
                  </a:srgbClr>
                </a:solidFill>
                <a:latin typeface="微软雅黑" panose="020B0503020204020204" pitchFamily="34" charset="-122"/>
                <a:ea typeface="微软雅黑" panose="020B0503020204020204" pitchFamily="34" charset="-122"/>
                <a:cs typeface="Arial" panose="020B0604020202020204" pitchFamily="34" charset="0"/>
              </a:rPr>
              <a:t>课题</a:t>
            </a:r>
            <a:r>
              <a:rPr lang="zh-CN" altLang="en-US" sz="2800" b="1" dirty="0">
                <a:solidFill>
                  <a:srgbClr val="F79646">
                    <a:lumMod val="75000"/>
                  </a:srgbClr>
                </a:solidFill>
                <a:latin typeface="微软雅黑" panose="020B0503020204020204" pitchFamily="34" charset="-122"/>
                <a:ea typeface="微软雅黑" panose="020B0503020204020204" pitchFamily="34" charset="-122"/>
                <a:cs typeface="Arial" panose="020B0604020202020204" pitchFamily="34" charset="0"/>
                <a:sym typeface="+mn-ea"/>
              </a:rPr>
              <a:t>基础</a:t>
            </a:r>
            <a:endParaRPr lang="zh-CN" altLang="en-US" sz="2800" b="1" dirty="0">
              <a:solidFill>
                <a:srgbClr val="F79646">
                  <a:lumMod val="75000"/>
                </a:srgb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灯片编号占位符 4"/>
          <p:cNvSpPr>
            <a:spLocks noGrp="1"/>
          </p:cNvSpPr>
          <p:nvPr>
            <p:ph type="sldNum" sz="quarter" idx="12"/>
          </p:nvPr>
        </p:nvSpPr>
        <p:spPr>
          <a:xfrm>
            <a:off x="7086600" y="6492875"/>
            <a:ext cx="2057400" cy="365125"/>
          </a:xfrm>
        </p:spPr>
        <p:txBody>
          <a:bodyPr/>
          <a:lstStyle/>
          <a:p>
            <a:fld id="{0C913308-F349-4B6D-A68A-DD1791B4A57B}" type="slidenum">
              <a:rPr lang="zh-CN" altLang="en-US" sz="1800" b="1">
                <a:latin typeface="Times New Roman" panose="02020603050405020304" pitchFamily="18" charset="0"/>
                <a:cs typeface="Times New Roman" panose="02020603050405020304" pitchFamily="18" charset="0"/>
              </a:rPr>
            </a:fld>
            <a:endParaRPr lang="zh-CN" altLang="en-US" sz="1400" b="1"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328295" y="1366520"/>
            <a:ext cx="2877185" cy="1383665"/>
          </a:xfrm>
          <a:prstGeom prst="rect">
            <a:avLst/>
          </a:prstGeom>
          <a:noFill/>
        </p:spPr>
        <p:txBody>
          <a:bodyPr wrap="square" rtlCol="0">
            <a:spAutoFit/>
          </a:bodyPr>
          <a:p>
            <a:pPr algn="just" fontAlgn="auto">
              <a:lnSpc>
                <a:spcPct val="150000"/>
              </a:lnSpc>
            </a:pPr>
            <a:r>
              <a:rPr lang="zh-CN" altLang="en-US" sz="1400">
                <a:solidFill>
                  <a:schemeClr val="tx1"/>
                </a:solidFill>
                <a:uFillTx/>
                <a:latin typeface="Times New Roman" panose="02020603050405020304" pitchFamily="18" charset="0"/>
                <a:cs typeface="+mn-ea"/>
                <a:sym typeface="+mn-ea"/>
              </a:rPr>
              <a:t>（</a:t>
            </a:r>
            <a:r>
              <a:rPr lang="en-US" altLang="zh-CN" sz="1400">
                <a:solidFill>
                  <a:schemeClr val="tx1"/>
                </a:solidFill>
                <a:uFillTx/>
                <a:latin typeface="Times New Roman" panose="02020603050405020304" pitchFamily="18" charset="0"/>
                <a:cs typeface="+mn-ea"/>
                <a:sym typeface="+mn-ea"/>
              </a:rPr>
              <a:t>1</a:t>
            </a:r>
            <a:r>
              <a:rPr lang="zh-CN" altLang="en-US" sz="1400">
                <a:solidFill>
                  <a:schemeClr val="tx1"/>
                </a:solidFill>
                <a:uFillTx/>
                <a:latin typeface="Times New Roman" panose="02020603050405020304" pitchFamily="18" charset="0"/>
                <a:cs typeface="+mn-ea"/>
                <a:sym typeface="+mn-ea"/>
              </a:rPr>
              <a:t>）2018年林星等人提出一种基于衍射的光子深度神经网络（Diffractive Deep Neural Network，</a:t>
            </a:r>
            <a:r>
              <a:rPr lang="zh-CN" altLang="en-US" sz="1400" b="1">
                <a:solidFill>
                  <a:srgbClr val="00B050"/>
                </a:solidFill>
                <a:uFillTx/>
                <a:latin typeface="Times New Roman" panose="02020603050405020304" pitchFamily="18" charset="0"/>
                <a:cs typeface="+mn-ea"/>
                <a:sym typeface="+mn-ea"/>
              </a:rPr>
              <a:t>D</a:t>
            </a:r>
            <a:r>
              <a:rPr lang="zh-CN" altLang="en-US" sz="1400" b="1" baseline="30000">
                <a:solidFill>
                  <a:srgbClr val="00B050"/>
                </a:solidFill>
                <a:uFillTx/>
                <a:latin typeface="Times New Roman" panose="02020603050405020304" pitchFamily="18" charset="0"/>
                <a:cs typeface="+mn-ea"/>
                <a:sym typeface="+mn-ea"/>
              </a:rPr>
              <a:t>2</a:t>
            </a:r>
            <a:r>
              <a:rPr lang="zh-CN" altLang="en-US" sz="1400" b="1">
                <a:solidFill>
                  <a:srgbClr val="00B050"/>
                </a:solidFill>
                <a:uFillTx/>
                <a:latin typeface="Times New Roman" panose="02020603050405020304" pitchFamily="18" charset="0"/>
                <a:cs typeface="+mn-ea"/>
                <a:sym typeface="+mn-ea"/>
              </a:rPr>
              <a:t>NN</a:t>
            </a:r>
            <a:r>
              <a:rPr lang="zh-CN" altLang="en-US" sz="1400">
                <a:solidFill>
                  <a:schemeClr val="tx1"/>
                </a:solidFill>
                <a:uFillTx/>
                <a:latin typeface="Times New Roman" panose="02020603050405020304" pitchFamily="18" charset="0"/>
                <a:cs typeface="+mn-ea"/>
                <a:sym typeface="+mn-ea"/>
              </a:rPr>
              <a:t>）结构</a:t>
            </a:r>
            <a:r>
              <a:rPr lang="en-US" altLang="zh-CN" sz="1400" baseline="30000">
                <a:solidFill>
                  <a:schemeClr val="tx1"/>
                </a:solidFill>
                <a:uFillTx/>
                <a:latin typeface="Times New Roman" panose="02020603050405020304" pitchFamily="18" charset="0"/>
                <a:cs typeface="+mn-ea"/>
                <a:sym typeface="+mn-ea"/>
              </a:rPr>
              <a:t>[3]</a:t>
            </a:r>
            <a:r>
              <a:rPr lang="zh-CN" altLang="en-US" sz="1400">
                <a:solidFill>
                  <a:schemeClr val="tx1"/>
                </a:solidFill>
                <a:uFillTx/>
                <a:latin typeface="Times New Roman" panose="02020603050405020304" pitchFamily="18" charset="0"/>
                <a:cs typeface="+mn-ea"/>
                <a:sym typeface="+mn-ea"/>
              </a:rPr>
              <a:t>；</a:t>
            </a:r>
            <a:endParaRPr lang="zh-CN" altLang="en-US" sz="1400">
              <a:solidFill>
                <a:schemeClr val="tx1"/>
              </a:solidFill>
              <a:uFillTx/>
              <a:latin typeface="Times New Roman" panose="02020603050405020304" pitchFamily="18" charset="0"/>
              <a:cs typeface="+mn-ea"/>
              <a:sym typeface="+mn-ea"/>
            </a:endParaRPr>
          </a:p>
        </p:txBody>
      </p:sp>
      <p:sp>
        <p:nvSpPr>
          <p:cNvPr id="9" name="文本框 8"/>
          <p:cNvSpPr txBox="1"/>
          <p:nvPr/>
        </p:nvSpPr>
        <p:spPr>
          <a:xfrm>
            <a:off x="328295" y="928370"/>
            <a:ext cx="2228850" cy="337185"/>
          </a:xfrm>
          <a:prstGeom prst="rect">
            <a:avLst/>
          </a:prstGeom>
          <a:noFill/>
        </p:spPr>
        <p:txBody>
          <a:bodyPr wrap="square" rtlCol="0">
            <a:spAutoFit/>
          </a:bodyPr>
          <a:p>
            <a:pPr algn="just"/>
            <a:r>
              <a:rPr lang="en-US" altLang="zh-CN" sz="1600" b="1">
                <a:solidFill>
                  <a:srgbClr val="FF0000"/>
                </a:solidFill>
                <a:sym typeface="+mn-ea"/>
              </a:rPr>
              <a:t>1</a:t>
            </a:r>
            <a:r>
              <a:rPr lang="zh-CN" altLang="en-US" sz="1600" b="1">
                <a:solidFill>
                  <a:srgbClr val="FF0000"/>
                </a:solidFill>
                <a:sym typeface="+mn-ea"/>
              </a:rPr>
              <a:t>、衍射光子神经网络</a:t>
            </a:r>
            <a:endParaRPr lang="zh-CN" altLang="en-US" sz="1600" b="1">
              <a:solidFill>
                <a:srgbClr val="FF0000"/>
              </a:solidFill>
              <a:sym typeface="+mn-ea"/>
            </a:endParaRPr>
          </a:p>
        </p:txBody>
      </p:sp>
      <p:pic>
        <p:nvPicPr>
          <p:cNvPr id="11" name="图片 107"/>
          <p:cNvPicPr>
            <a:picLocks noChangeAspect="1"/>
          </p:cNvPicPr>
          <p:nvPr/>
        </p:nvPicPr>
        <p:blipFill>
          <a:blip r:embed="rId1"/>
          <a:stretch>
            <a:fillRect/>
          </a:stretch>
        </p:blipFill>
        <p:spPr>
          <a:xfrm>
            <a:off x="711835" y="2879725"/>
            <a:ext cx="2109470" cy="2308225"/>
          </a:xfrm>
          <a:prstGeom prst="rect">
            <a:avLst/>
          </a:prstGeom>
          <a:noFill/>
          <a:ln w="9525">
            <a:noFill/>
          </a:ln>
        </p:spPr>
      </p:pic>
      <p:pic>
        <p:nvPicPr>
          <p:cNvPr id="12" name="图片 11"/>
          <p:cNvPicPr>
            <a:picLocks noChangeAspect="1"/>
          </p:cNvPicPr>
          <p:nvPr/>
        </p:nvPicPr>
        <p:blipFill>
          <a:blip r:embed="rId2"/>
          <a:stretch>
            <a:fillRect/>
          </a:stretch>
        </p:blipFill>
        <p:spPr>
          <a:xfrm>
            <a:off x="3924300" y="1704975"/>
            <a:ext cx="4653280" cy="1729740"/>
          </a:xfrm>
          <a:prstGeom prst="rect">
            <a:avLst/>
          </a:prstGeom>
        </p:spPr>
      </p:pic>
      <p:sp>
        <p:nvSpPr>
          <p:cNvPr id="14" name="文本框 13"/>
          <p:cNvSpPr txBox="1"/>
          <p:nvPr/>
        </p:nvSpPr>
        <p:spPr>
          <a:xfrm>
            <a:off x="3592195" y="847725"/>
            <a:ext cx="4722495" cy="737235"/>
          </a:xfrm>
          <a:prstGeom prst="rect">
            <a:avLst/>
          </a:prstGeom>
          <a:noFill/>
        </p:spPr>
        <p:txBody>
          <a:bodyPr wrap="square" rtlCol="0" anchor="t">
            <a:spAutoFit/>
          </a:bodyPr>
          <a:p>
            <a:pPr algn="just" fontAlgn="auto">
              <a:lnSpc>
                <a:spcPct val="150000"/>
              </a:lnSpc>
            </a:pPr>
            <a:r>
              <a:rPr lang="zh-CN" altLang="en-US" sz="1400">
                <a:uFillTx/>
                <a:latin typeface="Times New Roman" panose="02020603050405020304" pitchFamily="18" charset="0"/>
                <a:cs typeface="+mn-ea"/>
                <a:sym typeface="+mn-ea"/>
              </a:rPr>
              <a:t>（</a:t>
            </a:r>
            <a:r>
              <a:rPr lang="en-US" altLang="zh-CN" sz="1400">
                <a:uFillTx/>
                <a:latin typeface="Times New Roman" panose="02020603050405020304" pitchFamily="18" charset="0"/>
                <a:cs typeface="+mn-ea"/>
                <a:sym typeface="+mn-ea"/>
              </a:rPr>
              <a:t>2</a:t>
            </a:r>
            <a:r>
              <a:rPr lang="zh-CN" altLang="en-US" sz="1400">
                <a:uFillTx/>
                <a:latin typeface="Times New Roman" panose="02020603050405020304" pitchFamily="18" charset="0"/>
                <a:cs typeface="+mn-ea"/>
                <a:sym typeface="+mn-ea"/>
              </a:rPr>
              <a:t>）</a:t>
            </a:r>
            <a:r>
              <a:rPr lang="zh-CN" altLang="en-US" sz="1400">
                <a:solidFill>
                  <a:schemeClr val="tx1"/>
                </a:solidFill>
                <a:uFillTx/>
                <a:latin typeface="Times New Roman" panose="02020603050405020304" pitchFamily="18" charset="0"/>
                <a:cs typeface="+mn-ea"/>
                <a:sym typeface="+mn-ea"/>
              </a:rPr>
              <a:t>2018年Julie Chang等人提出了一种具有优化衍射光学的混合光电卷积神经网络</a:t>
            </a:r>
            <a:r>
              <a:rPr lang="en-US" sz="1400" b="1">
                <a:solidFill>
                  <a:srgbClr val="00B050"/>
                </a:solidFill>
                <a:latin typeface="Times New Roman" panose="02020603050405020304" pitchFamily="18" charset="0"/>
                <a:ea typeface="等线" panose="02010600030101010101" charset="-122"/>
                <a:cs typeface="+mn-ea"/>
                <a:sym typeface="+mn-ea"/>
              </a:rPr>
              <a:t>Hybrid optical-electronic CNN</a:t>
            </a:r>
            <a:r>
              <a:rPr lang="en-US" altLang="zh-CN" sz="1400" baseline="30000">
                <a:solidFill>
                  <a:schemeClr val="tx1"/>
                </a:solidFill>
                <a:uFillTx/>
                <a:latin typeface="Times New Roman" panose="02020603050405020304" pitchFamily="18" charset="0"/>
                <a:cs typeface="+mn-ea"/>
                <a:sym typeface="+mn-ea"/>
              </a:rPr>
              <a:t>[4]</a:t>
            </a:r>
            <a:r>
              <a:rPr lang="zh-CN" altLang="en-US" sz="1400">
                <a:solidFill>
                  <a:schemeClr val="tx1"/>
                </a:solidFill>
                <a:uFillTx/>
                <a:latin typeface="Times New Roman" panose="02020603050405020304" pitchFamily="18" charset="0"/>
                <a:cs typeface="+mn-ea"/>
                <a:sym typeface="+mn-ea"/>
              </a:rPr>
              <a:t>；</a:t>
            </a:r>
            <a:endParaRPr lang="en-US" altLang="zh-CN" sz="1400">
              <a:solidFill>
                <a:schemeClr val="tx1"/>
              </a:solidFill>
              <a:uFillTx/>
              <a:latin typeface="Times New Roman" panose="02020603050405020304" pitchFamily="18" charset="0"/>
              <a:cs typeface="+mn-ea"/>
              <a:sym typeface="+mn-ea"/>
            </a:endParaRPr>
          </a:p>
        </p:txBody>
      </p:sp>
      <p:pic>
        <p:nvPicPr>
          <p:cNvPr id="15" name="图片 14"/>
          <p:cNvPicPr>
            <a:picLocks noChangeAspect="1"/>
          </p:cNvPicPr>
          <p:nvPr/>
        </p:nvPicPr>
        <p:blipFill>
          <a:blip r:embed="rId3"/>
          <a:stretch>
            <a:fillRect/>
          </a:stretch>
        </p:blipFill>
        <p:spPr>
          <a:xfrm>
            <a:off x="5050790" y="3554730"/>
            <a:ext cx="3783965" cy="2447925"/>
          </a:xfrm>
          <a:prstGeom prst="rect">
            <a:avLst/>
          </a:prstGeom>
        </p:spPr>
      </p:pic>
      <p:sp>
        <p:nvSpPr>
          <p:cNvPr id="16" name="文本框 15"/>
          <p:cNvSpPr txBox="1"/>
          <p:nvPr/>
        </p:nvSpPr>
        <p:spPr>
          <a:xfrm>
            <a:off x="3119120" y="3760470"/>
            <a:ext cx="1853565" cy="1706880"/>
          </a:xfrm>
          <a:prstGeom prst="rect">
            <a:avLst/>
          </a:prstGeom>
          <a:noFill/>
        </p:spPr>
        <p:txBody>
          <a:bodyPr wrap="square" rtlCol="0" anchor="t">
            <a:spAutoFit/>
          </a:bodyPr>
          <a:p>
            <a:pPr indent="0" algn="just" fontAlgn="auto">
              <a:lnSpc>
                <a:spcPct val="150000"/>
              </a:lnSpc>
            </a:pPr>
            <a:r>
              <a:rPr lang="zh-CN" altLang="en-US" sz="1400">
                <a:solidFill>
                  <a:schemeClr val="tx1"/>
                </a:solidFill>
                <a:uFillTx/>
                <a:latin typeface="Times New Roman" panose="02020603050405020304" pitchFamily="18" charset="0"/>
                <a:cs typeface="+mn-ea"/>
                <a:sym typeface="+mn-ea"/>
              </a:rPr>
              <a:t>（</a:t>
            </a:r>
            <a:r>
              <a:rPr lang="en-US" altLang="zh-CN" sz="1400">
                <a:solidFill>
                  <a:schemeClr val="tx1"/>
                </a:solidFill>
                <a:uFillTx/>
                <a:latin typeface="Times New Roman" panose="02020603050405020304" pitchFamily="18" charset="0"/>
                <a:cs typeface="+mn-ea"/>
                <a:sym typeface="+mn-ea"/>
              </a:rPr>
              <a:t>3</a:t>
            </a:r>
            <a:r>
              <a:rPr lang="zh-CN" altLang="en-US" sz="1400">
                <a:solidFill>
                  <a:schemeClr val="tx1"/>
                </a:solidFill>
                <a:uFillTx/>
                <a:latin typeface="Times New Roman" panose="02020603050405020304" pitchFamily="18" charset="0"/>
                <a:cs typeface="+mn-ea"/>
                <a:sym typeface="+mn-ea"/>
              </a:rPr>
              <a:t>）2019年Tao Yan等人提出一种傅里叶空间衍射深度神经网络（Fourier-space D</a:t>
            </a:r>
            <a:r>
              <a:rPr lang="zh-CN" altLang="en-US" sz="1400" baseline="30000">
                <a:solidFill>
                  <a:schemeClr val="tx1"/>
                </a:solidFill>
                <a:uFillTx/>
                <a:latin typeface="Times New Roman" panose="02020603050405020304" pitchFamily="18" charset="0"/>
                <a:cs typeface="+mn-ea"/>
                <a:sym typeface="+mn-ea"/>
              </a:rPr>
              <a:t>2</a:t>
            </a:r>
            <a:r>
              <a:rPr lang="zh-CN" altLang="en-US" sz="1400">
                <a:solidFill>
                  <a:schemeClr val="tx1"/>
                </a:solidFill>
                <a:uFillTx/>
                <a:latin typeface="Times New Roman" panose="02020603050405020304" pitchFamily="18" charset="0"/>
                <a:cs typeface="+mn-ea"/>
                <a:sym typeface="+mn-ea"/>
              </a:rPr>
              <a:t>NN，</a:t>
            </a:r>
            <a:r>
              <a:rPr lang="zh-CN" altLang="en-US" sz="1400" b="1">
                <a:solidFill>
                  <a:srgbClr val="00B050"/>
                </a:solidFill>
                <a:uFillTx/>
                <a:latin typeface="Times New Roman" panose="02020603050405020304" pitchFamily="18" charset="0"/>
                <a:cs typeface="+mn-ea"/>
                <a:sym typeface="+mn-ea"/>
              </a:rPr>
              <a:t>F-D</a:t>
            </a:r>
            <a:r>
              <a:rPr lang="zh-CN" altLang="en-US" sz="1400" b="1" baseline="30000">
                <a:solidFill>
                  <a:srgbClr val="00B050"/>
                </a:solidFill>
                <a:uFillTx/>
                <a:latin typeface="Times New Roman" panose="02020603050405020304" pitchFamily="18" charset="0"/>
                <a:cs typeface="+mn-ea"/>
                <a:sym typeface="+mn-ea"/>
              </a:rPr>
              <a:t>2</a:t>
            </a:r>
            <a:r>
              <a:rPr lang="zh-CN" altLang="en-US" sz="1400" b="1">
                <a:solidFill>
                  <a:srgbClr val="00B050"/>
                </a:solidFill>
                <a:uFillTx/>
                <a:latin typeface="Times New Roman" panose="02020603050405020304" pitchFamily="18" charset="0"/>
                <a:cs typeface="+mn-ea"/>
                <a:sym typeface="+mn-ea"/>
              </a:rPr>
              <a:t>NN</a:t>
            </a:r>
            <a:r>
              <a:rPr lang="zh-CN" altLang="en-US" sz="1400">
                <a:solidFill>
                  <a:schemeClr val="tx1"/>
                </a:solidFill>
                <a:uFillTx/>
                <a:latin typeface="Times New Roman" panose="02020603050405020304" pitchFamily="18" charset="0"/>
                <a:cs typeface="+mn-ea"/>
                <a:sym typeface="+mn-ea"/>
              </a:rPr>
              <a:t>）</a:t>
            </a:r>
            <a:r>
              <a:rPr lang="en-US" altLang="zh-CN" sz="1400" baseline="30000">
                <a:solidFill>
                  <a:schemeClr val="tx1"/>
                </a:solidFill>
                <a:uFillTx/>
                <a:latin typeface="Times New Roman" panose="02020603050405020304" pitchFamily="18" charset="0"/>
                <a:cs typeface="+mn-ea"/>
                <a:sym typeface="+mn-ea"/>
              </a:rPr>
              <a:t>[5]</a:t>
            </a:r>
            <a:r>
              <a:rPr lang="zh-CN" altLang="en-US" sz="1400">
                <a:solidFill>
                  <a:schemeClr val="tx1"/>
                </a:solidFill>
                <a:uFillTx/>
                <a:latin typeface="Times New Roman" panose="02020603050405020304" pitchFamily="18" charset="0"/>
                <a:cs typeface="+mn-ea"/>
                <a:sym typeface="+mn-ea"/>
              </a:rPr>
              <a:t>。</a:t>
            </a:r>
            <a:endParaRPr lang="zh-CN" altLang="en-US" sz="1400">
              <a:solidFill>
                <a:schemeClr val="tx1"/>
              </a:solidFill>
              <a:uFillTx/>
              <a:latin typeface="Times New Roman" panose="02020603050405020304" pitchFamily="18" charset="0"/>
              <a:cs typeface="+mn-ea"/>
              <a:sym typeface="+mn-ea"/>
            </a:endParaRPr>
          </a:p>
        </p:txBody>
      </p:sp>
      <p:sp>
        <p:nvSpPr>
          <p:cNvPr id="17" name="文本框 16"/>
          <p:cNvSpPr txBox="1"/>
          <p:nvPr/>
        </p:nvSpPr>
        <p:spPr>
          <a:xfrm>
            <a:off x="1628775" y="6129655"/>
            <a:ext cx="7205980" cy="645160"/>
          </a:xfrm>
          <a:prstGeom prst="rect">
            <a:avLst/>
          </a:prstGeom>
          <a:noFill/>
        </p:spPr>
        <p:txBody>
          <a:bodyPr wrap="square" rtlCol="0" anchor="t">
            <a:spAutoFit/>
          </a:bodyPr>
          <a:p>
            <a:pPr indent="-304800" algn="just" fontAlgn="auto">
              <a:lnSpc>
                <a:spcPct val="150000"/>
              </a:lnSpc>
            </a:pPr>
            <a:r>
              <a:rPr lang="zh-CN" altLang="en-US" sz="800">
                <a:uFillTx/>
                <a:latin typeface="Times New Roman" panose="02020603050405020304" pitchFamily="18" charset="0"/>
                <a:cs typeface="Times New Roman" panose="02020603050405020304" pitchFamily="18" charset="0"/>
                <a:sym typeface="+mn-ea"/>
              </a:rPr>
              <a:t>[</a:t>
            </a:r>
            <a:r>
              <a:rPr lang="en-US" altLang="zh-CN" sz="800">
                <a:uFillTx/>
                <a:latin typeface="Times New Roman" panose="02020603050405020304" pitchFamily="18" charset="0"/>
                <a:cs typeface="Times New Roman" panose="02020603050405020304" pitchFamily="18" charset="0"/>
                <a:sym typeface="+mn-ea"/>
              </a:rPr>
              <a:t>4</a:t>
            </a:r>
            <a:r>
              <a:rPr lang="zh-CN" altLang="en-US" sz="800">
                <a:uFillTx/>
                <a:latin typeface="Times New Roman" panose="02020603050405020304" pitchFamily="18" charset="0"/>
                <a:cs typeface="Times New Roman" panose="02020603050405020304" pitchFamily="18" charset="0"/>
                <a:sym typeface="+mn-ea"/>
              </a:rPr>
              <a:t>] Julie C , Vincent S , Xiong D , et al. Hybrid optical-electronic convolutional neural networks with optimized diffractive optics for image classification[J].      </a:t>
            </a:r>
            <a:r>
              <a:rPr lang="en-US" altLang="zh-CN" sz="800">
                <a:uFillTx/>
                <a:latin typeface="Times New Roman" panose="02020603050405020304" pitchFamily="18" charset="0"/>
                <a:cs typeface="Times New Roman" panose="02020603050405020304" pitchFamily="18" charset="0"/>
                <a:sym typeface="+mn-ea"/>
              </a:rPr>
              <a:t>Sci</a:t>
            </a:r>
            <a:r>
              <a:rPr lang="zh-CN" altLang="en-US" sz="800">
                <a:uFillTx/>
                <a:latin typeface="Times New Roman" panose="02020603050405020304" pitchFamily="18" charset="0"/>
                <a:cs typeface="Times New Roman" panose="02020603050405020304" pitchFamily="18" charset="0"/>
                <a:sym typeface="+mn-ea"/>
              </a:rPr>
              <a:t>entific Reports, 2018, 8(1):12324-.</a:t>
            </a:r>
            <a:endParaRPr lang="zh-CN" altLang="en-US" sz="800">
              <a:solidFill>
                <a:schemeClr val="tx1"/>
              </a:solidFill>
              <a:uFillTx/>
              <a:latin typeface="Times New Roman" panose="02020603050405020304" pitchFamily="18" charset="0"/>
              <a:cs typeface="Times New Roman" panose="02020603050405020304" pitchFamily="18" charset="0"/>
            </a:endParaRPr>
          </a:p>
          <a:p>
            <a:pPr indent="-304800" algn="just" fontAlgn="auto">
              <a:lnSpc>
                <a:spcPct val="150000"/>
              </a:lnSpc>
            </a:pPr>
            <a:r>
              <a:rPr lang="en-US" altLang="zh-CN" sz="800">
                <a:uFillTx/>
                <a:latin typeface="Times New Roman" panose="02020603050405020304" pitchFamily="18" charset="0"/>
                <a:cs typeface="Times New Roman" panose="02020603050405020304" pitchFamily="18" charset="0"/>
                <a:sym typeface="+mn-ea"/>
              </a:rPr>
              <a:t>[5] Yan T , Wu J , Zhou T , et al. Fourier-space Diffractive Deep Neural Network[J]. Physical Review Letters, 2019, 123(2).</a:t>
            </a:r>
            <a:endParaRPr lang="zh-CN" altLang="en-US" sz="800"/>
          </a:p>
        </p:txBody>
      </p:sp>
      <p:sp>
        <p:nvSpPr>
          <p:cNvPr id="18" name="文本框 17"/>
          <p:cNvSpPr txBox="1"/>
          <p:nvPr/>
        </p:nvSpPr>
        <p:spPr>
          <a:xfrm>
            <a:off x="328295" y="5622925"/>
            <a:ext cx="4247515" cy="506730"/>
          </a:xfrm>
          <a:prstGeom prst="rect">
            <a:avLst/>
          </a:prstGeom>
          <a:noFill/>
        </p:spPr>
        <p:txBody>
          <a:bodyPr wrap="square" rtlCol="0">
            <a:spAutoFit/>
          </a:bodyPr>
          <a:p>
            <a:pPr indent="-304800" algn="just" fontAlgn="auto">
              <a:lnSpc>
                <a:spcPct val="150000"/>
              </a:lnSpc>
            </a:pPr>
            <a:r>
              <a:rPr lang="en-US" altLang="zh-CN" sz="900">
                <a:uFillTx/>
                <a:latin typeface="Times New Roman" panose="02020603050405020304" pitchFamily="18" charset="0"/>
                <a:cs typeface="Times New Roman" panose="02020603050405020304" pitchFamily="18" charset="0"/>
                <a:sym typeface="+mn-ea"/>
              </a:rPr>
              <a:t>[3] Xing Lin, Yair,et al. All-optical machine learning using diffractive deep neural networks[J]. Science, 2018.</a:t>
            </a:r>
            <a:endParaRPr lang="zh-CN" altLang="en-US" sz="9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76200" y="-19685"/>
            <a:ext cx="1700530" cy="69596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b="1" dirty="0">
                <a:solidFill>
                  <a:srgbClr val="F79646">
                    <a:lumMod val="75000"/>
                  </a:srgbClr>
                </a:solidFill>
                <a:latin typeface="微软雅黑" panose="020B0503020204020204" pitchFamily="34" charset="-122"/>
                <a:ea typeface="微软雅黑" panose="020B0503020204020204" pitchFamily="34" charset="-122"/>
                <a:cs typeface="Arial" panose="020B0604020202020204" pitchFamily="34" charset="0"/>
              </a:rPr>
              <a:t>课题</a:t>
            </a:r>
            <a:r>
              <a:rPr lang="zh-CN" altLang="en-US" sz="2800" b="1" dirty="0">
                <a:solidFill>
                  <a:srgbClr val="F79646">
                    <a:lumMod val="75000"/>
                  </a:srgbClr>
                </a:solidFill>
                <a:latin typeface="微软雅黑" panose="020B0503020204020204" pitchFamily="34" charset="-122"/>
                <a:ea typeface="微软雅黑" panose="020B0503020204020204" pitchFamily="34" charset="-122"/>
                <a:cs typeface="Arial" panose="020B0604020202020204" pitchFamily="34" charset="0"/>
                <a:sym typeface="+mn-ea"/>
              </a:rPr>
              <a:t>基础</a:t>
            </a:r>
            <a:endParaRPr lang="zh-CN" altLang="en-US" sz="2800" b="1" dirty="0">
              <a:solidFill>
                <a:srgbClr val="F79646">
                  <a:lumMod val="75000"/>
                </a:srgb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灯片编号占位符 4"/>
          <p:cNvSpPr>
            <a:spLocks noGrp="1"/>
          </p:cNvSpPr>
          <p:nvPr>
            <p:ph type="sldNum" sz="quarter" idx="12"/>
          </p:nvPr>
        </p:nvSpPr>
        <p:spPr>
          <a:xfrm>
            <a:off x="7086600" y="6492875"/>
            <a:ext cx="2057400" cy="365125"/>
          </a:xfrm>
        </p:spPr>
        <p:txBody>
          <a:bodyPr/>
          <a:lstStyle/>
          <a:p>
            <a:fld id="{0C913308-F349-4B6D-A68A-DD1791B4A57B}" type="slidenum">
              <a:rPr lang="zh-CN" altLang="en-US" sz="1800" b="1">
                <a:latin typeface="Times New Roman" panose="02020603050405020304" pitchFamily="18" charset="0"/>
                <a:cs typeface="Times New Roman" panose="02020603050405020304" pitchFamily="18" charset="0"/>
              </a:rPr>
            </a:fld>
            <a:endParaRPr lang="zh-CN" altLang="en-US" sz="1400" b="1" dirty="0">
              <a:latin typeface="Times New Roman" panose="02020603050405020304" pitchFamily="18" charset="0"/>
              <a:cs typeface="Times New Roman" panose="02020603050405020304" pitchFamily="18" charset="0"/>
            </a:endParaRPr>
          </a:p>
        </p:txBody>
      </p:sp>
      <p:sp>
        <p:nvSpPr>
          <p:cNvPr id="100" name="文本框 99"/>
          <p:cNvSpPr txBox="1"/>
          <p:nvPr/>
        </p:nvSpPr>
        <p:spPr>
          <a:xfrm>
            <a:off x="441325" y="944880"/>
            <a:ext cx="8432165" cy="4615815"/>
          </a:xfrm>
          <a:prstGeom prst="rect">
            <a:avLst/>
          </a:prstGeom>
          <a:noFill/>
          <a:ln w="9525">
            <a:noFill/>
          </a:ln>
        </p:spPr>
        <p:txBody>
          <a:bodyPr wrap="square">
            <a:spAutoFit/>
          </a:bodyPr>
          <a:p>
            <a:pPr indent="0" algn="just" fontAlgn="auto">
              <a:lnSpc>
                <a:spcPct val="150000"/>
              </a:lnSpc>
            </a:pPr>
            <a:r>
              <a:rPr lang="zh-CN" sz="1400">
                <a:solidFill>
                  <a:schemeClr val="tx1"/>
                </a:solidFill>
                <a:latin typeface="Times New Roman" panose="02020603050405020304" pitchFamily="18" charset="0"/>
                <a:ea typeface="等线" panose="02010600030101010101" charset="-122"/>
                <a:cs typeface="+mn-ea"/>
              </a:rPr>
              <a:t>（</a:t>
            </a:r>
            <a:r>
              <a:rPr lang="en-US" sz="1400">
                <a:solidFill>
                  <a:schemeClr val="tx1"/>
                </a:solidFill>
                <a:latin typeface="Times New Roman" panose="02020603050405020304" pitchFamily="18" charset="0"/>
                <a:ea typeface="等线" panose="02010600030101010101" charset="-122"/>
                <a:cs typeface="+mn-ea"/>
              </a:rPr>
              <a:t>1</a:t>
            </a:r>
            <a:r>
              <a:rPr lang="zh-CN" sz="1400">
                <a:solidFill>
                  <a:schemeClr val="tx1"/>
                </a:solidFill>
                <a:latin typeface="Times New Roman" panose="02020603050405020304" pitchFamily="18" charset="0"/>
                <a:ea typeface="等线" panose="02010600030101010101" charset="-122"/>
                <a:cs typeface="+mn-ea"/>
              </a:rPr>
              <a:t>）</a:t>
            </a:r>
            <a:r>
              <a:rPr lang="en-US" sz="1400">
                <a:solidFill>
                  <a:schemeClr val="tx1"/>
                </a:solidFill>
                <a:latin typeface="Times New Roman" panose="02020603050405020304" pitchFamily="18" charset="0"/>
                <a:ea typeface="等线" panose="02010600030101010101" charset="-122"/>
                <a:cs typeface="+mn-ea"/>
              </a:rPr>
              <a:t>D</a:t>
            </a:r>
            <a:r>
              <a:rPr lang="en-US" sz="1400" baseline="30000">
                <a:solidFill>
                  <a:schemeClr val="tx1"/>
                </a:solidFill>
                <a:latin typeface="Times New Roman" panose="02020603050405020304" pitchFamily="18" charset="0"/>
                <a:ea typeface="等线" panose="02010600030101010101" charset="-122"/>
                <a:cs typeface="+mn-ea"/>
              </a:rPr>
              <a:t>2</a:t>
            </a:r>
            <a:r>
              <a:rPr lang="en-US" sz="1400">
                <a:solidFill>
                  <a:schemeClr val="tx1"/>
                </a:solidFill>
                <a:latin typeface="Times New Roman" panose="02020603050405020304" pitchFamily="18" charset="0"/>
                <a:ea typeface="等线" panose="02010600030101010101" charset="-122"/>
                <a:cs typeface="+mn-ea"/>
              </a:rPr>
              <a:t>NN</a:t>
            </a:r>
            <a:r>
              <a:rPr lang="zh-CN" sz="1400">
                <a:solidFill>
                  <a:schemeClr val="tx1"/>
                </a:solidFill>
                <a:latin typeface="Times New Roman" panose="02020603050405020304" pitchFamily="18" charset="0"/>
                <a:ea typeface="等线" panose="02010600030101010101" charset="-122"/>
                <a:cs typeface="+mn-ea"/>
              </a:rPr>
              <a:t>：</a:t>
            </a:r>
            <a:r>
              <a:rPr lang="en-US" sz="1400">
                <a:solidFill>
                  <a:schemeClr val="tx1"/>
                </a:solidFill>
                <a:latin typeface="Times New Roman" panose="02020603050405020304" pitchFamily="18" charset="0"/>
                <a:ea typeface="等线" panose="02010600030101010101" charset="-122"/>
                <a:cs typeface="+mn-ea"/>
              </a:rPr>
              <a:t>	①</a:t>
            </a:r>
            <a:r>
              <a:rPr lang="zh-CN" sz="1400">
                <a:solidFill>
                  <a:schemeClr val="tx1"/>
                </a:solidFill>
                <a:latin typeface="Times New Roman" panose="02020603050405020304" pitchFamily="18" charset="0"/>
                <a:ea typeface="等线" panose="02010600030101010101" charset="-122"/>
                <a:cs typeface="+mn-ea"/>
              </a:rPr>
              <a:t>利用无源元件和光学衍射以光速有效地工作；</a:t>
            </a:r>
            <a:endParaRPr lang="zh-CN" sz="1400">
              <a:solidFill>
                <a:schemeClr val="tx1"/>
              </a:solidFill>
              <a:latin typeface="Times New Roman" panose="02020603050405020304" pitchFamily="18" charset="0"/>
              <a:ea typeface="等线" panose="02010600030101010101" charset="-122"/>
              <a:cs typeface="+mn-ea"/>
            </a:endParaRPr>
          </a:p>
          <a:p>
            <a:pPr indent="0" algn="just" fontAlgn="auto">
              <a:lnSpc>
                <a:spcPct val="150000"/>
              </a:lnSpc>
            </a:pPr>
            <a:r>
              <a:rPr lang="en-US" sz="1400">
                <a:solidFill>
                  <a:schemeClr val="tx1"/>
                </a:solidFill>
                <a:latin typeface="Times New Roman" panose="02020603050405020304" pitchFamily="18" charset="0"/>
                <a:ea typeface="等线" panose="02010600030101010101" charset="-122"/>
                <a:cs typeface="+mn-ea"/>
              </a:rPr>
              <a:t>	②</a:t>
            </a:r>
            <a:r>
              <a:rPr lang="zh-CN" sz="1400">
                <a:solidFill>
                  <a:schemeClr val="tx1"/>
                </a:solidFill>
                <a:latin typeface="Times New Roman" panose="02020603050405020304" pitchFamily="18" charset="0"/>
                <a:ea typeface="等线" panose="02010600030101010101" charset="-122"/>
                <a:cs typeface="+mn-ea"/>
              </a:rPr>
              <a:t>可以</a:t>
            </a:r>
            <a:r>
              <a:rPr lang="zh-CN" sz="1400">
                <a:solidFill>
                  <a:schemeClr val="tx1"/>
                </a:solidFill>
                <a:latin typeface="Times New Roman" panose="02020603050405020304" pitchFamily="18" charset="0"/>
                <a:ea typeface="等线" panose="02010600030101010101" charset="-122"/>
                <a:cs typeface="+mn-ea"/>
              </a:rPr>
              <a:t>经济有效地达到数千万至数亿个神经元，以可扩展且节能的方式实现数千亿个连接。</a:t>
            </a:r>
            <a:r>
              <a:rPr lang="en-US" altLang="zh-CN" sz="1400">
                <a:solidFill>
                  <a:schemeClr val="tx1"/>
                </a:solidFill>
                <a:latin typeface="Times New Roman" panose="02020603050405020304" pitchFamily="18" charset="0"/>
                <a:ea typeface="等线" panose="02010600030101010101" charset="-122"/>
                <a:cs typeface="+mn-ea"/>
              </a:rPr>
              <a:t>	</a:t>
            </a:r>
            <a:endParaRPr lang="zh-CN" sz="1400">
              <a:solidFill>
                <a:schemeClr val="tx1"/>
              </a:solidFill>
              <a:latin typeface="Times New Roman" panose="02020603050405020304" pitchFamily="18" charset="0"/>
              <a:ea typeface="等线" panose="02010600030101010101" charset="-122"/>
              <a:cs typeface="+mn-ea"/>
            </a:endParaRPr>
          </a:p>
          <a:p>
            <a:pPr indent="0" algn="just" fontAlgn="auto">
              <a:lnSpc>
                <a:spcPct val="150000"/>
              </a:lnSpc>
            </a:pPr>
            <a:r>
              <a:rPr lang="zh-CN" sz="1400">
                <a:solidFill>
                  <a:schemeClr val="tx1"/>
                </a:solidFill>
                <a:latin typeface="Times New Roman" panose="02020603050405020304" pitchFamily="18" charset="0"/>
                <a:ea typeface="等线" panose="02010600030101010101" charset="-122"/>
                <a:cs typeface="+mn-ea"/>
              </a:rPr>
              <a:t>（</a:t>
            </a:r>
            <a:r>
              <a:rPr lang="en-US" sz="1400">
                <a:solidFill>
                  <a:schemeClr val="tx1"/>
                </a:solidFill>
                <a:latin typeface="Times New Roman" panose="02020603050405020304" pitchFamily="18" charset="0"/>
                <a:ea typeface="等线" panose="02010600030101010101" charset="-122"/>
                <a:cs typeface="+mn-ea"/>
              </a:rPr>
              <a:t>2</a:t>
            </a:r>
            <a:r>
              <a:rPr lang="zh-CN" sz="1400">
                <a:solidFill>
                  <a:schemeClr val="tx1"/>
                </a:solidFill>
                <a:latin typeface="Times New Roman" panose="02020603050405020304" pitchFamily="18" charset="0"/>
                <a:ea typeface="等线" panose="02010600030101010101" charset="-122"/>
                <a:cs typeface="+mn-ea"/>
              </a:rPr>
              <a:t>）</a:t>
            </a:r>
            <a:r>
              <a:rPr lang="en-US" sz="1400">
                <a:solidFill>
                  <a:schemeClr val="tx1"/>
                </a:solidFill>
                <a:latin typeface="Times New Roman" panose="02020603050405020304" pitchFamily="18" charset="0"/>
                <a:ea typeface="等线" panose="02010600030101010101" charset="-122"/>
                <a:cs typeface="+mn-ea"/>
              </a:rPr>
              <a:t>Hybrid optical-electronic CNN</a:t>
            </a:r>
            <a:r>
              <a:rPr lang="zh-CN" sz="1400">
                <a:solidFill>
                  <a:schemeClr val="tx1"/>
                </a:solidFill>
                <a:latin typeface="Times New Roman" panose="02020603050405020304" pitchFamily="18" charset="0"/>
                <a:ea typeface="等线" panose="02010600030101010101" charset="-122"/>
                <a:cs typeface="+mn-ea"/>
              </a:rPr>
              <a:t>：</a:t>
            </a:r>
            <a:r>
              <a:rPr lang="en-US" sz="1400">
                <a:solidFill>
                  <a:schemeClr val="tx1"/>
                </a:solidFill>
                <a:latin typeface="Times New Roman" panose="02020603050405020304" pitchFamily="18" charset="0"/>
                <a:ea typeface="等线" panose="02010600030101010101" charset="-122"/>
                <a:cs typeface="+mn-ea"/>
              </a:rPr>
              <a:t>	①</a:t>
            </a:r>
            <a:r>
              <a:rPr lang="en-US" sz="1400">
                <a:latin typeface="Times New Roman" panose="02020603050405020304" pitchFamily="18" charset="0"/>
                <a:ea typeface="等线" panose="02010600030101010101" charset="-122"/>
                <a:cs typeface="+mn-ea"/>
                <a:sym typeface="+mn-ea"/>
              </a:rPr>
              <a:t>CNN</a:t>
            </a:r>
            <a:r>
              <a:rPr lang="zh-CN" sz="1400">
                <a:latin typeface="Times New Roman" panose="02020603050405020304" pitchFamily="18" charset="0"/>
                <a:ea typeface="等线" panose="02010600030101010101" charset="-122"/>
                <a:cs typeface="+mn-ea"/>
                <a:sym typeface="+mn-ea"/>
              </a:rPr>
              <a:t>利用各种图像特征的空间不变性，在图像分类、图像分割等计算机问题中非常受欢迎；</a:t>
            </a:r>
            <a:r>
              <a:rPr lang="en-US" sz="1400">
                <a:solidFill>
                  <a:schemeClr val="tx1"/>
                </a:solidFill>
                <a:latin typeface="Times New Roman" panose="02020603050405020304" pitchFamily="18" charset="0"/>
                <a:ea typeface="等线" panose="02010600030101010101" charset="-122"/>
                <a:cs typeface="+mn-ea"/>
              </a:rPr>
              <a:t>	②</a:t>
            </a:r>
            <a:r>
              <a:rPr lang="zh-CN" sz="1400">
                <a:latin typeface="Times New Roman" panose="02020603050405020304" pitchFamily="18" charset="0"/>
                <a:ea typeface="等线" panose="02010600030101010101" charset="-122"/>
                <a:cs typeface="+mn-ea"/>
                <a:sym typeface="+mn-ea"/>
              </a:rPr>
              <a:t>光学卷积层，在保持网络性能、减少网络的计算量的同时，降低能耗；</a:t>
            </a:r>
            <a:endParaRPr lang="zh-CN" sz="1400">
              <a:latin typeface="Times New Roman" panose="02020603050405020304" pitchFamily="18" charset="0"/>
              <a:ea typeface="等线" panose="02010600030101010101" charset="-122"/>
              <a:cs typeface="+mn-ea"/>
              <a:sym typeface="+mn-ea"/>
            </a:endParaRPr>
          </a:p>
          <a:p>
            <a:pPr indent="0" algn="just" fontAlgn="auto">
              <a:lnSpc>
                <a:spcPct val="150000"/>
              </a:lnSpc>
            </a:pPr>
            <a:r>
              <a:rPr lang="en-US" altLang="zh-CN" sz="1400">
                <a:latin typeface="Times New Roman" panose="02020603050405020304" pitchFamily="18" charset="0"/>
                <a:ea typeface="等线" panose="02010600030101010101" charset="-122"/>
                <a:cs typeface="+mn-ea"/>
                <a:sym typeface="+mn-ea"/>
              </a:rPr>
              <a:t>	</a:t>
            </a:r>
            <a:r>
              <a:rPr lang="en-US" altLang="zh-CN" sz="1400">
                <a:latin typeface="Calibri" panose="020F0502020204030204" charset="0"/>
                <a:ea typeface="等线" panose="02010600030101010101" charset="-122"/>
                <a:cs typeface="+mn-ea"/>
                <a:sym typeface="+mn-ea"/>
              </a:rPr>
              <a:t>③</a:t>
            </a:r>
            <a:r>
              <a:rPr lang="zh-CN" altLang="en-US" sz="1400">
                <a:latin typeface="Calibri" panose="020F0502020204030204" charset="0"/>
                <a:ea typeface="等线" panose="02010600030101010101" charset="-122"/>
                <a:cs typeface="+mn-ea"/>
                <a:sym typeface="+mn-ea"/>
              </a:rPr>
              <a:t>使用非相干光。</a:t>
            </a:r>
            <a:endParaRPr lang="zh-CN" sz="1400">
              <a:solidFill>
                <a:schemeClr val="tx1"/>
              </a:solidFill>
              <a:latin typeface="Times New Roman" panose="02020603050405020304" pitchFamily="18" charset="0"/>
              <a:ea typeface="等线" panose="02010600030101010101" charset="-122"/>
              <a:cs typeface="+mn-ea"/>
            </a:endParaRPr>
          </a:p>
          <a:p>
            <a:pPr indent="0" algn="just" fontAlgn="auto">
              <a:lnSpc>
                <a:spcPct val="150000"/>
              </a:lnSpc>
            </a:pPr>
            <a:r>
              <a:rPr lang="zh-CN" sz="1400">
                <a:solidFill>
                  <a:schemeClr val="tx1"/>
                </a:solidFill>
                <a:latin typeface="Times New Roman" panose="02020603050405020304" pitchFamily="18" charset="0"/>
                <a:ea typeface="等线" panose="02010600030101010101" charset="-122"/>
                <a:cs typeface="+mn-ea"/>
              </a:rPr>
              <a:t>（</a:t>
            </a:r>
            <a:r>
              <a:rPr lang="en-US" sz="1400">
                <a:solidFill>
                  <a:schemeClr val="tx1"/>
                </a:solidFill>
                <a:latin typeface="Times New Roman" panose="02020603050405020304" pitchFamily="18" charset="0"/>
                <a:ea typeface="等线" panose="02010600030101010101" charset="-122"/>
                <a:cs typeface="+mn-ea"/>
              </a:rPr>
              <a:t>3</a:t>
            </a:r>
            <a:r>
              <a:rPr lang="zh-CN" sz="1400">
                <a:solidFill>
                  <a:schemeClr val="tx1"/>
                </a:solidFill>
                <a:latin typeface="Times New Roman" panose="02020603050405020304" pitchFamily="18" charset="0"/>
                <a:ea typeface="等线" panose="02010600030101010101" charset="-122"/>
                <a:cs typeface="+mn-ea"/>
              </a:rPr>
              <a:t>）</a:t>
            </a:r>
            <a:r>
              <a:rPr lang="en-US" sz="1400">
                <a:solidFill>
                  <a:schemeClr val="tx1"/>
                </a:solidFill>
                <a:latin typeface="Times New Roman" panose="02020603050405020304" pitchFamily="18" charset="0"/>
                <a:ea typeface="等线" panose="02010600030101010101" charset="-122"/>
                <a:cs typeface="+mn-ea"/>
              </a:rPr>
              <a:t>F-D</a:t>
            </a:r>
            <a:r>
              <a:rPr lang="en-US" sz="1400" baseline="30000">
                <a:solidFill>
                  <a:schemeClr val="tx1"/>
                </a:solidFill>
                <a:latin typeface="Times New Roman" panose="02020603050405020304" pitchFamily="18" charset="0"/>
                <a:ea typeface="等线" panose="02010600030101010101" charset="-122"/>
                <a:cs typeface="+mn-ea"/>
              </a:rPr>
              <a:t>2</a:t>
            </a:r>
            <a:r>
              <a:rPr lang="en-US" sz="1400">
                <a:solidFill>
                  <a:schemeClr val="tx1"/>
                </a:solidFill>
                <a:latin typeface="Times New Roman" panose="02020603050405020304" pitchFamily="18" charset="0"/>
                <a:ea typeface="等线" panose="02010600030101010101" charset="-122"/>
                <a:cs typeface="+mn-ea"/>
              </a:rPr>
              <a:t>NN</a:t>
            </a:r>
            <a:r>
              <a:rPr lang="zh-CN" sz="1400">
                <a:solidFill>
                  <a:schemeClr val="tx1"/>
                </a:solidFill>
                <a:latin typeface="Times New Roman" panose="02020603050405020304" pitchFamily="18" charset="0"/>
                <a:ea typeface="等线" panose="02010600030101010101" charset="-122"/>
                <a:cs typeface="+mn-ea"/>
              </a:rPr>
              <a:t>：</a:t>
            </a:r>
            <a:r>
              <a:rPr lang="en-US" sz="1400">
                <a:solidFill>
                  <a:schemeClr val="tx1"/>
                </a:solidFill>
                <a:latin typeface="Times New Roman" panose="02020603050405020304" pitchFamily="18" charset="0"/>
                <a:ea typeface="等线" panose="02010600030101010101" charset="-122"/>
                <a:cs typeface="+mn-ea"/>
              </a:rPr>
              <a:t>	①</a:t>
            </a:r>
            <a:r>
              <a:rPr lang="zh-CN" altLang="en-US" sz="1400">
                <a:solidFill>
                  <a:schemeClr val="tx1"/>
                </a:solidFill>
                <a:latin typeface="Times New Roman" panose="02020603050405020304" pitchFamily="18" charset="0"/>
                <a:ea typeface="等线" panose="02010600030101010101" charset="-122"/>
                <a:cs typeface="+mn-ea"/>
              </a:rPr>
              <a:t>能够</a:t>
            </a:r>
            <a:r>
              <a:rPr lang="zh-CN" sz="1400">
                <a:latin typeface="Times New Roman" panose="02020603050405020304" pitchFamily="18" charset="0"/>
                <a:ea typeface="等线" panose="02010600030101010101" charset="-122"/>
                <a:cs typeface="+mn-ea"/>
                <a:sym typeface="+mn-ea"/>
              </a:rPr>
              <a:t>实现目标的正确定位和分割，</a:t>
            </a:r>
            <a:r>
              <a:rPr lang="zh-CN" sz="1400">
                <a:solidFill>
                  <a:schemeClr val="tx1"/>
                </a:solidFill>
                <a:latin typeface="Times New Roman" panose="02020603050405020304" pitchFamily="18" charset="0"/>
                <a:ea typeface="等线" panose="02010600030101010101" charset="-122"/>
                <a:cs typeface="+mn-ea"/>
              </a:rPr>
              <a:t>而</a:t>
            </a:r>
            <a:r>
              <a:rPr lang="en-US" sz="1400">
                <a:latin typeface="Times New Roman" panose="02020603050405020304" pitchFamily="18" charset="0"/>
                <a:ea typeface="等线" panose="02010600030101010101" charset="-122"/>
                <a:cs typeface="+mn-ea"/>
                <a:sym typeface="+mn-ea"/>
              </a:rPr>
              <a:t>D</a:t>
            </a:r>
            <a:r>
              <a:rPr lang="en-US" sz="1400" baseline="30000">
                <a:latin typeface="Times New Roman" panose="02020603050405020304" pitchFamily="18" charset="0"/>
                <a:ea typeface="等线" panose="02010600030101010101" charset="-122"/>
                <a:cs typeface="+mn-ea"/>
                <a:sym typeface="+mn-ea"/>
              </a:rPr>
              <a:t>2</a:t>
            </a:r>
            <a:r>
              <a:rPr lang="en-US" sz="1400">
                <a:latin typeface="Times New Roman" panose="02020603050405020304" pitchFamily="18" charset="0"/>
                <a:ea typeface="等线" panose="02010600030101010101" charset="-122"/>
                <a:cs typeface="+mn-ea"/>
                <a:sym typeface="+mn-ea"/>
              </a:rPr>
              <a:t>NN</a:t>
            </a:r>
            <a:r>
              <a:rPr lang="zh-CN" sz="1400">
                <a:latin typeface="Times New Roman" panose="02020603050405020304" pitchFamily="18" charset="0"/>
                <a:ea typeface="等线" panose="02010600030101010101" charset="-122"/>
                <a:cs typeface="+mn-ea"/>
                <a:sym typeface="+mn-ea"/>
              </a:rPr>
              <a:t>不可以</a:t>
            </a:r>
            <a:r>
              <a:rPr lang="zh-CN" altLang="en-US" sz="1400">
                <a:solidFill>
                  <a:schemeClr val="tx1"/>
                </a:solidFill>
                <a:latin typeface="Times New Roman" panose="02020603050405020304" pitchFamily="18" charset="0"/>
                <a:ea typeface="等线" panose="02010600030101010101" charset="-122"/>
                <a:cs typeface="+mn-ea"/>
              </a:rPr>
              <a:t>；</a:t>
            </a:r>
            <a:endParaRPr lang="en-US" sz="1400">
              <a:solidFill>
                <a:schemeClr val="tx1"/>
              </a:solidFill>
              <a:latin typeface="Times New Roman" panose="02020603050405020304" pitchFamily="18" charset="0"/>
              <a:ea typeface="等线" panose="02010600030101010101" charset="-122"/>
              <a:cs typeface="+mn-ea"/>
            </a:endParaRPr>
          </a:p>
          <a:p>
            <a:pPr indent="0" algn="just" fontAlgn="auto">
              <a:lnSpc>
                <a:spcPct val="150000"/>
              </a:lnSpc>
            </a:pPr>
            <a:r>
              <a:rPr lang="en-US" altLang="zh-CN" sz="1400">
                <a:solidFill>
                  <a:schemeClr val="tx1"/>
                </a:solidFill>
                <a:latin typeface="Calibri" panose="020F0502020204030204" charset="0"/>
                <a:ea typeface="等线" panose="02010600030101010101" charset="-122"/>
                <a:cs typeface="+mn-ea"/>
              </a:rPr>
              <a:t>	</a:t>
            </a:r>
            <a:r>
              <a:rPr lang="zh-CN" sz="1400">
                <a:solidFill>
                  <a:schemeClr val="tx1"/>
                </a:solidFill>
                <a:latin typeface="Calibri" panose="020F0502020204030204" charset="0"/>
                <a:ea typeface="等线" panose="02010600030101010101" charset="-122"/>
                <a:cs typeface="+mn-ea"/>
              </a:rPr>
              <a:t>②具有</a:t>
            </a:r>
            <a:r>
              <a:rPr lang="zh-CN" altLang="en-US" sz="1400">
                <a:latin typeface="Calibri" panose="020F0502020204030204" charset="0"/>
                <a:ea typeface="等线" panose="02010600030101010101" charset="-122"/>
                <a:cs typeface="+mn-ea"/>
                <a:sym typeface="+mn-ea"/>
              </a:rPr>
              <a:t>更加紧凑的结构，因为加入透镜的原因，五层掩模板间距仅</a:t>
            </a:r>
            <a:r>
              <a:rPr lang="en-US" altLang="zh-CN" sz="1400">
                <a:latin typeface="Calibri" panose="020F0502020204030204" charset="0"/>
                <a:ea typeface="等线" panose="02010600030101010101" charset="-122"/>
                <a:cs typeface="+mn-ea"/>
                <a:sym typeface="+mn-ea"/>
              </a:rPr>
              <a:t>100um</a:t>
            </a:r>
            <a:r>
              <a:rPr lang="zh-CN" altLang="en-US" sz="1400">
                <a:latin typeface="Calibri" panose="020F0502020204030204" charset="0"/>
                <a:ea typeface="等线" panose="02010600030101010101" charset="-122"/>
                <a:cs typeface="+mn-ea"/>
                <a:sym typeface="+mn-ea"/>
              </a:rPr>
              <a:t>，而</a:t>
            </a:r>
            <a:r>
              <a:rPr lang="en-US" altLang="zh-CN" sz="1400">
                <a:latin typeface="Calibri" panose="020F0502020204030204" charset="0"/>
                <a:ea typeface="等线" panose="02010600030101010101" charset="-122"/>
                <a:cs typeface="+mn-ea"/>
                <a:sym typeface="+mn-ea"/>
              </a:rPr>
              <a:t>D</a:t>
            </a:r>
            <a:r>
              <a:rPr lang="en-US" altLang="zh-CN" sz="1400" baseline="30000">
                <a:latin typeface="Calibri" panose="020F0502020204030204" charset="0"/>
                <a:ea typeface="等线" panose="02010600030101010101" charset="-122"/>
                <a:cs typeface="+mn-ea"/>
                <a:sym typeface="+mn-ea"/>
              </a:rPr>
              <a:t>2</a:t>
            </a:r>
            <a:r>
              <a:rPr lang="en-US" altLang="zh-CN" sz="1400">
                <a:latin typeface="Calibri" panose="020F0502020204030204" charset="0"/>
                <a:ea typeface="等线" panose="02010600030101010101" charset="-122"/>
                <a:cs typeface="+mn-ea"/>
                <a:sym typeface="+mn-ea"/>
              </a:rPr>
              <a:t>NN3mm</a:t>
            </a:r>
            <a:r>
              <a:rPr lang="zh-CN" altLang="en-US" sz="1400">
                <a:latin typeface="Calibri" panose="020F0502020204030204" charset="0"/>
                <a:ea typeface="等线" panose="02010600030101010101" charset="-122"/>
                <a:cs typeface="+mn-ea"/>
                <a:sym typeface="+mn-ea"/>
              </a:rPr>
              <a:t>；</a:t>
            </a:r>
            <a:endParaRPr lang="en-US" sz="1400">
              <a:solidFill>
                <a:schemeClr val="tx1"/>
              </a:solidFill>
              <a:latin typeface="Times New Roman" panose="02020603050405020304" pitchFamily="18" charset="0"/>
              <a:ea typeface="等线" panose="02010600030101010101" charset="-122"/>
              <a:cs typeface="+mn-ea"/>
            </a:endParaRPr>
          </a:p>
          <a:p>
            <a:pPr indent="0" algn="just" fontAlgn="auto">
              <a:lnSpc>
                <a:spcPct val="150000"/>
              </a:lnSpc>
            </a:pPr>
            <a:r>
              <a:rPr lang="en-US" sz="1400">
                <a:solidFill>
                  <a:schemeClr val="tx1"/>
                </a:solidFill>
                <a:latin typeface="Calibri" panose="020F0502020204030204" charset="0"/>
                <a:ea typeface="等线" panose="02010600030101010101" charset="-122"/>
                <a:cs typeface="+mn-ea"/>
              </a:rPr>
              <a:t>	③</a:t>
            </a:r>
            <a:r>
              <a:rPr lang="zh-CN" sz="1400">
                <a:solidFill>
                  <a:schemeClr val="tx1"/>
                </a:solidFill>
                <a:latin typeface="Times New Roman" panose="02020603050405020304" pitchFamily="18" charset="0"/>
                <a:ea typeface="等线" panose="02010600030101010101" charset="-122"/>
                <a:cs typeface="+mn-ea"/>
              </a:rPr>
              <a:t>加入光学非线性层，实现非线性，能够更好捕获目标场景的结构；</a:t>
            </a:r>
            <a:endParaRPr lang="zh-CN" sz="1400">
              <a:solidFill>
                <a:schemeClr val="tx1"/>
              </a:solidFill>
              <a:latin typeface="Times New Roman" panose="02020603050405020304" pitchFamily="18" charset="0"/>
              <a:ea typeface="等线" panose="02010600030101010101" charset="-122"/>
              <a:cs typeface="+mn-ea"/>
            </a:endParaRPr>
          </a:p>
          <a:p>
            <a:pPr indent="0" algn="just" fontAlgn="auto">
              <a:lnSpc>
                <a:spcPct val="150000"/>
              </a:lnSpc>
            </a:pPr>
            <a:r>
              <a:rPr lang="en-US" altLang="zh-CN" sz="1400">
                <a:solidFill>
                  <a:schemeClr val="tx1"/>
                </a:solidFill>
                <a:latin typeface="Calibri" panose="020F0502020204030204" charset="0"/>
                <a:ea typeface="等线" panose="02010600030101010101" charset="-122"/>
                <a:cs typeface="+mn-ea"/>
              </a:rPr>
              <a:t>	</a:t>
            </a:r>
            <a:r>
              <a:rPr lang="zh-CN" altLang="en-US" sz="1400">
                <a:solidFill>
                  <a:schemeClr val="tx1"/>
                </a:solidFill>
                <a:latin typeface="Calibri" panose="020F0502020204030204" charset="0"/>
                <a:ea typeface="等线" panose="02010600030101010101" charset="-122"/>
                <a:cs typeface="+mn-ea"/>
              </a:rPr>
              <a:t>④</a:t>
            </a:r>
            <a:r>
              <a:rPr lang="zh-CN" sz="1400">
                <a:latin typeface="Times New Roman" panose="02020603050405020304" pitchFamily="18" charset="0"/>
                <a:ea typeface="等线" panose="02010600030101010101" charset="-122"/>
                <a:cs typeface="+mn-ea"/>
                <a:sym typeface="+mn-ea"/>
              </a:rPr>
              <a:t>通过结合双</a:t>
            </a:r>
            <a:r>
              <a:rPr lang="en-US" sz="1400">
                <a:latin typeface="Times New Roman" panose="02020603050405020304" pitchFamily="18" charset="0"/>
                <a:ea typeface="等线" panose="02010600030101010101" charset="-122"/>
                <a:cs typeface="+mn-ea"/>
                <a:sym typeface="+mn-ea"/>
              </a:rPr>
              <a:t>2f</a:t>
            </a:r>
            <a:r>
              <a:rPr lang="zh-CN" sz="1400">
                <a:latin typeface="Times New Roman" panose="02020603050405020304" pitchFamily="18" charset="0"/>
                <a:ea typeface="等线" panose="02010600030101010101" charset="-122"/>
                <a:cs typeface="+mn-ea"/>
                <a:sym typeface="+mn-ea"/>
              </a:rPr>
              <a:t>光学系统来保持空间对应，有助于那些需要图像到图像映射的任务。</a:t>
            </a:r>
            <a:endParaRPr lang="zh-CN" altLang="en-US" sz="1400">
              <a:solidFill>
                <a:schemeClr val="tx1"/>
              </a:solidFill>
              <a:latin typeface="Calibri" panose="020F0502020204030204" charset="0"/>
              <a:ea typeface="等线" panose="02010600030101010101" charset="-122"/>
              <a:cs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66675" y="-19685"/>
            <a:ext cx="1730375" cy="69596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b="1" dirty="0">
                <a:solidFill>
                  <a:srgbClr val="F79646">
                    <a:lumMod val="75000"/>
                  </a:srgbClr>
                </a:solidFill>
                <a:latin typeface="微软雅黑" panose="020B0503020204020204" pitchFamily="34" charset="-122"/>
                <a:ea typeface="微软雅黑" panose="020B0503020204020204" pitchFamily="34" charset="-122"/>
                <a:cs typeface="Arial" panose="020B0604020202020204" pitchFamily="34" charset="0"/>
                <a:sym typeface="+mn-ea"/>
              </a:rPr>
              <a:t>课题</a:t>
            </a:r>
            <a:r>
              <a:rPr lang="zh-CN" altLang="en-US" sz="2800" b="1" dirty="0">
                <a:solidFill>
                  <a:srgbClr val="F79646">
                    <a:lumMod val="75000"/>
                  </a:srgbClr>
                </a:solidFill>
                <a:latin typeface="微软雅黑" panose="020B0503020204020204" pitchFamily="34" charset="-122"/>
                <a:ea typeface="微软雅黑" panose="020B0503020204020204" pitchFamily="34" charset="-122"/>
                <a:cs typeface="Arial" panose="020B0604020202020204" pitchFamily="34" charset="0"/>
                <a:sym typeface="+mn-ea"/>
              </a:rPr>
              <a:t>基础</a:t>
            </a:r>
            <a:endParaRPr lang="en-US" altLang="zh-CN" sz="2800" b="1" dirty="0">
              <a:solidFill>
                <a:srgbClr val="F79646">
                  <a:lumMod val="75000"/>
                </a:srgb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灯片编号占位符 4"/>
          <p:cNvSpPr>
            <a:spLocks noGrp="1"/>
          </p:cNvSpPr>
          <p:nvPr>
            <p:ph type="sldNum" sz="quarter" idx="12"/>
          </p:nvPr>
        </p:nvSpPr>
        <p:spPr>
          <a:xfrm>
            <a:off x="7086600" y="6492875"/>
            <a:ext cx="2057400" cy="365125"/>
          </a:xfrm>
        </p:spPr>
        <p:txBody>
          <a:bodyPr/>
          <a:lstStyle/>
          <a:p>
            <a:fld id="{0C913308-F349-4B6D-A68A-DD1791B4A57B}" type="slidenum">
              <a:rPr lang="zh-CN" altLang="en-US" sz="1800" b="1">
                <a:latin typeface="Times New Roman" panose="02020603050405020304" pitchFamily="18" charset="0"/>
                <a:cs typeface="Times New Roman" panose="02020603050405020304" pitchFamily="18" charset="0"/>
              </a:rPr>
            </a:fld>
            <a:endParaRPr lang="zh-CN" altLang="en-US" sz="1400" b="1" dirty="0">
              <a:latin typeface="Times New Roman" panose="02020603050405020304" pitchFamily="18" charset="0"/>
              <a:cs typeface="Times New Roman" panose="02020603050405020304" pitchFamily="18" charset="0"/>
            </a:endParaRPr>
          </a:p>
        </p:txBody>
      </p:sp>
      <p:sp>
        <p:nvSpPr>
          <p:cNvPr id="3" name="文本框 2"/>
          <p:cNvSpPr txBox="1"/>
          <p:nvPr/>
        </p:nvSpPr>
        <p:spPr>
          <a:xfrm>
            <a:off x="358140" y="854075"/>
            <a:ext cx="1238250" cy="368300"/>
          </a:xfrm>
          <a:prstGeom prst="rect">
            <a:avLst/>
          </a:prstGeom>
          <a:noFill/>
        </p:spPr>
        <p:txBody>
          <a:bodyPr wrap="square" rtlCol="0">
            <a:spAutoFit/>
          </a:bodyPr>
          <a:p>
            <a:r>
              <a:rPr lang="en-US" altLang="zh-CN" b="1">
                <a:solidFill>
                  <a:srgbClr val="FF0000"/>
                </a:solidFill>
              </a:rPr>
              <a:t>2</a:t>
            </a:r>
            <a:r>
              <a:rPr lang="zh-CN" altLang="en-US" b="1">
                <a:solidFill>
                  <a:srgbClr val="FF0000"/>
                </a:solidFill>
              </a:rPr>
              <a:t>、</a:t>
            </a:r>
            <a:r>
              <a:rPr lang="en-US" altLang="zh-CN" b="1">
                <a:solidFill>
                  <a:srgbClr val="FF0000"/>
                </a:solidFill>
              </a:rPr>
              <a:t>CNN</a:t>
            </a:r>
            <a:endParaRPr lang="en-US" altLang="zh-CN" b="1">
              <a:solidFill>
                <a:srgbClr val="FF0000"/>
              </a:solidFill>
            </a:endParaRPr>
          </a:p>
        </p:txBody>
      </p:sp>
      <p:pic>
        <p:nvPicPr>
          <p:cNvPr id="10" name="图片 9"/>
          <p:cNvPicPr>
            <a:picLocks noChangeAspect="1"/>
          </p:cNvPicPr>
          <p:nvPr/>
        </p:nvPicPr>
        <p:blipFill>
          <a:blip r:embed="rId1"/>
          <a:srcRect l="-113" t="231" r="1129" b="11099"/>
          <a:stretch>
            <a:fillRect/>
          </a:stretch>
        </p:blipFill>
        <p:spPr>
          <a:xfrm>
            <a:off x="396240" y="1602740"/>
            <a:ext cx="8352155" cy="365252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66675" y="-19685"/>
            <a:ext cx="1730375" cy="69596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b="1" dirty="0">
                <a:solidFill>
                  <a:srgbClr val="F79646">
                    <a:lumMod val="75000"/>
                  </a:srgbClr>
                </a:solidFill>
                <a:latin typeface="微软雅黑" panose="020B0503020204020204" pitchFamily="34" charset="-122"/>
                <a:ea typeface="微软雅黑" panose="020B0503020204020204" pitchFamily="34" charset="-122"/>
                <a:cs typeface="Arial" panose="020B0604020202020204" pitchFamily="34" charset="0"/>
                <a:sym typeface="+mn-ea"/>
              </a:rPr>
              <a:t>课题</a:t>
            </a:r>
            <a:r>
              <a:rPr lang="zh-CN" altLang="en-US" sz="2800" b="1" dirty="0">
                <a:solidFill>
                  <a:srgbClr val="F79646">
                    <a:lumMod val="75000"/>
                  </a:srgbClr>
                </a:solidFill>
                <a:latin typeface="微软雅黑" panose="020B0503020204020204" pitchFamily="34" charset="-122"/>
                <a:ea typeface="微软雅黑" panose="020B0503020204020204" pitchFamily="34" charset="-122"/>
                <a:cs typeface="Arial" panose="020B0604020202020204" pitchFamily="34" charset="0"/>
                <a:sym typeface="+mn-ea"/>
              </a:rPr>
              <a:t>基础</a:t>
            </a:r>
            <a:endParaRPr lang="en-US" altLang="zh-CN" sz="2800" b="1" dirty="0">
              <a:solidFill>
                <a:srgbClr val="F79646">
                  <a:lumMod val="75000"/>
                </a:srgb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灯片编号占位符 4"/>
          <p:cNvSpPr>
            <a:spLocks noGrp="1"/>
          </p:cNvSpPr>
          <p:nvPr>
            <p:ph type="sldNum" sz="quarter" idx="12"/>
          </p:nvPr>
        </p:nvSpPr>
        <p:spPr>
          <a:xfrm>
            <a:off x="7086600" y="6492875"/>
            <a:ext cx="2057400" cy="365125"/>
          </a:xfrm>
        </p:spPr>
        <p:txBody>
          <a:bodyPr/>
          <a:lstStyle/>
          <a:p>
            <a:fld id="{0C913308-F349-4B6D-A68A-DD1791B4A57B}" type="slidenum">
              <a:rPr lang="zh-CN" altLang="en-US" sz="1800" b="1">
                <a:latin typeface="Times New Roman" panose="02020603050405020304" pitchFamily="18" charset="0"/>
                <a:cs typeface="Times New Roman" panose="02020603050405020304" pitchFamily="18" charset="0"/>
              </a:rPr>
            </a:fld>
            <a:endParaRPr lang="zh-CN" altLang="en-US" sz="1400" b="1"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1"/>
          <a:stretch>
            <a:fillRect/>
          </a:stretch>
        </p:blipFill>
        <p:spPr>
          <a:xfrm>
            <a:off x="586105" y="1222375"/>
            <a:ext cx="7839075" cy="2647950"/>
          </a:xfrm>
          <a:prstGeom prst="rect">
            <a:avLst/>
          </a:prstGeom>
        </p:spPr>
      </p:pic>
      <p:sp>
        <p:nvSpPr>
          <p:cNvPr id="8" name="文本框 7"/>
          <p:cNvSpPr txBox="1"/>
          <p:nvPr/>
        </p:nvSpPr>
        <p:spPr>
          <a:xfrm>
            <a:off x="1519555" y="4003675"/>
            <a:ext cx="5972175" cy="2030095"/>
          </a:xfrm>
          <a:prstGeom prst="rect">
            <a:avLst/>
          </a:prstGeom>
          <a:noFill/>
        </p:spPr>
        <p:txBody>
          <a:bodyPr wrap="square" rtlCol="0">
            <a:spAutoFit/>
          </a:bodyPr>
          <a:p>
            <a:pPr algn="just" fontAlgn="auto">
              <a:lnSpc>
                <a:spcPct val="150000"/>
              </a:lnSpc>
            </a:pPr>
            <a:r>
              <a:rPr lang="zh-CN" altLang="en-US" sz="1400">
                <a:solidFill>
                  <a:schemeClr val="tx1"/>
                </a:solidFill>
                <a:uFillTx/>
                <a:latin typeface="Times New Roman" panose="02020603050405020304" pitchFamily="18" charset="0"/>
              </a:rPr>
              <a:t>数据集：</a:t>
            </a:r>
            <a:r>
              <a:rPr lang="en-US" altLang="zh-CN" sz="1400">
                <a:solidFill>
                  <a:schemeClr val="tx1"/>
                </a:solidFill>
                <a:uFillTx/>
                <a:latin typeface="Times New Roman" panose="02020603050405020304" pitchFamily="18" charset="0"/>
              </a:rPr>
              <a:t>    </a:t>
            </a:r>
            <a:r>
              <a:rPr lang="zh-CN" altLang="en-US" sz="1400">
                <a:solidFill>
                  <a:schemeClr val="tx1"/>
                </a:solidFill>
                <a:uFillTx/>
                <a:latin typeface="Times New Roman" panose="02020603050405020304" pitchFamily="18" charset="0"/>
              </a:rPr>
              <a:t>ImageNet数据集，输入图像大小</a:t>
            </a:r>
            <a:r>
              <a:rPr lang="en-US" altLang="zh-CN" sz="1400">
                <a:solidFill>
                  <a:schemeClr val="tx1"/>
                </a:solidFill>
                <a:uFillTx/>
                <a:latin typeface="Times New Roman" panose="02020603050405020304" pitchFamily="18" charset="0"/>
              </a:rPr>
              <a:t>227×227×3</a:t>
            </a:r>
            <a:endParaRPr lang="zh-CN" altLang="en-US" sz="1400">
              <a:solidFill>
                <a:schemeClr val="tx1"/>
              </a:solidFill>
              <a:uFillTx/>
              <a:latin typeface="Times New Roman" panose="02020603050405020304" pitchFamily="18" charset="0"/>
            </a:endParaRPr>
          </a:p>
          <a:p>
            <a:pPr algn="just" fontAlgn="auto">
              <a:lnSpc>
                <a:spcPct val="150000"/>
              </a:lnSpc>
            </a:pPr>
            <a:r>
              <a:rPr lang="zh-CN" altLang="en-US" sz="1400">
                <a:solidFill>
                  <a:schemeClr val="tx1"/>
                </a:solidFill>
                <a:uFillTx/>
                <a:latin typeface="Times New Roman" panose="02020603050405020304" pitchFamily="18" charset="0"/>
              </a:rPr>
              <a:t>激活函数：ReLU</a:t>
            </a:r>
            <a:endParaRPr lang="zh-CN" altLang="en-US" sz="1400">
              <a:solidFill>
                <a:schemeClr val="tx1"/>
              </a:solidFill>
              <a:uFillTx/>
              <a:latin typeface="Times New Roman" panose="02020603050405020304" pitchFamily="18" charset="0"/>
            </a:endParaRPr>
          </a:p>
          <a:p>
            <a:pPr algn="just" fontAlgn="auto">
              <a:lnSpc>
                <a:spcPct val="150000"/>
              </a:lnSpc>
            </a:pPr>
            <a:r>
              <a:rPr lang="zh-CN" altLang="en-US" sz="1400">
                <a:solidFill>
                  <a:schemeClr val="tx1"/>
                </a:solidFill>
                <a:uFillTx/>
                <a:latin typeface="Times New Roman" panose="02020603050405020304" pitchFamily="18" charset="0"/>
              </a:rPr>
              <a:t>数据增强：平移、镜像、缩放等</a:t>
            </a:r>
            <a:endParaRPr lang="zh-CN" altLang="en-US" sz="1400">
              <a:solidFill>
                <a:schemeClr val="tx1"/>
              </a:solidFill>
              <a:uFillTx/>
              <a:latin typeface="Times New Roman" panose="02020603050405020304" pitchFamily="18" charset="0"/>
            </a:endParaRPr>
          </a:p>
          <a:p>
            <a:pPr algn="just" fontAlgn="auto">
              <a:lnSpc>
                <a:spcPct val="150000"/>
              </a:lnSpc>
            </a:pPr>
            <a:r>
              <a:rPr lang="zh-CN" altLang="en-US" sz="1400">
                <a:solidFill>
                  <a:schemeClr val="tx1"/>
                </a:solidFill>
                <a:uFillTx/>
                <a:latin typeface="Times New Roman" panose="02020603050405020304" pitchFamily="18" charset="0"/>
              </a:rPr>
              <a:t>过拟合：</a:t>
            </a:r>
            <a:r>
              <a:rPr lang="en-US" altLang="zh-CN" sz="1400">
                <a:solidFill>
                  <a:schemeClr val="tx1"/>
                </a:solidFill>
                <a:uFillTx/>
                <a:latin typeface="Times New Roman" panose="02020603050405020304" pitchFamily="18" charset="0"/>
              </a:rPr>
              <a:t>     </a:t>
            </a:r>
            <a:r>
              <a:rPr lang="zh-CN" altLang="en-US" sz="1400">
                <a:solidFill>
                  <a:schemeClr val="tx1"/>
                </a:solidFill>
                <a:uFillTx/>
                <a:latin typeface="Times New Roman" panose="02020603050405020304" pitchFamily="18" charset="0"/>
              </a:rPr>
              <a:t>dropout</a:t>
            </a:r>
            <a:endParaRPr lang="zh-CN" altLang="en-US" sz="1400">
              <a:solidFill>
                <a:schemeClr val="tx1"/>
              </a:solidFill>
              <a:uFillTx/>
              <a:latin typeface="Times New Roman" panose="02020603050405020304" pitchFamily="18" charset="0"/>
            </a:endParaRPr>
          </a:p>
          <a:p>
            <a:pPr algn="just" fontAlgn="auto">
              <a:lnSpc>
                <a:spcPct val="150000"/>
              </a:lnSpc>
            </a:pPr>
            <a:r>
              <a:rPr lang="zh-CN" altLang="en-US" sz="1400">
                <a:solidFill>
                  <a:schemeClr val="tx1"/>
                </a:solidFill>
                <a:uFillTx/>
                <a:latin typeface="Times New Roman" panose="02020603050405020304" pitchFamily="18" charset="0"/>
              </a:rPr>
              <a:t>如何训练：批处理梯度下降训练模型，注明了动量衰减值和权值衰减值</a:t>
            </a:r>
            <a:endParaRPr lang="zh-CN" altLang="en-US" sz="1400">
              <a:solidFill>
                <a:schemeClr val="tx1"/>
              </a:solidFill>
              <a:uFillTx/>
              <a:latin typeface="Times New Roman" panose="02020603050405020304" pitchFamily="18" charset="0"/>
            </a:endParaRPr>
          </a:p>
          <a:p>
            <a:pPr algn="just" fontAlgn="auto">
              <a:lnSpc>
                <a:spcPct val="150000"/>
              </a:lnSpc>
            </a:pPr>
            <a:r>
              <a:rPr lang="zh-CN" altLang="en-US" sz="1400">
                <a:solidFill>
                  <a:schemeClr val="tx1"/>
                </a:solidFill>
                <a:uFillTx/>
                <a:latin typeface="Times New Roman" panose="02020603050405020304" pitchFamily="18" charset="0"/>
              </a:rPr>
              <a:t>训练时间：使用两台GTX 580 GPU</a:t>
            </a:r>
            <a:endParaRPr lang="zh-CN" altLang="en-US" sz="1400">
              <a:solidFill>
                <a:schemeClr val="tx1"/>
              </a:solidFill>
              <a:uFillTx/>
              <a:latin typeface="Times New Roman" panose="02020603050405020304" pitchFamily="18" charset="0"/>
            </a:endParaRPr>
          </a:p>
        </p:txBody>
      </p:sp>
      <p:sp>
        <p:nvSpPr>
          <p:cNvPr id="3" name="文本框 2"/>
          <p:cNvSpPr txBox="1"/>
          <p:nvPr/>
        </p:nvSpPr>
        <p:spPr>
          <a:xfrm>
            <a:off x="407670" y="854075"/>
            <a:ext cx="1997075" cy="368300"/>
          </a:xfrm>
          <a:prstGeom prst="rect">
            <a:avLst/>
          </a:prstGeom>
          <a:noFill/>
        </p:spPr>
        <p:txBody>
          <a:bodyPr wrap="square" rtlCol="0">
            <a:spAutoFit/>
          </a:bodyPr>
          <a:p>
            <a:r>
              <a:rPr lang="en-US" altLang="zh-CN" b="1">
                <a:solidFill>
                  <a:srgbClr val="00B050"/>
                </a:solidFill>
              </a:rPr>
              <a:t>AlexNet——2012</a:t>
            </a:r>
            <a:endParaRPr lang="en-US" altLang="zh-CN" b="1">
              <a:solidFill>
                <a:srgbClr val="00B05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66675" y="-19685"/>
            <a:ext cx="1730375" cy="69596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b="1" dirty="0">
                <a:solidFill>
                  <a:srgbClr val="F79646">
                    <a:lumMod val="75000"/>
                  </a:srgbClr>
                </a:solidFill>
                <a:latin typeface="微软雅黑" panose="020B0503020204020204" pitchFamily="34" charset="-122"/>
                <a:ea typeface="微软雅黑" panose="020B0503020204020204" pitchFamily="34" charset="-122"/>
                <a:cs typeface="Arial" panose="020B0604020202020204" pitchFamily="34" charset="0"/>
                <a:sym typeface="+mn-ea"/>
              </a:rPr>
              <a:t>课题</a:t>
            </a:r>
            <a:r>
              <a:rPr lang="zh-CN" altLang="en-US" sz="2800" b="1" dirty="0">
                <a:solidFill>
                  <a:srgbClr val="F79646">
                    <a:lumMod val="75000"/>
                  </a:srgbClr>
                </a:solidFill>
                <a:latin typeface="微软雅黑" panose="020B0503020204020204" pitchFamily="34" charset="-122"/>
                <a:ea typeface="微软雅黑" panose="020B0503020204020204" pitchFamily="34" charset="-122"/>
                <a:cs typeface="Arial" panose="020B0604020202020204" pitchFamily="34" charset="0"/>
                <a:sym typeface="+mn-ea"/>
              </a:rPr>
              <a:t>基础</a:t>
            </a:r>
            <a:endParaRPr lang="en-US" altLang="zh-CN" sz="2800" b="1" dirty="0">
              <a:solidFill>
                <a:srgbClr val="F79646">
                  <a:lumMod val="75000"/>
                </a:srgb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灯片编号占位符 4"/>
          <p:cNvSpPr>
            <a:spLocks noGrp="1"/>
          </p:cNvSpPr>
          <p:nvPr>
            <p:ph type="sldNum" sz="quarter" idx="12"/>
          </p:nvPr>
        </p:nvSpPr>
        <p:spPr>
          <a:xfrm>
            <a:off x="7086600" y="6492875"/>
            <a:ext cx="2057400" cy="365125"/>
          </a:xfrm>
        </p:spPr>
        <p:txBody>
          <a:bodyPr/>
          <a:lstStyle/>
          <a:p>
            <a:fld id="{0C913308-F349-4B6D-A68A-DD1791B4A57B}" type="slidenum">
              <a:rPr lang="zh-CN" altLang="en-US" sz="1800" b="1">
                <a:latin typeface="Times New Roman" panose="02020603050405020304" pitchFamily="18" charset="0"/>
                <a:cs typeface="Times New Roman" panose="02020603050405020304" pitchFamily="18" charset="0"/>
              </a:rPr>
            </a:fld>
            <a:endParaRPr lang="zh-CN" altLang="en-US" sz="1400" b="1"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1548130" y="6261735"/>
            <a:ext cx="7349490" cy="460375"/>
          </a:xfrm>
          <a:prstGeom prst="rect">
            <a:avLst/>
          </a:prstGeom>
          <a:noFill/>
        </p:spPr>
        <p:txBody>
          <a:bodyPr wrap="square" rtlCol="0" anchor="t">
            <a:spAutoFit/>
          </a:bodyPr>
          <a:p>
            <a:r>
              <a:rPr lang="en-US" altLang="zh-CN" sz="1200"/>
              <a:t>[6] </a:t>
            </a:r>
            <a:r>
              <a:rPr lang="zh-CN" altLang="en-US" sz="1200"/>
              <a:t>Colburn S, Chu Y, Shilzerman E, et al. Optical frontend for a convolutional neural network[J]. Applied optics, 2019, 58(12): 3179-3186.</a:t>
            </a:r>
            <a:endParaRPr lang="zh-CN" altLang="en-US" sz="1200"/>
          </a:p>
        </p:txBody>
      </p:sp>
      <p:sp>
        <p:nvSpPr>
          <p:cNvPr id="4" name="文本框 3"/>
          <p:cNvSpPr txBox="1"/>
          <p:nvPr/>
        </p:nvSpPr>
        <p:spPr>
          <a:xfrm>
            <a:off x="534670" y="5014595"/>
            <a:ext cx="8190865" cy="737235"/>
          </a:xfrm>
          <a:prstGeom prst="rect">
            <a:avLst/>
          </a:prstGeom>
          <a:noFill/>
        </p:spPr>
        <p:txBody>
          <a:bodyPr wrap="square" rtlCol="0">
            <a:spAutoFit/>
          </a:bodyPr>
          <a:p>
            <a:pPr algn="just" fontAlgn="auto">
              <a:lnSpc>
                <a:spcPct val="150000"/>
              </a:lnSpc>
            </a:pPr>
            <a:r>
              <a:rPr lang="en-US" altLang="zh-CN" sz="1400">
                <a:latin typeface="Times New Roman" panose="02020603050405020304" pitchFamily="18" charset="0"/>
              </a:rPr>
              <a:t>	2019</a:t>
            </a:r>
            <a:r>
              <a:rPr lang="zh-CN" altLang="en-US" sz="1400">
                <a:latin typeface="Times New Roman" panose="02020603050405020304" pitchFamily="18" charset="0"/>
              </a:rPr>
              <a:t>年华盛顿大学的S</a:t>
            </a:r>
            <a:r>
              <a:rPr lang="en-US" altLang="zh-CN" sz="1400">
                <a:latin typeface="Times New Roman" panose="02020603050405020304" pitchFamily="18" charset="0"/>
              </a:rPr>
              <a:t>hane Colburn</a:t>
            </a:r>
            <a:r>
              <a:rPr lang="zh-CN" altLang="en-US" sz="1400">
                <a:latin typeface="Times New Roman" panose="02020603050405020304" pitchFamily="18" charset="0"/>
              </a:rPr>
              <a:t>等人采用混合光电</a:t>
            </a:r>
            <a:r>
              <a:rPr lang="en-US" altLang="zh-CN" sz="1400">
                <a:latin typeface="Times New Roman" panose="02020603050405020304" pitchFamily="18" charset="0"/>
              </a:rPr>
              <a:t>CNN</a:t>
            </a:r>
            <a:r>
              <a:rPr lang="zh-CN" altLang="en-US" sz="1400">
                <a:latin typeface="Times New Roman" panose="02020603050405020304" pitchFamily="18" charset="0"/>
              </a:rPr>
              <a:t>，利用</a:t>
            </a:r>
            <a:r>
              <a:rPr lang="en-US" altLang="zh-CN" sz="1400" b="1">
                <a:solidFill>
                  <a:srgbClr val="00B050"/>
                </a:solidFill>
                <a:latin typeface="Times New Roman" panose="02020603050405020304" pitchFamily="18" charset="0"/>
              </a:rPr>
              <a:t>AlexNet</a:t>
            </a:r>
            <a:r>
              <a:rPr lang="zh-CN" altLang="en-US" sz="1400">
                <a:solidFill>
                  <a:schemeClr val="tx1"/>
                </a:solidFill>
                <a:latin typeface="Times New Roman" panose="02020603050405020304" pitchFamily="18" charset="0"/>
              </a:rPr>
              <a:t>的修改版本</a:t>
            </a:r>
            <a:r>
              <a:rPr lang="zh-CN" altLang="en-US" sz="1400">
                <a:latin typeface="Times New Roman" panose="02020603050405020304" pitchFamily="18" charset="0"/>
              </a:rPr>
              <a:t>结构，将第一层卷积层替换为光学卷积</a:t>
            </a:r>
            <a:r>
              <a:rPr lang="en-US" altLang="zh-CN" sz="1400" baseline="30000">
                <a:latin typeface="Times New Roman" panose="02020603050405020304" pitchFamily="18" charset="0"/>
              </a:rPr>
              <a:t>[6]</a:t>
            </a:r>
            <a:r>
              <a:rPr lang="zh-CN" altLang="en-US" sz="1400">
                <a:latin typeface="Times New Roman" panose="02020603050405020304" pitchFamily="18" charset="0"/>
              </a:rPr>
              <a:t>。</a:t>
            </a:r>
            <a:endParaRPr lang="zh-CN" altLang="en-US" sz="1400">
              <a:latin typeface="Times New Roman" panose="02020603050405020304" pitchFamily="18" charset="0"/>
            </a:endParaRPr>
          </a:p>
        </p:txBody>
      </p:sp>
      <p:sp>
        <p:nvSpPr>
          <p:cNvPr id="3" name="文本框 2"/>
          <p:cNvSpPr txBox="1"/>
          <p:nvPr/>
        </p:nvSpPr>
        <p:spPr>
          <a:xfrm>
            <a:off x="464820" y="863600"/>
            <a:ext cx="3056890" cy="368300"/>
          </a:xfrm>
          <a:prstGeom prst="rect">
            <a:avLst/>
          </a:prstGeom>
          <a:noFill/>
        </p:spPr>
        <p:txBody>
          <a:bodyPr wrap="square" rtlCol="0">
            <a:spAutoFit/>
          </a:bodyPr>
          <a:p>
            <a:r>
              <a:rPr lang="en-US" altLang="zh-CN" b="1">
                <a:solidFill>
                  <a:srgbClr val="00B050"/>
                </a:solidFill>
              </a:rPr>
              <a:t>AlexNet——Modified version</a:t>
            </a:r>
            <a:endParaRPr lang="en-US" altLang="zh-CN" b="1">
              <a:solidFill>
                <a:srgbClr val="00B050"/>
              </a:solidFill>
            </a:endParaRPr>
          </a:p>
        </p:txBody>
      </p:sp>
      <p:pic>
        <p:nvPicPr>
          <p:cNvPr id="9" name="图片 8"/>
          <p:cNvPicPr>
            <a:picLocks noChangeAspect="1"/>
          </p:cNvPicPr>
          <p:nvPr/>
        </p:nvPicPr>
        <p:blipFill>
          <a:blip r:embed="rId1"/>
          <a:stretch>
            <a:fillRect/>
          </a:stretch>
        </p:blipFill>
        <p:spPr>
          <a:xfrm>
            <a:off x="2009140" y="1513840"/>
            <a:ext cx="4989195" cy="320357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66675" y="-19685"/>
            <a:ext cx="1730375" cy="69596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b="1" dirty="0">
                <a:solidFill>
                  <a:srgbClr val="F79646">
                    <a:lumMod val="75000"/>
                  </a:srgbClr>
                </a:solidFill>
                <a:latin typeface="微软雅黑" panose="020B0503020204020204" pitchFamily="34" charset="-122"/>
                <a:ea typeface="微软雅黑" panose="020B0503020204020204" pitchFamily="34" charset="-122"/>
                <a:cs typeface="Arial" panose="020B0604020202020204" pitchFamily="34" charset="0"/>
                <a:sym typeface="+mn-ea"/>
              </a:rPr>
              <a:t>课题</a:t>
            </a:r>
            <a:r>
              <a:rPr lang="zh-CN" altLang="en-US" sz="2800" b="1" dirty="0">
                <a:solidFill>
                  <a:srgbClr val="F79646">
                    <a:lumMod val="75000"/>
                  </a:srgbClr>
                </a:solidFill>
                <a:latin typeface="微软雅黑" panose="020B0503020204020204" pitchFamily="34" charset="-122"/>
                <a:ea typeface="微软雅黑" panose="020B0503020204020204" pitchFamily="34" charset="-122"/>
                <a:cs typeface="Arial" panose="020B0604020202020204" pitchFamily="34" charset="0"/>
                <a:sym typeface="+mn-ea"/>
              </a:rPr>
              <a:t>基础</a:t>
            </a:r>
            <a:endParaRPr lang="en-US" altLang="zh-CN" sz="2800" b="1" dirty="0">
              <a:solidFill>
                <a:srgbClr val="F79646">
                  <a:lumMod val="75000"/>
                </a:srgb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灯片编号占位符 4"/>
          <p:cNvSpPr>
            <a:spLocks noGrp="1"/>
          </p:cNvSpPr>
          <p:nvPr>
            <p:ph type="sldNum" sz="quarter" idx="12"/>
          </p:nvPr>
        </p:nvSpPr>
        <p:spPr>
          <a:xfrm>
            <a:off x="7086600" y="6492875"/>
            <a:ext cx="2057400" cy="365125"/>
          </a:xfrm>
        </p:spPr>
        <p:txBody>
          <a:bodyPr/>
          <a:lstStyle/>
          <a:p>
            <a:fld id="{0C913308-F349-4B6D-A68A-DD1791B4A57B}" type="slidenum">
              <a:rPr lang="zh-CN" altLang="en-US" sz="1800" b="1">
                <a:latin typeface="Times New Roman" panose="02020603050405020304" pitchFamily="18" charset="0"/>
                <a:cs typeface="Times New Roman" panose="02020603050405020304" pitchFamily="18" charset="0"/>
              </a:rPr>
            </a:fld>
            <a:endParaRPr lang="zh-CN" altLang="en-US" sz="1400" b="1"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1595755" y="6303010"/>
            <a:ext cx="7327900" cy="460375"/>
          </a:xfrm>
          <a:prstGeom prst="rect">
            <a:avLst/>
          </a:prstGeom>
          <a:noFill/>
        </p:spPr>
        <p:txBody>
          <a:bodyPr wrap="square" rtlCol="0" anchor="t">
            <a:spAutoFit/>
          </a:bodyPr>
          <a:p>
            <a:r>
              <a:rPr lang="en-US" altLang="zh-CN" sz="1200"/>
              <a:t>[7] </a:t>
            </a:r>
            <a:r>
              <a:rPr sz="1200"/>
              <a:t>Simonyan K, Zisserman A. Very deep convolutional networks for large-scale image recognition[J]. arXiv preprint arXiv:1409.1556, 2014.</a:t>
            </a:r>
            <a:endParaRPr sz="1200"/>
          </a:p>
        </p:txBody>
      </p:sp>
      <p:sp>
        <p:nvSpPr>
          <p:cNvPr id="3" name="文本框 2"/>
          <p:cNvSpPr txBox="1"/>
          <p:nvPr/>
        </p:nvSpPr>
        <p:spPr>
          <a:xfrm>
            <a:off x="301625" y="688975"/>
            <a:ext cx="2296160" cy="368300"/>
          </a:xfrm>
          <a:prstGeom prst="rect">
            <a:avLst/>
          </a:prstGeom>
          <a:noFill/>
        </p:spPr>
        <p:txBody>
          <a:bodyPr wrap="square" rtlCol="0">
            <a:spAutoFit/>
          </a:bodyPr>
          <a:p>
            <a:r>
              <a:rPr lang="en-US" altLang="zh-CN" b="1">
                <a:solidFill>
                  <a:srgbClr val="00B050"/>
                </a:solidFill>
              </a:rPr>
              <a:t>VGGNet</a:t>
            </a:r>
            <a:r>
              <a:rPr lang="en-US" altLang="zh-CN" b="1" baseline="30000">
                <a:solidFill>
                  <a:srgbClr val="00B050"/>
                </a:solidFill>
                <a:sym typeface="+mn-ea"/>
              </a:rPr>
              <a:t>[7]</a:t>
            </a:r>
            <a:r>
              <a:rPr lang="en-US" altLang="zh-CN" b="1">
                <a:solidFill>
                  <a:srgbClr val="00B050"/>
                </a:solidFill>
              </a:rPr>
              <a:t>——2014</a:t>
            </a:r>
            <a:endParaRPr lang="zh-CN" altLang="en-US" b="1" baseline="30000">
              <a:solidFill>
                <a:srgbClr val="00B050"/>
              </a:solidFill>
            </a:endParaRPr>
          </a:p>
        </p:txBody>
      </p:sp>
      <p:pic>
        <p:nvPicPr>
          <p:cNvPr id="4" name="图片 -2147482518"/>
          <p:cNvPicPr>
            <a:picLocks noChangeAspect="1"/>
          </p:cNvPicPr>
          <p:nvPr/>
        </p:nvPicPr>
        <p:blipFill>
          <a:blip r:embed="rId1"/>
          <a:stretch>
            <a:fillRect/>
          </a:stretch>
        </p:blipFill>
        <p:spPr>
          <a:xfrm>
            <a:off x="462280" y="1057275"/>
            <a:ext cx="5145405" cy="5173980"/>
          </a:xfrm>
          <a:prstGeom prst="rect">
            <a:avLst/>
          </a:prstGeom>
          <a:noFill/>
          <a:ln w="9525">
            <a:noFill/>
          </a:ln>
        </p:spPr>
      </p:pic>
      <p:sp>
        <p:nvSpPr>
          <p:cNvPr id="9" name="文本框 8"/>
          <p:cNvSpPr txBox="1"/>
          <p:nvPr/>
        </p:nvSpPr>
        <p:spPr>
          <a:xfrm>
            <a:off x="5608320" y="1571625"/>
            <a:ext cx="3452495" cy="3415030"/>
          </a:xfrm>
          <a:prstGeom prst="rect">
            <a:avLst/>
          </a:prstGeom>
          <a:noFill/>
        </p:spPr>
        <p:txBody>
          <a:bodyPr wrap="square" rtlCol="0">
            <a:spAutoFit/>
          </a:bodyPr>
          <a:p>
            <a:pPr algn="just" fontAlgn="auto">
              <a:lnSpc>
                <a:spcPct val="150000"/>
              </a:lnSpc>
            </a:pPr>
            <a:r>
              <a:rPr lang="zh-CN" altLang="en-US" sz="1600"/>
              <a:t>输入：</a:t>
            </a:r>
            <a:r>
              <a:rPr lang="en-US" altLang="zh-CN" sz="1600"/>
              <a:t>224</a:t>
            </a:r>
            <a:r>
              <a:rPr lang="en-US" altLang="zh-CN" sz="1600">
                <a:latin typeface="Arial" panose="020B0604020202020204" pitchFamily="34" charset="0"/>
              </a:rPr>
              <a:t>×</a:t>
            </a:r>
            <a:r>
              <a:rPr lang="en-US" altLang="zh-CN" sz="1600"/>
              <a:t>224</a:t>
            </a:r>
            <a:r>
              <a:rPr lang="zh-CN" altLang="en-US" sz="1600"/>
              <a:t>大小的</a:t>
            </a:r>
            <a:r>
              <a:rPr lang="en-US" altLang="zh-CN" sz="1600"/>
              <a:t>RGB</a:t>
            </a:r>
            <a:r>
              <a:rPr lang="zh-CN" altLang="en-US" sz="1600"/>
              <a:t>图像；</a:t>
            </a:r>
            <a:endParaRPr lang="zh-CN" altLang="en-US" sz="1600"/>
          </a:p>
          <a:p>
            <a:pPr algn="just" fontAlgn="auto">
              <a:lnSpc>
                <a:spcPct val="150000"/>
              </a:lnSpc>
            </a:pPr>
            <a:r>
              <a:rPr lang="zh-CN" altLang="en-US" sz="1600"/>
              <a:t>预处理：在训练集中每个像素减去</a:t>
            </a:r>
            <a:r>
              <a:rPr lang="en-US" altLang="zh-CN" sz="1600"/>
              <a:t>RGB</a:t>
            </a:r>
            <a:r>
              <a:rPr lang="zh-CN" altLang="en-US" sz="1600"/>
              <a:t>的均值；</a:t>
            </a:r>
            <a:endParaRPr lang="zh-CN" altLang="en-US" sz="1600"/>
          </a:p>
          <a:p>
            <a:pPr algn="just" fontAlgn="auto">
              <a:lnSpc>
                <a:spcPct val="150000"/>
              </a:lnSpc>
            </a:pPr>
            <a:r>
              <a:rPr lang="zh-CN" altLang="en-US" sz="1600"/>
              <a:t>卷积核：</a:t>
            </a:r>
            <a:r>
              <a:rPr lang="en-US" altLang="zh-CN" sz="1600"/>
              <a:t>3</a:t>
            </a:r>
            <a:r>
              <a:rPr lang="en-US" altLang="zh-CN" sz="1600">
                <a:latin typeface="Arial" panose="020B0604020202020204" pitchFamily="34" charset="0"/>
                <a:sym typeface="+mn-ea"/>
              </a:rPr>
              <a:t>×</a:t>
            </a:r>
            <a:r>
              <a:rPr lang="en-US" altLang="zh-CN" sz="1600"/>
              <a:t>3</a:t>
            </a:r>
            <a:r>
              <a:rPr lang="zh-CN" altLang="en-US" sz="1600"/>
              <a:t>大小，有的是</a:t>
            </a:r>
            <a:r>
              <a:rPr lang="en-US" altLang="zh-CN" sz="1600"/>
              <a:t>1</a:t>
            </a:r>
            <a:r>
              <a:rPr lang="en-US" altLang="zh-CN" sz="1600">
                <a:latin typeface="Arial" panose="020B0604020202020204" pitchFamily="34" charset="0"/>
                <a:sym typeface="+mn-ea"/>
              </a:rPr>
              <a:t>×</a:t>
            </a:r>
            <a:r>
              <a:rPr lang="en-US" altLang="zh-CN" sz="1600"/>
              <a:t>1</a:t>
            </a:r>
            <a:r>
              <a:rPr lang="zh-CN" altLang="en-US" sz="1600"/>
              <a:t>，</a:t>
            </a:r>
            <a:r>
              <a:rPr lang="en-US" altLang="zh-CN" sz="1600"/>
              <a:t>s=1</a:t>
            </a:r>
            <a:r>
              <a:rPr lang="zh-CN" altLang="en-US" sz="1600"/>
              <a:t>、</a:t>
            </a:r>
            <a:r>
              <a:rPr lang="en-US" altLang="zh-CN" sz="1600"/>
              <a:t>p=1</a:t>
            </a:r>
            <a:r>
              <a:rPr lang="zh-CN" altLang="en-US" sz="1600"/>
              <a:t>；</a:t>
            </a:r>
            <a:endParaRPr lang="en-US" altLang="zh-CN" sz="1600"/>
          </a:p>
          <a:p>
            <a:pPr algn="just" fontAlgn="auto">
              <a:lnSpc>
                <a:spcPct val="150000"/>
              </a:lnSpc>
            </a:pPr>
            <a:r>
              <a:rPr lang="zh-CN" altLang="en-US" sz="1600"/>
              <a:t>池化：</a:t>
            </a:r>
            <a:r>
              <a:rPr lang="en-US" altLang="zh-CN" sz="1600"/>
              <a:t>max-pooling</a:t>
            </a:r>
            <a:r>
              <a:rPr lang="zh-CN" altLang="en-US" sz="1600"/>
              <a:t>，</a:t>
            </a:r>
            <a:r>
              <a:rPr lang="en-US" altLang="zh-CN" sz="1600"/>
              <a:t>2</a:t>
            </a:r>
            <a:r>
              <a:rPr lang="en-US" altLang="zh-CN" sz="1600">
                <a:latin typeface="Arial" panose="020B0604020202020204" pitchFamily="34" charset="0"/>
                <a:sym typeface="+mn-ea"/>
              </a:rPr>
              <a:t>×</a:t>
            </a:r>
            <a:r>
              <a:rPr lang="en-US" altLang="zh-CN" sz="1600"/>
              <a:t>2</a:t>
            </a:r>
            <a:r>
              <a:rPr lang="zh-CN" altLang="en-US" sz="1600"/>
              <a:t>，</a:t>
            </a:r>
            <a:r>
              <a:rPr lang="en-US" altLang="zh-CN" sz="1600"/>
              <a:t>s=2</a:t>
            </a:r>
            <a:r>
              <a:rPr lang="zh-CN" altLang="en-US" sz="1600"/>
              <a:t>；</a:t>
            </a:r>
            <a:endParaRPr lang="en-US" altLang="zh-CN" sz="1600"/>
          </a:p>
          <a:p>
            <a:pPr algn="just" fontAlgn="auto">
              <a:lnSpc>
                <a:spcPct val="150000"/>
              </a:lnSpc>
            </a:pPr>
            <a:r>
              <a:rPr lang="zh-CN" altLang="en-US" sz="1600"/>
              <a:t>全连接层：前两个</a:t>
            </a:r>
            <a:r>
              <a:rPr lang="en-US" altLang="zh-CN" sz="1600"/>
              <a:t>4096</a:t>
            </a:r>
            <a:r>
              <a:rPr lang="zh-CN" altLang="en-US" sz="1600"/>
              <a:t>个通道，第三个</a:t>
            </a:r>
            <a:r>
              <a:rPr lang="en-US" altLang="zh-CN" sz="1600"/>
              <a:t>1000</a:t>
            </a:r>
            <a:r>
              <a:rPr lang="zh-CN" altLang="en-US" sz="1600"/>
              <a:t>个；</a:t>
            </a:r>
            <a:endParaRPr lang="zh-CN" altLang="en-US" sz="1600"/>
          </a:p>
          <a:p>
            <a:pPr algn="just" fontAlgn="auto">
              <a:lnSpc>
                <a:spcPct val="150000"/>
              </a:lnSpc>
            </a:pPr>
            <a:r>
              <a:rPr lang="zh-CN" altLang="en-US" sz="1600"/>
              <a:t>激活函数：</a:t>
            </a:r>
            <a:r>
              <a:rPr lang="en-US" altLang="zh-CN" sz="1600"/>
              <a:t>ReLU</a:t>
            </a:r>
            <a:r>
              <a:rPr lang="zh-CN" altLang="en-US" sz="1600"/>
              <a:t>。</a:t>
            </a:r>
            <a:endParaRPr lang="zh-CN" altLang="en-US" sz="16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5395</Words>
  <Application>WPS 演示</Application>
  <PresentationFormat>全屏显示(4:3)</PresentationFormat>
  <Paragraphs>229</Paragraphs>
  <Slides>18</Slides>
  <Notes>15</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35" baseType="lpstr">
      <vt:lpstr>Arial</vt:lpstr>
      <vt:lpstr>宋体</vt:lpstr>
      <vt:lpstr>Wingdings</vt:lpstr>
      <vt:lpstr>微软雅黑</vt:lpstr>
      <vt:lpstr>Times New Roman</vt:lpstr>
      <vt:lpstr>楷体</vt:lpstr>
      <vt:lpstr>Wingdings</vt:lpstr>
      <vt:lpstr>Calibri</vt:lpstr>
      <vt:lpstr>等线</vt:lpstr>
      <vt:lpstr>Cambria Math</vt:lpstr>
      <vt:lpstr>MS Mincho</vt:lpstr>
      <vt:lpstr>Arial Unicode MS</vt:lpstr>
      <vt:lpstr>等线 Light</vt:lpstr>
      <vt:lpstr>Calibri Light</vt:lpstr>
      <vt:lpstr>Segoe Print</vt:lpstr>
      <vt:lpstr>Office 主题​​</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曹馨操</dc:creator>
  <cp:lastModifiedBy>香蕉不吃西瓜</cp:lastModifiedBy>
  <cp:revision>754</cp:revision>
  <dcterms:created xsi:type="dcterms:W3CDTF">2019-07-09T02:36:00Z</dcterms:created>
  <dcterms:modified xsi:type="dcterms:W3CDTF">2020-12-23T07:25:50Z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2052-11.1.0.9991</vt:lpwstr>
  </property>
</Properties>
</file>