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90" r:id="rId7"/>
    <p:sldId id="268" r:id="rId8"/>
    <p:sldId id="263" r:id="rId9"/>
    <p:sldId id="271" r:id="rId10"/>
    <p:sldId id="289" r:id="rId11"/>
    <p:sldId id="264" r:id="rId12"/>
    <p:sldId id="291" r:id="rId13"/>
    <p:sldId id="320" r:id="rId14"/>
    <p:sldId id="312" r:id="rId15"/>
    <p:sldId id="294" r:id="rId16"/>
    <p:sldId id="281" r:id="rId17"/>
    <p:sldId id="286" r:id="rId18"/>
    <p:sldId id="282" r:id="rId19"/>
    <p:sldId id="295" r:id="rId20"/>
    <p:sldId id="296" r:id="rId21"/>
    <p:sldId id="262" r:id="rId22"/>
  </p:sldIdLst>
  <p:sldSz cx="12192000" cy="6858000"/>
  <p:notesSz cx="6858000" cy="9144000"/>
  <p:custDataLst>
    <p:tags r:id="rId2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showPr>
  <p:clrMru>
    <a:srgbClr val="FFFFFF"/>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5026" autoAdjust="0"/>
    <p:restoredTop sz="94660"/>
  </p:normalViewPr>
  <p:slideViewPr>
    <p:cSldViewPr snapToGrid="0">
      <p:cViewPr varScale="1">
        <p:scale>
          <a:sx n="88" d="100"/>
          <a:sy n="88" d="100"/>
        </p:scale>
        <p:origin x="114" y="576"/>
      </p:cViewPr>
      <p:guideLst/>
    </p:cSldViewPr>
  </p:slideViewPr>
  <p:notesTextViewPr>
    <p:cViewPr>
      <p:scale>
        <a:sx n="1" d="1"/>
        <a:sy n="1" d="1"/>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6" Type="http://schemas.openxmlformats.org/officeDocument/2006/relationships/tags" Target="tags/tag2.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9" Type="http://schemas.openxmlformats.org/officeDocument/2006/relationships/image" Target="../media/image19.wmf"/><Relationship Id="rId8" Type="http://schemas.openxmlformats.org/officeDocument/2006/relationships/image" Target="../media/image18.wmf"/><Relationship Id="rId7" Type="http://schemas.openxmlformats.org/officeDocument/2006/relationships/image" Target="../media/image17.wmf"/><Relationship Id="rId6" Type="http://schemas.openxmlformats.org/officeDocument/2006/relationships/image" Target="../media/image16.wmf"/><Relationship Id="rId5" Type="http://schemas.openxmlformats.org/officeDocument/2006/relationships/image" Target="../media/image15.wmf"/><Relationship Id="rId4" Type="http://schemas.openxmlformats.org/officeDocument/2006/relationships/image" Target="../media/image14.wmf"/><Relationship Id="rId3" Type="http://schemas.openxmlformats.org/officeDocument/2006/relationships/image" Target="../media/image13.wmf"/><Relationship Id="rId2" Type="http://schemas.openxmlformats.org/officeDocument/2006/relationships/image" Target="../media/image12.wmf"/><Relationship Id="rId12" Type="http://schemas.openxmlformats.org/officeDocument/2006/relationships/image" Target="../media/image22.wmf"/><Relationship Id="rId11" Type="http://schemas.openxmlformats.org/officeDocument/2006/relationships/image" Target="../media/image21.wmf"/><Relationship Id="rId10" Type="http://schemas.openxmlformats.org/officeDocument/2006/relationships/image" Target="../media/image20.wmf"/><Relationship Id="rId1" Type="http://schemas.openxmlformats.org/officeDocument/2006/relationships/image" Target="../media/image11.wmf"/></Relationships>
</file>

<file path=ppt/drawings/_rels/vmlDrawing3.vml.rels><?xml version="1.0" encoding="UTF-8" standalone="yes"?>
<Relationships xmlns="http://schemas.openxmlformats.org/package/2006/relationships"><Relationship Id="rId7" Type="http://schemas.openxmlformats.org/officeDocument/2006/relationships/image" Target="../media/image31.wmf"/><Relationship Id="rId6" Type="http://schemas.openxmlformats.org/officeDocument/2006/relationships/image" Target="../media/image29.wmf"/><Relationship Id="rId5" Type="http://schemas.openxmlformats.org/officeDocument/2006/relationships/image" Target="../media/image28.wmf"/><Relationship Id="rId4" Type="http://schemas.openxmlformats.org/officeDocument/2006/relationships/image" Target="../media/image27.wmf"/><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image" Target="../media/image24.wmf"/></Relationships>
</file>

<file path=ppt/drawings/_rels/vmlDrawing4.vml.rels><?xml version="1.0" encoding="UTF-8" standalone="yes"?>
<Relationships xmlns="http://schemas.openxmlformats.org/package/2006/relationships"><Relationship Id="rId6" Type="http://schemas.openxmlformats.org/officeDocument/2006/relationships/image" Target="../media/image38.wmf"/><Relationship Id="rId5" Type="http://schemas.openxmlformats.org/officeDocument/2006/relationships/image" Target="../media/image37.wmf"/><Relationship Id="rId4" Type="http://schemas.openxmlformats.org/officeDocument/2006/relationships/image" Target="../media/image36.wmf"/><Relationship Id="rId3" Type="http://schemas.openxmlformats.org/officeDocument/2006/relationships/image" Target="../media/image35.wmf"/><Relationship Id="rId2" Type="http://schemas.openxmlformats.org/officeDocument/2006/relationships/image" Target="../media/image34.wmf"/><Relationship Id="rId1" Type="http://schemas.openxmlformats.org/officeDocument/2006/relationships/image" Target="../media/image33.wmf"/></Relationships>
</file>

<file path=ppt/drawings/_rels/vmlDrawing5.vml.rels><?xml version="1.0" encoding="UTF-8" standalone="yes"?>
<Relationships xmlns="http://schemas.openxmlformats.org/package/2006/relationships"><Relationship Id="rId5" Type="http://schemas.openxmlformats.org/officeDocument/2006/relationships/image" Target="../media/image46.wmf"/><Relationship Id="rId4" Type="http://schemas.openxmlformats.org/officeDocument/2006/relationships/image" Target="../media/image45.wmf"/><Relationship Id="rId3" Type="http://schemas.openxmlformats.org/officeDocument/2006/relationships/image" Target="../media/image44.wmf"/><Relationship Id="rId2" Type="http://schemas.openxmlformats.org/officeDocument/2006/relationships/image" Target="../media/image43.wmf"/><Relationship Id="rId1" Type="http://schemas.openxmlformats.org/officeDocument/2006/relationships/image" Target="../media/image42.wmf"/></Relationships>
</file>

<file path=ppt/drawings/_rels/vmlDrawing6.vml.rels><?xml version="1.0" encoding="UTF-8" standalone="yes"?>
<Relationships xmlns="http://schemas.openxmlformats.org/package/2006/relationships"><Relationship Id="rId5" Type="http://schemas.openxmlformats.org/officeDocument/2006/relationships/image" Target="../media/image55.wmf"/><Relationship Id="rId4" Type="http://schemas.openxmlformats.org/officeDocument/2006/relationships/image" Target="../media/image54.wmf"/><Relationship Id="rId3" Type="http://schemas.openxmlformats.org/officeDocument/2006/relationships/image" Target="../media/image53.wmf"/><Relationship Id="rId2" Type="http://schemas.openxmlformats.org/officeDocument/2006/relationships/image" Target="../media/image52.wmf"/><Relationship Id="rId1" Type="http://schemas.openxmlformats.org/officeDocument/2006/relationships/image" Target="../media/image5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pitchFamily="34" charset="-122"/>
                <a:ea typeface="微软雅黑"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pitchFamily="34" charset="-122"/>
                <a:ea typeface="微软雅黑" panose="020B0503020204020204" pitchFamily="34" charset="-122"/>
              </a:defRPr>
            </a:lvl1pPr>
          </a:lstStyle>
          <a:p>
            <a:fld id="{BEA11D55-59F1-4801-9E89-B9E10F8791C0}" type="datetimeFigureOut">
              <a:rPr lang="zh-CN" altLang="en-US" smtClean="0"/>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pitchFamily="34" charset="-122"/>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pitchFamily="34" charset="-122"/>
                <a:ea typeface="微软雅黑" panose="020B0503020204020204" pitchFamily="34" charset="-122"/>
              </a:defRPr>
            </a:lvl1pPr>
          </a:lstStyle>
          <a:p>
            <a:fld id="{D09BF7BD-8C5F-4F0C-83E1-4E200CF5A64B}" type="slidenum">
              <a:rPr lang="zh-CN" altLang="en-US" smtClean="0"/>
            </a:fld>
            <a:endParaRPr lang="zh-CN" alt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09BF7BD-8C5F-4F0C-83E1-4E200CF5A64B}" type="slidenum">
              <a:rPr lang="zh-CN" altLang="en-US" smtClean="0"/>
            </a:fld>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09BF7BD-8C5F-4F0C-83E1-4E200CF5A64B}" type="slidenum">
              <a:rPr lang="zh-CN" altLang="en-US" smtClean="0"/>
            </a:fld>
            <a:endParaRPr lang="zh-CN"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09BF7BD-8C5F-4F0C-83E1-4E200CF5A64B}" type="slidenum">
              <a:rPr lang="zh-CN" altLang="en-US" smtClean="0"/>
            </a:fld>
            <a:endParaRPr lang="zh-CN"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09BF7BD-8C5F-4F0C-83E1-4E200CF5A64B}" type="slidenum">
              <a:rPr lang="zh-CN" altLang="en-US" smtClean="0"/>
            </a:fld>
            <a:endParaRPr lang="zh-CN"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09BF7BD-8C5F-4F0C-83E1-4E200CF5A64B}" type="slidenum">
              <a:rPr lang="zh-CN" altLang="en-US" smtClean="0"/>
            </a:fld>
            <a:endParaRPr lang="zh-CN"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09BF7BD-8C5F-4F0C-83E1-4E200CF5A64B}" type="slidenum">
              <a:rPr lang="zh-CN" altLang="en-US" smtClean="0"/>
            </a:fld>
            <a:endParaRPr lang="zh-CN"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09BF7BD-8C5F-4F0C-83E1-4E200CF5A64B}" type="slidenum">
              <a:rPr lang="zh-CN" altLang="en-US" smtClean="0"/>
            </a:fld>
            <a:endParaRPr lang="zh-CN"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09BF7BD-8C5F-4F0C-83E1-4E200CF5A64B}" type="slidenum">
              <a:rPr lang="zh-CN" altLang="en-US" smtClean="0"/>
            </a:fld>
            <a:endParaRPr lang="zh-CN"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09BF7BD-8C5F-4F0C-83E1-4E200CF5A64B}" type="slidenum">
              <a:rPr lang="zh-CN" altLang="en-US" smtClean="0"/>
            </a:fld>
            <a:endParaRPr lang="zh-CN" alt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09BF7BD-8C5F-4F0C-83E1-4E200CF5A64B}" type="slidenum">
              <a:rPr lang="zh-CN" altLang="en-US" smtClean="0"/>
            </a:fld>
            <a:endParaRPr lang="zh-CN" alt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09BF7BD-8C5F-4F0C-83E1-4E200CF5A64B}" type="slidenum">
              <a:rPr lang="zh-CN" altLang="en-US" smtClean="0"/>
            </a:fld>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09BF7BD-8C5F-4F0C-83E1-4E200CF5A64B}" type="slidenum">
              <a:rPr lang="zh-CN" altLang="en-US" smtClean="0"/>
            </a:fld>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09BF7BD-8C5F-4F0C-83E1-4E200CF5A64B}" type="slidenum">
              <a:rPr lang="zh-CN" altLang="en-US" smtClean="0"/>
            </a:fld>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09BF7BD-8C5F-4F0C-83E1-4E200CF5A64B}" type="slidenum">
              <a:rPr lang="zh-CN" altLang="en-US" smtClean="0"/>
            </a:fld>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09BF7BD-8C5F-4F0C-83E1-4E200CF5A64B}" type="slidenum">
              <a:rPr lang="zh-CN" altLang="en-US" smtClean="0"/>
            </a:fld>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09BF7BD-8C5F-4F0C-83E1-4E200CF5A64B}" type="slidenum">
              <a:rPr lang="zh-CN" altLang="en-US" smtClean="0"/>
            </a:fld>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09BF7BD-8C5F-4F0C-83E1-4E200CF5A64B}" type="slidenum">
              <a:rPr lang="zh-CN" altLang="en-US" smtClean="0"/>
            </a:fld>
            <a:endParaRPr lang="zh-CN"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09BF7BD-8C5F-4F0C-83E1-4E200CF5A64B}" type="slidenum">
              <a:rPr lang="zh-CN" altLang="en-US" smtClean="0"/>
            </a:fld>
            <a:endParaRPr lang="zh-CN"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09BF7BD-8C5F-4F0C-83E1-4E200CF5A64B}" type="slidenum">
              <a:rPr lang="zh-CN" altLang="en-US" smtClean="0"/>
            </a:fld>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p>
            <a:fld id="{88620D77-9FC5-4284-A366-12E6E2930E2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30ECBB-EFA0-4B67-A466-676224D8611D}"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Click="0" advTm="1000">
        <p14:gallery dir="l"/>
      </p:transition>
    </mc:Choice>
    <mc:Fallback>
      <p:transition spd="slow" advClick="0" advTm="100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8620D77-9FC5-4284-A366-12E6E2930E2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30ECBB-EFA0-4B67-A466-676224D8611D}"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Click="0" advTm="1000">
        <p14:gallery dir="l"/>
      </p:transition>
    </mc:Choice>
    <mc:Fallback>
      <p:transition spd="slow" advClick="0" advTm="100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8620D77-9FC5-4284-A366-12E6E2930E2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30ECBB-EFA0-4B67-A466-676224D8611D}"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Click="0" advTm="1000">
        <p14:gallery dir="l"/>
      </p:transition>
    </mc:Choice>
    <mc:Fallback>
      <p:transition spd="slow" advClick="0" advTm="1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8620D77-9FC5-4284-A366-12E6E2930E2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30ECBB-EFA0-4B67-A466-676224D8611D}" type="slidenum">
              <a:rPr lang="zh-CN" altLang="en-US" smtClean="0"/>
            </a:fld>
            <a:endParaRPr lang="zh-CN" altLang="en-US"/>
          </a:p>
        </p:txBody>
      </p:sp>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2589" y="82263"/>
            <a:ext cx="2263849" cy="599049"/>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advClick="0" advTm="1000">
        <p14:gallery dir="l"/>
      </p:transition>
    </mc:Choice>
    <mc:Fallback>
      <p:transition spd="slow" advClick="0" advTm="1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88620D77-9FC5-4284-A366-12E6E2930E2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30ECBB-EFA0-4B67-A466-676224D8611D}"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Click="0" advTm="1000">
        <p14:gallery dir="l"/>
      </p:transition>
    </mc:Choice>
    <mc:Fallback>
      <p:transition spd="slow" advClick="0" advTm="1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88620D77-9FC5-4284-A366-12E6E2930E2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330ECBB-EFA0-4B67-A466-676224D8611D}"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Click="0" advTm="1000">
        <p14:gallery dir="l"/>
      </p:transition>
    </mc:Choice>
    <mc:Fallback>
      <p:transition spd="slow" advClick="0" advTm="1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88620D77-9FC5-4284-A366-12E6E2930E27}"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330ECBB-EFA0-4B67-A466-676224D8611D}"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Click="0" advTm="1000">
        <p14:gallery dir="l"/>
      </p:transition>
    </mc:Choice>
    <mc:Fallback>
      <p:transition spd="slow" advClick="0" advTm="100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88620D77-9FC5-4284-A366-12E6E2930E27}"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330ECBB-EFA0-4B67-A466-676224D8611D}"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Click="0" advTm="1000">
        <p14:gallery dir="l"/>
      </p:transition>
    </mc:Choice>
    <mc:Fallback>
      <p:transition spd="slow" advClick="0" advTm="100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8620D77-9FC5-4284-A366-12E6E2930E27}"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330ECBB-EFA0-4B67-A466-676224D8611D}"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Click="0" advTm="1000">
        <p14:gallery dir="l"/>
      </p:transition>
    </mc:Choice>
    <mc:Fallback>
      <p:transition spd="slow" advClick="0" advTm="100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88620D77-9FC5-4284-A366-12E6E2930E2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330ECBB-EFA0-4B67-A466-676224D8611D}"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Click="0" advTm="1000">
        <p14:gallery dir="l"/>
      </p:transition>
    </mc:Choice>
    <mc:Fallback>
      <p:transition spd="slow" advClick="0" advTm="100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88620D77-9FC5-4284-A366-12E6E2930E2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330ECBB-EFA0-4B67-A466-676224D8611D}"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Click="0" advTm="1000">
        <p14:gallery dir="l"/>
      </p:transition>
    </mc:Choice>
    <mc:Fallback>
      <p:transition spd="slow" advClick="0" advTm="1000">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微软雅黑" panose="020B0503020204020204" pitchFamily="34" charset="-122"/>
                <a:ea typeface="微软雅黑" panose="020B0503020204020204" pitchFamily="34" charset="-122"/>
              </a:defRPr>
            </a:lvl1pPr>
          </a:lstStyle>
          <a:p>
            <a:fld id="{88620D77-9FC5-4284-A366-12E6E2930E27}" type="datetimeFigureOut">
              <a:rPr lang="zh-CN" altLang="en-US" smtClean="0"/>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微软雅黑" panose="020B0503020204020204" pitchFamily="34" charset="-122"/>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微软雅黑" panose="020B0503020204020204" pitchFamily="34" charset="-122"/>
                <a:ea typeface="微软雅黑" panose="020B0503020204020204" pitchFamily="34" charset="-122"/>
              </a:defRPr>
            </a:lvl1pPr>
          </a:lstStyle>
          <a:p>
            <a:fld id="{A330ECBB-EFA0-4B67-A466-676224D8611D}" type="slidenum">
              <a:rPr lang="zh-CN" altLang="en-US" smtClean="0"/>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1600" advClick="0" advTm="1000">
        <p14:gallery dir="l"/>
      </p:transition>
    </mc:Choice>
    <mc:Fallback>
      <p:transition spd="slow" advClick="0" advTm="100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9" Type="http://schemas.openxmlformats.org/officeDocument/2006/relationships/oleObject" Target="../embeddings/oleObject5.bin"/><Relationship Id="rId8" Type="http://schemas.openxmlformats.org/officeDocument/2006/relationships/image" Target="../media/image13.wmf"/><Relationship Id="rId7" Type="http://schemas.openxmlformats.org/officeDocument/2006/relationships/oleObject" Target="../embeddings/oleObject4.bin"/><Relationship Id="rId6" Type="http://schemas.openxmlformats.org/officeDocument/2006/relationships/image" Target="../media/image12.wmf"/><Relationship Id="rId5" Type="http://schemas.openxmlformats.org/officeDocument/2006/relationships/oleObject" Target="../embeddings/oleObject3.bin"/><Relationship Id="rId4" Type="http://schemas.openxmlformats.org/officeDocument/2006/relationships/image" Target="../media/image11.wmf"/><Relationship Id="rId3" Type="http://schemas.openxmlformats.org/officeDocument/2006/relationships/oleObject" Target="../embeddings/oleObject2.bin"/><Relationship Id="rId29" Type="http://schemas.openxmlformats.org/officeDocument/2006/relationships/notesSlide" Target="../notesSlides/notesSlide10.xml"/><Relationship Id="rId28" Type="http://schemas.openxmlformats.org/officeDocument/2006/relationships/vmlDrawing" Target="../drawings/vmlDrawing2.vml"/><Relationship Id="rId27" Type="http://schemas.openxmlformats.org/officeDocument/2006/relationships/slideLayout" Target="../slideLayouts/slideLayout2.xml"/><Relationship Id="rId26" Type="http://schemas.openxmlformats.org/officeDocument/2006/relationships/image" Target="../media/image22.wmf"/><Relationship Id="rId25" Type="http://schemas.openxmlformats.org/officeDocument/2006/relationships/oleObject" Target="../embeddings/oleObject13.bin"/><Relationship Id="rId24" Type="http://schemas.openxmlformats.org/officeDocument/2006/relationships/image" Target="../media/image21.wmf"/><Relationship Id="rId23" Type="http://schemas.openxmlformats.org/officeDocument/2006/relationships/oleObject" Target="../embeddings/oleObject12.bin"/><Relationship Id="rId22" Type="http://schemas.openxmlformats.org/officeDocument/2006/relationships/image" Target="../media/image20.wmf"/><Relationship Id="rId21" Type="http://schemas.openxmlformats.org/officeDocument/2006/relationships/oleObject" Target="../embeddings/oleObject11.bin"/><Relationship Id="rId20" Type="http://schemas.openxmlformats.org/officeDocument/2006/relationships/image" Target="../media/image19.wmf"/><Relationship Id="rId2" Type="http://schemas.openxmlformats.org/officeDocument/2006/relationships/image" Target="../media/image10.png"/><Relationship Id="rId19" Type="http://schemas.openxmlformats.org/officeDocument/2006/relationships/oleObject" Target="../embeddings/oleObject10.bin"/><Relationship Id="rId18" Type="http://schemas.openxmlformats.org/officeDocument/2006/relationships/image" Target="../media/image18.wmf"/><Relationship Id="rId17" Type="http://schemas.openxmlformats.org/officeDocument/2006/relationships/oleObject" Target="../embeddings/oleObject9.bin"/><Relationship Id="rId16" Type="http://schemas.openxmlformats.org/officeDocument/2006/relationships/image" Target="../media/image17.wmf"/><Relationship Id="rId15" Type="http://schemas.openxmlformats.org/officeDocument/2006/relationships/oleObject" Target="../embeddings/oleObject8.bin"/><Relationship Id="rId14" Type="http://schemas.openxmlformats.org/officeDocument/2006/relationships/image" Target="../media/image16.wmf"/><Relationship Id="rId13" Type="http://schemas.openxmlformats.org/officeDocument/2006/relationships/oleObject" Target="../embeddings/oleObject7.bin"/><Relationship Id="rId12" Type="http://schemas.openxmlformats.org/officeDocument/2006/relationships/image" Target="../media/image15.wmf"/><Relationship Id="rId11" Type="http://schemas.openxmlformats.org/officeDocument/2006/relationships/oleObject" Target="../embeddings/oleObject6.bin"/><Relationship Id="rId10" Type="http://schemas.openxmlformats.org/officeDocument/2006/relationships/image" Target="../media/image14.wmf"/><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9" Type="http://schemas.openxmlformats.org/officeDocument/2006/relationships/oleObject" Target="../embeddings/oleObject17.bin"/><Relationship Id="rId8" Type="http://schemas.openxmlformats.org/officeDocument/2006/relationships/image" Target="../media/image26.wmf"/><Relationship Id="rId7" Type="http://schemas.openxmlformats.org/officeDocument/2006/relationships/oleObject" Target="../embeddings/oleObject16.bin"/><Relationship Id="rId6" Type="http://schemas.openxmlformats.org/officeDocument/2006/relationships/image" Target="../media/image25.wmf"/><Relationship Id="rId5" Type="http://schemas.openxmlformats.org/officeDocument/2006/relationships/oleObject" Target="../embeddings/oleObject15.bin"/><Relationship Id="rId4" Type="http://schemas.openxmlformats.org/officeDocument/2006/relationships/image" Target="../media/image24.wmf"/><Relationship Id="rId3" Type="http://schemas.openxmlformats.org/officeDocument/2006/relationships/oleObject" Target="../embeddings/oleObject14.bin"/><Relationship Id="rId20" Type="http://schemas.openxmlformats.org/officeDocument/2006/relationships/notesSlide" Target="../notesSlides/notesSlide11.xml"/><Relationship Id="rId2" Type="http://schemas.openxmlformats.org/officeDocument/2006/relationships/image" Target="../media/image23.png"/><Relationship Id="rId19" Type="http://schemas.openxmlformats.org/officeDocument/2006/relationships/vmlDrawing" Target="../drawings/vmlDrawing3.vml"/><Relationship Id="rId18" Type="http://schemas.openxmlformats.org/officeDocument/2006/relationships/slideLayout" Target="../slideLayouts/slideLayout2.xml"/><Relationship Id="rId17" Type="http://schemas.openxmlformats.org/officeDocument/2006/relationships/image" Target="../media/image31.wmf"/><Relationship Id="rId16" Type="http://schemas.openxmlformats.org/officeDocument/2006/relationships/oleObject" Target="../embeddings/oleObject20.bin"/><Relationship Id="rId15" Type="http://schemas.openxmlformats.org/officeDocument/2006/relationships/image" Target="../media/image30.png"/><Relationship Id="rId14" Type="http://schemas.openxmlformats.org/officeDocument/2006/relationships/image" Target="../media/image29.wmf"/><Relationship Id="rId13" Type="http://schemas.openxmlformats.org/officeDocument/2006/relationships/oleObject" Target="../embeddings/oleObject19.bin"/><Relationship Id="rId12" Type="http://schemas.openxmlformats.org/officeDocument/2006/relationships/image" Target="../media/image28.wmf"/><Relationship Id="rId11" Type="http://schemas.openxmlformats.org/officeDocument/2006/relationships/oleObject" Target="../embeddings/oleObject18.bin"/><Relationship Id="rId10" Type="http://schemas.openxmlformats.org/officeDocument/2006/relationships/image" Target="../media/image27.wmf"/><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9" Type="http://schemas.openxmlformats.org/officeDocument/2006/relationships/oleObject" Target="../embeddings/oleObject24.bin"/><Relationship Id="rId8" Type="http://schemas.openxmlformats.org/officeDocument/2006/relationships/image" Target="../media/image35.wmf"/><Relationship Id="rId7" Type="http://schemas.openxmlformats.org/officeDocument/2006/relationships/oleObject" Target="../embeddings/oleObject23.bin"/><Relationship Id="rId6" Type="http://schemas.openxmlformats.org/officeDocument/2006/relationships/image" Target="../media/image34.wmf"/><Relationship Id="rId5" Type="http://schemas.openxmlformats.org/officeDocument/2006/relationships/oleObject" Target="../embeddings/oleObject22.bin"/><Relationship Id="rId4" Type="http://schemas.openxmlformats.org/officeDocument/2006/relationships/image" Target="../media/image33.wmf"/><Relationship Id="rId3" Type="http://schemas.openxmlformats.org/officeDocument/2006/relationships/oleObject" Target="../embeddings/oleObject21.bin"/><Relationship Id="rId2" Type="http://schemas.openxmlformats.org/officeDocument/2006/relationships/image" Target="../media/image32.png"/><Relationship Id="rId18" Type="http://schemas.openxmlformats.org/officeDocument/2006/relationships/notesSlide" Target="../notesSlides/notesSlide12.xml"/><Relationship Id="rId17" Type="http://schemas.openxmlformats.org/officeDocument/2006/relationships/vmlDrawing" Target="../drawings/vmlDrawing4.vml"/><Relationship Id="rId16" Type="http://schemas.openxmlformats.org/officeDocument/2006/relationships/slideLayout" Target="../slideLayouts/slideLayout2.xml"/><Relationship Id="rId15" Type="http://schemas.openxmlformats.org/officeDocument/2006/relationships/image" Target="../media/image39.png"/><Relationship Id="rId14" Type="http://schemas.openxmlformats.org/officeDocument/2006/relationships/image" Target="../media/image38.wmf"/><Relationship Id="rId13" Type="http://schemas.openxmlformats.org/officeDocument/2006/relationships/oleObject" Target="../embeddings/oleObject26.bin"/><Relationship Id="rId12" Type="http://schemas.openxmlformats.org/officeDocument/2006/relationships/image" Target="../media/image37.wmf"/><Relationship Id="rId11" Type="http://schemas.openxmlformats.org/officeDocument/2006/relationships/oleObject" Target="../embeddings/oleObject25.bin"/><Relationship Id="rId10" Type="http://schemas.openxmlformats.org/officeDocument/2006/relationships/image" Target="../media/image36.wmf"/><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9" Type="http://schemas.openxmlformats.org/officeDocument/2006/relationships/image" Target="../media/image44.wmf"/><Relationship Id="rId8" Type="http://schemas.openxmlformats.org/officeDocument/2006/relationships/oleObject" Target="../embeddings/oleObject29.bin"/><Relationship Id="rId7" Type="http://schemas.openxmlformats.org/officeDocument/2006/relationships/image" Target="../media/image43.wmf"/><Relationship Id="rId6" Type="http://schemas.openxmlformats.org/officeDocument/2006/relationships/oleObject" Target="../embeddings/oleObject28.bin"/><Relationship Id="rId5" Type="http://schemas.openxmlformats.org/officeDocument/2006/relationships/image" Target="../media/image42.wmf"/><Relationship Id="rId4" Type="http://schemas.openxmlformats.org/officeDocument/2006/relationships/oleObject" Target="../embeddings/oleObject27.bin"/><Relationship Id="rId3" Type="http://schemas.openxmlformats.org/officeDocument/2006/relationships/image" Target="../media/image41.png"/><Relationship Id="rId2" Type="http://schemas.openxmlformats.org/officeDocument/2006/relationships/image" Target="../media/image40.png"/><Relationship Id="rId17" Type="http://schemas.openxmlformats.org/officeDocument/2006/relationships/notesSlide" Target="../notesSlides/notesSlide14.xml"/><Relationship Id="rId16" Type="http://schemas.openxmlformats.org/officeDocument/2006/relationships/vmlDrawing" Target="../drawings/vmlDrawing5.vml"/><Relationship Id="rId15" Type="http://schemas.openxmlformats.org/officeDocument/2006/relationships/slideLayout" Target="../slideLayouts/slideLayout2.xml"/><Relationship Id="rId14" Type="http://schemas.openxmlformats.org/officeDocument/2006/relationships/image" Target="../media/image47.png"/><Relationship Id="rId13" Type="http://schemas.openxmlformats.org/officeDocument/2006/relationships/image" Target="../media/image46.wmf"/><Relationship Id="rId12" Type="http://schemas.openxmlformats.org/officeDocument/2006/relationships/oleObject" Target="../embeddings/oleObject31.bin"/><Relationship Id="rId11" Type="http://schemas.openxmlformats.org/officeDocument/2006/relationships/image" Target="../media/image45.wmf"/><Relationship Id="rId10" Type="http://schemas.openxmlformats.org/officeDocument/2006/relationships/oleObject" Target="../embeddings/oleObject30.bin"/><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2.xml"/><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9" Type="http://schemas.openxmlformats.org/officeDocument/2006/relationships/oleObject" Target="../embeddings/oleObject35.bin"/><Relationship Id="rId8" Type="http://schemas.openxmlformats.org/officeDocument/2006/relationships/image" Target="../media/image53.wmf"/><Relationship Id="rId7" Type="http://schemas.openxmlformats.org/officeDocument/2006/relationships/oleObject" Target="../embeddings/oleObject34.bin"/><Relationship Id="rId6" Type="http://schemas.openxmlformats.org/officeDocument/2006/relationships/image" Target="../media/image52.wmf"/><Relationship Id="rId5" Type="http://schemas.openxmlformats.org/officeDocument/2006/relationships/oleObject" Target="../embeddings/oleObject33.bin"/><Relationship Id="rId4" Type="http://schemas.openxmlformats.org/officeDocument/2006/relationships/image" Target="../media/image51.wmf"/><Relationship Id="rId3" Type="http://schemas.openxmlformats.org/officeDocument/2006/relationships/oleObject" Target="../embeddings/oleObject32.bin"/><Relationship Id="rId2" Type="http://schemas.openxmlformats.org/officeDocument/2006/relationships/image" Target="../media/image50.png"/><Relationship Id="rId15" Type="http://schemas.openxmlformats.org/officeDocument/2006/relationships/notesSlide" Target="../notesSlides/notesSlide16.xml"/><Relationship Id="rId14" Type="http://schemas.openxmlformats.org/officeDocument/2006/relationships/vmlDrawing" Target="../drawings/vmlDrawing6.vml"/><Relationship Id="rId13" Type="http://schemas.openxmlformats.org/officeDocument/2006/relationships/slideLayout" Target="../slideLayouts/slideLayout2.xml"/><Relationship Id="rId12" Type="http://schemas.openxmlformats.org/officeDocument/2006/relationships/image" Target="../media/image55.wmf"/><Relationship Id="rId11" Type="http://schemas.openxmlformats.org/officeDocument/2006/relationships/oleObject" Target="../embeddings/oleObject36.bin"/><Relationship Id="rId10" Type="http://schemas.openxmlformats.org/officeDocument/2006/relationships/image" Target="../media/image54.wmf"/><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2.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tags" Target="../tags/tag1.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7" Type="http://schemas.openxmlformats.org/officeDocument/2006/relationships/notesSlide" Target="../notesSlides/notesSlide7.xml"/><Relationship Id="rId6" Type="http://schemas.openxmlformats.org/officeDocument/2006/relationships/vmlDrawing" Target="../drawings/vmlDrawing1.vml"/><Relationship Id="rId5" Type="http://schemas.openxmlformats.org/officeDocument/2006/relationships/slideLayout" Target="../slideLayouts/slideLayout2.xml"/><Relationship Id="rId4" Type="http://schemas.openxmlformats.org/officeDocument/2006/relationships/image" Target="../media/image7.wmf"/><Relationship Id="rId3" Type="http://schemas.openxmlformats.org/officeDocument/2006/relationships/oleObject" Target="../embeddings/oleObject1.bin"/><Relationship Id="rId2" Type="http://schemas.openxmlformats.org/officeDocument/2006/relationships/image" Target="../media/image6.pn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2.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grpSp>
        <p:nvGrpSpPr>
          <p:cNvPr id="15" name="组合 14"/>
          <p:cNvGrpSpPr/>
          <p:nvPr/>
        </p:nvGrpSpPr>
        <p:grpSpPr>
          <a:xfrm>
            <a:off x="0" y="3725502"/>
            <a:ext cx="3657600" cy="3132498"/>
            <a:chOff x="0" y="3725502"/>
            <a:chExt cx="3657600" cy="3132498"/>
          </a:xfrm>
        </p:grpSpPr>
        <p:sp>
          <p:nvSpPr>
            <p:cNvPr id="4" name="直角三角形 3"/>
            <p:cNvSpPr/>
            <p:nvPr/>
          </p:nvSpPr>
          <p:spPr>
            <a:xfrm>
              <a:off x="0" y="4432300"/>
              <a:ext cx="2832320" cy="242570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 name="任意多边形: 形状 6"/>
            <p:cNvSpPr/>
            <p:nvPr/>
          </p:nvSpPr>
          <p:spPr>
            <a:xfrm>
              <a:off x="0" y="3725502"/>
              <a:ext cx="3657600" cy="3132498"/>
            </a:xfrm>
            <a:custGeom>
              <a:avLst/>
              <a:gdLst>
                <a:gd name="connsiteX0" fmla="*/ 0 w 4102100"/>
                <a:gd name="connsiteY0" fmla="*/ 0 h 3513184"/>
                <a:gd name="connsiteX1" fmla="*/ 4102100 w 4102100"/>
                <a:gd name="connsiteY1" fmla="*/ 3513184 h 3513184"/>
                <a:gd name="connsiteX2" fmla="*/ 3441700 w 4102100"/>
                <a:gd name="connsiteY2" fmla="*/ 3513184 h 3513184"/>
                <a:gd name="connsiteX3" fmla="*/ 0 w 4102100"/>
                <a:gd name="connsiteY3" fmla="*/ 565590 h 3513184"/>
              </a:gdLst>
              <a:ahLst/>
              <a:cxnLst>
                <a:cxn ang="0">
                  <a:pos x="connsiteX0" y="connsiteY0"/>
                </a:cxn>
                <a:cxn ang="0">
                  <a:pos x="connsiteX1" y="connsiteY1"/>
                </a:cxn>
                <a:cxn ang="0">
                  <a:pos x="connsiteX2" y="connsiteY2"/>
                </a:cxn>
                <a:cxn ang="0">
                  <a:pos x="connsiteX3" y="connsiteY3"/>
                </a:cxn>
              </a:cxnLst>
              <a:rect l="l" t="t" r="r" b="b"/>
              <a:pathLst>
                <a:path w="4102100" h="3513184">
                  <a:moveTo>
                    <a:pt x="0" y="0"/>
                  </a:moveTo>
                  <a:lnTo>
                    <a:pt x="4102100" y="3513184"/>
                  </a:lnTo>
                  <a:lnTo>
                    <a:pt x="3441700" y="3513184"/>
                  </a:lnTo>
                  <a:lnTo>
                    <a:pt x="0" y="56559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grpSp>
        <p:nvGrpSpPr>
          <p:cNvPr id="14" name="组合 13"/>
          <p:cNvGrpSpPr/>
          <p:nvPr/>
        </p:nvGrpSpPr>
        <p:grpSpPr>
          <a:xfrm>
            <a:off x="7926147" y="0"/>
            <a:ext cx="3210129" cy="1420238"/>
            <a:chOff x="7926147" y="0"/>
            <a:chExt cx="3210129" cy="1420238"/>
          </a:xfrm>
        </p:grpSpPr>
        <p:sp>
          <p:nvSpPr>
            <p:cNvPr id="13" name="任意多边形: 形状 12"/>
            <p:cNvSpPr/>
            <p:nvPr/>
          </p:nvSpPr>
          <p:spPr>
            <a:xfrm rot="10800000">
              <a:off x="7926147" y="0"/>
              <a:ext cx="3210129" cy="1420238"/>
            </a:xfrm>
            <a:custGeom>
              <a:avLst/>
              <a:gdLst>
                <a:gd name="connsiteX0" fmla="*/ 3692727 w 3692727"/>
                <a:gd name="connsiteY0" fmla="*/ 2088816 h 2088816"/>
                <a:gd name="connsiteX1" fmla="*/ 3239331 w 3692727"/>
                <a:gd name="connsiteY1" fmla="*/ 2088816 h 2088816"/>
                <a:gd name="connsiteX2" fmla="*/ 1846364 w 3692727"/>
                <a:gd name="connsiteY2" fmla="*/ 512934 h 2088816"/>
                <a:gd name="connsiteX3" fmla="*/ 453397 w 3692727"/>
                <a:gd name="connsiteY3" fmla="*/ 2088816 h 2088816"/>
                <a:gd name="connsiteX4" fmla="*/ 0 w 3692727"/>
                <a:gd name="connsiteY4" fmla="*/ 2088816 h 2088816"/>
                <a:gd name="connsiteX5" fmla="*/ 1846363 w 3692727"/>
                <a:gd name="connsiteY5" fmla="*/ 0 h 2088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92727" h="2088816">
                  <a:moveTo>
                    <a:pt x="3692727" y="2088816"/>
                  </a:moveTo>
                  <a:lnTo>
                    <a:pt x="3239331" y="2088816"/>
                  </a:lnTo>
                  <a:lnTo>
                    <a:pt x="1846364" y="512934"/>
                  </a:lnTo>
                  <a:lnTo>
                    <a:pt x="453397" y="2088816"/>
                  </a:lnTo>
                  <a:lnTo>
                    <a:pt x="0" y="2088816"/>
                  </a:lnTo>
                  <a:lnTo>
                    <a:pt x="184636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2" name="任意多边形: 形状 11"/>
            <p:cNvSpPr/>
            <p:nvPr/>
          </p:nvSpPr>
          <p:spPr>
            <a:xfrm rot="10800000">
              <a:off x="8498431" y="0"/>
              <a:ext cx="2065564" cy="914400"/>
            </a:xfrm>
            <a:custGeom>
              <a:avLst/>
              <a:gdLst>
                <a:gd name="connsiteX0" fmla="*/ 2065564 w 2065564"/>
                <a:gd name="connsiteY0" fmla="*/ 1168400 h 1168400"/>
                <a:gd name="connsiteX1" fmla="*/ 0 w 2065564"/>
                <a:gd name="connsiteY1" fmla="*/ 1168400 h 1168400"/>
                <a:gd name="connsiteX2" fmla="*/ 1032782 w 2065564"/>
                <a:gd name="connsiteY2" fmla="*/ 0 h 1168400"/>
              </a:gdLst>
              <a:ahLst/>
              <a:cxnLst>
                <a:cxn ang="0">
                  <a:pos x="connsiteX0" y="connsiteY0"/>
                </a:cxn>
                <a:cxn ang="0">
                  <a:pos x="connsiteX1" y="connsiteY1"/>
                </a:cxn>
                <a:cxn ang="0">
                  <a:pos x="connsiteX2" y="connsiteY2"/>
                </a:cxn>
              </a:cxnLst>
              <a:rect l="l" t="t" r="r" b="b"/>
              <a:pathLst>
                <a:path w="2065564" h="1168400">
                  <a:moveTo>
                    <a:pt x="2065564" y="1168400"/>
                  </a:moveTo>
                  <a:lnTo>
                    <a:pt x="0" y="1168400"/>
                  </a:lnTo>
                  <a:lnTo>
                    <a:pt x="103278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
        <p:nvSpPr>
          <p:cNvPr id="16" name="文本框 15"/>
          <p:cNvSpPr txBox="1"/>
          <p:nvPr/>
        </p:nvSpPr>
        <p:spPr>
          <a:xfrm>
            <a:off x="3972306" y="2571876"/>
            <a:ext cx="6802879" cy="1014730"/>
          </a:xfrm>
          <a:prstGeom prst="rect">
            <a:avLst/>
          </a:prstGeom>
          <a:noFill/>
        </p:spPr>
        <p:txBody>
          <a:bodyPr wrap="square" rtlCol="0">
            <a:spAutoFit/>
          </a:bodyPr>
          <a:lstStyle/>
          <a:p>
            <a:pPr algn="ctr"/>
            <a:r>
              <a:rPr lang="zh-CN" altLang="en-US" sz="6000" b="1" dirty="0" smtClean="0">
                <a:solidFill>
                  <a:schemeClr val="tx1">
                    <a:lumMod val="65000"/>
                    <a:lumOff val="35000"/>
                  </a:schemeClr>
                </a:solidFill>
                <a:latin typeface="微软雅黑" panose="020B0503020204020204" pitchFamily="34" charset="-122"/>
                <a:ea typeface="微软雅黑" panose="020B0503020204020204" pitchFamily="34" charset="-122"/>
              </a:rPr>
              <a:t>计算成像</a:t>
            </a:r>
            <a:endParaRPr lang="zh-CN" altLang="en-US" sz="60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cxnSp>
        <p:nvCxnSpPr>
          <p:cNvPr id="18" name="直接连接符 17"/>
          <p:cNvCxnSpPr/>
          <p:nvPr/>
        </p:nvCxnSpPr>
        <p:spPr>
          <a:xfrm>
            <a:off x="4270584" y="3643666"/>
            <a:ext cx="6206325" cy="106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8013065" y="5278120"/>
            <a:ext cx="3239135" cy="645160"/>
          </a:xfrm>
          <a:prstGeom prst="rect">
            <a:avLst/>
          </a:prstGeom>
          <a:noFill/>
        </p:spPr>
        <p:txBody>
          <a:bodyPr wrap="square" rtlCol="0">
            <a:spAutoFit/>
          </a:bodyPr>
          <a:lstStyle/>
          <a:p>
            <a:pPr algn="l"/>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汇报人</a:t>
            </a: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   赵兴亚</a:t>
            </a: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gn="l"/>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汇报时间：</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2020</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年</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09</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月</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23</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日</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7" name="文本框 16"/>
          <p:cNvSpPr txBox="1"/>
          <p:nvPr/>
        </p:nvSpPr>
        <p:spPr>
          <a:xfrm>
            <a:off x="5531485" y="3756025"/>
            <a:ext cx="3844290" cy="337185"/>
          </a:xfrm>
          <a:prstGeom prst="rect">
            <a:avLst/>
          </a:prstGeom>
          <a:noFill/>
        </p:spPr>
        <p:txBody>
          <a:bodyPr wrap="square" rtlCol="0">
            <a:spAutoFit/>
          </a:bodyPr>
          <a:lstStyle/>
          <a:p>
            <a:pPr algn="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Computational Imaging/Photography</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5483" y="2517767"/>
            <a:ext cx="1689831" cy="1689831"/>
          </a:xfrm>
          <a:prstGeom prst="rect">
            <a:avLst/>
          </a:prstGeom>
        </p:spPr>
      </p:pic>
      <p:sp>
        <p:nvSpPr>
          <p:cNvPr id="5" name="矩形 4"/>
          <p:cNvSpPr/>
          <p:nvPr/>
        </p:nvSpPr>
        <p:spPr>
          <a:xfrm>
            <a:off x="4052869" y="2571876"/>
            <a:ext cx="100031" cy="15782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7493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 name="文本框 4"/>
          <p:cNvSpPr txBox="1"/>
          <p:nvPr/>
        </p:nvSpPr>
        <p:spPr>
          <a:xfrm>
            <a:off x="4260850" y="82263"/>
            <a:ext cx="3670300" cy="583565"/>
          </a:xfrm>
          <a:prstGeom prst="rect">
            <a:avLst/>
          </a:prstGeom>
          <a:noFill/>
        </p:spPr>
        <p:txBody>
          <a:bodyPr wrap="square" rtlCol="0">
            <a:spAutoFit/>
          </a:bodyPr>
          <a:lstStyle/>
          <a:p>
            <a:pPr algn="ctr"/>
            <a:r>
              <a:rPr lang="zh-CN" altLang="en-US" sz="3200" dirty="0">
                <a:solidFill>
                  <a:schemeClr val="bg1"/>
                </a:solidFill>
                <a:latin typeface="微软雅黑" panose="020B0503020204020204" pitchFamily="34" charset="-122"/>
                <a:ea typeface="微软雅黑" panose="020B0503020204020204" pitchFamily="34" charset="-122"/>
              </a:rPr>
              <a:t>透镜与衍射</a:t>
            </a:r>
            <a:endParaRPr lang="zh-CN" altLang="en-US" sz="3200" dirty="0">
              <a:solidFill>
                <a:schemeClr val="bg1"/>
              </a:solidFill>
              <a:latin typeface="微软雅黑" panose="020B0503020204020204" pitchFamily="34" charset="-122"/>
              <a:ea typeface="微软雅黑" panose="020B0503020204020204" pitchFamily="34" charset="-122"/>
            </a:endParaRPr>
          </a:p>
        </p:txBody>
      </p:sp>
      <p:pic>
        <p:nvPicPr>
          <p:cNvPr id="27" name="图片 2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12589" y="82263"/>
            <a:ext cx="2263849" cy="599049"/>
          </a:xfrm>
          <a:prstGeom prst="rect">
            <a:avLst/>
          </a:prstGeom>
        </p:spPr>
      </p:pic>
      <p:pic>
        <p:nvPicPr>
          <p:cNvPr id="2" name="图片 -2147482609"/>
          <p:cNvPicPr>
            <a:picLocks noChangeAspect="1"/>
          </p:cNvPicPr>
          <p:nvPr/>
        </p:nvPicPr>
        <p:blipFill>
          <a:blip r:embed="rId2"/>
          <a:stretch>
            <a:fillRect/>
          </a:stretch>
        </p:blipFill>
        <p:spPr>
          <a:xfrm>
            <a:off x="1365250" y="1840230"/>
            <a:ext cx="1252855" cy="1887220"/>
          </a:xfrm>
          <a:prstGeom prst="rect">
            <a:avLst/>
          </a:prstGeom>
          <a:noFill/>
          <a:ln w="9525">
            <a:noFill/>
          </a:ln>
        </p:spPr>
      </p:pic>
      <p:sp>
        <p:nvSpPr>
          <p:cNvPr id="15" name="文本框 14"/>
          <p:cNvSpPr txBox="1"/>
          <p:nvPr/>
        </p:nvSpPr>
        <p:spPr>
          <a:xfrm>
            <a:off x="616585" y="874395"/>
            <a:ext cx="11129010" cy="737235"/>
          </a:xfrm>
          <a:prstGeom prst="rect">
            <a:avLst/>
          </a:prstGeom>
          <a:noFill/>
        </p:spPr>
        <p:txBody>
          <a:bodyPr wrap="square" rtlCol="0">
            <a:spAutoFit/>
          </a:bodyPr>
          <a:p>
            <a:pPr algn="just" fontAlgn="auto">
              <a:lnSpc>
                <a:spcPct val="150000"/>
              </a:lnSpc>
            </a:pPr>
            <a:r>
              <a:rPr lang="zh-CN" altLang="en-US" sz="1400" b="1">
                <a:latin typeface="微软雅黑" panose="020B0503020204020204" pitchFamily="34" charset="-122"/>
                <a:ea typeface="微软雅黑" panose="020B0503020204020204" pitchFamily="34" charset="-122"/>
                <a:cs typeface="微软雅黑" panose="020B0503020204020204" pitchFamily="34" charset="-122"/>
              </a:rPr>
              <a:t>透镜：</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由于透镜各处厚度不同—&gt;光波光程差不同（几何路径×折射率n，即时间延迟不同）—&gt;相位调制，忽略光损失，即光波振幅不变，            仅相位变化（与厚度有关）</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6" name="文本框 25"/>
          <p:cNvSpPr txBox="1"/>
          <p:nvPr/>
        </p:nvSpPr>
        <p:spPr>
          <a:xfrm>
            <a:off x="3110865" y="1630680"/>
            <a:ext cx="1466215" cy="275590"/>
          </a:xfrm>
          <a:prstGeom prst="rect">
            <a:avLst/>
          </a:prstGeom>
          <a:noFill/>
          <a:ln w="9525">
            <a:noFill/>
          </a:ln>
        </p:spPr>
        <p:txBody>
          <a:bodyPr wrap="square">
            <a:spAutoFit/>
          </a:bodyPr>
          <a:p>
            <a:pPr indent="0"/>
            <a:r>
              <a:rPr lang="en-US" sz="1200" b="0">
                <a:latin typeface="微软雅黑" panose="020B0503020204020204" pitchFamily="34" charset="-122"/>
                <a:ea typeface="微软雅黑" panose="020B0503020204020204" pitchFamily="34" charset="-122"/>
                <a:cs typeface="微软雅黑" panose="020B0503020204020204" pitchFamily="34" charset="-122"/>
              </a:rPr>
              <a:t>f</a:t>
            </a:r>
            <a:r>
              <a:rPr lang="zh-CN" sz="1200" b="0">
                <a:latin typeface="微软雅黑" panose="020B0503020204020204" pitchFamily="34" charset="-122"/>
                <a:ea typeface="微软雅黑" panose="020B0503020204020204" pitchFamily="34" charset="-122"/>
                <a:cs typeface="微软雅黑" panose="020B0503020204020204" pitchFamily="34" charset="-122"/>
              </a:rPr>
              <a:t>与</a:t>
            </a:r>
            <a:r>
              <a:rPr lang="en-US" sz="1200" b="0">
                <a:latin typeface="微软雅黑" panose="020B0503020204020204" pitchFamily="34" charset="-122"/>
                <a:ea typeface="微软雅黑" panose="020B0503020204020204" pitchFamily="34" charset="-122"/>
                <a:cs typeface="微软雅黑" panose="020B0503020204020204" pitchFamily="34" charset="-122"/>
              </a:rPr>
              <a:t>R1</a:t>
            </a:r>
            <a:r>
              <a:rPr lang="zh-CN" sz="1200" b="0">
                <a:latin typeface="微软雅黑" panose="020B0503020204020204" pitchFamily="34" charset="-122"/>
                <a:ea typeface="微软雅黑" panose="020B0503020204020204" pitchFamily="34" charset="-122"/>
                <a:cs typeface="微软雅黑" panose="020B0503020204020204" pitchFamily="34" charset="-122"/>
              </a:rPr>
              <a:t>、</a:t>
            </a:r>
            <a:r>
              <a:rPr lang="en-US" sz="1200" b="0">
                <a:latin typeface="微软雅黑" panose="020B0503020204020204" pitchFamily="34" charset="-122"/>
                <a:ea typeface="微软雅黑" panose="020B0503020204020204" pitchFamily="34" charset="-122"/>
                <a:cs typeface="微软雅黑" panose="020B0503020204020204" pitchFamily="34" charset="-122"/>
              </a:rPr>
              <a:t>R2</a:t>
            </a:r>
            <a:r>
              <a:rPr lang="zh-CN" sz="1200" b="0">
                <a:latin typeface="微软雅黑" panose="020B0503020204020204" pitchFamily="34" charset="-122"/>
                <a:ea typeface="微软雅黑" panose="020B0503020204020204" pitchFamily="34" charset="-122"/>
                <a:cs typeface="微软雅黑" panose="020B0503020204020204" pitchFamily="34" charset="-122"/>
              </a:rPr>
              <a:t>的关系：</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23" name="文本框 122"/>
          <p:cNvSpPr txBox="1"/>
          <p:nvPr/>
        </p:nvSpPr>
        <p:spPr>
          <a:xfrm>
            <a:off x="5744210" y="1630680"/>
            <a:ext cx="2346325" cy="275590"/>
          </a:xfrm>
          <a:prstGeom prst="rect">
            <a:avLst/>
          </a:prstGeom>
          <a:noFill/>
          <a:ln w="9525">
            <a:noFill/>
          </a:ln>
        </p:spPr>
        <p:txBody>
          <a:bodyPr wrap="square">
            <a:spAutoFit/>
          </a:bodyPr>
          <a:p>
            <a:pPr indent="0"/>
            <a:r>
              <a:rPr lang="en-US" sz="1200" b="0">
                <a:latin typeface="微软雅黑" panose="020B0503020204020204" pitchFamily="34" charset="-122"/>
                <a:ea typeface="微软雅黑" panose="020B0503020204020204" pitchFamily="34" charset="-122"/>
                <a:cs typeface="微软雅黑" panose="020B0503020204020204" pitchFamily="34" charset="-122"/>
              </a:rPr>
              <a:t> (R</a:t>
            </a:r>
            <a:r>
              <a:rPr lang="en-US" sz="1200" b="0" baseline="-25000">
                <a:latin typeface="微软雅黑" panose="020B0503020204020204" pitchFamily="34" charset="-122"/>
                <a:ea typeface="微软雅黑" panose="020B0503020204020204" pitchFamily="34" charset="-122"/>
                <a:cs typeface="微软雅黑" panose="020B0503020204020204" pitchFamily="34" charset="-122"/>
              </a:rPr>
              <a:t>1</a:t>
            </a:r>
            <a:r>
              <a:rPr lang="zh-CN" sz="1200" b="0">
                <a:latin typeface="微软雅黑" panose="020B0503020204020204" pitchFamily="34" charset="-122"/>
                <a:ea typeface="微软雅黑" panose="020B0503020204020204" pitchFamily="34" charset="-122"/>
                <a:cs typeface="微软雅黑" panose="020B0503020204020204" pitchFamily="34" charset="-122"/>
              </a:rPr>
              <a:t>、</a:t>
            </a:r>
            <a:r>
              <a:rPr lang="en-US" sz="1200" b="0">
                <a:latin typeface="微软雅黑" panose="020B0503020204020204" pitchFamily="34" charset="-122"/>
                <a:ea typeface="微软雅黑" panose="020B0503020204020204" pitchFamily="34" charset="-122"/>
                <a:cs typeface="微软雅黑" panose="020B0503020204020204" pitchFamily="34" charset="-122"/>
              </a:rPr>
              <a:t>R</a:t>
            </a:r>
            <a:r>
              <a:rPr lang="en-US" sz="1200" b="0" baseline="-25000">
                <a:latin typeface="微软雅黑" panose="020B0503020204020204" pitchFamily="34" charset="-122"/>
                <a:ea typeface="微软雅黑" panose="020B0503020204020204" pitchFamily="34" charset="-122"/>
                <a:cs typeface="微软雅黑" panose="020B0503020204020204" pitchFamily="34" charset="-122"/>
              </a:rPr>
              <a:t>2</a:t>
            </a:r>
            <a:r>
              <a:rPr lang="zh-CN" sz="1200" b="0">
                <a:latin typeface="微软雅黑" panose="020B0503020204020204" pitchFamily="34" charset="-122"/>
                <a:ea typeface="微软雅黑" panose="020B0503020204020204" pitchFamily="34" charset="-122"/>
                <a:cs typeface="微软雅黑" panose="020B0503020204020204" pitchFamily="34" charset="-122"/>
              </a:rPr>
              <a:t>为两个球面的曲率半径</a:t>
            </a:r>
            <a:r>
              <a:rPr lang="en-US" sz="1200" b="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200" b="0">
                <a:latin typeface="微软雅黑" panose="020B0503020204020204" pitchFamily="34" charset="-122"/>
                <a:ea typeface="微软雅黑" panose="020B0503020204020204" pitchFamily="34" charset="-122"/>
                <a:cs typeface="微软雅黑" panose="020B0503020204020204" pitchFamily="34" charset="-122"/>
              </a:rPr>
              <a:t>；</a:t>
            </a:r>
            <a:r>
              <a:rPr lang="en-US" sz="1200" b="0">
                <a:latin typeface="微软雅黑" panose="020B0503020204020204" pitchFamily="34" charset="-122"/>
                <a:ea typeface="微软雅黑" panose="020B0503020204020204" pitchFamily="34" charset="-122"/>
                <a:cs typeface="微软雅黑" panose="020B0503020204020204" pitchFamily="34" charset="-122"/>
              </a:rPr>
              <a:t> </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3" name="对象 -2147482550"/>
          <p:cNvGraphicFramePr>
            <a:graphicFrameLocks noChangeAspect="1"/>
          </p:cNvGraphicFramePr>
          <p:nvPr/>
        </p:nvGraphicFramePr>
        <p:xfrm>
          <a:off x="8608060" y="1578610"/>
          <a:ext cx="533400" cy="393700"/>
        </p:xfrm>
        <a:graphic>
          <a:graphicData uri="http://schemas.openxmlformats.org/presentationml/2006/ole">
            <mc:AlternateContent xmlns:mc="http://schemas.openxmlformats.org/markup-compatibility/2006">
              <mc:Choice xmlns:v="urn:schemas-microsoft-com:vml" Requires="v">
                <p:oleObj spid="_x0000_s3076" name="" r:id="rId3" imgW="533400" imgH="393700" progId="Equation.KSEE3">
                  <p:embed/>
                </p:oleObj>
              </mc:Choice>
              <mc:Fallback>
                <p:oleObj name="" r:id="rId3" imgW="533400" imgH="393700" progId="Equation.KSEE3">
                  <p:embed/>
                  <p:pic>
                    <p:nvPicPr>
                      <p:cNvPr id="0" name="图片 3075"/>
                      <p:cNvPicPr/>
                      <p:nvPr/>
                    </p:nvPicPr>
                    <p:blipFill>
                      <a:blip r:embed="rId4"/>
                      <a:stretch>
                        <a:fillRect/>
                      </a:stretch>
                    </p:blipFill>
                    <p:spPr>
                      <a:xfrm>
                        <a:off x="8608060" y="1578610"/>
                        <a:ext cx="533400" cy="393700"/>
                      </a:xfrm>
                      <a:prstGeom prst="rect">
                        <a:avLst/>
                      </a:prstGeom>
                      <a:noFill/>
                      <a:ln w="38100">
                        <a:noFill/>
                        <a:miter/>
                      </a:ln>
                    </p:spPr>
                  </p:pic>
                </p:oleObj>
              </mc:Fallback>
            </mc:AlternateContent>
          </a:graphicData>
        </a:graphic>
      </p:graphicFrame>
      <p:sp>
        <p:nvSpPr>
          <p:cNvPr id="6" name="文本框 5"/>
          <p:cNvSpPr txBox="1"/>
          <p:nvPr/>
        </p:nvSpPr>
        <p:spPr>
          <a:xfrm>
            <a:off x="8065135" y="1629410"/>
            <a:ext cx="543560" cy="275590"/>
          </a:xfrm>
          <a:prstGeom prst="rect">
            <a:avLst/>
          </a:prstGeom>
          <a:noFill/>
        </p:spPr>
        <p:txBody>
          <a:bodyPr wrap="square" rtlCol="0">
            <a:spAutoFit/>
          </a:bodyPr>
          <a:p>
            <a:r>
              <a:rPr lang="zh-CN" altLang="en-US" sz="1200">
                <a:latin typeface="微软雅黑" panose="020B0503020204020204" pitchFamily="34" charset="-122"/>
                <a:ea typeface="微软雅黑" panose="020B0503020204020204" pitchFamily="34" charset="-122"/>
              </a:rPr>
              <a:t>波数：</a:t>
            </a:r>
            <a:endParaRPr lang="zh-CN" altLang="en-US" sz="1200">
              <a:latin typeface="微软雅黑" panose="020B0503020204020204" pitchFamily="34" charset="-122"/>
              <a:ea typeface="微软雅黑" panose="020B0503020204020204" pitchFamily="34" charset="-122"/>
            </a:endParaRPr>
          </a:p>
        </p:txBody>
      </p:sp>
      <p:sp>
        <p:nvSpPr>
          <p:cNvPr id="100" name="文本框 99"/>
          <p:cNvSpPr txBox="1"/>
          <p:nvPr/>
        </p:nvSpPr>
        <p:spPr>
          <a:xfrm>
            <a:off x="3094355" y="2612390"/>
            <a:ext cx="918845" cy="275590"/>
          </a:xfrm>
          <a:prstGeom prst="rect">
            <a:avLst/>
          </a:prstGeom>
          <a:noFill/>
          <a:ln w="9525">
            <a:noFill/>
          </a:ln>
        </p:spPr>
        <p:txBody>
          <a:bodyPr wrap="square">
            <a:spAutoFit/>
          </a:bodyPr>
          <a:p>
            <a:pPr indent="0"/>
            <a:r>
              <a:rPr lang="zh-CN" sz="1200" b="0">
                <a:latin typeface="微软雅黑" panose="020B0503020204020204" pitchFamily="34" charset="-122"/>
                <a:ea typeface="微软雅黑" panose="020B0503020204020204" pitchFamily="34" charset="-122"/>
              </a:rPr>
              <a:t>原复振幅：</a:t>
            </a:r>
            <a:endParaRPr lang="zh-CN" altLang="zh-CN" sz="1200" b="0">
              <a:latin typeface="微软雅黑" panose="020B0503020204020204" pitchFamily="34" charset="-122"/>
              <a:ea typeface="微软雅黑" panose="020B0503020204020204" pitchFamily="34" charset="-122"/>
            </a:endParaRPr>
          </a:p>
        </p:txBody>
      </p:sp>
      <p:sp>
        <p:nvSpPr>
          <p:cNvPr id="101" name="文本框 100"/>
          <p:cNvSpPr txBox="1"/>
          <p:nvPr/>
        </p:nvSpPr>
        <p:spPr>
          <a:xfrm>
            <a:off x="4279900" y="2607945"/>
            <a:ext cx="975995" cy="275590"/>
          </a:xfrm>
          <a:prstGeom prst="rect">
            <a:avLst/>
          </a:prstGeom>
          <a:noFill/>
          <a:ln w="9525">
            <a:noFill/>
          </a:ln>
        </p:spPr>
        <p:txBody>
          <a:bodyPr wrap="square">
            <a:spAutoFit/>
          </a:bodyPr>
          <a:p>
            <a:pPr indent="0"/>
            <a:r>
              <a:rPr lang="en-US" altLang="zh-CN" sz="1200">
                <a:latin typeface="微软雅黑" panose="020B0503020204020204" pitchFamily="34" charset="-122"/>
                <a:ea typeface="微软雅黑" panose="020B0503020204020204" pitchFamily="34" charset="-122"/>
                <a:cs typeface="微软雅黑" panose="020B0503020204020204" pitchFamily="34" charset="-122"/>
                <a:sym typeface="+mn-ea"/>
              </a:rPr>
              <a:t>—&gt;</a:t>
            </a:r>
            <a:r>
              <a:rPr lang="zh-CN" sz="1200" b="0">
                <a:latin typeface="微软雅黑" panose="020B0503020204020204" pitchFamily="34" charset="-122"/>
                <a:ea typeface="微软雅黑" panose="020B0503020204020204" pitchFamily="34" charset="-122"/>
                <a:cs typeface="微软雅黑" panose="020B0503020204020204" pitchFamily="34" charset="-122"/>
              </a:rPr>
              <a:t>复振幅</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7" name="对象 -2147482570"/>
          <p:cNvGraphicFramePr>
            <a:graphicFrameLocks noChangeAspect="1"/>
          </p:cNvGraphicFramePr>
          <p:nvPr/>
        </p:nvGraphicFramePr>
        <p:xfrm>
          <a:off x="5158105" y="2637155"/>
          <a:ext cx="1892300" cy="215900"/>
        </p:xfrm>
        <a:graphic>
          <a:graphicData uri="http://schemas.openxmlformats.org/presentationml/2006/ole">
            <mc:AlternateContent xmlns:mc="http://schemas.openxmlformats.org/markup-compatibility/2006">
              <mc:Choice xmlns:v="urn:schemas-microsoft-com:vml" Requires="v">
                <p:oleObj spid="_x0000_s8" name="" r:id="rId5" imgW="1892300" imgH="215900" progId="Equation.KSEE3">
                  <p:embed/>
                </p:oleObj>
              </mc:Choice>
              <mc:Fallback>
                <p:oleObj name="" r:id="rId5" imgW="1892300" imgH="215900" progId="Equation.KSEE3">
                  <p:embed/>
                  <p:pic>
                    <p:nvPicPr>
                      <p:cNvPr id="0" name="图片 7"/>
                      <p:cNvPicPr/>
                      <p:nvPr/>
                    </p:nvPicPr>
                    <p:blipFill>
                      <a:blip r:embed="rId6"/>
                      <a:stretch>
                        <a:fillRect/>
                      </a:stretch>
                    </p:blipFill>
                    <p:spPr>
                      <a:xfrm>
                        <a:off x="5158105" y="2637155"/>
                        <a:ext cx="1892300" cy="215900"/>
                      </a:xfrm>
                      <a:prstGeom prst="rect">
                        <a:avLst/>
                      </a:prstGeom>
                      <a:noFill/>
                      <a:ln w="38100">
                        <a:noFill/>
                        <a:miter/>
                      </a:ln>
                    </p:spPr>
                  </p:pic>
                </p:oleObj>
              </mc:Fallback>
            </mc:AlternateContent>
          </a:graphicData>
        </a:graphic>
      </p:graphicFrame>
      <p:graphicFrame>
        <p:nvGraphicFramePr>
          <p:cNvPr id="9" name="对象 -2147482552"/>
          <p:cNvGraphicFramePr>
            <a:graphicFrameLocks noChangeAspect="1"/>
          </p:cNvGraphicFramePr>
          <p:nvPr/>
        </p:nvGraphicFramePr>
        <p:xfrm>
          <a:off x="3879215" y="2646045"/>
          <a:ext cx="482600" cy="215900"/>
        </p:xfrm>
        <a:graphic>
          <a:graphicData uri="http://schemas.openxmlformats.org/presentationml/2006/ole">
            <mc:AlternateContent xmlns:mc="http://schemas.openxmlformats.org/markup-compatibility/2006">
              <mc:Choice xmlns:v="urn:schemas-microsoft-com:vml" Requires="v">
                <p:oleObj spid="_x0000_s10" name="" r:id="rId7" imgW="482600" imgH="215900" progId="Equation.KSEE3">
                  <p:embed/>
                </p:oleObj>
              </mc:Choice>
              <mc:Fallback>
                <p:oleObj name="" r:id="rId7" imgW="482600" imgH="215900" progId="Equation.KSEE3">
                  <p:embed/>
                  <p:pic>
                    <p:nvPicPr>
                      <p:cNvPr id="0" name="图片 8"/>
                      <p:cNvPicPr/>
                      <p:nvPr/>
                    </p:nvPicPr>
                    <p:blipFill>
                      <a:blip r:embed="rId8"/>
                      <a:stretch>
                        <a:fillRect/>
                      </a:stretch>
                    </p:blipFill>
                    <p:spPr>
                      <a:xfrm>
                        <a:off x="3879215" y="2646045"/>
                        <a:ext cx="482600" cy="215900"/>
                      </a:xfrm>
                      <a:prstGeom prst="rect">
                        <a:avLst/>
                      </a:prstGeom>
                      <a:noFill/>
                      <a:ln w="38100">
                        <a:noFill/>
                        <a:miter/>
                      </a:ln>
                    </p:spPr>
                  </p:pic>
                </p:oleObj>
              </mc:Fallback>
            </mc:AlternateContent>
          </a:graphicData>
        </a:graphic>
      </p:graphicFrame>
      <p:graphicFrame>
        <p:nvGraphicFramePr>
          <p:cNvPr id="11" name="对象 -2147482569"/>
          <p:cNvGraphicFramePr>
            <a:graphicFrameLocks noChangeAspect="1"/>
          </p:cNvGraphicFramePr>
          <p:nvPr/>
        </p:nvGraphicFramePr>
        <p:xfrm>
          <a:off x="4527550" y="1578610"/>
          <a:ext cx="1295400" cy="431800"/>
        </p:xfrm>
        <a:graphic>
          <a:graphicData uri="http://schemas.openxmlformats.org/presentationml/2006/ole">
            <mc:AlternateContent xmlns:mc="http://schemas.openxmlformats.org/markup-compatibility/2006">
              <mc:Choice xmlns:v="urn:schemas-microsoft-com:vml" Requires="v">
                <p:oleObj spid="_x0000_s12" name="" r:id="rId9" imgW="1295400" imgH="431800" progId="Equation.KSEE3">
                  <p:embed/>
                </p:oleObj>
              </mc:Choice>
              <mc:Fallback>
                <p:oleObj name="" r:id="rId9" imgW="1295400" imgH="431800" progId="Equation.KSEE3">
                  <p:embed/>
                  <p:pic>
                    <p:nvPicPr>
                      <p:cNvPr id="0" name="图片 9"/>
                      <p:cNvPicPr/>
                      <p:nvPr/>
                    </p:nvPicPr>
                    <p:blipFill>
                      <a:blip r:embed="rId10"/>
                      <a:stretch>
                        <a:fillRect/>
                      </a:stretch>
                    </p:blipFill>
                    <p:spPr>
                      <a:xfrm>
                        <a:off x="4527550" y="1578610"/>
                        <a:ext cx="1295400" cy="431800"/>
                      </a:xfrm>
                      <a:prstGeom prst="rect">
                        <a:avLst/>
                      </a:prstGeom>
                      <a:noFill/>
                      <a:ln w="38100">
                        <a:noFill/>
                        <a:miter/>
                      </a:ln>
                    </p:spPr>
                  </p:pic>
                </p:oleObj>
              </mc:Fallback>
            </mc:AlternateContent>
          </a:graphicData>
        </a:graphic>
      </p:graphicFrame>
      <p:sp>
        <p:nvSpPr>
          <p:cNvPr id="102" name="文本框 101"/>
          <p:cNvSpPr txBox="1"/>
          <p:nvPr/>
        </p:nvSpPr>
        <p:spPr>
          <a:xfrm>
            <a:off x="3086100" y="3034030"/>
            <a:ext cx="802640" cy="275590"/>
          </a:xfrm>
          <a:prstGeom prst="rect">
            <a:avLst/>
          </a:prstGeom>
          <a:noFill/>
          <a:ln w="9525">
            <a:noFill/>
          </a:ln>
        </p:spPr>
        <p:txBody>
          <a:bodyPr wrap="square">
            <a:spAutoFit/>
          </a:bodyPr>
          <a:p>
            <a:pPr indent="0"/>
            <a:r>
              <a:rPr lang="zh-CN" sz="1200" b="0">
                <a:latin typeface="微软雅黑" panose="020B0503020204020204" pitchFamily="34" charset="-122"/>
                <a:ea typeface="微软雅黑" panose="020B0503020204020204" pitchFamily="34" charset="-122"/>
              </a:rPr>
              <a:t>总相位差：</a:t>
            </a:r>
            <a:endParaRPr lang="zh-CN" altLang="en-US">
              <a:latin typeface="微软雅黑" panose="020B0503020204020204" pitchFamily="34" charset="-122"/>
              <a:ea typeface="微软雅黑" panose="020B0503020204020204" pitchFamily="34" charset="-122"/>
            </a:endParaRPr>
          </a:p>
        </p:txBody>
      </p:sp>
      <p:graphicFrame>
        <p:nvGraphicFramePr>
          <p:cNvPr id="13" name="对象 -2147482587"/>
          <p:cNvGraphicFramePr>
            <a:graphicFrameLocks noChangeAspect="1"/>
          </p:cNvGraphicFramePr>
          <p:nvPr/>
        </p:nvGraphicFramePr>
        <p:xfrm>
          <a:off x="3909695" y="3042285"/>
          <a:ext cx="3619500" cy="228600"/>
        </p:xfrm>
        <a:graphic>
          <a:graphicData uri="http://schemas.openxmlformats.org/presentationml/2006/ole">
            <mc:AlternateContent xmlns:mc="http://schemas.openxmlformats.org/markup-compatibility/2006">
              <mc:Choice xmlns:v="urn:schemas-microsoft-com:vml" Requires="v">
                <p:oleObj spid="_x0000_s14" name="" r:id="rId11" imgW="3619500" imgH="228600" progId="Equation.KSEE3">
                  <p:embed/>
                </p:oleObj>
              </mc:Choice>
              <mc:Fallback>
                <p:oleObj name="" r:id="rId11" imgW="3619500" imgH="228600" progId="Equation.KSEE3">
                  <p:embed/>
                  <p:pic>
                    <p:nvPicPr>
                      <p:cNvPr id="0" name="图片 10"/>
                      <p:cNvPicPr/>
                      <p:nvPr/>
                    </p:nvPicPr>
                    <p:blipFill>
                      <a:blip r:embed="rId12"/>
                      <a:stretch>
                        <a:fillRect/>
                      </a:stretch>
                    </p:blipFill>
                    <p:spPr>
                      <a:xfrm>
                        <a:off x="3909695" y="3042285"/>
                        <a:ext cx="3619500" cy="228600"/>
                      </a:xfrm>
                      <a:prstGeom prst="rect">
                        <a:avLst/>
                      </a:prstGeom>
                      <a:noFill/>
                      <a:ln w="38100">
                        <a:noFill/>
                        <a:miter/>
                      </a:ln>
                    </p:spPr>
                  </p:pic>
                </p:oleObj>
              </mc:Fallback>
            </mc:AlternateContent>
          </a:graphicData>
        </a:graphic>
      </p:graphicFrame>
      <p:sp>
        <p:nvSpPr>
          <p:cNvPr id="16" name="文本框 15"/>
          <p:cNvSpPr txBox="1"/>
          <p:nvPr/>
        </p:nvSpPr>
        <p:spPr>
          <a:xfrm>
            <a:off x="3086100" y="3459480"/>
            <a:ext cx="1120775" cy="275590"/>
          </a:xfrm>
          <a:prstGeom prst="rect">
            <a:avLst/>
          </a:prstGeom>
          <a:noFill/>
          <a:ln w="9525">
            <a:noFill/>
          </a:ln>
        </p:spPr>
        <p:txBody>
          <a:bodyPr wrap="square">
            <a:spAutoFit/>
          </a:bodyPr>
          <a:p>
            <a:pPr indent="0"/>
            <a:r>
              <a:rPr lang="zh-CN" sz="1200" b="0">
                <a:latin typeface="微软雅黑" panose="020B0503020204020204" pitchFamily="34" charset="-122"/>
                <a:ea typeface="微软雅黑" panose="020B0503020204020204" pitchFamily="34" charset="-122"/>
              </a:rPr>
              <a:t>相位延迟因子：</a:t>
            </a:r>
            <a:endParaRPr lang="zh-CN" altLang="en-US">
              <a:latin typeface="微软雅黑" panose="020B0503020204020204" pitchFamily="34" charset="-122"/>
              <a:ea typeface="微软雅黑" panose="020B0503020204020204" pitchFamily="34" charset="-122"/>
            </a:endParaRPr>
          </a:p>
        </p:txBody>
      </p:sp>
      <p:graphicFrame>
        <p:nvGraphicFramePr>
          <p:cNvPr id="17" name="对象 -2147482582"/>
          <p:cNvGraphicFramePr>
            <a:graphicFrameLocks noChangeAspect="1"/>
          </p:cNvGraphicFramePr>
          <p:nvPr/>
        </p:nvGraphicFramePr>
        <p:xfrm>
          <a:off x="4181475" y="3482975"/>
          <a:ext cx="2362200" cy="228600"/>
        </p:xfrm>
        <a:graphic>
          <a:graphicData uri="http://schemas.openxmlformats.org/presentationml/2006/ole">
            <mc:AlternateContent xmlns:mc="http://schemas.openxmlformats.org/markup-compatibility/2006">
              <mc:Choice xmlns:v="urn:schemas-microsoft-com:vml" Requires="v">
                <p:oleObj spid="_x0000_s18" name="" r:id="rId13" imgW="2362200" imgH="228600" progId="Equation.KSEE3">
                  <p:embed/>
                </p:oleObj>
              </mc:Choice>
              <mc:Fallback>
                <p:oleObj name="" r:id="rId13" imgW="2362200" imgH="228600" progId="Equation.KSEE3">
                  <p:embed/>
                  <p:pic>
                    <p:nvPicPr>
                      <p:cNvPr id="0" name="图片 12"/>
                      <p:cNvPicPr/>
                      <p:nvPr/>
                    </p:nvPicPr>
                    <p:blipFill>
                      <a:blip r:embed="rId14"/>
                      <a:stretch>
                        <a:fillRect/>
                      </a:stretch>
                    </p:blipFill>
                    <p:spPr>
                      <a:xfrm>
                        <a:off x="4181475" y="3482975"/>
                        <a:ext cx="2362200" cy="228600"/>
                      </a:xfrm>
                      <a:prstGeom prst="rect">
                        <a:avLst/>
                      </a:prstGeom>
                      <a:noFill/>
                      <a:ln w="38100">
                        <a:noFill/>
                        <a:miter/>
                      </a:ln>
                    </p:spPr>
                  </p:pic>
                </p:oleObj>
              </mc:Fallback>
            </mc:AlternateContent>
          </a:graphicData>
        </a:graphic>
      </p:graphicFrame>
      <p:graphicFrame>
        <p:nvGraphicFramePr>
          <p:cNvPr id="19" name="对象 -2147482581"/>
          <p:cNvGraphicFramePr>
            <a:graphicFrameLocks noChangeAspect="1"/>
          </p:cNvGraphicFramePr>
          <p:nvPr/>
        </p:nvGraphicFramePr>
        <p:xfrm>
          <a:off x="6951345" y="3372485"/>
          <a:ext cx="2501900" cy="457200"/>
        </p:xfrm>
        <a:graphic>
          <a:graphicData uri="http://schemas.openxmlformats.org/presentationml/2006/ole">
            <mc:AlternateContent xmlns:mc="http://schemas.openxmlformats.org/markup-compatibility/2006">
              <mc:Choice xmlns:v="urn:schemas-microsoft-com:vml" Requires="v">
                <p:oleObj spid="_x0000_s20" name="" r:id="rId15" imgW="2501900" imgH="457200" progId="Equation.KSEE3">
                  <p:embed/>
                </p:oleObj>
              </mc:Choice>
              <mc:Fallback>
                <p:oleObj name="" r:id="rId15" imgW="2501900" imgH="457200" progId="Equation.KSEE3">
                  <p:embed/>
                  <p:pic>
                    <p:nvPicPr>
                      <p:cNvPr id="0" name="图片 13"/>
                      <p:cNvPicPr/>
                      <p:nvPr/>
                    </p:nvPicPr>
                    <p:blipFill>
                      <a:blip r:embed="rId16"/>
                      <a:stretch>
                        <a:fillRect/>
                      </a:stretch>
                    </p:blipFill>
                    <p:spPr>
                      <a:xfrm>
                        <a:off x="6951345" y="3372485"/>
                        <a:ext cx="2501900" cy="457200"/>
                      </a:xfrm>
                      <a:prstGeom prst="rect">
                        <a:avLst/>
                      </a:prstGeom>
                      <a:noFill/>
                      <a:ln w="38100">
                        <a:noFill/>
                        <a:miter/>
                      </a:ln>
                    </p:spPr>
                  </p:pic>
                </p:oleObj>
              </mc:Fallback>
            </mc:AlternateContent>
          </a:graphicData>
        </a:graphic>
      </p:graphicFrame>
      <p:graphicFrame>
        <p:nvGraphicFramePr>
          <p:cNvPr id="21" name="对象 -2147482578"/>
          <p:cNvGraphicFramePr>
            <a:graphicFrameLocks noChangeAspect="1"/>
          </p:cNvGraphicFramePr>
          <p:nvPr/>
        </p:nvGraphicFramePr>
        <p:xfrm>
          <a:off x="4653915" y="3846195"/>
          <a:ext cx="2247900" cy="457200"/>
        </p:xfrm>
        <a:graphic>
          <a:graphicData uri="http://schemas.openxmlformats.org/presentationml/2006/ole">
            <mc:AlternateContent xmlns:mc="http://schemas.openxmlformats.org/markup-compatibility/2006">
              <mc:Choice xmlns:v="urn:schemas-microsoft-com:vml" Requires="v">
                <p:oleObj spid="_x0000_s22" name="" r:id="rId17" imgW="2247900" imgH="457200" progId="Equation.KSEE3">
                  <p:embed/>
                </p:oleObj>
              </mc:Choice>
              <mc:Fallback>
                <p:oleObj name="" r:id="rId17" imgW="2247900" imgH="457200" progId="Equation.KSEE3">
                  <p:embed/>
                  <p:pic>
                    <p:nvPicPr>
                      <p:cNvPr id="0" name="图片 15"/>
                      <p:cNvPicPr/>
                      <p:nvPr/>
                    </p:nvPicPr>
                    <p:blipFill>
                      <a:blip r:embed="rId18"/>
                      <a:stretch>
                        <a:fillRect/>
                      </a:stretch>
                    </p:blipFill>
                    <p:spPr>
                      <a:xfrm>
                        <a:off x="4653915" y="3846195"/>
                        <a:ext cx="2247900" cy="457200"/>
                      </a:xfrm>
                      <a:prstGeom prst="rect">
                        <a:avLst/>
                      </a:prstGeom>
                      <a:noFill/>
                      <a:ln w="38100">
                        <a:noFill/>
                        <a:miter/>
                      </a:ln>
                    </p:spPr>
                  </p:pic>
                </p:oleObj>
              </mc:Fallback>
            </mc:AlternateContent>
          </a:graphicData>
        </a:graphic>
      </p:graphicFrame>
      <p:graphicFrame>
        <p:nvGraphicFramePr>
          <p:cNvPr id="23" name="对象 -2147482577"/>
          <p:cNvGraphicFramePr>
            <a:graphicFrameLocks noChangeAspect="1"/>
          </p:cNvGraphicFramePr>
          <p:nvPr/>
        </p:nvGraphicFramePr>
        <p:xfrm>
          <a:off x="7081520" y="3829685"/>
          <a:ext cx="1346200" cy="482600"/>
        </p:xfrm>
        <a:graphic>
          <a:graphicData uri="http://schemas.openxmlformats.org/presentationml/2006/ole">
            <mc:AlternateContent xmlns:mc="http://schemas.openxmlformats.org/markup-compatibility/2006">
              <mc:Choice xmlns:v="urn:schemas-microsoft-com:vml" Requires="v">
                <p:oleObj spid="_x0000_s24" name="" r:id="rId19" imgW="1346200" imgH="482600" progId="Equation.KSEE3">
                  <p:embed/>
                </p:oleObj>
              </mc:Choice>
              <mc:Fallback>
                <p:oleObj name="" r:id="rId19" imgW="1346200" imgH="482600" progId="Equation.KSEE3">
                  <p:embed/>
                  <p:pic>
                    <p:nvPicPr>
                      <p:cNvPr id="0" name="图片 16"/>
                      <p:cNvPicPr/>
                      <p:nvPr/>
                    </p:nvPicPr>
                    <p:blipFill>
                      <a:blip r:embed="rId20"/>
                      <a:stretch>
                        <a:fillRect/>
                      </a:stretch>
                    </p:blipFill>
                    <p:spPr>
                      <a:xfrm>
                        <a:off x="7081520" y="3829685"/>
                        <a:ext cx="1346200" cy="482600"/>
                      </a:xfrm>
                      <a:prstGeom prst="rect">
                        <a:avLst/>
                      </a:prstGeom>
                      <a:noFill/>
                      <a:ln w="38100">
                        <a:noFill/>
                        <a:miter/>
                      </a:ln>
                    </p:spPr>
                  </p:pic>
                </p:oleObj>
              </mc:Fallback>
            </mc:AlternateContent>
          </a:graphicData>
        </a:graphic>
      </p:graphicFrame>
      <p:sp>
        <p:nvSpPr>
          <p:cNvPr id="25" name="文本框 24"/>
          <p:cNvSpPr txBox="1"/>
          <p:nvPr/>
        </p:nvSpPr>
        <p:spPr>
          <a:xfrm>
            <a:off x="6557645" y="3463290"/>
            <a:ext cx="451485" cy="275590"/>
          </a:xfrm>
          <a:prstGeom prst="rect">
            <a:avLst/>
          </a:prstGeom>
          <a:noFill/>
        </p:spPr>
        <p:txBody>
          <a:bodyPr wrap="square" rtlCol="0">
            <a:spAutoFit/>
          </a:bodyPr>
          <a:p>
            <a:r>
              <a:rPr lang="en-US" altLang="zh-CN" sz="1200">
                <a:latin typeface="宋体" panose="02010600030101010101" pitchFamily="2" charset="-122"/>
                <a:ea typeface="宋体" panose="02010600030101010101" pitchFamily="2" charset="-122"/>
              </a:rPr>
              <a:t>—&gt;</a:t>
            </a:r>
            <a:endParaRPr lang="en-US" altLang="zh-CN" sz="1200">
              <a:latin typeface="宋体" panose="02010600030101010101" pitchFamily="2" charset="-122"/>
              <a:ea typeface="宋体" panose="02010600030101010101" pitchFamily="2" charset="-122"/>
            </a:endParaRPr>
          </a:p>
        </p:txBody>
      </p:sp>
      <p:sp>
        <p:nvSpPr>
          <p:cNvPr id="28" name="文本框 27"/>
          <p:cNvSpPr txBox="1"/>
          <p:nvPr/>
        </p:nvSpPr>
        <p:spPr>
          <a:xfrm>
            <a:off x="3061335" y="3937000"/>
            <a:ext cx="1642110" cy="275590"/>
          </a:xfrm>
          <a:prstGeom prst="rect">
            <a:avLst/>
          </a:prstGeom>
          <a:noFill/>
          <a:ln w="9525">
            <a:noFill/>
          </a:ln>
        </p:spPr>
        <p:txBody>
          <a:bodyPr wrap="square">
            <a:spAutoFit/>
          </a:bodyPr>
          <a:p>
            <a:pPr indent="0"/>
            <a:r>
              <a:rPr lang="zh-CN" sz="1200" b="0">
                <a:latin typeface="微软雅黑" panose="020B0503020204020204" pitchFamily="34" charset="-122"/>
                <a:ea typeface="微软雅黑" panose="020B0503020204020204" pitchFamily="34" charset="-122"/>
              </a:rPr>
              <a:t>考虑孔径，光瞳函数：</a:t>
            </a:r>
            <a:endParaRPr lang="zh-CN" altLang="en-US">
              <a:latin typeface="微软雅黑" panose="020B0503020204020204" pitchFamily="34" charset="-122"/>
              <a:ea typeface="微软雅黑" panose="020B0503020204020204" pitchFamily="34" charset="-122"/>
            </a:endParaRPr>
          </a:p>
        </p:txBody>
      </p:sp>
      <p:sp>
        <p:nvSpPr>
          <p:cNvPr id="30" name="文本框 29"/>
          <p:cNvSpPr txBox="1"/>
          <p:nvPr/>
        </p:nvSpPr>
        <p:spPr>
          <a:xfrm>
            <a:off x="669290" y="4518025"/>
            <a:ext cx="10562590" cy="737235"/>
          </a:xfrm>
          <a:prstGeom prst="rect">
            <a:avLst/>
          </a:prstGeom>
          <a:noFill/>
        </p:spPr>
        <p:txBody>
          <a:bodyPr wrap="square" rtlCol="0">
            <a:spAutoFit/>
          </a:bodyPr>
          <a:p>
            <a:pPr algn="just" fontAlgn="auto">
              <a:lnSpc>
                <a:spcPct val="150000"/>
              </a:lnSpc>
            </a:pPr>
            <a:r>
              <a:rPr lang="zh-CN" altLang="en-US" sz="1400" b="1">
                <a:latin typeface="微软雅黑" panose="020B0503020204020204" pitchFamily="34" charset="-122"/>
                <a:ea typeface="微软雅黑" panose="020B0503020204020204" pitchFamily="34" charset="-122"/>
                <a:cs typeface="微软雅黑" panose="020B0503020204020204" pitchFamily="34" charset="-122"/>
              </a:rPr>
              <a:t>衍射：</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指波遇到障碍物时偏离原来直线传播的物理现象。</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a:p>
            <a:pPr algn="just" fontAlgn="auto">
              <a:lnSpc>
                <a:spcPct val="150000"/>
              </a:lnSpc>
            </a:pPr>
            <a:r>
              <a:rPr lang="zh-CN" altLang="en-US" sz="1400">
                <a:latin typeface="微软雅黑" panose="020B0503020204020204" pitchFamily="34" charset="-122"/>
                <a:ea typeface="微软雅黑" panose="020B0503020204020204" pitchFamily="34" charset="-122"/>
                <a:cs typeface="微软雅黑" panose="020B0503020204020204" pitchFamily="34" charset="-122"/>
              </a:rPr>
              <a:t>          大致分为近场衍射（菲涅尔Fresnel衍射）和远场衍射（夫琅禾费Fraunhofer衍射），指衍射屏与光源或接收屏之间的距离。</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31" name="对象 -2147482614"/>
          <p:cNvGraphicFramePr>
            <a:graphicFrameLocks noChangeAspect="1"/>
          </p:cNvGraphicFramePr>
          <p:nvPr/>
        </p:nvGraphicFramePr>
        <p:xfrm>
          <a:off x="4596765" y="5494655"/>
          <a:ext cx="2667000" cy="444500"/>
        </p:xfrm>
        <a:graphic>
          <a:graphicData uri="http://schemas.openxmlformats.org/presentationml/2006/ole">
            <mc:AlternateContent xmlns:mc="http://schemas.openxmlformats.org/markup-compatibility/2006">
              <mc:Choice xmlns:v="urn:schemas-microsoft-com:vml" Requires="v">
                <p:oleObj spid="_x0000_s32" name="" r:id="rId21" imgW="2667000" imgH="444500" progId="Equation.KSEE3">
                  <p:embed/>
                </p:oleObj>
              </mc:Choice>
              <mc:Fallback>
                <p:oleObj name="" r:id="rId21" imgW="2667000" imgH="444500" progId="Equation.KSEE3">
                  <p:embed/>
                  <p:pic>
                    <p:nvPicPr>
                      <p:cNvPr id="0" name="图片 3075"/>
                      <p:cNvPicPr/>
                      <p:nvPr/>
                    </p:nvPicPr>
                    <p:blipFill>
                      <a:blip r:embed="rId22"/>
                      <a:stretch>
                        <a:fillRect/>
                      </a:stretch>
                    </p:blipFill>
                    <p:spPr>
                      <a:xfrm>
                        <a:off x="4596765" y="5494655"/>
                        <a:ext cx="2667000" cy="444500"/>
                      </a:xfrm>
                      <a:prstGeom prst="rect">
                        <a:avLst/>
                      </a:prstGeom>
                      <a:noFill/>
                      <a:ln w="38100">
                        <a:noFill/>
                        <a:miter/>
                      </a:ln>
                    </p:spPr>
                  </p:pic>
                </p:oleObj>
              </mc:Fallback>
            </mc:AlternateContent>
          </a:graphicData>
        </a:graphic>
      </p:graphicFrame>
      <p:graphicFrame>
        <p:nvGraphicFramePr>
          <p:cNvPr id="33" name="对象 -2147482555"/>
          <p:cNvGraphicFramePr>
            <a:graphicFrameLocks noChangeAspect="1"/>
          </p:cNvGraphicFramePr>
          <p:nvPr/>
        </p:nvGraphicFramePr>
        <p:xfrm>
          <a:off x="4607560" y="6120130"/>
          <a:ext cx="2984500" cy="419100"/>
        </p:xfrm>
        <a:graphic>
          <a:graphicData uri="http://schemas.openxmlformats.org/presentationml/2006/ole">
            <mc:AlternateContent xmlns:mc="http://schemas.openxmlformats.org/markup-compatibility/2006">
              <mc:Choice xmlns:v="urn:schemas-microsoft-com:vml" Requires="v">
                <p:oleObj spid="_x0000_s34" name="" r:id="rId23" imgW="2984500" imgH="419100" progId="Equation.KSEE3">
                  <p:embed/>
                </p:oleObj>
              </mc:Choice>
              <mc:Fallback>
                <p:oleObj name="" r:id="rId23" imgW="2984500" imgH="419100" progId="Equation.KSEE3">
                  <p:embed/>
                  <p:pic>
                    <p:nvPicPr>
                      <p:cNvPr id="0" name="图片 2"/>
                      <p:cNvPicPr/>
                      <p:nvPr/>
                    </p:nvPicPr>
                    <p:blipFill>
                      <a:blip r:embed="rId24"/>
                      <a:stretch>
                        <a:fillRect/>
                      </a:stretch>
                    </p:blipFill>
                    <p:spPr>
                      <a:xfrm>
                        <a:off x="4607560" y="6120130"/>
                        <a:ext cx="2984500" cy="419100"/>
                      </a:xfrm>
                      <a:prstGeom prst="rect">
                        <a:avLst/>
                      </a:prstGeom>
                      <a:noFill/>
                      <a:ln w="38100">
                        <a:noFill/>
                        <a:miter/>
                      </a:ln>
                    </p:spPr>
                  </p:pic>
                </p:oleObj>
              </mc:Fallback>
            </mc:AlternateContent>
          </a:graphicData>
        </a:graphic>
      </p:graphicFrame>
      <p:sp>
        <p:nvSpPr>
          <p:cNvPr id="35" name="文本框 34"/>
          <p:cNvSpPr txBox="1"/>
          <p:nvPr/>
        </p:nvSpPr>
        <p:spPr>
          <a:xfrm>
            <a:off x="3119120" y="5603875"/>
            <a:ext cx="1278890" cy="275590"/>
          </a:xfrm>
          <a:prstGeom prst="rect">
            <a:avLst/>
          </a:prstGeom>
          <a:noFill/>
          <a:ln w="9525">
            <a:noFill/>
          </a:ln>
        </p:spPr>
        <p:txBody>
          <a:bodyPr wrap="square">
            <a:spAutoFit/>
          </a:bodyPr>
          <a:p>
            <a:pPr indent="0"/>
            <a:r>
              <a:rPr lang="zh-CN" sz="1200" b="0">
                <a:latin typeface="微软雅黑" panose="020B0503020204020204" pitchFamily="34" charset="-122"/>
                <a:ea typeface="微软雅黑" panose="020B0503020204020204" pitchFamily="34" charset="-122"/>
              </a:rPr>
              <a:t>菲涅尔衍射公式：</a:t>
            </a:r>
            <a:endParaRPr lang="zh-CN" altLang="en-US">
              <a:latin typeface="微软雅黑" panose="020B0503020204020204" pitchFamily="34" charset="-122"/>
              <a:ea typeface="微软雅黑" panose="020B0503020204020204" pitchFamily="34" charset="-122"/>
            </a:endParaRPr>
          </a:p>
        </p:txBody>
      </p:sp>
      <p:sp>
        <p:nvSpPr>
          <p:cNvPr id="36" name="文本框 35"/>
          <p:cNvSpPr txBox="1"/>
          <p:nvPr/>
        </p:nvSpPr>
        <p:spPr>
          <a:xfrm>
            <a:off x="3119120" y="6191885"/>
            <a:ext cx="1455420" cy="275590"/>
          </a:xfrm>
          <a:prstGeom prst="rect">
            <a:avLst/>
          </a:prstGeom>
          <a:noFill/>
          <a:ln w="9525">
            <a:noFill/>
          </a:ln>
        </p:spPr>
        <p:txBody>
          <a:bodyPr wrap="square">
            <a:spAutoFit/>
          </a:bodyPr>
          <a:p>
            <a:pPr indent="0"/>
            <a:r>
              <a:rPr lang="zh-CN" sz="1200" b="0">
                <a:latin typeface="微软雅黑" panose="020B0503020204020204" pitchFamily="34" charset="-122"/>
                <a:ea typeface="微软雅黑" panose="020B0503020204020204" pitchFamily="34" charset="-122"/>
              </a:rPr>
              <a:t>夫琅禾费衍射公式：</a:t>
            </a:r>
            <a:endParaRPr lang="zh-CN" altLang="en-US">
              <a:latin typeface="微软雅黑" panose="020B0503020204020204" pitchFamily="34" charset="-122"/>
              <a:ea typeface="微软雅黑" panose="020B0503020204020204" pitchFamily="34" charset="-122"/>
            </a:endParaRPr>
          </a:p>
        </p:txBody>
      </p:sp>
      <p:graphicFrame>
        <p:nvGraphicFramePr>
          <p:cNvPr id="29" name="对象 -2147482551"/>
          <p:cNvGraphicFramePr>
            <a:graphicFrameLocks noChangeAspect="1"/>
          </p:cNvGraphicFramePr>
          <p:nvPr/>
        </p:nvGraphicFramePr>
        <p:xfrm>
          <a:off x="4219575" y="2068830"/>
          <a:ext cx="2222500" cy="431800"/>
        </p:xfrm>
        <a:graphic>
          <a:graphicData uri="http://schemas.openxmlformats.org/presentationml/2006/ole">
            <mc:AlternateContent xmlns:mc="http://schemas.openxmlformats.org/markup-compatibility/2006">
              <mc:Choice xmlns:v="urn:schemas-microsoft-com:vml" Requires="v">
                <p:oleObj spid="_x0000_s37" name="" r:id="rId25" imgW="2222500" imgH="431800" progId="Equation.KSEE3">
                  <p:embed/>
                </p:oleObj>
              </mc:Choice>
              <mc:Fallback>
                <p:oleObj name="" r:id="rId25" imgW="2222500" imgH="431800" progId="Equation.KSEE3">
                  <p:embed/>
                  <p:pic>
                    <p:nvPicPr>
                      <p:cNvPr id="0" name="图片 36"/>
                      <p:cNvPicPr/>
                      <p:nvPr/>
                    </p:nvPicPr>
                    <p:blipFill>
                      <a:blip r:embed="rId26"/>
                      <a:stretch>
                        <a:fillRect/>
                      </a:stretch>
                    </p:blipFill>
                    <p:spPr>
                      <a:xfrm>
                        <a:off x="4219575" y="2068830"/>
                        <a:ext cx="2222500" cy="431800"/>
                      </a:xfrm>
                      <a:prstGeom prst="rect">
                        <a:avLst/>
                      </a:prstGeom>
                      <a:noFill/>
                      <a:ln w="38100">
                        <a:noFill/>
                        <a:miter/>
                      </a:ln>
                    </p:spPr>
                  </p:pic>
                </p:oleObj>
              </mc:Fallback>
            </mc:AlternateContent>
          </a:graphicData>
        </a:graphic>
      </p:graphicFrame>
      <p:sp>
        <p:nvSpPr>
          <p:cNvPr id="38" name="文本框 37"/>
          <p:cNvSpPr txBox="1"/>
          <p:nvPr/>
        </p:nvSpPr>
        <p:spPr>
          <a:xfrm>
            <a:off x="3086100" y="2130425"/>
            <a:ext cx="1185545" cy="275590"/>
          </a:xfrm>
          <a:prstGeom prst="rect">
            <a:avLst/>
          </a:prstGeom>
          <a:noFill/>
        </p:spPr>
        <p:txBody>
          <a:bodyPr wrap="square" rtlCol="0">
            <a:spAutoFit/>
          </a:bodyPr>
          <a:p>
            <a:r>
              <a:rPr lang="zh-CN" altLang="en-US" sz="1200">
                <a:latin typeface="微软雅黑" panose="020B0503020204020204" pitchFamily="34" charset="-122"/>
                <a:ea typeface="微软雅黑" panose="020B0503020204020204" pitchFamily="34" charset="-122"/>
              </a:rPr>
              <a:t>透镜厚度函数：</a:t>
            </a:r>
            <a:endParaRPr lang="zh-CN" altLang="en-US" sz="120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ppt_w</p:attrName>
                                        </p:attrNameLst>
                                      </p:cBhvr>
                                      <p:tavLst>
                                        <p:tav tm="0">
                                          <p:val>
                                            <p:fltVal val="0"/>
                                          </p:val>
                                        </p:tav>
                                        <p:tav tm="100000">
                                          <p:val>
                                            <p:strVal val="#ppt_w"/>
                                          </p:val>
                                        </p:tav>
                                      </p:tavLst>
                                    </p:anim>
                                    <p:anim calcmode="lin" valueType="num">
                                      <p:cBhvr>
                                        <p:cTn id="12" dur="500" fill="hold"/>
                                        <p:tgtEl>
                                          <p:spTgt spid="5"/>
                                        </p:tgtEl>
                                        <p:attrNameLst>
                                          <p:attrName>ppt_h</p:attrName>
                                        </p:attrNameLst>
                                      </p:cBhvr>
                                      <p:tavLst>
                                        <p:tav tm="0">
                                          <p:val>
                                            <p:fltVal val="0"/>
                                          </p:val>
                                        </p:tav>
                                        <p:tav tm="100000">
                                          <p:val>
                                            <p:strVal val="#ppt_h"/>
                                          </p:val>
                                        </p:tav>
                                      </p:tavLst>
                                    </p:anim>
                                    <p:animEffect transition="in" filter="fade">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childTnLst>
                                </p:cTn>
                              </p:par>
                              <p:par>
                                <p:cTn id="18" presetID="1" presetClass="entr" presetSubtype="0" fill="hold" grpId="2" nodeType="withEffect">
                                  <p:stCondLst>
                                    <p:cond delay="0"/>
                                  </p:stCondLst>
                                  <p:childTnLst>
                                    <p:set>
                                      <p:cBhvr>
                                        <p:cTn id="19" dur="1" fill="hold">
                                          <p:stCondLst>
                                            <p:cond delay="0"/>
                                          </p:stCondLst>
                                        </p:cTn>
                                        <p:tgtEl>
                                          <p:spTgt spid="15"/>
                                        </p:tgtEl>
                                        <p:attrNameLst>
                                          <p:attrName>style.visibility</p:attrName>
                                        </p:attrNameLst>
                                      </p:cBhvr>
                                      <p:to>
                                        <p:strVal val="visible"/>
                                      </p:to>
                                    </p:set>
                                  </p:childTnLst>
                                </p:cTn>
                              </p:par>
                              <p:par>
                                <p:cTn id="20" presetID="1" presetClass="entr" presetSubtype="0" fill="hold" grpId="2" nodeType="withEffect">
                                  <p:stCondLst>
                                    <p:cond delay="0"/>
                                  </p:stCondLst>
                                  <p:childTnLst>
                                    <p:set>
                                      <p:cBhvr>
                                        <p:cTn id="21" dur="1" fill="hold">
                                          <p:stCondLst>
                                            <p:cond delay="0"/>
                                          </p:stCondLst>
                                        </p:cTn>
                                        <p:tgtEl>
                                          <p:spTgt spid="26"/>
                                        </p:tgtEl>
                                        <p:attrNameLst>
                                          <p:attrName>style.visibility</p:attrName>
                                        </p:attrNameLst>
                                      </p:cBhvr>
                                      <p:to>
                                        <p:strVal val="visible"/>
                                      </p:to>
                                    </p:set>
                                  </p:childTnLst>
                                </p:cTn>
                              </p:par>
                              <p:par>
                                <p:cTn id="22" presetID="1" presetClass="entr" presetSubtype="0" fill="hold" grpId="2" nodeType="withEffect">
                                  <p:stCondLst>
                                    <p:cond delay="0"/>
                                  </p:stCondLst>
                                  <p:childTnLst>
                                    <p:set>
                                      <p:cBhvr>
                                        <p:cTn id="23" dur="1" fill="hold">
                                          <p:stCondLst>
                                            <p:cond delay="0"/>
                                          </p:stCondLst>
                                        </p:cTn>
                                        <p:tgtEl>
                                          <p:spTgt spid="123"/>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3"/>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6"/>
                                        </p:tgtEl>
                                        <p:attrNameLst>
                                          <p:attrName>style.visibility</p:attrName>
                                        </p:attrNameLst>
                                      </p:cBhvr>
                                      <p:to>
                                        <p:strVal val="visible"/>
                                      </p:to>
                                    </p:set>
                                  </p:childTnLst>
                                </p:cTn>
                              </p:par>
                              <p:par>
                                <p:cTn id="28" presetID="1" presetClass="entr" presetSubtype="0" fill="hold" grpId="2" nodeType="withEffect">
                                  <p:stCondLst>
                                    <p:cond delay="0"/>
                                  </p:stCondLst>
                                  <p:childTnLst>
                                    <p:set>
                                      <p:cBhvr>
                                        <p:cTn id="29" dur="1" fill="hold">
                                          <p:stCondLst>
                                            <p:cond delay="0"/>
                                          </p:stCondLst>
                                        </p:cTn>
                                        <p:tgtEl>
                                          <p:spTgt spid="100"/>
                                        </p:tgtEl>
                                        <p:attrNameLst>
                                          <p:attrName>style.visibility</p:attrName>
                                        </p:attrNameLst>
                                      </p:cBhvr>
                                      <p:to>
                                        <p:strVal val="visible"/>
                                      </p:to>
                                    </p:set>
                                  </p:childTnLst>
                                </p:cTn>
                              </p:par>
                              <p:par>
                                <p:cTn id="30" presetID="1" presetClass="entr" presetSubtype="0" fill="hold" grpId="2" nodeType="withEffect">
                                  <p:stCondLst>
                                    <p:cond delay="0"/>
                                  </p:stCondLst>
                                  <p:childTnLst>
                                    <p:set>
                                      <p:cBhvr>
                                        <p:cTn id="31" dur="1" fill="hold">
                                          <p:stCondLst>
                                            <p:cond delay="0"/>
                                          </p:stCondLst>
                                        </p:cTn>
                                        <p:tgtEl>
                                          <p:spTgt spid="101"/>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7"/>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9"/>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11"/>
                                        </p:tgtEl>
                                        <p:attrNameLst>
                                          <p:attrName>style.visibility</p:attrName>
                                        </p:attrNameLst>
                                      </p:cBhvr>
                                      <p:to>
                                        <p:strVal val="visible"/>
                                      </p:to>
                                    </p:set>
                                  </p:childTnLst>
                                </p:cTn>
                              </p:par>
                              <p:par>
                                <p:cTn id="38" presetID="1" presetClass="entr" presetSubtype="0" fill="hold" grpId="2" nodeType="withEffect">
                                  <p:stCondLst>
                                    <p:cond delay="0"/>
                                  </p:stCondLst>
                                  <p:childTnLst>
                                    <p:set>
                                      <p:cBhvr>
                                        <p:cTn id="39" dur="1" fill="hold">
                                          <p:stCondLst>
                                            <p:cond delay="0"/>
                                          </p:stCondLst>
                                        </p:cTn>
                                        <p:tgtEl>
                                          <p:spTgt spid="102"/>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13"/>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16"/>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17"/>
                                        </p:tgtEl>
                                        <p:attrNameLst>
                                          <p:attrName>style.visibility</p:attrName>
                                        </p:attrNameLst>
                                      </p:cBhvr>
                                      <p:to>
                                        <p:strVal val="visible"/>
                                      </p:to>
                                    </p:set>
                                  </p:childTnLst>
                                </p:cTn>
                              </p:par>
                              <p:par>
                                <p:cTn id="46" presetID="1" presetClass="entr" presetSubtype="0" fill="hold" nodeType="withEffect">
                                  <p:stCondLst>
                                    <p:cond delay="0"/>
                                  </p:stCondLst>
                                  <p:childTnLst>
                                    <p:set>
                                      <p:cBhvr>
                                        <p:cTn id="47" dur="1" fill="hold">
                                          <p:stCondLst>
                                            <p:cond delay="0"/>
                                          </p:stCondLst>
                                        </p:cTn>
                                        <p:tgtEl>
                                          <p:spTgt spid="19"/>
                                        </p:tgtEl>
                                        <p:attrNameLst>
                                          <p:attrName>style.visibility</p:attrName>
                                        </p:attrNameLst>
                                      </p:cBhvr>
                                      <p:to>
                                        <p:strVal val="visible"/>
                                      </p:to>
                                    </p:set>
                                  </p:childTnLst>
                                </p:cTn>
                              </p:par>
                              <p:par>
                                <p:cTn id="48" presetID="1" presetClass="entr" presetSubtype="0" fill="hold" nodeType="withEffect">
                                  <p:stCondLst>
                                    <p:cond delay="0"/>
                                  </p:stCondLst>
                                  <p:childTnLst>
                                    <p:set>
                                      <p:cBhvr>
                                        <p:cTn id="49" dur="1" fill="hold">
                                          <p:stCondLst>
                                            <p:cond delay="0"/>
                                          </p:stCondLst>
                                        </p:cTn>
                                        <p:tgtEl>
                                          <p:spTgt spid="21"/>
                                        </p:tgtEl>
                                        <p:attrNameLst>
                                          <p:attrName>style.visibility</p:attrName>
                                        </p:attrNameLst>
                                      </p:cBhvr>
                                      <p:to>
                                        <p:strVal val="visible"/>
                                      </p:to>
                                    </p:set>
                                  </p:childTnLst>
                                </p:cTn>
                              </p:par>
                              <p:par>
                                <p:cTn id="50" presetID="1" presetClass="entr" presetSubtype="0" fill="hold" nodeType="withEffect">
                                  <p:stCondLst>
                                    <p:cond delay="0"/>
                                  </p:stCondLst>
                                  <p:childTnLst>
                                    <p:set>
                                      <p:cBhvr>
                                        <p:cTn id="51" dur="1" fill="hold">
                                          <p:stCondLst>
                                            <p:cond delay="0"/>
                                          </p:stCondLst>
                                        </p:cTn>
                                        <p:tgtEl>
                                          <p:spTgt spid="23"/>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25"/>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28"/>
                                        </p:tgtEl>
                                        <p:attrNameLst>
                                          <p:attrName>style.visibility</p:attrName>
                                        </p:attrNameLst>
                                      </p:cBhvr>
                                      <p:to>
                                        <p:strVal val="visible"/>
                                      </p:to>
                                    </p:set>
                                  </p:childTnLst>
                                </p:cTn>
                              </p:par>
                              <p:par>
                                <p:cTn id="56" presetID="1" presetClass="entr" presetSubtype="0" fill="hold" nodeType="withEffect">
                                  <p:stCondLst>
                                    <p:cond delay="0"/>
                                  </p:stCondLst>
                                  <p:childTnLst>
                                    <p:set>
                                      <p:cBhvr>
                                        <p:cTn id="57" dur="1" fill="hold">
                                          <p:stCondLst>
                                            <p:cond delay="0"/>
                                          </p:stCondLst>
                                        </p:cTn>
                                        <p:tgtEl>
                                          <p:spTgt spid="29"/>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38"/>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30"/>
                                        </p:tgtEl>
                                        <p:attrNameLst>
                                          <p:attrName>style.visibility</p:attrName>
                                        </p:attrNameLst>
                                      </p:cBhvr>
                                      <p:to>
                                        <p:strVal val="visible"/>
                                      </p:to>
                                    </p:set>
                                  </p:childTnLst>
                                </p:cTn>
                              </p:par>
                              <p:par>
                                <p:cTn id="64" presetID="1" presetClass="entr" presetSubtype="0" fill="hold" nodeType="withEffect">
                                  <p:stCondLst>
                                    <p:cond delay="0"/>
                                  </p:stCondLst>
                                  <p:childTnLst>
                                    <p:set>
                                      <p:cBhvr>
                                        <p:cTn id="65" dur="1" fill="hold">
                                          <p:stCondLst>
                                            <p:cond delay="0"/>
                                          </p:stCondLst>
                                        </p:cTn>
                                        <p:tgtEl>
                                          <p:spTgt spid="31"/>
                                        </p:tgtEl>
                                        <p:attrNameLst>
                                          <p:attrName>style.visibility</p:attrName>
                                        </p:attrNameLst>
                                      </p:cBhvr>
                                      <p:to>
                                        <p:strVal val="visible"/>
                                      </p:to>
                                    </p:set>
                                  </p:childTnLst>
                                </p:cTn>
                              </p:par>
                              <p:par>
                                <p:cTn id="66" presetID="1" presetClass="entr" presetSubtype="0" fill="hold" nodeType="withEffect">
                                  <p:stCondLst>
                                    <p:cond delay="0"/>
                                  </p:stCondLst>
                                  <p:childTnLst>
                                    <p:set>
                                      <p:cBhvr>
                                        <p:cTn id="67" dur="1" fill="hold">
                                          <p:stCondLst>
                                            <p:cond delay="0"/>
                                          </p:stCondLst>
                                        </p:cTn>
                                        <p:tgtEl>
                                          <p:spTgt spid="33"/>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35"/>
                                        </p:tgtEl>
                                        <p:attrNameLst>
                                          <p:attrName>style.visibility</p:attrName>
                                        </p:attrNameLst>
                                      </p:cBhvr>
                                      <p:to>
                                        <p:strVal val="visible"/>
                                      </p:to>
                                    </p:set>
                                  </p:childTnLst>
                                </p:cTn>
                              </p:par>
                              <p:par>
                                <p:cTn id="70" presetID="1" presetClass="entr" presetSubtype="0" fill="hold" grpId="0" nodeType="withEffect">
                                  <p:stCondLst>
                                    <p:cond delay="0"/>
                                  </p:stCondLst>
                                  <p:childTnLst>
                                    <p:set>
                                      <p:cBhvr>
                                        <p:cTn id="71"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p:bldP spid="15" grpId="1"/>
      <p:bldP spid="26" grpId="1"/>
      <p:bldP spid="123" grpId="1"/>
      <p:bldP spid="3" grpId="1"/>
      <p:bldP spid="100" grpId="1"/>
      <p:bldP spid="101" grpId="1"/>
      <p:bldP spid="102" grpId="1"/>
      <p:bldP spid="19" grpId="1"/>
      <p:bldP spid="23" grpId="1"/>
      <p:bldP spid="33" grpId="1"/>
      <p:bldP spid="15" grpId="2"/>
      <p:bldP spid="26" grpId="2"/>
      <p:bldP spid="123" grpId="2"/>
      <p:bldP spid="6" grpId="0"/>
      <p:bldP spid="100" grpId="2"/>
      <p:bldP spid="101" grpId="2"/>
      <p:bldP spid="102" grpId="2"/>
      <p:bldP spid="16" grpId="0"/>
      <p:bldP spid="25" grpId="0"/>
      <p:bldP spid="28" grpId="0"/>
      <p:bldP spid="30" grpId="0"/>
      <p:bldP spid="35" grpId="0"/>
      <p:bldP spid="36" grpId="0"/>
      <p:bldP spid="3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7493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 name="文本框 4"/>
          <p:cNvSpPr txBox="1"/>
          <p:nvPr/>
        </p:nvSpPr>
        <p:spPr>
          <a:xfrm>
            <a:off x="4260850" y="82263"/>
            <a:ext cx="3670300" cy="583565"/>
          </a:xfrm>
          <a:prstGeom prst="rect">
            <a:avLst/>
          </a:prstGeom>
          <a:noFill/>
        </p:spPr>
        <p:txBody>
          <a:bodyPr wrap="square" rtlCol="0">
            <a:spAutoFit/>
          </a:bodyPr>
          <a:lstStyle/>
          <a:p>
            <a:pPr algn="ctr"/>
            <a:r>
              <a:rPr lang="zh-CN" altLang="en-US" sz="3200" dirty="0">
                <a:solidFill>
                  <a:schemeClr val="bg1"/>
                </a:solidFill>
                <a:latin typeface="微软雅黑" panose="020B0503020204020204" pitchFamily="34" charset="-122"/>
                <a:ea typeface="微软雅黑" panose="020B0503020204020204" pitchFamily="34" charset="-122"/>
              </a:rPr>
              <a:t>傅里叶变换</a:t>
            </a:r>
            <a:endParaRPr lang="zh-CN" altLang="en-US" sz="3200" dirty="0">
              <a:solidFill>
                <a:schemeClr val="bg1"/>
              </a:solidFill>
              <a:latin typeface="微软雅黑" panose="020B0503020204020204" pitchFamily="34" charset="-122"/>
              <a:ea typeface="微软雅黑" panose="020B0503020204020204" pitchFamily="34" charset="-122"/>
            </a:endParaRPr>
          </a:p>
        </p:txBody>
      </p:sp>
      <p:pic>
        <p:nvPicPr>
          <p:cNvPr id="18" name="图片 1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12589" y="82263"/>
            <a:ext cx="2263849" cy="599049"/>
          </a:xfrm>
          <a:prstGeom prst="rect">
            <a:avLst/>
          </a:prstGeom>
        </p:spPr>
      </p:pic>
      <p:pic>
        <p:nvPicPr>
          <p:cNvPr id="8" name="图片 -2147482553" descr="1598104905(1)"/>
          <p:cNvPicPr>
            <a:picLocks noChangeAspect="1"/>
          </p:cNvPicPr>
          <p:nvPr/>
        </p:nvPicPr>
        <p:blipFill>
          <a:blip r:embed="rId2"/>
          <a:stretch>
            <a:fillRect/>
          </a:stretch>
        </p:blipFill>
        <p:spPr>
          <a:xfrm>
            <a:off x="606425" y="1827213"/>
            <a:ext cx="2537460" cy="1444625"/>
          </a:xfrm>
          <a:prstGeom prst="rect">
            <a:avLst/>
          </a:prstGeom>
          <a:noFill/>
          <a:ln w="9525">
            <a:noFill/>
          </a:ln>
        </p:spPr>
      </p:pic>
      <p:sp>
        <p:nvSpPr>
          <p:cNvPr id="10" name="文本框 9"/>
          <p:cNvSpPr txBox="1"/>
          <p:nvPr/>
        </p:nvSpPr>
        <p:spPr>
          <a:xfrm>
            <a:off x="424180" y="3646805"/>
            <a:ext cx="11192510" cy="306705"/>
          </a:xfrm>
          <a:prstGeom prst="rect">
            <a:avLst/>
          </a:prstGeom>
          <a:noFill/>
        </p:spPr>
        <p:txBody>
          <a:bodyPr wrap="square" rtlCol="0">
            <a:spAutoFit/>
          </a:bodyPr>
          <a:p>
            <a:r>
              <a:rPr lang="en-US" altLang="zh-CN" sz="1400" b="1">
                <a:latin typeface="微软雅黑" panose="020B0503020204020204" pitchFamily="34" charset="-122"/>
                <a:ea typeface="微软雅黑" panose="020B0503020204020204" pitchFamily="34" charset="-122"/>
                <a:cs typeface="微软雅黑" panose="020B0503020204020204" pitchFamily="34" charset="-122"/>
              </a:rPr>
              <a:t>4f</a:t>
            </a:r>
            <a:r>
              <a:rPr lang="zh-CN" altLang="en-US" sz="1400" b="1">
                <a:latin typeface="微软雅黑" panose="020B0503020204020204" pitchFamily="34" charset="-122"/>
                <a:ea typeface="微软雅黑" panose="020B0503020204020204" pitchFamily="34" charset="-122"/>
                <a:cs typeface="微软雅黑" panose="020B0503020204020204" pitchFamily="34" charset="-122"/>
              </a:rPr>
              <a:t>系统：</a:t>
            </a:r>
            <a:r>
              <a:rPr lang="zh-CN" altLang="en-US" sz="1200">
                <a:latin typeface="微软雅黑" panose="020B0503020204020204" pitchFamily="34" charset="-122"/>
                <a:ea typeface="微软雅黑" panose="020B0503020204020204" pitchFamily="34" charset="-122"/>
                <a:cs typeface="微软雅黑" panose="020B0503020204020204" pitchFamily="34" charset="-122"/>
              </a:rPr>
              <a:t>由</a:t>
            </a:r>
            <a:r>
              <a:rPr lang="zh-CN" altLang="en-US" sz="1200">
                <a:latin typeface="微软雅黑" panose="020B0503020204020204" pitchFamily="34" charset="-122"/>
                <a:ea typeface="微软雅黑" panose="020B0503020204020204" pitchFamily="34" charset="-122"/>
                <a:cs typeface="微软雅黑" panose="020B0503020204020204" pitchFamily="34" charset="-122"/>
              </a:rPr>
              <a:t>两个焦距为f的透镜L1、L2，物平面O，共焦平面T，像平面I组成，其中共焦平面又称变换平面，在此可以安装各种结构和性能的屏（例如空间滤波器）。</a:t>
            </a:r>
            <a:endParaRPr lang="zh-CN" altLang="en-US" sz="1200">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2" name="对象 -2147482568"/>
          <p:cNvGraphicFramePr>
            <a:graphicFrameLocks noChangeAspect="1"/>
          </p:cNvGraphicFramePr>
          <p:nvPr/>
        </p:nvGraphicFramePr>
        <p:xfrm>
          <a:off x="7400925" y="1911350"/>
          <a:ext cx="3556000" cy="469900"/>
        </p:xfrm>
        <a:graphic>
          <a:graphicData uri="http://schemas.openxmlformats.org/presentationml/2006/ole">
            <mc:AlternateContent xmlns:mc="http://schemas.openxmlformats.org/markup-compatibility/2006">
              <mc:Choice xmlns:v="urn:schemas-microsoft-com:vml" Requires="v">
                <p:oleObj spid="_x0000_s11" name="" r:id="rId3" imgW="3556000" imgH="469900" progId="Equation.KSEE3">
                  <p:embed/>
                </p:oleObj>
              </mc:Choice>
              <mc:Fallback>
                <p:oleObj name="" r:id="rId3" imgW="3556000" imgH="469900" progId="Equation.KSEE3">
                  <p:embed/>
                  <p:pic>
                    <p:nvPicPr>
                      <p:cNvPr id="0" name="图片 10"/>
                      <p:cNvPicPr/>
                      <p:nvPr/>
                    </p:nvPicPr>
                    <p:blipFill>
                      <a:blip r:embed="rId4"/>
                      <a:stretch>
                        <a:fillRect/>
                      </a:stretch>
                    </p:blipFill>
                    <p:spPr>
                      <a:xfrm>
                        <a:off x="7400925" y="1911350"/>
                        <a:ext cx="3556000" cy="469900"/>
                      </a:xfrm>
                      <a:prstGeom prst="rect">
                        <a:avLst/>
                      </a:prstGeom>
                      <a:noFill/>
                      <a:ln w="38100">
                        <a:noFill/>
                        <a:miter/>
                      </a:ln>
                    </p:spPr>
                  </p:pic>
                </p:oleObj>
              </mc:Fallback>
            </mc:AlternateContent>
          </a:graphicData>
        </a:graphic>
      </p:graphicFrame>
      <p:graphicFrame>
        <p:nvGraphicFramePr>
          <p:cNvPr id="3" name="对象 -2147482565"/>
          <p:cNvGraphicFramePr>
            <a:graphicFrameLocks noChangeAspect="1"/>
          </p:cNvGraphicFramePr>
          <p:nvPr/>
        </p:nvGraphicFramePr>
        <p:xfrm>
          <a:off x="7964170" y="2491105"/>
          <a:ext cx="1587500" cy="469900"/>
        </p:xfrm>
        <a:graphic>
          <a:graphicData uri="http://schemas.openxmlformats.org/presentationml/2006/ole">
            <mc:AlternateContent xmlns:mc="http://schemas.openxmlformats.org/markup-compatibility/2006">
              <mc:Choice xmlns:v="urn:schemas-microsoft-com:vml" Requires="v">
                <p:oleObj spid="_x0000_s12" name="" r:id="rId5" imgW="1587500" imgH="469900" progId="Equation.KSEE3">
                  <p:embed/>
                </p:oleObj>
              </mc:Choice>
              <mc:Fallback>
                <p:oleObj name="" r:id="rId5" imgW="1587500" imgH="469900" progId="Equation.KSEE3">
                  <p:embed/>
                  <p:pic>
                    <p:nvPicPr>
                      <p:cNvPr id="0" name="图片 11"/>
                      <p:cNvPicPr/>
                      <p:nvPr/>
                    </p:nvPicPr>
                    <p:blipFill>
                      <a:blip r:embed="rId6"/>
                      <a:stretch>
                        <a:fillRect/>
                      </a:stretch>
                    </p:blipFill>
                    <p:spPr>
                      <a:xfrm>
                        <a:off x="7964170" y="2491105"/>
                        <a:ext cx="1587500" cy="469900"/>
                      </a:xfrm>
                      <a:prstGeom prst="rect">
                        <a:avLst/>
                      </a:prstGeom>
                      <a:noFill/>
                      <a:ln w="38100">
                        <a:noFill/>
                        <a:miter/>
                      </a:ln>
                    </p:spPr>
                  </p:pic>
                </p:oleObj>
              </mc:Fallback>
            </mc:AlternateContent>
          </a:graphicData>
        </a:graphic>
      </p:graphicFrame>
      <p:graphicFrame>
        <p:nvGraphicFramePr>
          <p:cNvPr id="15" name="对象 -2147482556"/>
          <p:cNvGraphicFramePr>
            <a:graphicFrameLocks noChangeAspect="1"/>
          </p:cNvGraphicFramePr>
          <p:nvPr/>
        </p:nvGraphicFramePr>
        <p:xfrm>
          <a:off x="7964170" y="3071495"/>
          <a:ext cx="1739900" cy="520700"/>
        </p:xfrm>
        <a:graphic>
          <a:graphicData uri="http://schemas.openxmlformats.org/presentationml/2006/ole">
            <mc:AlternateContent xmlns:mc="http://schemas.openxmlformats.org/markup-compatibility/2006">
              <mc:Choice xmlns:v="urn:schemas-microsoft-com:vml" Requires="v">
                <p:oleObj spid="_x0000_s16" name="" r:id="rId7" imgW="1739900" imgH="520700" progId="Equation.KSEE3">
                  <p:embed/>
                </p:oleObj>
              </mc:Choice>
              <mc:Fallback>
                <p:oleObj name="" r:id="rId7" imgW="1739900" imgH="520700" progId="Equation.KSEE3">
                  <p:embed/>
                  <p:pic>
                    <p:nvPicPr>
                      <p:cNvPr id="0" name="图片 14"/>
                      <p:cNvPicPr/>
                      <p:nvPr/>
                    </p:nvPicPr>
                    <p:blipFill>
                      <a:blip r:embed="rId8"/>
                      <a:stretch>
                        <a:fillRect/>
                      </a:stretch>
                    </p:blipFill>
                    <p:spPr>
                      <a:xfrm>
                        <a:off x="7964170" y="3071495"/>
                        <a:ext cx="1739900" cy="520700"/>
                      </a:xfrm>
                      <a:prstGeom prst="rect">
                        <a:avLst/>
                      </a:prstGeom>
                      <a:noFill/>
                      <a:ln w="38100">
                        <a:noFill/>
                        <a:miter/>
                      </a:ln>
                    </p:spPr>
                  </p:pic>
                </p:oleObj>
              </mc:Fallback>
            </mc:AlternateContent>
          </a:graphicData>
        </a:graphic>
      </p:graphicFrame>
      <p:sp>
        <p:nvSpPr>
          <p:cNvPr id="102" name="文本框 101"/>
          <p:cNvSpPr txBox="1"/>
          <p:nvPr/>
        </p:nvSpPr>
        <p:spPr>
          <a:xfrm>
            <a:off x="5082540" y="4758690"/>
            <a:ext cx="1111250" cy="275590"/>
          </a:xfrm>
          <a:prstGeom prst="rect">
            <a:avLst/>
          </a:prstGeom>
          <a:noFill/>
          <a:ln w="9525">
            <a:noFill/>
          </a:ln>
        </p:spPr>
        <p:txBody>
          <a:bodyPr wrap="square">
            <a:spAutoFit/>
          </a:bodyPr>
          <a:p>
            <a:pPr indent="0"/>
            <a:r>
              <a:rPr lang="zh-CN" sz="1200" b="0">
                <a:latin typeface="微软雅黑" panose="020B0503020204020204" pitchFamily="34" charset="-122"/>
                <a:ea typeface="微软雅黑" panose="020B0503020204020204" pitchFamily="34" charset="-122"/>
              </a:rPr>
              <a:t>第一个透镜：</a:t>
            </a:r>
            <a:endParaRPr lang="zh-CN" altLang="en-US">
              <a:latin typeface="微软雅黑" panose="020B0503020204020204" pitchFamily="34" charset="-122"/>
              <a:ea typeface="微软雅黑" panose="020B0503020204020204" pitchFamily="34" charset="-122"/>
            </a:endParaRPr>
          </a:p>
        </p:txBody>
      </p:sp>
      <p:sp>
        <p:nvSpPr>
          <p:cNvPr id="17" name="文本框 16"/>
          <p:cNvSpPr txBox="1"/>
          <p:nvPr/>
        </p:nvSpPr>
        <p:spPr>
          <a:xfrm>
            <a:off x="5066030" y="5147945"/>
            <a:ext cx="986155" cy="275590"/>
          </a:xfrm>
          <a:prstGeom prst="rect">
            <a:avLst/>
          </a:prstGeom>
          <a:noFill/>
          <a:ln w="9525">
            <a:noFill/>
          </a:ln>
        </p:spPr>
        <p:txBody>
          <a:bodyPr wrap="square">
            <a:spAutoFit/>
          </a:bodyPr>
          <a:p>
            <a:pPr indent="0"/>
            <a:r>
              <a:rPr lang="zh-CN" sz="1200" b="0">
                <a:latin typeface="微软雅黑" panose="020B0503020204020204" pitchFamily="34" charset="-122"/>
                <a:ea typeface="微软雅黑" panose="020B0503020204020204" pitchFamily="34" charset="-122"/>
              </a:rPr>
              <a:t>第二个透镜：</a:t>
            </a:r>
            <a:endParaRPr lang="zh-CN" altLang="en-US">
              <a:latin typeface="微软雅黑" panose="020B0503020204020204" pitchFamily="34" charset="-122"/>
              <a:ea typeface="微软雅黑" panose="020B0503020204020204" pitchFamily="34" charset="-122"/>
            </a:endParaRPr>
          </a:p>
        </p:txBody>
      </p:sp>
      <p:graphicFrame>
        <p:nvGraphicFramePr>
          <p:cNvPr id="19" name="对象 -2147482541"/>
          <p:cNvGraphicFramePr>
            <a:graphicFrameLocks noChangeAspect="1"/>
          </p:cNvGraphicFramePr>
          <p:nvPr/>
        </p:nvGraphicFramePr>
        <p:xfrm>
          <a:off x="6126480" y="4788535"/>
          <a:ext cx="1041400" cy="215900"/>
        </p:xfrm>
        <a:graphic>
          <a:graphicData uri="http://schemas.openxmlformats.org/presentationml/2006/ole">
            <mc:AlternateContent xmlns:mc="http://schemas.openxmlformats.org/markup-compatibility/2006">
              <mc:Choice xmlns:v="urn:schemas-microsoft-com:vml" Requires="v">
                <p:oleObj spid="_x0000_s21" name="" r:id="rId9" imgW="1041400" imgH="215900" progId="Equation.KSEE3">
                  <p:embed/>
                </p:oleObj>
              </mc:Choice>
              <mc:Fallback>
                <p:oleObj name="" r:id="rId9" imgW="1041400" imgH="215900" progId="Equation.KSEE3">
                  <p:embed/>
                  <p:pic>
                    <p:nvPicPr>
                      <p:cNvPr id="0" name="图片 16"/>
                      <p:cNvPicPr/>
                      <p:nvPr/>
                    </p:nvPicPr>
                    <p:blipFill>
                      <a:blip r:embed="rId10"/>
                      <a:stretch>
                        <a:fillRect/>
                      </a:stretch>
                    </p:blipFill>
                    <p:spPr>
                      <a:xfrm>
                        <a:off x="6126480" y="4788535"/>
                        <a:ext cx="1041400" cy="215900"/>
                      </a:xfrm>
                      <a:prstGeom prst="rect">
                        <a:avLst/>
                      </a:prstGeom>
                      <a:noFill/>
                      <a:ln w="38100">
                        <a:noFill/>
                        <a:miter/>
                      </a:ln>
                    </p:spPr>
                  </p:pic>
                </p:oleObj>
              </mc:Fallback>
            </mc:AlternateContent>
          </a:graphicData>
        </a:graphic>
      </p:graphicFrame>
      <p:graphicFrame>
        <p:nvGraphicFramePr>
          <p:cNvPr id="22" name="对象 -2147482543"/>
          <p:cNvGraphicFramePr>
            <a:graphicFrameLocks noChangeAspect="1"/>
          </p:cNvGraphicFramePr>
          <p:nvPr/>
        </p:nvGraphicFramePr>
        <p:xfrm>
          <a:off x="6103303" y="5178425"/>
          <a:ext cx="2831465" cy="228600"/>
        </p:xfrm>
        <a:graphic>
          <a:graphicData uri="http://schemas.openxmlformats.org/presentationml/2006/ole">
            <mc:AlternateContent xmlns:mc="http://schemas.openxmlformats.org/markup-compatibility/2006">
              <mc:Choice xmlns:v="urn:schemas-microsoft-com:vml" Requires="v">
                <p:oleObj spid="_x0000_s23" name="" r:id="rId11" imgW="2831465" imgH="228600" progId="Equation.KSEE3">
                  <p:embed/>
                </p:oleObj>
              </mc:Choice>
              <mc:Fallback>
                <p:oleObj name="" r:id="rId11" imgW="2831465" imgH="228600" progId="Equation.KSEE3">
                  <p:embed/>
                  <p:pic>
                    <p:nvPicPr>
                      <p:cNvPr id="0" name="图片 18"/>
                      <p:cNvPicPr/>
                      <p:nvPr/>
                    </p:nvPicPr>
                    <p:blipFill>
                      <a:blip r:embed="rId12"/>
                      <a:stretch>
                        <a:fillRect/>
                      </a:stretch>
                    </p:blipFill>
                    <p:spPr>
                      <a:xfrm>
                        <a:off x="6103303" y="5178425"/>
                        <a:ext cx="2831465" cy="228600"/>
                      </a:xfrm>
                      <a:prstGeom prst="rect">
                        <a:avLst/>
                      </a:prstGeom>
                      <a:noFill/>
                      <a:ln w="38100">
                        <a:noFill/>
                        <a:miter/>
                      </a:ln>
                    </p:spPr>
                  </p:pic>
                </p:oleObj>
              </mc:Fallback>
            </mc:AlternateContent>
          </a:graphicData>
        </a:graphic>
      </p:graphicFrame>
      <p:sp>
        <p:nvSpPr>
          <p:cNvPr id="24" name="文本框 23"/>
          <p:cNvSpPr txBox="1"/>
          <p:nvPr/>
        </p:nvSpPr>
        <p:spPr>
          <a:xfrm>
            <a:off x="5066665" y="5714365"/>
            <a:ext cx="5701030" cy="275590"/>
          </a:xfrm>
          <a:prstGeom prst="rect">
            <a:avLst/>
          </a:prstGeom>
          <a:noFill/>
          <a:ln w="9525">
            <a:noFill/>
          </a:ln>
        </p:spPr>
        <p:txBody>
          <a:bodyPr wrap="square">
            <a:spAutoFit/>
          </a:bodyPr>
          <a:p>
            <a:pPr indent="0"/>
            <a:r>
              <a:rPr lang="zh-CN" sz="1200" b="0">
                <a:latin typeface="微软雅黑" panose="020B0503020204020204" pitchFamily="34" charset="-122"/>
                <a:ea typeface="微软雅黑" panose="020B0503020204020204" pitchFamily="34" charset="-122"/>
              </a:rPr>
              <a:t>在变换平面上放置相位掩模，可实现对输入图像频谱的相位调制，实现卷积功能。</a:t>
            </a:r>
            <a:endParaRPr lang="zh-CN" altLang="en-US">
              <a:latin typeface="微软雅黑" panose="020B0503020204020204" pitchFamily="34" charset="-122"/>
              <a:ea typeface="微软雅黑" panose="020B0503020204020204" pitchFamily="34" charset="-122"/>
            </a:endParaRPr>
          </a:p>
        </p:txBody>
      </p:sp>
      <p:sp>
        <p:nvSpPr>
          <p:cNvPr id="25" name="文本框 24"/>
          <p:cNvSpPr txBox="1"/>
          <p:nvPr/>
        </p:nvSpPr>
        <p:spPr>
          <a:xfrm>
            <a:off x="5083810" y="4232275"/>
            <a:ext cx="3051810" cy="275590"/>
          </a:xfrm>
          <a:prstGeom prst="rect">
            <a:avLst/>
          </a:prstGeom>
          <a:noFill/>
          <a:ln w="9525">
            <a:noFill/>
          </a:ln>
        </p:spPr>
        <p:txBody>
          <a:bodyPr wrap="square">
            <a:spAutoFit/>
          </a:bodyPr>
          <a:p>
            <a:pPr indent="0"/>
            <a:r>
              <a:rPr lang="en-US" sz="1200" b="0">
                <a:latin typeface="微软雅黑" panose="020B0503020204020204" pitchFamily="34" charset="-122"/>
                <a:ea typeface="微软雅黑" panose="020B0503020204020204" pitchFamily="34" charset="-122"/>
                <a:cs typeface="微软雅黑" panose="020B0503020204020204" pitchFamily="34" charset="-122"/>
              </a:rPr>
              <a:t>OTI</a:t>
            </a:r>
            <a:r>
              <a:rPr lang="zh-CN" sz="1200" b="0">
                <a:latin typeface="微软雅黑" panose="020B0503020204020204" pitchFamily="34" charset="-122"/>
                <a:ea typeface="微软雅黑" panose="020B0503020204020204" pitchFamily="34" charset="-122"/>
                <a:cs typeface="微软雅黑" panose="020B0503020204020204" pitchFamily="34" charset="-122"/>
              </a:rPr>
              <a:t>系统是一个相干光学信息处理系统。</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6" name="文本框 25"/>
          <p:cNvSpPr txBox="1"/>
          <p:nvPr/>
        </p:nvSpPr>
        <p:spPr>
          <a:xfrm>
            <a:off x="424815" y="882015"/>
            <a:ext cx="11442065" cy="691515"/>
          </a:xfrm>
          <a:prstGeom prst="rect">
            <a:avLst/>
          </a:prstGeom>
          <a:noFill/>
        </p:spPr>
        <p:txBody>
          <a:bodyPr wrap="square" rtlCol="0">
            <a:spAutoFit/>
          </a:bodyPr>
          <a:p>
            <a:pPr algn="just" fontAlgn="auto">
              <a:lnSpc>
                <a:spcPct val="150000"/>
              </a:lnSpc>
            </a:pPr>
            <a:r>
              <a:rPr lang="zh-CN" altLang="en-US" sz="1400" b="1">
                <a:latin typeface="微软雅黑" panose="020B0503020204020204" pitchFamily="34" charset="-122"/>
                <a:ea typeface="微软雅黑" panose="020B0503020204020204" pitchFamily="34" charset="-122"/>
                <a:sym typeface="+mn-ea"/>
              </a:rPr>
              <a:t>单个透镜实现傅里叶变换：</a:t>
            </a:r>
            <a:r>
              <a:rPr lang="zh-CN" altLang="en-US" sz="1200">
                <a:latin typeface="微软雅黑" panose="020B0503020204020204" pitchFamily="34" charset="-122"/>
                <a:ea typeface="微软雅黑" panose="020B0503020204020204" pitchFamily="34" charset="-122"/>
              </a:rPr>
              <a:t>透镜准直具有傅里叶变换特性，聚焦具有傅里叶逆变换的功能。输入平面的场经一次菲涅尔衍射，经透镜相位变换后，再经历一次菲涅尔衍射传播到后焦面。</a:t>
            </a:r>
            <a:endParaRPr lang="zh-CN" altLang="en-US" sz="1200">
              <a:latin typeface="微软雅黑" panose="020B0503020204020204" pitchFamily="34" charset="-122"/>
              <a:ea typeface="微软雅黑" panose="020B0503020204020204" pitchFamily="34" charset="-122"/>
            </a:endParaRPr>
          </a:p>
        </p:txBody>
      </p:sp>
      <p:graphicFrame>
        <p:nvGraphicFramePr>
          <p:cNvPr id="27" name="对象 26"/>
          <p:cNvGraphicFramePr>
            <a:graphicFrameLocks noChangeAspect="1"/>
          </p:cNvGraphicFramePr>
          <p:nvPr/>
        </p:nvGraphicFramePr>
        <p:xfrm>
          <a:off x="7407275" y="1370330"/>
          <a:ext cx="2387600" cy="457200"/>
        </p:xfrm>
        <a:graphic>
          <a:graphicData uri="http://schemas.openxmlformats.org/presentationml/2006/ole">
            <mc:AlternateContent xmlns:mc="http://schemas.openxmlformats.org/markup-compatibility/2006">
              <mc:Choice xmlns:v="urn:schemas-microsoft-com:vml" Requires="v">
                <p:oleObj spid="_x0000_s28" name="" r:id="rId13" imgW="2387600" imgH="457200" progId="Equation.KSEE3">
                  <p:embed/>
                </p:oleObj>
              </mc:Choice>
              <mc:Fallback>
                <p:oleObj name="" r:id="rId13" imgW="2387600" imgH="457200" progId="Equation.KSEE3">
                  <p:embed/>
                  <p:pic>
                    <p:nvPicPr>
                      <p:cNvPr id="0" name="图片 27"/>
                      <p:cNvPicPr/>
                      <p:nvPr/>
                    </p:nvPicPr>
                    <p:blipFill>
                      <a:blip r:embed="rId14"/>
                      <a:stretch>
                        <a:fillRect/>
                      </a:stretch>
                    </p:blipFill>
                    <p:spPr>
                      <a:xfrm>
                        <a:off x="7407275" y="1370330"/>
                        <a:ext cx="2387600" cy="457200"/>
                      </a:xfrm>
                      <a:prstGeom prst="rect">
                        <a:avLst/>
                      </a:prstGeom>
                      <a:noFill/>
                      <a:ln w="38100">
                        <a:noFill/>
                        <a:miter/>
                      </a:ln>
                    </p:spPr>
                  </p:pic>
                </p:oleObj>
              </mc:Fallback>
            </mc:AlternateContent>
          </a:graphicData>
        </a:graphic>
      </p:graphicFrame>
      <p:pic>
        <p:nvPicPr>
          <p:cNvPr id="6" name="图片 5"/>
          <p:cNvPicPr>
            <a:picLocks noChangeAspect="1"/>
          </p:cNvPicPr>
          <p:nvPr/>
        </p:nvPicPr>
        <p:blipFill>
          <a:blip r:embed="rId15"/>
          <a:stretch>
            <a:fillRect/>
          </a:stretch>
        </p:blipFill>
        <p:spPr>
          <a:xfrm>
            <a:off x="355600" y="4091940"/>
            <a:ext cx="4493895" cy="1835785"/>
          </a:xfrm>
          <a:prstGeom prst="rect">
            <a:avLst/>
          </a:prstGeom>
        </p:spPr>
      </p:pic>
      <p:graphicFrame>
        <p:nvGraphicFramePr>
          <p:cNvPr id="7" name="对象 6">
            <a:hlinkClick r:id="" action="ppaction://ole?verb="/>
          </p:cNvPr>
          <p:cNvGraphicFramePr>
            <a:graphicFrameLocks noChangeAspect="1"/>
          </p:cNvGraphicFramePr>
          <p:nvPr/>
        </p:nvGraphicFramePr>
        <p:xfrm>
          <a:off x="3526155" y="2159635"/>
          <a:ext cx="3187700" cy="419100"/>
        </p:xfrm>
        <a:graphic>
          <a:graphicData uri="http://schemas.openxmlformats.org/presentationml/2006/ole">
            <mc:AlternateContent xmlns:mc="http://schemas.openxmlformats.org/markup-compatibility/2006">
              <mc:Choice xmlns:v="urn:schemas-microsoft-com:vml" Requires="v">
                <p:oleObj spid="_x0000_s1025" name="" r:id="rId16" imgW="3187700" imgH="419100" progId="Equation.KSEE3">
                  <p:embed/>
                </p:oleObj>
              </mc:Choice>
              <mc:Fallback>
                <p:oleObj name="" r:id="rId16" imgW="3187700" imgH="419100" progId="Equation.KSEE3">
                  <p:embed/>
                  <p:pic>
                    <p:nvPicPr>
                      <p:cNvPr id="0" name="图片 1024"/>
                      <p:cNvPicPr/>
                      <p:nvPr/>
                    </p:nvPicPr>
                    <p:blipFill>
                      <a:blip r:embed="rId17"/>
                      <a:stretch>
                        <a:fillRect/>
                      </a:stretch>
                    </p:blipFill>
                    <p:spPr>
                      <a:xfrm>
                        <a:off x="3526155" y="2159635"/>
                        <a:ext cx="3187700" cy="419100"/>
                      </a:xfrm>
                      <a:prstGeom prst="rect">
                        <a:avLst/>
                      </a:prstGeom>
                    </p:spPr>
                  </p:pic>
                </p:oleObj>
              </mc:Fallback>
            </mc:AlternateContent>
          </a:graphicData>
        </a:graphic>
      </p:graphicFrame>
      <p:sp>
        <p:nvSpPr>
          <p:cNvPr id="9" name="文本框 8"/>
          <p:cNvSpPr txBox="1"/>
          <p:nvPr/>
        </p:nvSpPr>
        <p:spPr>
          <a:xfrm>
            <a:off x="3451860" y="1867535"/>
            <a:ext cx="490855" cy="275590"/>
          </a:xfrm>
          <a:prstGeom prst="rect">
            <a:avLst/>
          </a:prstGeom>
          <a:noFill/>
        </p:spPr>
        <p:txBody>
          <a:bodyPr wrap="square" rtlCol="0">
            <a:spAutoFit/>
          </a:bodyPr>
          <a:p>
            <a:r>
              <a:rPr lang="zh-CN" altLang="en-US" sz="1200">
                <a:latin typeface="微软雅黑" panose="020B0503020204020204" pitchFamily="34" charset="-122"/>
                <a:ea typeface="微软雅黑" panose="020B0503020204020204" pitchFamily="34" charset="-122"/>
              </a:rPr>
              <a:t>准直</a:t>
            </a:r>
            <a:endParaRPr lang="zh-CN" altLang="en-US" sz="120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ppt_w</p:attrName>
                                        </p:attrNameLst>
                                      </p:cBhvr>
                                      <p:tavLst>
                                        <p:tav tm="0">
                                          <p:val>
                                            <p:fltVal val="0"/>
                                          </p:val>
                                        </p:tav>
                                        <p:tav tm="100000">
                                          <p:val>
                                            <p:strVal val="#ppt_w"/>
                                          </p:val>
                                        </p:tav>
                                      </p:tavLst>
                                    </p:anim>
                                    <p:anim calcmode="lin" valueType="num">
                                      <p:cBhvr>
                                        <p:cTn id="12" dur="500" fill="hold"/>
                                        <p:tgtEl>
                                          <p:spTgt spid="5"/>
                                        </p:tgtEl>
                                        <p:attrNameLst>
                                          <p:attrName>ppt_h</p:attrName>
                                        </p:attrNameLst>
                                      </p:cBhvr>
                                      <p:tavLst>
                                        <p:tav tm="0">
                                          <p:val>
                                            <p:fltVal val="0"/>
                                          </p:val>
                                        </p:tav>
                                        <p:tav tm="100000">
                                          <p:val>
                                            <p:strVal val="#ppt_h"/>
                                          </p:val>
                                        </p:tav>
                                      </p:tavLst>
                                    </p:anim>
                                    <p:animEffect transition="in" filter="fade">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8"/>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26"/>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27"/>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2"/>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3"/>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15"/>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9"/>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7"/>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0"/>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102"/>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17"/>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19"/>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22"/>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24"/>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25"/>
                                        </p:tgtEl>
                                        <p:attrNameLst>
                                          <p:attrName>style.visibility</p:attrName>
                                        </p:attrNameLst>
                                      </p:cBhvr>
                                      <p:to>
                                        <p:strVal val="visible"/>
                                      </p:to>
                                    </p:set>
                                  </p:childTnLst>
                                </p:cTn>
                              </p:par>
                              <p:par>
                                <p:cTn id="48" presetID="1" presetClass="entr" presetSubtype="0" fill="hold" nodeType="withEffect">
                                  <p:stCondLst>
                                    <p:cond delay="0"/>
                                  </p:stCondLst>
                                  <p:childTnLst>
                                    <p:set>
                                      <p:cBhvr>
                                        <p:cTn id="49"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p:bldP spid="26" grpId="0"/>
      <p:bldP spid="10" grpId="0"/>
      <p:bldP spid="102" grpId="0"/>
      <p:bldP spid="17" grpId="0"/>
      <p:bldP spid="24" grpId="0"/>
      <p:bldP spid="25" grpId="0"/>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7493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 name="文本框 4"/>
          <p:cNvSpPr txBox="1"/>
          <p:nvPr/>
        </p:nvSpPr>
        <p:spPr>
          <a:xfrm>
            <a:off x="4260850" y="82263"/>
            <a:ext cx="3670300" cy="583565"/>
          </a:xfrm>
          <a:prstGeom prst="rect">
            <a:avLst/>
          </a:prstGeom>
          <a:noFill/>
        </p:spPr>
        <p:txBody>
          <a:bodyPr wrap="square" rtlCol="0">
            <a:spAutoFit/>
          </a:bodyPr>
          <a:lstStyle/>
          <a:p>
            <a:pPr algn="ctr"/>
            <a:r>
              <a:rPr lang="zh-CN" altLang="en-US" sz="3200" dirty="0">
                <a:solidFill>
                  <a:schemeClr val="bg1"/>
                </a:solidFill>
                <a:latin typeface="微软雅黑" panose="020B0503020204020204" pitchFamily="34" charset="-122"/>
                <a:ea typeface="微软雅黑" panose="020B0503020204020204" pitchFamily="34" charset="-122"/>
              </a:rPr>
              <a:t>光学图像形成</a:t>
            </a:r>
            <a:endParaRPr lang="zh-CN" altLang="en-US" sz="3200" dirty="0">
              <a:solidFill>
                <a:schemeClr val="bg1"/>
              </a:solidFill>
              <a:latin typeface="微软雅黑" panose="020B0503020204020204" pitchFamily="34" charset="-122"/>
              <a:ea typeface="微软雅黑" panose="020B0503020204020204" pitchFamily="34" charset="-122"/>
            </a:endParaRPr>
          </a:p>
        </p:txBody>
      </p:sp>
      <p:pic>
        <p:nvPicPr>
          <p:cNvPr id="29" name="图片 2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12589" y="82263"/>
            <a:ext cx="2263849" cy="599049"/>
          </a:xfrm>
          <a:prstGeom prst="rect">
            <a:avLst/>
          </a:prstGeom>
        </p:spPr>
      </p:pic>
      <p:pic>
        <p:nvPicPr>
          <p:cNvPr id="6" name="图片 5"/>
          <p:cNvPicPr>
            <a:picLocks noChangeAspect="1"/>
          </p:cNvPicPr>
          <p:nvPr/>
        </p:nvPicPr>
        <p:blipFill>
          <a:blip r:embed="rId2"/>
          <a:stretch>
            <a:fillRect/>
          </a:stretch>
        </p:blipFill>
        <p:spPr>
          <a:xfrm>
            <a:off x="341630" y="4462145"/>
            <a:ext cx="5743575" cy="1429385"/>
          </a:xfrm>
          <a:prstGeom prst="rect">
            <a:avLst/>
          </a:prstGeom>
        </p:spPr>
      </p:pic>
      <p:graphicFrame>
        <p:nvGraphicFramePr>
          <p:cNvPr id="2" name="对象 -2147482612"/>
          <p:cNvGraphicFramePr>
            <a:graphicFrameLocks noChangeAspect="1"/>
          </p:cNvGraphicFramePr>
          <p:nvPr/>
        </p:nvGraphicFramePr>
        <p:xfrm>
          <a:off x="6586220" y="3751580"/>
          <a:ext cx="1968500" cy="279400"/>
        </p:xfrm>
        <a:graphic>
          <a:graphicData uri="http://schemas.openxmlformats.org/presentationml/2006/ole">
            <mc:AlternateContent xmlns:mc="http://schemas.openxmlformats.org/markup-compatibility/2006">
              <mc:Choice xmlns:v="urn:schemas-microsoft-com:vml" Requires="v">
                <p:oleObj spid="_x0000_s3076" name="" r:id="rId3" imgW="1968500" imgH="279400" progId="Equation.KSEE3">
                  <p:embed/>
                </p:oleObj>
              </mc:Choice>
              <mc:Fallback>
                <p:oleObj name="" r:id="rId3" imgW="1968500" imgH="279400" progId="Equation.KSEE3">
                  <p:embed/>
                  <p:pic>
                    <p:nvPicPr>
                      <p:cNvPr id="0" name="图片 3075"/>
                      <p:cNvPicPr/>
                      <p:nvPr/>
                    </p:nvPicPr>
                    <p:blipFill>
                      <a:blip r:embed="rId4"/>
                      <a:stretch>
                        <a:fillRect/>
                      </a:stretch>
                    </p:blipFill>
                    <p:spPr>
                      <a:xfrm>
                        <a:off x="6586220" y="3751580"/>
                        <a:ext cx="1968500" cy="279400"/>
                      </a:xfrm>
                      <a:prstGeom prst="rect">
                        <a:avLst/>
                      </a:prstGeom>
                      <a:noFill/>
                      <a:ln w="38100">
                        <a:noFill/>
                        <a:miter/>
                      </a:ln>
                    </p:spPr>
                  </p:pic>
                </p:oleObj>
              </mc:Fallback>
            </mc:AlternateContent>
          </a:graphicData>
        </a:graphic>
      </p:graphicFrame>
      <p:graphicFrame>
        <p:nvGraphicFramePr>
          <p:cNvPr id="7" name="对象 -2147482606"/>
          <p:cNvGraphicFramePr>
            <a:graphicFrameLocks noChangeAspect="1"/>
          </p:cNvGraphicFramePr>
          <p:nvPr/>
        </p:nvGraphicFramePr>
        <p:xfrm>
          <a:off x="6551295" y="4374515"/>
          <a:ext cx="2057400" cy="203200"/>
        </p:xfrm>
        <a:graphic>
          <a:graphicData uri="http://schemas.openxmlformats.org/presentationml/2006/ole">
            <mc:AlternateContent xmlns:mc="http://schemas.openxmlformats.org/markup-compatibility/2006">
              <mc:Choice xmlns:v="urn:schemas-microsoft-com:vml" Requires="v">
                <p:oleObj spid="_x0000_s8" name="" r:id="rId5" imgW="2057400" imgH="203200" progId="Equation.KSEE3">
                  <p:embed/>
                </p:oleObj>
              </mc:Choice>
              <mc:Fallback>
                <p:oleObj name="" r:id="rId5" imgW="2057400" imgH="203200" progId="Equation.KSEE3">
                  <p:embed/>
                  <p:pic>
                    <p:nvPicPr>
                      <p:cNvPr id="0" name="图片 6"/>
                      <p:cNvPicPr/>
                      <p:nvPr/>
                    </p:nvPicPr>
                    <p:blipFill>
                      <a:blip r:embed="rId6"/>
                      <a:stretch>
                        <a:fillRect/>
                      </a:stretch>
                    </p:blipFill>
                    <p:spPr>
                      <a:xfrm>
                        <a:off x="6551295" y="4374515"/>
                        <a:ext cx="2057400" cy="203200"/>
                      </a:xfrm>
                      <a:prstGeom prst="rect">
                        <a:avLst/>
                      </a:prstGeom>
                      <a:noFill/>
                      <a:ln w="38100">
                        <a:noFill/>
                        <a:miter/>
                      </a:ln>
                    </p:spPr>
                  </p:pic>
                </p:oleObj>
              </mc:Fallback>
            </mc:AlternateContent>
          </a:graphicData>
        </a:graphic>
      </p:graphicFrame>
      <p:graphicFrame>
        <p:nvGraphicFramePr>
          <p:cNvPr id="9" name="对象 -2147482604"/>
          <p:cNvGraphicFramePr>
            <a:graphicFrameLocks noChangeAspect="1"/>
          </p:cNvGraphicFramePr>
          <p:nvPr/>
        </p:nvGraphicFramePr>
        <p:xfrm>
          <a:off x="6546215" y="4940935"/>
          <a:ext cx="2578100" cy="228600"/>
        </p:xfrm>
        <a:graphic>
          <a:graphicData uri="http://schemas.openxmlformats.org/presentationml/2006/ole">
            <mc:AlternateContent xmlns:mc="http://schemas.openxmlformats.org/markup-compatibility/2006">
              <mc:Choice xmlns:v="urn:schemas-microsoft-com:vml" Requires="v">
                <p:oleObj spid="_x0000_s10" name="" r:id="rId7" imgW="2578100" imgH="228600" progId="Equation.KSEE3">
                  <p:embed/>
                </p:oleObj>
              </mc:Choice>
              <mc:Fallback>
                <p:oleObj name="" r:id="rId7" imgW="2578100" imgH="228600" progId="Equation.KSEE3">
                  <p:embed/>
                  <p:pic>
                    <p:nvPicPr>
                      <p:cNvPr id="0" name="图片 7"/>
                      <p:cNvPicPr/>
                      <p:nvPr/>
                    </p:nvPicPr>
                    <p:blipFill>
                      <a:blip r:embed="rId8"/>
                      <a:stretch>
                        <a:fillRect/>
                      </a:stretch>
                    </p:blipFill>
                    <p:spPr>
                      <a:xfrm>
                        <a:off x="6546215" y="4940935"/>
                        <a:ext cx="2578100" cy="228600"/>
                      </a:xfrm>
                      <a:prstGeom prst="rect">
                        <a:avLst/>
                      </a:prstGeom>
                      <a:noFill/>
                      <a:ln w="38100">
                        <a:noFill/>
                        <a:miter/>
                      </a:ln>
                    </p:spPr>
                  </p:pic>
                </p:oleObj>
              </mc:Fallback>
            </mc:AlternateContent>
          </a:graphicData>
        </a:graphic>
      </p:graphicFrame>
      <p:graphicFrame>
        <p:nvGraphicFramePr>
          <p:cNvPr id="11" name="对象 -2147482605"/>
          <p:cNvGraphicFramePr>
            <a:graphicFrameLocks noChangeAspect="1"/>
          </p:cNvGraphicFramePr>
          <p:nvPr/>
        </p:nvGraphicFramePr>
        <p:xfrm>
          <a:off x="6526530" y="5441633"/>
          <a:ext cx="3695700" cy="316865"/>
        </p:xfrm>
        <a:graphic>
          <a:graphicData uri="http://schemas.openxmlformats.org/presentationml/2006/ole">
            <mc:AlternateContent xmlns:mc="http://schemas.openxmlformats.org/markup-compatibility/2006">
              <mc:Choice xmlns:v="urn:schemas-microsoft-com:vml" Requires="v">
                <p:oleObj spid="_x0000_s12" name="" r:id="rId9" imgW="3695700" imgH="316865" progId="Equation.KSEE3">
                  <p:embed/>
                </p:oleObj>
              </mc:Choice>
              <mc:Fallback>
                <p:oleObj name="" r:id="rId9" imgW="3695700" imgH="316865" progId="Equation.KSEE3">
                  <p:embed/>
                  <p:pic>
                    <p:nvPicPr>
                      <p:cNvPr id="0" name="图片 8"/>
                      <p:cNvPicPr/>
                      <p:nvPr/>
                    </p:nvPicPr>
                    <p:blipFill>
                      <a:blip r:embed="rId10"/>
                      <a:stretch>
                        <a:fillRect/>
                      </a:stretch>
                    </p:blipFill>
                    <p:spPr>
                      <a:xfrm>
                        <a:off x="6526530" y="5441633"/>
                        <a:ext cx="3695700" cy="316865"/>
                      </a:xfrm>
                      <a:prstGeom prst="rect">
                        <a:avLst/>
                      </a:prstGeom>
                      <a:noFill/>
                      <a:ln w="38100">
                        <a:noFill/>
                        <a:miter/>
                      </a:ln>
                    </p:spPr>
                  </p:pic>
                </p:oleObj>
              </mc:Fallback>
            </mc:AlternateContent>
          </a:graphicData>
        </a:graphic>
      </p:graphicFrame>
      <p:graphicFrame>
        <p:nvGraphicFramePr>
          <p:cNvPr id="13" name="对象 -2147482600"/>
          <p:cNvGraphicFramePr>
            <a:graphicFrameLocks noChangeAspect="1"/>
          </p:cNvGraphicFramePr>
          <p:nvPr/>
        </p:nvGraphicFramePr>
        <p:xfrm>
          <a:off x="6526213" y="5991543"/>
          <a:ext cx="3060065" cy="316865"/>
        </p:xfrm>
        <a:graphic>
          <a:graphicData uri="http://schemas.openxmlformats.org/presentationml/2006/ole">
            <mc:AlternateContent xmlns:mc="http://schemas.openxmlformats.org/markup-compatibility/2006">
              <mc:Choice xmlns:v="urn:schemas-microsoft-com:vml" Requires="v">
                <p:oleObj spid="_x0000_s14" name="" r:id="rId11" imgW="3060065" imgH="316865" progId="Equation.KSEE3">
                  <p:embed/>
                </p:oleObj>
              </mc:Choice>
              <mc:Fallback>
                <p:oleObj name="" r:id="rId11" imgW="3060065" imgH="316865" progId="Equation.KSEE3">
                  <p:embed/>
                  <p:pic>
                    <p:nvPicPr>
                      <p:cNvPr id="0" name="图片 9"/>
                      <p:cNvPicPr/>
                      <p:nvPr/>
                    </p:nvPicPr>
                    <p:blipFill>
                      <a:blip r:embed="rId12"/>
                      <a:stretch>
                        <a:fillRect/>
                      </a:stretch>
                    </p:blipFill>
                    <p:spPr>
                      <a:xfrm>
                        <a:off x="6526213" y="5991543"/>
                        <a:ext cx="3060065" cy="316865"/>
                      </a:xfrm>
                      <a:prstGeom prst="rect">
                        <a:avLst/>
                      </a:prstGeom>
                      <a:noFill/>
                      <a:ln w="38100">
                        <a:noFill/>
                        <a:miter/>
                      </a:ln>
                    </p:spPr>
                  </p:pic>
                </p:oleObj>
              </mc:Fallback>
            </mc:AlternateContent>
          </a:graphicData>
        </a:graphic>
      </p:graphicFrame>
      <p:graphicFrame>
        <p:nvGraphicFramePr>
          <p:cNvPr id="21" name="对象 -2147482578"/>
          <p:cNvGraphicFramePr>
            <a:graphicFrameLocks noChangeAspect="1"/>
          </p:cNvGraphicFramePr>
          <p:nvPr/>
        </p:nvGraphicFramePr>
        <p:xfrm>
          <a:off x="9124315" y="3702050"/>
          <a:ext cx="1828800" cy="457200"/>
        </p:xfrm>
        <a:graphic>
          <a:graphicData uri="http://schemas.openxmlformats.org/presentationml/2006/ole">
            <mc:AlternateContent xmlns:mc="http://schemas.openxmlformats.org/markup-compatibility/2006">
              <mc:Choice xmlns:v="urn:schemas-microsoft-com:vml" Requires="v">
                <p:oleObj spid="_x0000_s22" name="" r:id="rId13" imgW="1828800" imgH="457200" progId="Equation.KSEE3">
                  <p:embed/>
                </p:oleObj>
              </mc:Choice>
              <mc:Fallback>
                <p:oleObj name="" r:id="rId13" imgW="1828800" imgH="457200" progId="Equation.KSEE3">
                  <p:embed/>
                  <p:pic>
                    <p:nvPicPr>
                      <p:cNvPr id="0" name="图片 15"/>
                      <p:cNvPicPr/>
                      <p:nvPr/>
                    </p:nvPicPr>
                    <p:blipFill>
                      <a:blip r:embed="rId14"/>
                      <a:stretch>
                        <a:fillRect/>
                      </a:stretch>
                    </p:blipFill>
                    <p:spPr>
                      <a:xfrm>
                        <a:off x="9124315" y="3702050"/>
                        <a:ext cx="1828800" cy="457200"/>
                      </a:xfrm>
                      <a:prstGeom prst="rect">
                        <a:avLst/>
                      </a:prstGeom>
                      <a:noFill/>
                      <a:ln w="38100">
                        <a:noFill/>
                        <a:miter/>
                      </a:ln>
                    </p:spPr>
                  </p:pic>
                </p:oleObj>
              </mc:Fallback>
            </mc:AlternateContent>
          </a:graphicData>
        </a:graphic>
      </p:graphicFrame>
      <p:sp>
        <p:nvSpPr>
          <p:cNvPr id="23" name="文本框 22"/>
          <p:cNvSpPr txBox="1"/>
          <p:nvPr/>
        </p:nvSpPr>
        <p:spPr>
          <a:xfrm>
            <a:off x="341630" y="759460"/>
            <a:ext cx="11336655" cy="1060450"/>
          </a:xfrm>
          <a:prstGeom prst="rect">
            <a:avLst/>
          </a:prstGeom>
          <a:noFill/>
        </p:spPr>
        <p:txBody>
          <a:bodyPr wrap="square" rtlCol="0">
            <a:spAutoFit/>
          </a:bodyPr>
          <a:p>
            <a:pPr algn="just" fontAlgn="auto">
              <a:lnSpc>
                <a:spcPct val="150000"/>
              </a:lnSpc>
            </a:pPr>
            <a:r>
              <a:rPr lang="en-US" altLang="zh-CN" sz="1400" b="1">
                <a:uFillTx/>
                <a:latin typeface="Times New Roman" panose="02020603050405020304" charset="0"/>
                <a:cs typeface="Times New Roman" panose="02020603050405020304" charset="0"/>
                <a:sym typeface="+mn-ea"/>
              </a:rPr>
              <a:t>—2019 ICCV, Julie Chang</a:t>
            </a:r>
            <a:r>
              <a:rPr lang="zh-CN" altLang="en-US" sz="1400" b="1">
                <a:uFillTx/>
                <a:latin typeface="Times New Roman" panose="02020603050405020304" charset="0"/>
                <a:cs typeface="Times New Roman" panose="02020603050405020304" charset="0"/>
                <a:sym typeface="+mn-ea"/>
              </a:rPr>
              <a:t>《</a:t>
            </a:r>
            <a:r>
              <a:rPr lang="en-US" altLang="zh-CN" sz="1400" b="1">
                <a:uFillTx/>
                <a:latin typeface="Times New Roman" panose="02020603050405020304" charset="0"/>
                <a:cs typeface="Times New Roman" panose="02020603050405020304" charset="0"/>
                <a:sym typeface="+mn-ea"/>
              </a:rPr>
              <a:t>Deep Optics for Monocular Depth Estimation and 3D Object Detection</a:t>
            </a:r>
            <a:r>
              <a:rPr lang="zh-CN" altLang="en-US" sz="1400" b="1">
                <a:uFillTx/>
                <a:latin typeface="Times New Roman" panose="02020603050405020304" charset="0"/>
                <a:cs typeface="Times New Roman" panose="02020603050405020304" charset="0"/>
                <a:sym typeface="+mn-ea"/>
              </a:rPr>
              <a:t>》</a:t>
            </a:r>
            <a:endParaRPr lang="zh-CN" altLang="en-US" sz="1400" b="1">
              <a:uFillTx/>
              <a:latin typeface="Times New Roman" panose="02020603050405020304" charset="0"/>
              <a:cs typeface="Times New Roman" panose="02020603050405020304" charset="0"/>
              <a:sym typeface="+mn-ea"/>
            </a:endParaRPr>
          </a:p>
          <a:p>
            <a:pPr algn="just" fontAlgn="auto">
              <a:lnSpc>
                <a:spcPct val="150000"/>
              </a:lnSpc>
            </a:pPr>
            <a:r>
              <a:rPr lang="en-US" altLang="zh-CN" sz="1400" b="1">
                <a:uFillTx/>
                <a:latin typeface="Times New Roman" panose="02020603050405020304" charset="0"/>
                <a:cs typeface="Times New Roman" panose="02020603050405020304" charset="0"/>
                <a:sym typeface="+mn-ea"/>
              </a:rPr>
              <a:t>—2018 ACM TOG,Vincent Sitzmann</a:t>
            </a:r>
            <a:r>
              <a:rPr lang="zh-CN" altLang="en-US" sz="1400" b="1">
                <a:uFillTx/>
                <a:latin typeface="Times New Roman" panose="02020603050405020304" charset="0"/>
                <a:cs typeface="Times New Roman" panose="02020603050405020304" charset="0"/>
                <a:sym typeface="+mn-ea"/>
              </a:rPr>
              <a:t>《</a:t>
            </a:r>
            <a:r>
              <a:rPr lang="en-US" altLang="zh-CN" sz="1400" b="1">
                <a:uFillTx/>
                <a:latin typeface="Times New Roman" panose="02020603050405020304" charset="0"/>
                <a:cs typeface="Times New Roman" panose="02020603050405020304" charset="0"/>
                <a:sym typeface="+mn-ea"/>
              </a:rPr>
              <a:t>End-to-end Optimization of Optics and Image Processing for Achromatic Extended Depth of Field and Super-resolution Imaging</a:t>
            </a:r>
            <a:r>
              <a:rPr lang="zh-CN" altLang="en-US" sz="1400" b="1">
                <a:uFillTx/>
                <a:latin typeface="Times New Roman" panose="02020603050405020304" charset="0"/>
                <a:cs typeface="Times New Roman" panose="02020603050405020304" charset="0"/>
                <a:sym typeface="+mn-ea"/>
              </a:rPr>
              <a:t>》</a:t>
            </a:r>
            <a:r>
              <a:rPr lang="en-US" altLang="zh-CN" sz="1400" b="1">
                <a:uFillTx/>
                <a:latin typeface="Times New Roman" panose="02020603050405020304" charset="0"/>
                <a:cs typeface="Times New Roman" panose="02020603050405020304" charset="0"/>
                <a:sym typeface="+mn-ea"/>
              </a:rPr>
              <a:t> </a:t>
            </a:r>
            <a:endParaRPr lang="zh-CN" altLang="en-US" sz="1400" b="1">
              <a:uFillTx/>
              <a:latin typeface="Times New Roman" panose="02020603050405020304" charset="0"/>
              <a:cs typeface="Times New Roman" panose="02020603050405020304" charset="0"/>
              <a:sym typeface="+mn-ea"/>
            </a:endParaRPr>
          </a:p>
        </p:txBody>
      </p:sp>
      <p:sp>
        <p:nvSpPr>
          <p:cNvPr id="15" name="文本框 14"/>
          <p:cNvSpPr txBox="1"/>
          <p:nvPr/>
        </p:nvSpPr>
        <p:spPr>
          <a:xfrm>
            <a:off x="3675380" y="2188210"/>
            <a:ext cx="8099425" cy="1198880"/>
          </a:xfrm>
          <a:prstGeom prst="rect">
            <a:avLst/>
          </a:prstGeom>
          <a:noFill/>
        </p:spPr>
        <p:txBody>
          <a:bodyPr wrap="square" rtlCol="0">
            <a:spAutoFit/>
          </a:bodyPr>
          <a:p>
            <a:pPr algn="just" fontAlgn="auto">
              <a:lnSpc>
                <a:spcPct val="150000"/>
              </a:lnSpc>
            </a:pPr>
            <a:r>
              <a:rPr lang="en-US" altLang="zh-CN" sz="1200">
                <a:latin typeface="微软雅黑" panose="020B0503020204020204" pitchFamily="34" charset="-122"/>
                <a:ea typeface="微软雅黑" panose="020B0503020204020204" pitchFamily="34" charset="-122"/>
                <a:cs typeface="微软雅黑" panose="020B0503020204020204" pitchFamily="34" charset="-122"/>
              </a:rPr>
              <a:t>      点扩散函数</a:t>
            </a:r>
            <a:r>
              <a:rPr lang="zh-CN" altLang="en-US" sz="1200">
                <a:latin typeface="微软雅黑" panose="020B0503020204020204" pitchFamily="34" charset="-122"/>
                <a:ea typeface="微软雅黑" panose="020B0503020204020204" pitchFamily="34" charset="-122"/>
                <a:cs typeface="微软雅黑" panose="020B0503020204020204" pitchFamily="34" charset="-122"/>
              </a:rPr>
              <a:t>（Point Spread Function</a:t>
            </a:r>
            <a:r>
              <a:rPr lang="en-US" altLang="zh-CN" sz="1200">
                <a:latin typeface="微软雅黑" panose="020B0503020204020204" pitchFamily="34" charset="-122"/>
                <a:ea typeface="微软雅黑" panose="020B0503020204020204" pitchFamily="34" charset="-122"/>
                <a:cs typeface="微软雅黑" panose="020B0503020204020204" pitchFamily="34" charset="-122"/>
              </a:rPr>
              <a:t>, PSF</a:t>
            </a:r>
            <a:r>
              <a:rPr lang="zh-CN" altLang="en-US" sz="1200">
                <a:latin typeface="微软雅黑" panose="020B0503020204020204" pitchFamily="34" charset="-122"/>
                <a:ea typeface="微软雅黑" panose="020B0503020204020204" pitchFamily="34" charset="-122"/>
                <a:cs typeface="微软雅黑" panose="020B0503020204020204" pitchFamily="34" charset="-122"/>
              </a:rPr>
              <a:t>）是</a:t>
            </a:r>
            <a:r>
              <a:rPr lang="en-US" altLang="zh-CN" sz="1200">
                <a:latin typeface="微软雅黑" panose="020B0503020204020204" pitchFamily="34" charset="-122"/>
                <a:ea typeface="微软雅黑" panose="020B0503020204020204" pitchFamily="34" charset="-122"/>
                <a:cs typeface="微软雅黑" panose="020B0503020204020204" pitchFamily="34" charset="-122"/>
              </a:rPr>
              <a:t>一个成像系统对一个点光源（物体）的响应</a:t>
            </a:r>
            <a:r>
              <a:rPr lang="zh-CN" altLang="en-US" sz="120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200">
                <a:latin typeface="微软雅黑" panose="020B0503020204020204" pitchFamily="34" charset="-122"/>
                <a:ea typeface="微软雅黑" panose="020B0503020204020204" pitchFamily="34" charset="-122"/>
                <a:cs typeface="微软雅黑" panose="020B0503020204020204" pitchFamily="34" charset="-122"/>
              </a:rPr>
              <a:t>为光学系统的脉冲响应函数H，即输入脉冲函数信号δ，输出像的光强分布是脉冲响应。一个复杂物体的成像过程可以被看作是一个真实物体与PSF的卷积</a:t>
            </a:r>
            <a:r>
              <a:rPr lang="zh-CN" altLang="en-US" sz="1200">
                <a:latin typeface="微软雅黑" panose="020B0503020204020204" pitchFamily="34" charset="-122"/>
                <a:ea typeface="微软雅黑" panose="020B0503020204020204" pitchFamily="34" charset="-122"/>
                <a:cs typeface="微软雅黑" panose="020B0503020204020204" pitchFamily="34" charset="-122"/>
              </a:rPr>
              <a:t>。点扩散函数的傅里叶变换即为光学传递函数（Optical Transfer Function, OTF），PSF在空域表征光学系统的特性，OTF在频域表征光学系统的特性。</a:t>
            </a:r>
            <a:endParaRPr lang="zh-CN" altLang="en-US" sz="120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16" name="图片 15"/>
          <p:cNvPicPr>
            <a:picLocks noChangeAspect="1"/>
          </p:cNvPicPr>
          <p:nvPr/>
        </p:nvPicPr>
        <p:blipFill>
          <a:blip r:embed="rId15"/>
          <a:stretch>
            <a:fillRect/>
          </a:stretch>
        </p:blipFill>
        <p:spPr>
          <a:xfrm>
            <a:off x="1156335" y="1932940"/>
            <a:ext cx="2247900" cy="20732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ppt_w</p:attrName>
                                        </p:attrNameLst>
                                      </p:cBhvr>
                                      <p:tavLst>
                                        <p:tav tm="0">
                                          <p:val>
                                            <p:fltVal val="0"/>
                                          </p:val>
                                        </p:tav>
                                        <p:tav tm="100000">
                                          <p:val>
                                            <p:strVal val="#ppt_w"/>
                                          </p:val>
                                        </p:tav>
                                      </p:tavLst>
                                    </p:anim>
                                    <p:anim calcmode="lin" valueType="num">
                                      <p:cBhvr>
                                        <p:cTn id="12" dur="500" fill="hold"/>
                                        <p:tgtEl>
                                          <p:spTgt spid="5"/>
                                        </p:tgtEl>
                                        <p:attrNameLst>
                                          <p:attrName>ppt_h</p:attrName>
                                        </p:attrNameLst>
                                      </p:cBhvr>
                                      <p:tavLst>
                                        <p:tav tm="0">
                                          <p:val>
                                            <p:fltVal val="0"/>
                                          </p:val>
                                        </p:tav>
                                        <p:tav tm="100000">
                                          <p:val>
                                            <p:strVal val="#ppt_h"/>
                                          </p:val>
                                        </p:tav>
                                      </p:tavLst>
                                    </p:anim>
                                    <p:animEffect transition="in" filter="fade">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23"/>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6"/>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2"/>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7"/>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9"/>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11"/>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13"/>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21"/>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15"/>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p:bldP spid="23" grpId="0"/>
      <p:bldP spid="15"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16" name="文本框 15"/>
          <p:cNvSpPr txBox="1"/>
          <p:nvPr/>
        </p:nvSpPr>
        <p:spPr>
          <a:xfrm>
            <a:off x="2795270" y="3848100"/>
            <a:ext cx="6573520" cy="1014730"/>
          </a:xfrm>
          <a:prstGeom prst="rect">
            <a:avLst/>
          </a:prstGeom>
          <a:noFill/>
        </p:spPr>
        <p:txBody>
          <a:bodyPr wrap="square" rtlCol="0">
            <a:spAutoFit/>
          </a:bodyPr>
          <a:lstStyle/>
          <a:p>
            <a:pPr algn="ctr"/>
            <a:r>
              <a:rPr lang="zh-CN" altLang="en-US" sz="6000" b="1" dirty="0">
                <a:solidFill>
                  <a:schemeClr val="tx1">
                    <a:lumMod val="75000"/>
                    <a:lumOff val="25000"/>
                  </a:schemeClr>
                </a:solidFill>
                <a:latin typeface="微软雅黑" panose="020B0503020204020204" pitchFamily="34" charset="-122"/>
                <a:ea typeface="微软雅黑" panose="020B0503020204020204" pitchFamily="34" charset="-122"/>
              </a:rPr>
              <a:t>光子衍射神经网络</a:t>
            </a:r>
            <a:endParaRPr lang="zh-CN" altLang="en-US" sz="6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3771902" y="1583182"/>
            <a:ext cx="4648200" cy="1854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7" name="文本框 16"/>
          <p:cNvSpPr txBox="1"/>
          <p:nvPr/>
        </p:nvSpPr>
        <p:spPr>
          <a:xfrm>
            <a:off x="4044951" y="1848562"/>
            <a:ext cx="4102100" cy="1322070"/>
          </a:xfrm>
          <a:prstGeom prst="rect">
            <a:avLst/>
          </a:prstGeom>
          <a:noFill/>
        </p:spPr>
        <p:txBody>
          <a:bodyPr wrap="square" rtlCol="0">
            <a:spAutoFit/>
          </a:bodyPr>
          <a:lstStyle/>
          <a:p>
            <a:pPr algn="ctr"/>
            <a:r>
              <a:rPr lang="en-US" altLang="zh-CN" sz="8000" dirty="0">
                <a:solidFill>
                  <a:schemeClr val="bg1"/>
                </a:solidFill>
                <a:latin typeface="微软雅黑" panose="020B0503020204020204" pitchFamily="34" charset="-122"/>
                <a:ea typeface="微软雅黑" panose="020B0503020204020204" pitchFamily="34" charset="-122"/>
              </a:rPr>
              <a:t>Part 04</a:t>
            </a:r>
            <a:endParaRPr lang="zh-CN" altLang="en-US" sz="8000" dirty="0">
              <a:solidFill>
                <a:schemeClr val="bg1"/>
              </a:solidFill>
              <a:latin typeface="微软雅黑" panose="020B0503020204020204" pitchFamily="34" charset="-122"/>
              <a:ea typeface="微软雅黑" panose="020B0503020204020204" pitchFamily="34" charset="-122"/>
            </a:endParaRPr>
          </a:p>
        </p:txBody>
      </p:sp>
      <p:sp>
        <p:nvSpPr>
          <p:cNvPr id="20" name="文本框 19"/>
          <p:cNvSpPr txBox="1"/>
          <p:nvPr/>
        </p:nvSpPr>
        <p:spPr>
          <a:xfrm>
            <a:off x="4242435" y="4862830"/>
            <a:ext cx="3690620" cy="368300"/>
          </a:xfrm>
          <a:prstGeom prst="rect">
            <a:avLst/>
          </a:prstGeom>
          <a:noFill/>
        </p:spPr>
        <p:txBody>
          <a:bodyPr wrap="square" rtlCol="0">
            <a:spAutoFit/>
          </a:bodyPr>
          <a:lstStyle/>
          <a:p>
            <a:pPr algn="dist"/>
            <a:r>
              <a:rPr lang="en-US" altLang="zh-CN" dirty="0">
                <a:latin typeface="Arial" panose="020B0604020202020204" pitchFamily="34" charset="0"/>
                <a:ea typeface="微软雅黑" panose="020B0503020204020204" pitchFamily="34" charset="-122"/>
                <a:cs typeface="Arial" panose="020B0604020202020204" pitchFamily="34" charset="0"/>
              </a:rPr>
              <a:t>Optical Diffractive Neural Network</a:t>
            </a:r>
            <a:endParaRPr lang="en-US" altLang="zh-CN" dirty="0">
              <a:latin typeface="Arial" panose="020B0604020202020204" pitchFamily="34" charset="0"/>
              <a:ea typeface="微软雅黑" panose="020B0503020204020204" pitchFamily="34" charset="-122"/>
              <a:cs typeface="Arial" panose="020B0604020202020204" pitchFamily="34" charset="0"/>
            </a:endParaRPr>
          </a:p>
        </p:txBody>
      </p:sp>
      <p:grpSp>
        <p:nvGrpSpPr>
          <p:cNvPr id="23" name="组合 22"/>
          <p:cNvGrpSpPr/>
          <p:nvPr/>
        </p:nvGrpSpPr>
        <p:grpSpPr>
          <a:xfrm>
            <a:off x="0" y="5193860"/>
            <a:ext cx="1943100" cy="1664140"/>
            <a:chOff x="0" y="3725502"/>
            <a:chExt cx="3657600" cy="3132498"/>
          </a:xfrm>
        </p:grpSpPr>
        <p:sp>
          <p:nvSpPr>
            <p:cNvPr id="24" name="直角三角形 23"/>
            <p:cNvSpPr/>
            <p:nvPr/>
          </p:nvSpPr>
          <p:spPr>
            <a:xfrm>
              <a:off x="0" y="4432300"/>
              <a:ext cx="2832320" cy="242570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5" name="任意多边形: 形状 24"/>
            <p:cNvSpPr/>
            <p:nvPr/>
          </p:nvSpPr>
          <p:spPr>
            <a:xfrm>
              <a:off x="0" y="3725502"/>
              <a:ext cx="3657600" cy="3132498"/>
            </a:xfrm>
            <a:custGeom>
              <a:avLst/>
              <a:gdLst>
                <a:gd name="connsiteX0" fmla="*/ 0 w 4102100"/>
                <a:gd name="connsiteY0" fmla="*/ 0 h 3513184"/>
                <a:gd name="connsiteX1" fmla="*/ 4102100 w 4102100"/>
                <a:gd name="connsiteY1" fmla="*/ 3513184 h 3513184"/>
                <a:gd name="connsiteX2" fmla="*/ 3441700 w 4102100"/>
                <a:gd name="connsiteY2" fmla="*/ 3513184 h 3513184"/>
                <a:gd name="connsiteX3" fmla="*/ 0 w 4102100"/>
                <a:gd name="connsiteY3" fmla="*/ 565590 h 3513184"/>
              </a:gdLst>
              <a:ahLst/>
              <a:cxnLst>
                <a:cxn ang="0">
                  <a:pos x="connsiteX0" y="connsiteY0"/>
                </a:cxn>
                <a:cxn ang="0">
                  <a:pos x="connsiteX1" y="connsiteY1"/>
                </a:cxn>
                <a:cxn ang="0">
                  <a:pos x="connsiteX2" y="connsiteY2"/>
                </a:cxn>
                <a:cxn ang="0">
                  <a:pos x="connsiteX3" y="connsiteY3"/>
                </a:cxn>
              </a:cxnLst>
              <a:rect l="l" t="t" r="r" b="b"/>
              <a:pathLst>
                <a:path w="4102100" h="3513184">
                  <a:moveTo>
                    <a:pt x="0" y="0"/>
                  </a:moveTo>
                  <a:lnTo>
                    <a:pt x="4102100" y="3513184"/>
                  </a:lnTo>
                  <a:lnTo>
                    <a:pt x="3441700" y="3513184"/>
                  </a:lnTo>
                  <a:lnTo>
                    <a:pt x="0" y="56559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grpSp>
        <p:nvGrpSpPr>
          <p:cNvPr id="26" name="组合 25"/>
          <p:cNvGrpSpPr/>
          <p:nvPr/>
        </p:nvGrpSpPr>
        <p:grpSpPr>
          <a:xfrm rot="10800000">
            <a:off x="10248900" y="0"/>
            <a:ext cx="1943100" cy="1664140"/>
            <a:chOff x="0" y="3725502"/>
            <a:chExt cx="3657600" cy="3132498"/>
          </a:xfrm>
        </p:grpSpPr>
        <p:sp>
          <p:nvSpPr>
            <p:cNvPr id="27" name="直角三角形 26"/>
            <p:cNvSpPr/>
            <p:nvPr/>
          </p:nvSpPr>
          <p:spPr>
            <a:xfrm>
              <a:off x="0" y="4432300"/>
              <a:ext cx="2832320" cy="242570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8" name="任意多边形: 形状 27"/>
            <p:cNvSpPr/>
            <p:nvPr/>
          </p:nvSpPr>
          <p:spPr>
            <a:xfrm>
              <a:off x="0" y="3725502"/>
              <a:ext cx="3657600" cy="3132498"/>
            </a:xfrm>
            <a:custGeom>
              <a:avLst/>
              <a:gdLst>
                <a:gd name="connsiteX0" fmla="*/ 0 w 4102100"/>
                <a:gd name="connsiteY0" fmla="*/ 0 h 3513184"/>
                <a:gd name="connsiteX1" fmla="*/ 4102100 w 4102100"/>
                <a:gd name="connsiteY1" fmla="*/ 3513184 h 3513184"/>
                <a:gd name="connsiteX2" fmla="*/ 3441700 w 4102100"/>
                <a:gd name="connsiteY2" fmla="*/ 3513184 h 3513184"/>
                <a:gd name="connsiteX3" fmla="*/ 0 w 4102100"/>
                <a:gd name="connsiteY3" fmla="*/ 565590 h 3513184"/>
              </a:gdLst>
              <a:ahLst/>
              <a:cxnLst>
                <a:cxn ang="0">
                  <a:pos x="connsiteX0" y="connsiteY0"/>
                </a:cxn>
                <a:cxn ang="0">
                  <a:pos x="connsiteX1" y="connsiteY1"/>
                </a:cxn>
                <a:cxn ang="0">
                  <a:pos x="connsiteX2" y="connsiteY2"/>
                </a:cxn>
                <a:cxn ang="0">
                  <a:pos x="connsiteX3" y="connsiteY3"/>
                </a:cxn>
              </a:cxnLst>
              <a:rect l="l" t="t" r="r" b="b"/>
              <a:pathLst>
                <a:path w="4102100" h="3513184">
                  <a:moveTo>
                    <a:pt x="0" y="0"/>
                  </a:moveTo>
                  <a:lnTo>
                    <a:pt x="4102100" y="3513184"/>
                  </a:lnTo>
                  <a:lnTo>
                    <a:pt x="3441700" y="3513184"/>
                  </a:lnTo>
                  <a:lnTo>
                    <a:pt x="0" y="56559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8255"/>
            <a:ext cx="12192000" cy="7493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 name="文本框 4"/>
          <p:cNvSpPr txBox="1"/>
          <p:nvPr/>
        </p:nvSpPr>
        <p:spPr>
          <a:xfrm>
            <a:off x="4260850" y="82550"/>
            <a:ext cx="4279265" cy="583565"/>
          </a:xfrm>
          <a:prstGeom prst="rect">
            <a:avLst/>
          </a:prstGeom>
          <a:noFill/>
        </p:spPr>
        <p:txBody>
          <a:bodyPr wrap="square" rtlCol="0">
            <a:spAutoFit/>
          </a:bodyPr>
          <a:lstStyle/>
          <a:p>
            <a:pPr algn="ctr"/>
            <a:r>
              <a:rPr lang="en-US" altLang="zh-CN" sz="3200" dirty="0">
                <a:solidFill>
                  <a:schemeClr val="bg1"/>
                </a:solidFill>
                <a:latin typeface="微软雅黑" panose="020B0503020204020204" pitchFamily="34" charset="-122"/>
                <a:ea typeface="微软雅黑" panose="020B0503020204020204" pitchFamily="34" charset="-122"/>
              </a:rPr>
              <a:t>D</a:t>
            </a:r>
            <a:r>
              <a:rPr lang="en-US" altLang="zh-CN" sz="3200" baseline="30000" dirty="0">
                <a:solidFill>
                  <a:schemeClr val="bg1"/>
                </a:solidFill>
                <a:latin typeface="微软雅黑" panose="020B0503020204020204" pitchFamily="34" charset="-122"/>
                <a:ea typeface="微软雅黑" panose="020B0503020204020204" pitchFamily="34" charset="-122"/>
              </a:rPr>
              <a:t>2</a:t>
            </a:r>
            <a:r>
              <a:rPr lang="en-US" altLang="zh-CN" sz="3200" dirty="0">
                <a:solidFill>
                  <a:schemeClr val="bg1"/>
                </a:solidFill>
                <a:latin typeface="微软雅黑" panose="020B0503020204020204" pitchFamily="34" charset="-122"/>
                <a:ea typeface="微软雅黑" panose="020B0503020204020204" pitchFamily="34" charset="-122"/>
              </a:rPr>
              <a:t>NN</a:t>
            </a:r>
            <a:endParaRPr lang="en-US" altLang="zh-CN" sz="3200" dirty="0">
              <a:solidFill>
                <a:schemeClr val="bg1"/>
              </a:solidFill>
              <a:latin typeface="微软雅黑" panose="020B0503020204020204" pitchFamily="34" charset="-122"/>
              <a:ea typeface="微软雅黑" panose="020B0503020204020204" pitchFamily="34" charset="-122"/>
            </a:endParaRPr>
          </a:p>
        </p:txBody>
      </p:sp>
      <p:pic>
        <p:nvPicPr>
          <p:cNvPr id="27" name="图片 2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12589" y="82263"/>
            <a:ext cx="2263849" cy="599049"/>
          </a:xfrm>
          <a:prstGeom prst="rect">
            <a:avLst/>
          </a:prstGeom>
        </p:spPr>
      </p:pic>
      <p:pic>
        <p:nvPicPr>
          <p:cNvPr id="2" name="图片 107"/>
          <p:cNvPicPr>
            <a:picLocks noChangeAspect="1"/>
          </p:cNvPicPr>
          <p:nvPr/>
        </p:nvPicPr>
        <p:blipFill>
          <a:blip r:embed="rId2"/>
          <a:stretch>
            <a:fillRect/>
          </a:stretch>
        </p:blipFill>
        <p:spPr>
          <a:xfrm>
            <a:off x="881063" y="1735773"/>
            <a:ext cx="1795145" cy="1964055"/>
          </a:xfrm>
          <a:prstGeom prst="rect">
            <a:avLst/>
          </a:prstGeom>
          <a:noFill/>
          <a:ln w="9525">
            <a:noFill/>
          </a:ln>
        </p:spPr>
      </p:pic>
      <p:pic>
        <p:nvPicPr>
          <p:cNvPr id="3" name="图片 -2147482603" descr="1597892409(1)"/>
          <p:cNvPicPr>
            <a:picLocks noChangeAspect="1"/>
          </p:cNvPicPr>
          <p:nvPr/>
        </p:nvPicPr>
        <p:blipFill>
          <a:blip r:embed="rId3"/>
          <a:stretch>
            <a:fillRect/>
          </a:stretch>
        </p:blipFill>
        <p:spPr>
          <a:xfrm>
            <a:off x="3061335" y="2023110"/>
            <a:ext cx="2494280" cy="1324610"/>
          </a:xfrm>
          <a:prstGeom prst="rect">
            <a:avLst/>
          </a:prstGeom>
          <a:noFill/>
          <a:ln w="9525">
            <a:noFill/>
          </a:ln>
        </p:spPr>
      </p:pic>
      <p:sp>
        <p:nvSpPr>
          <p:cNvPr id="6" name="文本框 5"/>
          <p:cNvSpPr txBox="1"/>
          <p:nvPr/>
        </p:nvSpPr>
        <p:spPr>
          <a:xfrm>
            <a:off x="5963285" y="2044700"/>
            <a:ext cx="5737225" cy="1198880"/>
          </a:xfrm>
          <a:prstGeom prst="rect">
            <a:avLst/>
          </a:prstGeom>
          <a:noFill/>
        </p:spPr>
        <p:txBody>
          <a:bodyPr wrap="square" rtlCol="0">
            <a:spAutoFit/>
          </a:bodyPr>
          <a:p>
            <a:pPr algn="just" fontAlgn="auto">
              <a:lnSpc>
                <a:spcPct val="150000"/>
              </a:lnSpc>
            </a:pPr>
            <a:r>
              <a:rPr lang="en-US" altLang="zh-CN"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200">
                <a:latin typeface="微软雅黑" panose="020B0503020204020204" pitchFamily="34" charset="-122"/>
                <a:ea typeface="微软雅黑" panose="020B0503020204020204" pitchFamily="34" charset="-122"/>
                <a:cs typeface="微软雅黑" panose="020B0503020204020204" pitchFamily="34" charset="-122"/>
              </a:rPr>
              <a:t>D</a:t>
            </a:r>
            <a:r>
              <a:rPr lang="en-US" altLang="zh-CN" sz="1200" baseline="30000">
                <a:latin typeface="微软雅黑" panose="020B0503020204020204" pitchFamily="34" charset="-122"/>
                <a:ea typeface="微软雅黑" panose="020B0503020204020204" pitchFamily="34" charset="-122"/>
                <a:cs typeface="微软雅黑" panose="020B0503020204020204" pitchFamily="34" charset="-122"/>
              </a:rPr>
              <a:t>2</a:t>
            </a:r>
            <a:r>
              <a:rPr lang="en-US" altLang="zh-CN" sz="1200">
                <a:latin typeface="微软雅黑" panose="020B0503020204020204" pitchFamily="34" charset="-122"/>
                <a:ea typeface="微软雅黑" panose="020B0503020204020204" pitchFamily="34" charset="-122"/>
                <a:cs typeface="微软雅黑" panose="020B0503020204020204" pitchFamily="34" charset="-122"/>
              </a:rPr>
              <a:t>NN由多</a:t>
            </a:r>
            <a:r>
              <a:rPr lang="zh-CN" altLang="en-US" sz="1200">
                <a:latin typeface="微软雅黑" panose="020B0503020204020204" pitchFamily="34" charset="-122"/>
                <a:ea typeface="微软雅黑" panose="020B0503020204020204" pitchFamily="34" charset="-122"/>
                <a:cs typeface="微软雅黑" panose="020B0503020204020204" pitchFamily="34" charset="-122"/>
              </a:rPr>
              <a:t>个</a:t>
            </a:r>
            <a:r>
              <a:rPr lang="en-US" altLang="zh-CN" sz="1200">
                <a:latin typeface="微软雅黑" panose="020B0503020204020204" pitchFamily="34" charset="-122"/>
                <a:ea typeface="微软雅黑" panose="020B0503020204020204" pitchFamily="34" charset="-122"/>
                <a:cs typeface="微软雅黑" panose="020B0503020204020204" pitchFamily="34" charset="-122"/>
              </a:rPr>
              <a:t>透射/反射层组成，每层中的每一点类似于神经元，作为波的次级源，参数：层数、层间距、每层神经元数量、连接数、透射/反射系数（每层每点的幅度和相位），训练时Adam优化，使用误差反向传播方法并更新网络层，最小化损失函数。</a:t>
            </a:r>
            <a:endParaRPr lang="en-US" altLang="zh-CN" sz="1200">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7" name="对象 -2147482573"/>
          <p:cNvGraphicFramePr>
            <a:graphicFrameLocks noChangeAspect="1"/>
          </p:cNvGraphicFramePr>
          <p:nvPr/>
        </p:nvGraphicFramePr>
        <p:xfrm>
          <a:off x="1954530" y="3844925"/>
          <a:ext cx="1155700" cy="812800"/>
        </p:xfrm>
        <a:graphic>
          <a:graphicData uri="http://schemas.openxmlformats.org/presentationml/2006/ole">
            <mc:AlternateContent xmlns:mc="http://schemas.openxmlformats.org/markup-compatibility/2006">
              <mc:Choice xmlns:v="urn:schemas-microsoft-com:vml" Requires="v">
                <p:oleObj spid="_x0000_s3076" name="" r:id="rId4" imgW="1155700" imgH="812800" progId="Equation.KSEE3">
                  <p:embed/>
                </p:oleObj>
              </mc:Choice>
              <mc:Fallback>
                <p:oleObj name="" r:id="rId4" imgW="1155700" imgH="812800" progId="Equation.KSEE3">
                  <p:embed/>
                  <p:pic>
                    <p:nvPicPr>
                      <p:cNvPr id="0" name="图片 3075"/>
                      <p:cNvPicPr/>
                      <p:nvPr/>
                    </p:nvPicPr>
                    <p:blipFill>
                      <a:blip r:embed="rId5"/>
                      <a:stretch>
                        <a:fillRect/>
                      </a:stretch>
                    </p:blipFill>
                    <p:spPr>
                      <a:xfrm>
                        <a:off x="1954530" y="3844925"/>
                        <a:ext cx="1155700" cy="812800"/>
                      </a:xfrm>
                      <a:prstGeom prst="rect">
                        <a:avLst/>
                      </a:prstGeom>
                      <a:noFill/>
                      <a:ln w="38100">
                        <a:noFill/>
                        <a:miter/>
                      </a:ln>
                    </p:spPr>
                  </p:pic>
                </p:oleObj>
              </mc:Fallback>
            </mc:AlternateContent>
          </a:graphicData>
        </a:graphic>
      </p:graphicFrame>
      <p:sp>
        <p:nvSpPr>
          <p:cNvPr id="8" name="文本框 7"/>
          <p:cNvSpPr txBox="1"/>
          <p:nvPr/>
        </p:nvSpPr>
        <p:spPr>
          <a:xfrm>
            <a:off x="1012190" y="4116705"/>
            <a:ext cx="944880" cy="275590"/>
          </a:xfrm>
          <a:prstGeom prst="rect">
            <a:avLst/>
          </a:prstGeom>
          <a:noFill/>
        </p:spPr>
        <p:txBody>
          <a:bodyPr wrap="none" rtlCol="0">
            <a:spAutoFit/>
          </a:bodyPr>
          <a:p>
            <a:r>
              <a:rPr lang="zh-CN" altLang="en-US" sz="1200">
                <a:latin typeface="微软雅黑" panose="020B0503020204020204" pitchFamily="34" charset="-122"/>
                <a:ea typeface="微软雅黑" panose="020B0503020204020204" pitchFamily="34" charset="-122"/>
              </a:rPr>
              <a:t>正向传播：</a:t>
            </a:r>
            <a:endParaRPr lang="en-US" altLang="zh-CN" sz="1200">
              <a:latin typeface="微软雅黑" panose="020B0503020204020204" pitchFamily="34" charset="-122"/>
              <a:ea typeface="微软雅黑" panose="020B0503020204020204" pitchFamily="34" charset="-122"/>
            </a:endParaRPr>
          </a:p>
        </p:txBody>
      </p:sp>
      <p:sp>
        <p:nvSpPr>
          <p:cNvPr id="9" name="文本框 8"/>
          <p:cNvSpPr txBox="1"/>
          <p:nvPr/>
        </p:nvSpPr>
        <p:spPr>
          <a:xfrm>
            <a:off x="3374390" y="4108450"/>
            <a:ext cx="2499360" cy="275590"/>
          </a:xfrm>
          <a:prstGeom prst="rect">
            <a:avLst/>
          </a:prstGeom>
          <a:noFill/>
          <a:ln w="9525">
            <a:noFill/>
          </a:ln>
        </p:spPr>
        <p:txBody>
          <a:bodyPr wrap="square">
            <a:spAutoFit/>
          </a:bodyPr>
          <a:p>
            <a:pPr indent="0"/>
            <a:r>
              <a:rPr lang="zh-CN" sz="1200" b="0">
                <a:latin typeface="微软雅黑" panose="020B0503020204020204" pitchFamily="34" charset="-122"/>
                <a:ea typeface="微软雅黑" panose="020B0503020204020204" pitchFamily="34" charset="-122"/>
              </a:rPr>
              <a:t>输出平面上探测器测量光场强度：</a:t>
            </a:r>
            <a:endParaRPr lang="zh-CN" altLang="en-US">
              <a:latin typeface="微软雅黑" panose="020B0503020204020204" pitchFamily="34" charset="-122"/>
              <a:ea typeface="微软雅黑" panose="020B0503020204020204" pitchFamily="34" charset="-122"/>
            </a:endParaRPr>
          </a:p>
        </p:txBody>
      </p:sp>
      <p:graphicFrame>
        <p:nvGraphicFramePr>
          <p:cNvPr id="10" name="对象 -2147482570"/>
          <p:cNvGraphicFramePr>
            <a:graphicFrameLocks noChangeAspect="1"/>
          </p:cNvGraphicFramePr>
          <p:nvPr/>
        </p:nvGraphicFramePr>
        <p:xfrm>
          <a:off x="5803265" y="4075113"/>
          <a:ext cx="889000" cy="316865"/>
        </p:xfrm>
        <a:graphic>
          <a:graphicData uri="http://schemas.openxmlformats.org/presentationml/2006/ole">
            <mc:AlternateContent xmlns:mc="http://schemas.openxmlformats.org/markup-compatibility/2006">
              <mc:Choice xmlns:v="urn:schemas-microsoft-com:vml" Requires="v">
                <p:oleObj spid="_x0000_s11" name="" r:id="rId6" imgW="889000" imgH="316865" progId="Equation.KSEE3">
                  <p:embed/>
                </p:oleObj>
              </mc:Choice>
              <mc:Fallback>
                <p:oleObj name="" r:id="rId6" imgW="889000" imgH="316865" progId="Equation.KSEE3">
                  <p:embed/>
                  <p:pic>
                    <p:nvPicPr>
                      <p:cNvPr id="0" name="图片 8"/>
                      <p:cNvPicPr/>
                      <p:nvPr/>
                    </p:nvPicPr>
                    <p:blipFill>
                      <a:blip r:embed="rId7"/>
                      <a:stretch>
                        <a:fillRect/>
                      </a:stretch>
                    </p:blipFill>
                    <p:spPr>
                      <a:xfrm>
                        <a:off x="5803265" y="4075113"/>
                        <a:ext cx="889000" cy="316865"/>
                      </a:xfrm>
                      <a:prstGeom prst="rect">
                        <a:avLst/>
                      </a:prstGeom>
                      <a:noFill/>
                      <a:ln w="38100">
                        <a:noFill/>
                        <a:miter/>
                      </a:ln>
                    </p:spPr>
                  </p:pic>
                </p:oleObj>
              </mc:Fallback>
            </mc:AlternateContent>
          </a:graphicData>
        </a:graphic>
      </p:graphicFrame>
      <p:sp>
        <p:nvSpPr>
          <p:cNvPr id="12" name="文本框 11"/>
          <p:cNvSpPr txBox="1"/>
          <p:nvPr/>
        </p:nvSpPr>
        <p:spPr>
          <a:xfrm>
            <a:off x="987425" y="4822825"/>
            <a:ext cx="7443470" cy="275590"/>
          </a:xfrm>
          <a:prstGeom prst="rect">
            <a:avLst/>
          </a:prstGeom>
          <a:noFill/>
          <a:ln w="9525">
            <a:noFill/>
          </a:ln>
        </p:spPr>
        <p:txBody>
          <a:bodyPr wrap="square">
            <a:spAutoFit/>
          </a:bodyPr>
          <a:p>
            <a:pPr indent="0"/>
            <a:r>
              <a:rPr lang="zh-CN" sz="1200" b="0">
                <a:latin typeface="微软雅黑" panose="020B0503020204020204" pitchFamily="34" charset="-122"/>
                <a:ea typeface="微软雅黑" panose="020B0503020204020204" pitchFamily="34" charset="-122"/>
                <a:cs typeface="微软雅黑" panose="020B0503020204020204" pitchFamily="34" charset="-122"/>
              </a:rPr>
              <a:t>误差反向传播：训练</a:t>
            </a:r>
            <a:r>
              <a:rPr lang="en-US" sz="1200" b="0">
                <a:latin typeface="微软雅黑" panose="020B0503020204020204" pitchFamily="34" charset="-122"/>
                <a:ea typeface="微软雅黑" panose="020B0503020204020204" pitchFamily="34" charset="-122"/>
                <a:cs typeface="微软雅黑" panose="020B0503020204020204" pitchFamily="34" charset="-122"/>
              </a:rPr>
              <a:t>D</a:t>
            </a:r>
            <a:r>
              <a:rPr lang="en-US" sz="1200" b="0" baseline="30000">
                <a:latin typeface="微软雅黑" panose="020B0503020204020204" pitchFamily="34" charset="-122"/>
                <a:ea typeface="微软雅黑" panose="020B0503020204020204" pitchFamily="34" charset="-122"/>
                <a:cs typeface="微软雅黑" panose="020B0503020204020204" pitchFamily="34" charset="-122"/>
              </a:rPr>
              <a:t>2</a:t>
            </a:r>
            <a:r>
              <a:rPr lang="en-US" sz="1200" b="0">
                <a:latin typeface="微软雅黑" panose="020B0503020204020204" pitchFamily="34" charset="-122"/>
                <a:ea typeface="微软雅黑" panose="020B0503020204020204" pitchFamily="34" charset="-122"/>
                <a:cs typeface="微软雅黑" panose="020B0503020204020204" pitchFamily="34" charset="-122"/>
              </a:rPr>
              <a:t>NN</a:t>
            </a:r>
            <a:r>
              <a:rPr lang="zh-CN" sz="1200" b="0">
                <a:latin typeface="微软雅黑" panose="020B0503020204020204" pitchFamily="34" charset="-122"/>
                <a:ea typeface="微软雅黑" panose="020B0503020204020204" pitchFamily="34" charset="-122"/>
                <a:cs typeface="微软雅黑" panose="020B0503020204020204" pitchFamily="34" charset="-122"/>
              </a:rPr>
              <a:t>，使用随机梯度下降优化方法，迭代优化衍射神经网络参数，使损失函数最小化，</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3" name="文本框 12"/>
          <p:cNvSpPr txBox="1"/>
          <p:nvPr/>
        </p:nvSpPr>
        <p:spPr>
          <a:xfrm>
            <a:off x="979170" y="5407660"/>
            <a:ext cx="2692400" cy="275590"/>
          </a:xfrm>
          <a:prstGeom prst="rect">
            <a:avLst/>
          </a:prstGeom>
          <a:noFill/>
          <a:ln w="9525">
            <a:noFill/>
          </a:ln>
        </p:spPr>
        <p:txBody>
          <a:bodyPr wrap="square">
            <a:spAutoFit/>
          </a:bodyPr>
          <a:p>
            <a:pPr indent="0"/>
            <a:r>
              <a:rPr lang="zh-CN" sz="1200" b="0">
                <a:latin typeface="微软雅黑" panose="020B0503020204020204" pitchFamily="34" charset="-122"/>
                <a:ea typeface="微软雅黑" panose="020B0503020204020204" pitchFamily="34" charset="-122"/>
              </a:rPr>
              <a:t>对于成像器，损失函数使用均方误差</a:t>
            </a:r>
            <a:endParaRPr lang="zh-CN" altLang="en-US">
              <a:latin typeface="微软雅黑" panose="020B0503020204020204" pitchFamily="34" charset="-122"/>
              <a:ea typeface="微软雅黑" panose="020B0503020204020204" pitchFamily="34" charset="-122"/>
            </a:endParaRPr>
          </a:p>
        </p:txBody>
      </p:sp>
      <p:graphicFrame>
        <p:nvGraphicFramePr>
          <p:cNvPr id="14" name="对象 -2147482569"/>
          <p:cNvGraphicFramePr>
            <a:graphicFrameLocks noChangeAspect="1"/>
          </p:cNvGraphicFramePr>
          <p:nvPr/>
        </p:nvGraphicFramePr>
        <p:xfrm>
          <a:off x="3557905" y="5347335"/>
          <a:ext cx="1790700" cy="393700"/>
        </p:xfrm>
        <a:graphic>
          <a:graphicData uri="http://schemas.openxmlformats.org/presentationml/2006/ole">
            <mc:AlternateContent xmlns:mc="http://schemas.openxmlformats.org/markup-compatibility/2006">
              <mc:Choice xmlns:v="urn:schemas-microsoft-com:vml" Requires="v">
                <p:oleObj spid="_x0000_s15" name="" r:id="rId8" imgW="1790700" imgH="393700" progId="Equation.KSEE3">
                  <p:embed/>
                </p:oleObj>
              </mc:Choice>
              <mc:Fallback>
                <p:oleObj name="" r:id="rId8" imgW="1790700" imgH="393700" progId="Equation.KSEE3">
                  <p:embed/>
                  <p:pic>
                    <p:nvPicPr>
                      <p:cNvPr id="0" name="图片 11"/>
                      <p:cNvPicPr/>
                      <p:nvPr/>
                    </p:nvPicPr>
                    <p:blipFill>
                      <a:blip r:embed="rId9"/>
                      <a:stretch>
                        <a:fillRect/>
                      </a:stretch>
                    </p:blipFill>
                    <p:spPr>
                      <a:xfrm>
                        <a:off x="3557905" y="5347335"/>
                        <a:ext cx="1790700" cy="393700"/>
                      </a:xfrm>
                      <a:prstGeom prst="rect">
                        <a:avLst/>
                      </a:prstGeom>
                      <a:noFill/>
                      <a:ln w="38100">
                        <a:noFill/>
                        <a:miter/>
                      </a:ln>
                    </p:spPr>
                  </p:pic>
                </p:oleObj>
              </mc:Fallback>
            </mc:AlternateContent>
          </a:graphicData>
        </a:graphic>
      </p:graphicFrame>
      <p:graphicFrame>
        <p:nvGraphicFramePr>
          <p:cNvPr id="16" name="对象 -2147482566"/>
          <p:cNvGraphicFramePr>
            <a:graphicFrameLocks noChangeAspect="1"/>
          </p:cNvGraphicFramePr>
          <p:nvPr/>
        </p:nvGraphicFramePr>
        <p:xfrm>
          <a:off x="6583045" y="5366703"/>
          <a:ext cx="1727200" cy="316865"/>
        </p:xfrm>
        <a:graphic>
          <a:graphicData uri="http://schemas.openxmlformats.org/presentationml/2006/ole">
            <mc:AlternateContent xmlns:mc="http://schemas.openxmlformats.org/markup-compatibility/2006">
              <mc:Choice xmlns:v="urn:schemas-microsoft-com:vml" Requires="v">
                <p:oleObj spid="_x0000_s17" name="" r:id="rId10" imgW="1727200" imgH="316865" progId="Equation.KSEE3">
                  <p:embed/>
                </p:oleObj>
              </mc:Choice>
              <mc:Fallback>
                <p:oleObj name="" r:id="rId10" imgW="1727200" imgH="316865" progId="Equation.KSEE3">
                  <p:embed/>
                  <p:pic>
                    <p:nvPicPr>
                      <p:cNvPr id="0" name="图片 12"/>
                      <p:cNvPicPr/>
                      <p:nvPr/>
                    </p:nvPicPr>
                    <p:blipFill>
                      <a:blip r:embed="rId11"/>
                      <a:stretch>
                        <a:fillRect/>
                      </a:stretch>
                    </p:blipFill>
                    <p:spPr>
                      <a:xfrm>
                        <a:off x="6583045" y="5366703"/>
                        <a:ext cx="1727200" cy="316865"/>
                      </a:xfrm>
                      <a:prstGeom prst="rect">
                        <a:avLst/>
                      </a:prstGeom>
                      <a:noFill/>
                      <a:ln w="38100">
                        <a:noFill/>
                        <a:miter/>
                      </a:ln>
                    </p:spPr>
                  </p:pic>
                </p:oleObj>
              </mc:Fallback>
            </mc:AlternateContent>
          </a:graphicData>
        </a:graphic>
      </p:graphicFrame>
      <p:graphicFrame>
        <p:nvGraphicFramePr>
          <p:cNvPr id="18" name="对象 -2147482564"/>
          <p:cNvGraphicFramePr>
            <a:graphicFrameLocks noChangeAspect="1"/>
          </p:cNvGraphicFramePr>
          <p:nvPr/>
        </p:nvGraphicFramePr>
        <p:xfrm>
          <a:off x="2781300" y="5927090"/>
          <a:ext cx="3238500" cy="482600"/>
        </p:xfrm>
        <a:graphic>
          <a:graphicData uri="http://schemas.openxmlformats.org/presentationml/2006/ole">
            <mc:AlternateContent xmlns:mc="http://schemas.openxmlformats.org/markup-compatibility/2006">
              <mc:Choice xmlns:v="urn:schemas-microsoft-com:vml" Requires="v">
                <p:oleObj spid="_x0000_s19" name="" r:id="rId12" imgW="3238500" imgH="482600" progId="Equation.KSEE3">
                  <p:embed/>
                </p:oleObj>
              </mc:Choice>
              <mc:Fallback>
                <p:oleObj name="" r:id="rId12" imgW="3238500" imgH="482600" progId="Equation.KSEE3">
                  <p:embed/>
                  <p:pic>
                    <p:nvPicPr>
                      <p:cNvPr id="0" name="图片 13"/>
                      <p:cNvPicPr/>
                      <p:nvPr/>
                    </p:nvPicPr>
                    <p:blipFill>
                      <a:blip r:embed="rId13"/>
                      <a:stretch>
                        <a:fillRect/>
                      </a:stretch>
                    </p:blipFill>
                    <p:spPr>
                      <a:xfrm>
                        <a:off x="2781300" y="5927090"/>
                        <a:ext cx="3238500" cy="482600"/>
                      </a:xfrm>
                      <a:prstGeom prst="rect">
                        <a:avLst/>
                      </a:prstGeom>
                      <a:noFill/>
                      <a:ln w="38100">
                        <a:noFill/>
                        <a:miter/>
                      </a:ln>
                    </p:spPr>
                  </p:pic>
                </p:oleObj>
              </mc:Fallback>
            </mc:AlternateContent>
          </a:graphicData>
        </a:graphic>
      </p:graphicFrame>
      <p:sp>
        <p:nvSpPr>
          <p:cNvPr id="20" name="文本框 19"/>
          <p:cNvSpPr txBox="1"/>
          <p:nvPr/>
        </p:nvSpPr>
        <p:spPr>
          <a:xfrm>
            <a:off x="1003935" y="6036310"/>
            <a:ext cx="1851025" cy="275590"/>
          </a:xfrm>
          <a:prstGeom prst="rect">
            <a:avLst/>
          </a:prstGeom>
          <a:noFill/>
        </p:spPr>
        <p:txBody>
          <a:bodyPr wrap="square" rtlCol="0">
            <a:spAutoFit/>
          </a:bodyPr>
          <a:p>
            <a:r>
              <a:rPr lang="zh-CN" altLang="en-US" sz="1200">
                <a:latin typeface="微软雅黑" panose="020B0503020204020204" pitchFamily="34" charset="-122"/>
                <a:ea typeface="微软雅黑" panose="020B0503020204020204" pitchFamily="34" charset="-122"/>
              </a:rPr>
              <a:t>相对于      的误差梯度：</a:t>
            </a:r>
            <a:endParaRPr lang="zh-CN" altLang="en-US" sz="1200">
              <a:latin typeface="微软雅黑" panose="020B0503020204020204" pitchFamily="34" charset="-122"/>
              <a:ea typeface="微软雅黑" panose="020B0503020204020204" pitchFamily="34" charset="-122"/>
            </a:endParaRPr>
          </a:p>
        </p:txBody>
      </p:sp>
      <p:pic>
        <p:nvPicPr>
          <p:cNvPr id="21" name="图片 20"/>
          <p:cNvPicPr/>
          <p:nvPr/>
        </p:nvPicPr>
        <p:blipFill>
          <a:blip r:embed="rId14"/>
          <a:stretch>
            <a:fillRect/>
          </a:stretch>
        </p:blipFill>
        <p:spPr>
          <a:xfrm>
            <a:off x="1575435" y="6044565"/>
            <a:ext cx="171450" cy="247650"/>
          </a:xfrm>
          <a:prstGeom prst="rect">
            <a:avLst/>
          </a:prstGeom>
          <a:noFill/>
          <a:ln w="9525">
            <a:noFill/>
          </a:ln>
        </p:spPr>
      </p:pic>
      <p:sp>
        <p:nvSpPr>
          <p:cNvPr id="22" name="文本框 21"/>
          <p:cNvSpPr txBox="1"/>
          <p:nvPr/>
        </p:nvSpPr>
        <p:spPr>
          <a:xfrm>
            <a:off x="5357495" y="5387340"/>
            <a:ext cx="1357630" cy="275590"/>
          </a:xfrm>
          <a:prstGeom prst="rect">
            <a:avLst/>
          </a:prstGeom>
          <a:noFill/>
        </p:spPr>
        <p:txBody>
          <a:bodyPr wrap="square" rtlCol="0">
            <a:spAutoFit/>
          </a:bodyPr>
          <a:p>
            <a:pPr algn="just"/>
            <a:r>
              <a:rPr lang="zh-CN" altLang="en-US" sz="1200">
                <a:latin typeface="微软雅黑" panose="020B0503020204020204" pitchFamily="34" charset="-122"/>
                <a:ea typeface="微软雅黑" panose="020B0503020204020204" pitchFamily="34" charset="-122"/>
              </a:rPr>
              <a:t>最小化损失函数</a:t>
            </a:r>
            <a:endParaRPr lang="zh-CN" altLang="en-US" sz="1200">
              <a:latin typeface="微软雅黑" panose="020B0503020204020204" pitchFamily="34" charset="-122"/>
              <a:ea typeface="微软雅黑" panose="020B0503020204020204" pitchFamily="34" charset="-122"/>
            </a:endParaRPr>
          </a:p>
        </p:txBody>
      </p:sp>
      <p:sp>
        <p:nvSpPr>
          <p:cNvPr id="23" name="文本框 22"/>
          <p:cNvSpPr txBox="1"/>
          <p:nvPr/>
        </p:nvSpPr>
        <p:spPr>
          <a:xfrm>
            <a:off x="341630" y="759460"/>
            <a:ext cx="7665720" cy="306705"/>
          </a:xfrm>
          <a:prstGeom prst="rect">
            <a:avLst/>
          </a:prstGeom>
          <a:noFill/>
        </p:spPr>
        <p:txBody>
          <a:bodyPr wrap="none" rtlCol="0">
            <a:spAutoFit/>
          </a:bodyPr>
          <a:p>
            <a:pPr algn="l"/>
            <a:r>
              <a:rPr lang="en-US" altLang="zh-CN" sz="1400" b="1">
                <a:uFillTx/>
                <a:latin typeface="Times New Roman" panose="02020603050405020304" charset="0"/>
                <a:cs typeface="Times New Roman" panose="02020603050405020304" charset="0"/>
                <a:sym typeface="+mn-ea"/>
              </a:rPr>
              <a:t>—2018 Science</a:t>
            </a:r>
            <a:r>
              <a:rPr lang="zh-CN" altLang="en-US" sz="1400" b="1">
                <a:uFillTx/>
                <a:latin typeface="Times New Roman" panose="02020603050405020304" charset="0"/>
                <a:cs typeface="Times New Roman" panose="02020603050405020304" charset="0"/>
                <a:sym typeface="+mn-ea"/>
              </a:rPr>
              <a:t>，</a:t>
            </a:r>
            <a:r>
              <a:rPr lang="en-US" altLang="zh-CN" sz="1400" b="1">
                <a:uFillTx/>
                <a:latin typeface="Times New Roman" panose="02020603050405020304" charset="0"/>
                <a:cs typeface="Times New Roman" panose="02020603050405020304" charset="0"/>
                <a:sym typeface="+mn-ea"/>
              </a:rPr>
              <a:t>Lin Xing</a:t>
            </a:r>
            <a:r>
              <a:rPr lang="zh-CN" altLang="en-US" sz="1400" b="1">
                <a:uFillTx/>
                <a:latin typeface="Times New Roman" panose="02020603050405020304" charset="0"/>
                <a:cs typeface="Times New Roman" panose="02020603050405020304" charset="0"/>
                <a:sym typeface="+mn-ea"/>
              </a:rPr>
              <a:t>《</a:t>
            </a:r>
            <a:r>
              <a:rPr lang="en-US" altLang="zh-CN" sz="1400" b="1">
                <a:uFillTx/>
                <a:latin typeface="Times New Roman" panose="02020603050405020304" charset="0"/>
                <a:cs typeface="Times New Roman" panose="02020603050405020304" charset="0"/>
                <a:sym typeface="+mn-ea"/>
              </a:rPr>
              <a:t>All-optical machine learning using diffractive deep neural networks</a:t>
            </a:r>
            <a:r>
              <a:rPr lang="zh-CN" altLang="en-US" sz="1400" b="1">
                <a:uFillTx/>
                <a:latin typeface="Times New Roman" panose="02020603050405020304" charset="0"/>
                <a:cs typeface="Times New Roman" panose="02020603050405020304" charset="0"/>
                <a:sym typeface="+mn-ea"/>
              </a:rPr>
              <a:t>》</a:t>
            </a:r>
            <a:endParaRPr lang="zh-CN" altLang="en-US" sz="1400" b="1">
              <a:uFillTx/>
              <a:latin typeface="Times New Roman" panose="02020603050405020304" charset="0"/>
              <a:cs typeface="Times New Roman" panose="02020603050405020304" charset="0"/>
              <a:sym typeface="+mn-ea"/>
            </a:endParaRPr>
          </a:p>
        </p:txBody>
      </p:sp>
      <p:sp>
        <p:nvSpPr>
          <p:cNvPr id="24" name="文本框 23"/>
          <p:cNvSpPr txBox="1"/>
          <p:nvPr/>
        </p:nvSpPr>
        <p:spPr>
          <a:xfrm>
            <a:off x="607060" y="1050290"/>
            <a:ext cx="11150600" cy="645160"/>
          </a:xfrm>
          <a:prstGeom prst="rect">
            <a:avLst/>
          </a:prstGeom>
          <a:noFill/>
        </p:spPr>
        <p:txBody>
          <a:bodyPr wrap="square" rtlCol="0">
            <a:spAutoFit/>
          </a:bodyPr>
          <a:p>
            <a:pPr algn="just" fontAlgn="auto">
              <a:lnSpc>
                <a:spcPct val="150000"/>
              </a:lnSpc>
            </a:pPr>
            <a:r>
              <a:rPr lang="en-US" altLang="zh-CN" sz="120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200">
                <a:latin typeface="微软雅黑" panose="020B0503020204020204" pitchFamily="34" charset="-122"/>
                <a:ea typeface="微软雅黑" panose="020B0503020204020204" pitchFamily="34" charset="-122"/>
                <a:cs typeface="微软雅黑" panose="020B0503020204020204" pitchFamily="34" charset="-122"/>
              </a:rPr>
              <a:t>提出了一种全光衍射深度神经网络(Diffractive deep neural network, D</a:t>
            </a:r>
            <a:r>
              <a:rPr lang="zh-CN" altLang="en-US" sz="1200" baseline="30000">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1200">
                <a:latin typeface="微软雅黑" panose="020B0503020204020204" pitchFamily="34" charset="-122"/>
                <a:ea typeface="微软雅黑" panose="020B0503020204020204" pitchFamily="34" charset="-122"/>
                <a:cs typeface="微软雅黑" panose="020B0503020204020204" pitchFamily="34" charset="-122"/>
              </a:rPr>
              <a:t>NN)， 以光速执行基于计算机的神经网络，实现各种复杂功能。</a:t>
            </a:r>
            <a:r>
              <a:rPr lang="en-US" altLang="zh-CN" sz="1200">
                <a:latin typeface="微软雅黑" panose="020B0503020204020204" pitchFamily="34" charset="-122"/>
                <a:ea typeface="微软雅黑" panose="020B0503020204020204" pitchFamily="34" charset="-122"/>
                <a:cs typeface="微软雅黑" panose="020B0503020204020204" pitchFamily="34" charset="-122"/>
              </a:rPr>
              <a:t>D</a:t>
            </a:r>
            <a:r>
              <a:rPr lang="en-US" altLang="zh-CN" sz="1200" baseline="30000">
                <a:latin typeface="微软雅黑" panose="020B0503020204020204" pitchFamily="34" charset="-122"/>
                <a:ea typeface="微软雅黑" panose="020B0503020204020204" pitchFamily="34" charset="-122"/>
                <a:cs typeface="微软雅黑" panose="020B0503020204020204" pitchFamily="34" charset="-122"/>
              </a:rPr>
              <a:t>2</a:t>
            </a:r>
            <a:r>
              <a:rPr lang="en-US" altLang="zh-CN" sz="1200">
                <a:latin typeface="微软雅黑" panose="020B0503020204020204" pitchFamily="34" charset="-122"/>
                <a:ea typeface="微软雅黑" panose="020B0503020204020204" pitchFamily="34" charset="-122"/>
                <a:cs typeface="微软雅黑" panose="020B0503020204020204" pitchFamily="34" charset="-122"/>
              </a:rPr>
              <a:t>NN</a:t>
            </a:r>
            <a:r>
              <a:rPr lang="zh-CN" altLang="en-US" sz="1200">
                <a:latin typeface="微软雅黑" panose="020B0503020204020204" pitchFamily="34" charset="-122"/>
                <a:ea typeface="微软雅黑" panose="020B0503020204020204" pitchFamily="34" charset="-122"/>
                <a:cs typeface="微软雅黑" panose="020B0503020204020204" pitchFamily="34" charset="-122"/>
              </a:rPr>
              <a:t>的训练由计算机实现，训练后的网络经</a:t>
            </a:r>
            <a:r>
              <a:rPr lang="en-US" altLang="zh-CN" sz="1200">
                <a:latin typeface="微软雅黑" panose="020B0503020204020204" pitchFamily="34" charset="-122"/>
                <a:ea typeface="微软雅黑" panose="020B0503020204020204" pitchFamily="34" charset="-122"/>
                <a:cs typeface="微软雅黑" panose="020B0503020204020204" pitchFamily="34" charset="-122"/>
              </a:rPr>
              <a:t>3D</a:t>
            </a:r>
            <a:r>
              <a:rPr lang="zh-CN" altLang="en-US" sz="1200">
                <a:latin typeface="微软雅黑" panose="020B0503020204020204" pitchFamily="34" charset="-122"/>
                <a:ea typeface="微软雅黑" panose="020B0503020204020204" pitchFamily="34" charset="-122"/>
                <a:cs typeface="微软雅黑" panose="020B0503020204020204" pitchFamily="34" charset="-122"/>
              </a:rPr>
              <a:t>打印，实现手写数字分类识别、物体分类、成像镜的功能。</a:t>
            </a:r>
            <a:endParaRPr lang="zh-CN" altLang="en-US" sz="12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ppt_w</p:attrName>
                                        </p:attrNameLst>
                                      </p:cBhvr>
                                      <p:tavLst>
                                        <p:tav tm="0">
                                          <p:val>
                                            <p:fltVal val="0"/>
                                          </p:val>
                                        </p:tav>
                                        <p:tav tm="100000">
                                          <p:val>
                                            <p:strVal val="#ppt_w"/>
                                          </p:val>
                                        </p:tav>
                                      </p:tavLst>
                                    </p:anim>
                                    <p:anim calcmode="lin" valueType="num">
                                      <p:cBhvr>
                                        <p:cTn id="12" dur="500" fill="hold"/>
                                        <p:tgtEl>
                                          <p:spTgt spid="5"/>
                                        </p:tgtEl>
                                        <p:attrNameLst>
                                          <p:attrName>ppt_h</p:attrName>
                                        </p:attrNameLst>
                                      </p:cBhvr>
                                      <p:tavLst>
                                        <p:tav tm="0">
                                          <p:val>
                                            <p:fltVal val="0"/>
                                          </p:val>
                                        </p:tav>
                                        <p:tav tm="100000">
                                          <p:val>
                                            <p:strVal val="#ppt_h"/>
                                          </p:val>
                                        </p:tav>
                                      </p:tavLst>
                                    </p:anim>
                                    <p:animEffect transition="in" filter="fade">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23"/>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24"/>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2"/>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3"/>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6"/>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7"/>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8"/>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9"/>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10"/>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12"/>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13"/>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14"/>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16"/>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18"/>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20"/>
                                        </p:tgtEl>
                                        <p:attrNameLst>
                                          <p:attrName>style.visibility</p:attrName>
                                        </p:attrNameLst>
                                      </p:cBhvr>
                                      <p:to>
                                        <p:strVal val="visible"/>
                                      </p:to>
                                    </p:set>
                                  </p:childTnLst>
                                </p:cTn>
                              </p:par>
                              <p:par>
                                <p:cTn id="48" presetID="1" presetClass="entr" presetSubtype="0" fill="hold" nodeType="withEffect">
                                  <p:stCondLst>
                                    <p:cond delay="0"/>
                                  </p:stCondLst>
                                  <p:childTnLst>
                                    <p:set>
                                      <p:cBhvr>
                                        <p:cTn id="49" dur="1" fill="hold">
                                          <p:stCondLst>
                                            <p:cond delay="0"/>
                                          </p:stCondLst>
                                        </p:cTn>
                                        <p:tgtEl>
                                          <p:spTgt spid="21"/>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p:bldP spid="23" grpId="0"/>
      <p:bldP spid="24" grpId="0"/>
      <p:bldP spid="6" grpId="0"/>
      <p:bldP spid="8" grpId="0"/>
      <p:bldP spid="9" grpId="0"/>
      <p:bldP spid="12" grpId="0"/>
      <p:bldP spid="13" grpId="0"/>
      <p:bldP spid="20" grpId="0"/>
      <p:bldP spid="2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7493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 name="文本框 4"/>
          <p:cNvSpPr txBox="1"/>
          <p:nvPr/>
        </p:nvSpPr>
        <p:spPr>
          <a:xfrm>
            <a:off x="4260850" y="82550"/>
            <a:ext cx="4527550" cy="583565"/>
          </a:xfrm>
          <a:prstGeom prst="rect">
            <a:avLst/>
          </a:prstGeom>
          <a:noFill/>
        </p:spPr>
        <p:txBody>
          <a:bodyPr wrap="square" rtlCol="0">
            <a:spAutoFit/>
          </a:bodyPr>
          <a:lstStyle/>
          <a:p>
            <a:pPr algn="ctr"/>
            <a:r>
              <a:rPr lang="zh-CN" altLang="en-US" sz="3200" dirty="0">
                <a:solidFill>
                  <a:schemeClr val="bg1"/>
                </a:solidFill>
                <a:latin typeface="微软雅黑" panose="020B0503020204020204" pitchFamily="34" charset="-122"/>
                <a:ea typeface="微软雅黑" panose="020B0503020204020204" pitchFamily="34" charset="-122"/>
              </a:rPr>
              <a:t>混合光电</a:t>
            </a:r>
            <a:r>
              <a:rPr lang="en-US" altLang="zh-CN" sz="3200" dirty="0">
                <a:solidFill>
                  <a:schemeClr val="bg1"/>
                </a:solidFill>
                <a:latin typeface="微软雅黑" panose="020B0503020204020204" pitchFamily="34" charset="-122"/>
                <a:ea typeface="微软雅黑" panose="020B0503020204020204" pitchFamily="34" charset="-122"/>
              </a:rPr>
              <a:t>CNN</a:t>
            </a:r>
            <a:endParaRPr lang="en-US" altLang="zh-CN" sz="3200" dirty="0">
              <a:solidFill>
                <a:schemeClr val="bg1"/>
              </a:solidFill>
              <a:latin typeface="微软雅黑" panose="020B0503020204020204" pitchFamily="34" charset="-122"/>
              <a:ea typeface="微软雅黑" panose="020B0503020204020204" pitchFamily="34" charset="-122"/>
            </a:endParaRPr>
          </a:p>
        </p:txBody>
      </p:sp>
      <p:pic>
        <p:nvPicPr>
          <p:cNvPr id="27" name="图片 2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12589" y="82263"/>
            <a:ext cx="2263849" cy="599049"/>
          </a:xfrm>
          <a:prstGeom prst="rect">
            <a:avLst/>
          </a:prstGeom>
        </p:spPr>
      </p:pic>
      <p:pic>
        <p:nvPicPr>
          <p:cNvPr id="3" name="图片 -2147482599" descr="1597548139(1)"/>
          <p:cNvPicPr>
            <a:picLocks noChangeAspect="1"/>
          </p:cNvPicPr>
          <p:nvPr/>
        </p:nvPicPr>
        <p:blipFill>
          <a:blip r:embed="rId2"/>
          <a:stretch>
            <a:fillRect/>
          </a:stretch>
        </p:blipFill>
        <p:spPr>
          <a:xfrm>
            <a:off x="633095" y="4315460"/>
            <a:ext cx="5016500" cy="1565275"/>
          </a:xfrm>
          <a:prstGeom prst="rect">
            <a:avLst/>
          </a:prstGeom>
          <a:noFill/>
          <a:ln w="9525">
            <a:noFill/>
          </a:ln>
        </p:spPr>
      </p:pic>
      <p:sp>
        <p:nvSpPr>
          <p:cNvPr id="7" name="文本框 6"/>
          <p:cNvSpPr txBox="1"/>
          <p:nvPr/>
        </p:nvSpPr>
        <p:spPr>
          <a:xfrm>
            <a:off x="352425" y="768985"/>
            <a:ext cx="11006455" cy="306705"/>
          </a:xfrm>
          <a:prstGeom prst="rect">
            <a:avLst/>
          </a:prstGeom>
          <a:noFill/>
        </p:spPr>
        <p:txBody>
          <a:bodyPr wrap="square" rtlCol="0">
            <a:spAutoFit/>
          </a:bodyPr>
          <a:p>
            <a:r>
              <a:rPr lang="en-US" sz="1400" b="1">
                <a:latin typeface="Times New Roman" panose="02020603050405020304" charset="0"/>
                <a:ea typeface="微软雅黑" panose="020B0503020204020204" pitchFamily="34" charset="-122"/>
                <a:cs typeface="Times New Roman" panose="02020603050405020304" charset="0"/>
                <a:sym typeface="+mn-ea"/>
              </a:rPr>
              <a:t>—</a:t>
            </a:r>
            <a:r>
              <a:rPr sz="1400" b="1">
                <a:latin typeface="Times New Roman" panose="02020603050405020304" charset="0"/>
                <a:ea typeface="微软雅黑" panose="020B0503020204020204" pitchFamily="34" charset="-122"/>
                <a:cs typeface="Times New Roman" panose="02020603050405020304" charset="0"/>
                <a:sym typeface="+mn-ea"/>
              </a:rPr>
              <a:t>2018 </a:t>
            </a:r>
            <a:r>
              <a:rPr lang="en-US" sz="1400" b="1">
                <a:latin typeface="Times New Roman" panose="02020603050405020304" charset="0"/>
                <a:ea typeface="微软雅黑" panose="020B0503020204020204" pitchFamily="34" charset="-122"/>
                <a:cs typeface="Times New Roman" panose="02020603050405020304" charset="0"/>
                <a:sym typeface="+mn-ea"/>
              </a:rPr>
              <a:t>SR, </a:t>
            </a:r>
            <a:r>
              <a:rPr sz="1400" b="1">
                <a:latin typeface="Times New Roman" panose="02020603050405020304" charset="0"/>
                <a:ea typeface="微软雅黑" panose="020B0503020204020204" pitchFamily="34" charset="-122"/>
                <a:cs typeface="Times New Roman" panose="02020603050405020304" charset="0"/>
                <a:sym typeface="+mn-ea"/>
              </a:rPr>
              <a:t>Julie Chang《Hybrid optical-electronic convolutional neural networks with optimized diffractive optics for image classification》</a:t>
            </a:r>
            <a:endParaRPr sz="1400" b="1">
              <a:latin typeface="Times New Roman" panose="02020603050405020304" charset="0"/>
              <a:ea typeface="微软雅黑" panose="020B0503020204020204" pitchFamily="34" charset="-122"/>
              <a:cs typeface="Times New Roman" panose="02020603050405020304" charset="0"/>
              <a:sym typeface="+mn-ea"/>
            </a:endParaRPr>
          </a:p>
        </p:txBody>
      </p:sp>
      <p:sp>
        <p:nvSpPr>
          <p:cNvPr id="8" name="文本框 7"/>
          <p:cNvSpPr txBox="1"/>
          <p:nvPr/>
        </p:nvSpPr>
        <p:spPr>
          <a:xfrm>
            <a:off x="579755" y="1118235"/>
            <a:ext cx="10885805" cy="645160"/>
          </a:xfrm>
          <a:prstGeom prst="rect">
            <a:avLst/>
          </a:prstGeom>
          <a:noFill/>
        </p:spPr>
        <p:txBody>
          <a:bodyPr wrap="square" rtlCol="0">
            <a:spAutoFit/>
          </a:bodyPr>
          <a:p>
            <a:pPr algn="just" fontAlgn="auto">
              <a:lnSpc>
                <a:spcPct val="150000"/>
              </a:lnSpc>
            </a:pPr>
            <a:r>
              <a:rPr lang="en-US" altLang="zh-CN" sz="120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200">
                <a:latin typeface="微软雅黑" panose="020B0503020204020204" pitchFamily="34" charset="-122"/>
                <a:ea typeface="微软雅黑" panose="020B0503020204020204" pitchFamily="34" charset="-122"/>
                <a:cs typeface="微软雅黑" panose="020B0503020204020204" pitchFamily="34" charset="-122"/>
              </a:rPr>
              <a:t>提出了一种基于衍射光学元件的混合</a:t>
            </a:r>
            <a:r>
              <a:rPr lang="zh-CN" altLang="en-US" sz="1200">
                <a:latin typeface="微软雅黑" panose="020B0503020204020204" pitchFamily="34" charset="-122"/>
                <a:ea typeface="微软雅黑" panose="020B0503020204020204" pitchFamily="34" charset="-122"/>
                <a:cs typeface="微软雅黑" panose="020B0503020204020204" pitchFamily="34" charset="-122"/>
                <a:sym typeface="+mn-ea"/>
              </a:rPr>
              <a:t>光电</a:t>
            </a:r>
            <a:r>
              <a:rPr lang="zh-CN" altLang="en-US" sz="1200">
                <a:latin typeface="微软雅黑" panose="020B0503020204020204" pitchFamily="34" charset="-122"/>
                <a:ea typeface="微软雅黑" panose="020B0503020204020204" pitchFamily="34" charset="-122"/>
                <a:cs typeface="微软雅黑" panose="020B0503020204020204" pitchFamily="34" charset="-122"/>
              </a:rPr>
              <a:t>卷积神经网络，在电子计算前加入一层卷积运算，从而减少网络的计算量。与前一篇文献不同的是它实现了卷积功能，而卷积层相较于全连接层需要训练的参数更少，卷积层通过参数共享和稀疏连接两种方式来保证单层卷积中的训练参数。</a:t>
            </a:r>
            <a:endParaRPr lang="zh-CN" altLang="en-US" sz="12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3" name="文本框 102"/>
          <p:cNvSpPr txBox="1"/>
          <p:nvPr/>
        </p:nvSpPr>
        <p:spPr>
          <a:xfrm>
            <a:off x="5859145" y="2327275"/>
            <a:ext cx="5379720" cy="1198880"/>
          </a:xfrm>
          <a:prstGeom prst="rect">
            <a:avLst/>
          </a:prstGeom>
          <a:noFill/>
          <a:ln w="9525">
            <a:noFill/>
          </a:ln>
        </p:spPr>
        <p:txBody>
          <a:bodyPr wrap="square">
            <a:spAutoFit/>
          </a:bodyPr>
          <a:p>
            <a:pPr indent="304800" algn="just" fontAlgn="auto">
              <a:lnSpc>
                <a:spcPct val="150000"/>
              </a:lnSpc>
            </a:pPr>
            <a:r>
              <a:rPr lang="en-US" sz="1200" b="0">
                <a:latin typeface="微软雅黑" panose="020B0503020204020204" pitchFamily="34" charset="-122"/>
                <a:ea typeface="微软雅黑" panose="020B0503020204020204" pitchFamily="34" charset="-122"/>
                <a:cs typeface="微软雅黑" panose="020B0503020204020204" pitchFamily="34" charset="-122"/>
              </a:rPr>
              <a:t>CNN</a:t>
            </a:r>
            <a:r>
              <a:rPr lang="zh-CN" sz="1200" b="0">
                <a:latin typeface="微软雅黑" panose="020B0503020204020204" pitchFamily="34" charset="-122"/>
                <a:ea typeface="微软雅黑" panose="020B0503020204020204" pitchFamily="34" charset="-122"/>
                <a:cs typeface="微软雅黑" panose="020B0503020204020204" pitchFamily="34" charset="-122"/>
              </a:rPr>
              <a:t>有高性能但也产生较高的计算成本—</a:t>
            </a:r>
            <a:r>
              <a:rPr lang="en-US" sz="1200" b="0">
                <a:latin typeface="微软雅黑" panose="020B0503020204020204" pitchFamily="34" charset="-122"/>
                <a:ea typeface="微软雅黑" panose="020B0503020204020204" pitchFamily="34" charset="-122"/>
                <a:cs typeface="微软雅黑" panose="020B0503020204020204" pitchFamily="34" charset="-122"/>
              </a:rPr>
              <a:t>&gt;</a:t>
            </a:r>
            <a:r>
              <a:rPr lang="zh-CN" sz="1200" b="0">
                <a:latin typeface="微软雅黑" panose="020B0503020204020204" pitchFamily="34" charset="-122"/>
                <a:ea typeface="微软雅黑" panose="020B0503020204020204" pitchFamily="34" charset="-122"/>
                <a:cs typeface="微软雅黑" panose="020B0503020204020204" pitchFamily="34" charset="-122"/>
              </a:rPr>
              <a:t>提出在</a:t>
            </a:r>
            <a:r>
              <a:rPr lang="en-US" sz="1200" b="0">
                <a:latin typeface="微软雅黑" panose="020B0503020204020204" pitchFamily="34" charset="-122"/>
                <a:ea typeface="微软雅黑" panose="020B0503020204020204" pitchFamily="34" charset="-122"/>
                <a:cs typeface="微软雅黑" panose="020B0503020204020204" pitchFamily="34" charset="-122"/>
              </a:rPr>
              <a:t>CNN</a:t>
            </a:r>
            <a:r>
              <a:rPr lang="zh-CN" sz="1200" b="0">
                <a:latin typeface="微软雅黑" panose="020B0503020204020204" pitchFamily="34" charset="-122"/>
                <a:ea typeface="微软雅黑" panose="020B0503020204020204" pitchFamily="34" charset="-122"/>
                <a:cs typeface="微软雅黑" panose="020B0503020204020204" pitchFamily="34" charset="-122"/>
              </a:rPr>
              <a:t>网络前端替换一个光学卷积层（</a:t>
            </a:r>
            <a:r>
              <a:rPr lang="en-US" sz="1200" b="0">
                <a:latin typeface="微软雅黑" panose="020B0503020204020204" pitchFamily="34" charset="-122"/>
                <a:ea typeface="微软雅黑" panose="020B0503020204020204" pitchFamily="34" charset="-122"/>
                <a:cs typeface="微软雅黑" panose="020B0503020204020204" pitchFamily="34" charset="-122"/>
              </a:rPr>
              <a:t>opt-conv</a:t>
            </a:r>
            <a:r>
              <a:rPr lang="zh-CN" sz="1200" b="0">
                <a:latin typeface="微软雅黑" panose="020B0503020204020204" pitchFamily="34" charset="-122"/>
                <a:ea typeface="微软雅黑" panose="020B0503020204020204" pitchFamily="34" charset="-122"/>
                <a:cs typeface="微软雅黑" panose="020B0503020204020204" pitchFamily="34" charset="-122"/>
              </a:rPr>
              <a:t>），在保持网络性能的同时降低能耗，并在</a:t>
            </a:r>
            <a:r>
              <a:rPr lang="en-US" sz="1200" b="0">
                <a:latin typeface="微软雅黑" panose="020B0503020204020204" pitchFamily="34" charset="-122"/>
                <a:ea typeface="微软雅黑" panose="020B0503020204020204" pitchFamily="34" charset="-122"/>
                <a:cs typeface="微软雅黑" panose="020B0503020204020204" pitchFamily="34" charset="-122"/>
              </a:rPr>
              <a:t>CIFAR-10</a:t>
            </a:r>
            <a:r>
              <a:rPr lang="zh-CN" sz="1200" b="0">
                <a:latin typeface="微软雅黑" panose="020B0503020204020204" pitchFamily="34" charset="-122"/>
                <a:ea typeface="微软雅黑" panose="020B0503020204020204" pitchFamily="34" charset="-122"/>
                <a:cs typeface="微软雅黑" panose="020B0503020204020204" pitchFamily="34" charset="-122"/>
              </a:rPr>
              <a:t>数据集的分类任务上验证。</a:t>
            </a:r>
            <a:r>
              <a:rPr lang="en-US" sz="1200" b="0">
                <a:latin typeface="微软雅黑" panose="020B0503020204020204" pitchFamily="34" charset="-122"/>
                <a:ea typeface="微软雅黑" panose="020B0503020204020204" pitchFamily="34" charset="-122"/>
                <a:cs typeface="微软雅黑" panose="020B0503020204020204" pitchFamily="34" charset="-122"/>
              </a:rPr>
              <a:t>opt-conv</a:t>
            </a:r>
            <a:r>
              <a:rPr lang="zh-CN" sz="1200" b="0">
                <a:latin typeface="微软雅黑" panose="020B0503020204020204" pitchFamily="34" charset="-122"/>
                <a:ea typeface="微软雅黑" panose="020B0503020204020204" pitchFamily="34" charset="-122"/>
                <a:cs typeface="微软雅黑" panose="020B0503020204020204" pitchFamily="34" charset="-122"/>
              </a:rPr>
              <a:t>仅采用一层相位掩模，硬件设计上在单层相位掩模前后加入透镜，实现卷积操作。</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4" name="文本框 103"/>
          <p:cNvSpPr txBox="1"/>
          <p:nvPr/>
        </p:nvSpPr>
        <p:spPr>
          <a:xfrm>
            <a:off x="5916295" y="4243070"/>
            <a:ext cx="5442585" cy="1753235"/>
          </a:xfrm>
          <a:prstGeom prst="rect">
            <a:avLst/>
          </a:prstGeom>
          <a:noFill/>
          <a:ln w="9525">
            <a:noFill/>
          </a:ln>
        </p:spPr>
        <p:txBody>
          <a:bodyPr wrap="square">
            <a:spAutoFit/>
          </a:bodyPr>
          <a:p>
            <a:pPr indent="0" algn="just" fontAlgn="auto">
              <a:lnSpc>
                <a:spcPct val="150000"/>
              </a:lnSpc>
            </a:pPr>
            <a:r>
              <a:rPr lang="en-US" sz="1200" b="0">
                <a:latin typeface="微软雅黑" panose="020B0503020204020204" pitchFamily="34" charset="-122"/>
                <a:ea typeface="微软雅黑" panose="020B0503020204020204" pitchFamily="34" charset="-122"/>
                <a:cs typeface="微软雅黑" panose="020B0503020204020204" pitchFamily="34" charset="-122"/>
              </a:rPr>
              <a:t>    “4f</a:t>
            </a:r>
            <a:r>
              <a:rPr lang="zh-CN" sz="1200" b="0">
                <a:latin typeface="微软雅黑" panose="020B0503020204020204" pitchFamily="34" charset="-122"/>
                <a:ea typeface="微软雅黑" panose="020B0503020204020204" pitchFamily="34" charset="-122"/>
                <a:cs typeface="微软雅黑" panose="020B0503020204020204" pitchFamily="34" charset="-122"/>
              </a:rPr>
              <a:t>系统”由数字微镜设备</a:t>
            </a:r>
            <a:r>
              <a:rPr lang="en-US" sz="1200" b="0">
                <a:latin typeface="微软雅黑" panose="020B0503020204020204" pitchFamily="34" charset="-122"/>
                <a:ea typeface="微软雅黑" panose="020B0503020204020204" pitchFamily="34" charset="-122"/>
                <a:cs typeface="微软雅黑" panose="020B0503020204020204" pitchFamily="34" charset="-122"/>
              </a:rPr>
              <a:t>DMD</a:t>
            </a:r>
            <a:r>
              <a:rPr lang="zh-CN" sz="1200" b="0">
                <a:latin typeface="微软雅黑" panose="020B0503020204020204" pitchFamily="34" charset="-122"/>
                <a:ea typeface="微软雅黑" panose="020B0503020204020204" pitchFamily="34" charset="-122"/>
                <a:cs typeface="微软雅黑" panose="020B0503020204020204" pitchFamily="34" charset="-122"/>
              </a:rPr>
              <a:t>、两个凸透镜、相位掩模板、传感器组成。</a:t>
            </a:r>
            <a:r>
              <a:rPr lang="en-US" sz="1200" b="0">
                <a:latin typeface="微软雅黑" panose="020B0503020204020204" pitchFamily="34" charset="-122"/>
                <a:ea typeface="微软雅黑" panose="020B0503020204020204" pitchFamily="34" charset="-122"/>
                <a:cs typeface="微软雅黑" panose="020B0503020204020204" pitchFamily="34" charset="-122"/>
              </a:rPr>
              <a:t>DMD</a:t>
            </a:r>
            <a:r>
              <a:rPr lang="zh-CN" sz="1200" b="0">
                <a:latin typeface="微软雅黑" panose="020B0503020204020204" pitchFamily="34" charset="-122"/>
                <a:ea typeface="微软雅黑" panose="020B0503020204020204" pitchFamily="34" charset="-122"/>
                <a:cs typeface="微软雅黑" panose="020B0503020204020204" pitchFamily="34" charset="-122"/>
              </a:rPr>
              <a:t>完成可视数字信息显示；两个凸透镜执行两个傅里叶变换；相位掩模板位于傅里叶平面，在相位上调制类似于信号处理中的带通滤波器，改变系统的</a:t>
            </a:r>
            <a:r>
              <a:rPr lang="en-US" sz="1200" b="0">
                <a:latin typeface="微软雅黑" panose="020B0503020204020204" pitchFamily="34" charset="-122"/>
                <a:ea typeface="微软雅黑" panose="020B0503020204020204" pitchFamily="34" charset="-122"/>
                <a:cs typeface="微软雅黑" panose="020B0503020204020204" pitchFamily="34" charset="-122"/>
              </a:rPr>
              <a:t>PSF</a:t>
            </a:r>
            <a:r>
              <a:rPr lang="zh-CN" sz="1200" b="0">
                <a:latin typeface="微软雅黑" panose="020B0503020204020204" pitchFamily="34" charset="-122"/>
                <a:ea typeface="微软雅黑" panose="020B0503020204020204" pitchFamily="34" charset="-122"/>
                <a:cs typeface="微软雅黑" panose="020B0503020204020204" pitchFamily="34" charset="-122"/>
              </a:rPr>
              <a:t>，可以用</a:t>
            </a:r>
            <a:r>
              <a:rPr lang="en-US" sz="1200" b="0">
                <a:latin typeface="微软雅黑" panose="020B0503020204020204" pitchFamily="34" charset="-122"/>
                <a:ea typeface="微软雅黑" panose="020B0503020204020204" pitchFamily="34" charset="-122"/>
                <a:cs typeface="微软雅黑" panose="020B0503020204020204" pitchFamily="34" charset="-122"/>
              </a:rPr>
              <a:t>ATF</a:t>
            </a:r>
            <a:r>
              <a:rPr lang="zh-CN" sz="1200" b="0">
                <a:latin typeface="微软雅黑" panose="020B0503020204020204" pitchFamily="34" charset="-122"/>
                <a:ea typeface="微软雅黑" panose="020B0503020204020204" pitchFamily="34" charset="-122"/>
                <a:cs typeface="微软雅黑" panose="020B0503020204020204" pitchFamily="34" charset="-122"/>
              </a:rPr>
              <a:t>（</a:t>
            </a:r>
            <a:r>
              <a:rPr lang="en-US" sz="1200" b="0">
                <a:latin typeface="微软雅黑" panose="020B0503020204020204" pitchFamily="34" charset="-122"/>
                <a:ea typeface="微软雅黑" panose="020B0503020204020204" pitchFamily="34" charset="-122"/>
                <a:cs typeface="微软雅黑" panose="020B0503020204020204" pitchFamily="34" charset="-122"/>
              </a:rPr>
              <a:t>aperture transfer function</a:t>
            </a:r>
            <a:r>
              <a:rPr lang="zh-CN" sz="1200" b="0">
                <a:latin typeface="微软雅黑" panose="020B0503020204020204" pitchFamily="34" charset="-122"/>
                <a:ea typeface="微软雅黑" panose="020B0503020204020204" pitchFamily="34" charset="-122"/>
                <a:cs typeface="微软雅黑" panose="020B0503020204020204" pitchFamily="34" charset="-122"/>
              </a:rPr>
              <a:t>）调制来控制系统的</a:t>
            </a:r>
            <a:r>
              <a:rPr lang="en-US" sz="1200" b="0">
                <a:latin typeface="微软雅黑" panose="020B0503020204020204" pitchFamily="34" charset="-122"/>
                <a:ea typeface="微软雅黑" panose="020B0503020204020204" pitchFamily="34" charset="-122"/>
                <a:cs typeface="微软雅黑" panose="020B0503020204020204" pitchFamily="34" charset="-122"/>
              </a:rPr>
              <a:t>PSF</a:t>
            </a:r>
            <a:r>
              <a:rPr lang="zh-CN" sz="1200" b="0">
                <a:latin typeface="微软雅黑" panose="020B0503020204020204" pitchFamily="34" charset="-122"/>
                <a:ea typeface="微软雅黑" panose="020B0503020204020204" pitchFamily="34" charset="-122"/>
                <a:cs typeface="微软雅黑" panose="020B0503020204020204" pitchFamily="34" charset="-122"/>
              </a:rPr>
              <a:t>、相位掩模利用线性空间不变成像系统执行的固有卷积，得到了相位轮廓生成所需的离散卷积核；传感器捕获图像。</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9" name="图片 8"/>
          <p:cNvPicPr>
            <a:picLocks noChangeAspect="1"/>
          </p:cNvPicPr>
          <p:nvPr/>
        </p:nvPicPr>
        <p:blipFill>
          <a:blip r:embed="rId3"/>
          <a:stretch>
            <a:fillRect/>
          </a:stretch>
        </p:blipFill>
        <p:spPr>
          <a:xfrm>
            <a:off x="633095" y="2056130"/>
            <a:ext cx="5052695" cy="169291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ppt_w</p:attrName>
                                        </p:attrNameLst>
                                      </p:cBhvr>
                                      <p:tavLst>
                                        <p:tav tm="0">
                                          <p:val>
                                            <p:fltVal val="0"/>
                                          </p:val>
                                        </p:tav>
                                        <p:tav tm="100000">
                                          <p:val>
                                            <p:strVal val="#ppt_w"/>
                                          </p:val>
                                        </p:tav>
                                      </p:tavLst>
                                    </p:anim>
                                    <p:anim calcmode="lin" valueType="num">
                                      <p:cBhvr>
                                        <p:cTn id="12" dur="500" fill="hold"/>
                                        <p:tgtEl>
                                          <p:spTgt spid="5"/>
                                        </p:tgtEl>
                                        <p:attrNameLst>
                                          <p:attrName>ppt_h</p:attrName>
                                        </p:attrNameLst>
                                      </p:cBhvr>
                                      <p:tavLst>
                                        <p:tav tm="0">
                                          <p:val>
                                            <p:fltVal val="0"/>
                                          </p:val>
                                        </p:tav>
                                        <p:tav tm="100000">
                                          <p:val>
                                            <p:strVal val="#ppt_h"/>
                                          </p:val>
                                        </p:tav>
                                      </p:tavLst>
                                    </p:anim>
                                    <p:animEffect transition="in" filter="fade">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8"/>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3"/>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103"/>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104"/>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p:bldP spid="7" grpId="0"/>
      <p:bldP spid="8" grpId="0"/>
      <p:bldP spid="103" grpId="0"/>
      <p:bldP spid="10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7493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 name="文本框 4"/>
          <p:cNvSpPr txBox="1"/>
          <p:nvPr/>
        </p:nvSpPr>
        <p:spPr>
          <a:xfrm>
            <a:off x="4260850" y="82263"/>
            <a:ext cx="3670300" cy="583565"/>
          </a:xfrm>
          <a:prstGeom prst="rect">
            <a:avLst/>
          </a:prstGeom>
          <a:noFill/>
        </p:spPr>
        <p:txBody>
          <a:bodyPr wrap="square" rtlCol="0">
            <a:spAutoFit/>
          </a:bodyPr>
          <a:lstStyle/>
          <a:p>
            <a:pPr algn="ctr"/>
            <a:r>
              <a:rPr lang="en-US" altLang="zh-CN" sz="3200" dirty="0">
                <a:solidFill>
                  <a:schemeClr val="bg1"/>
                </a:solidFill>
                <a:latin typeface="微软雅黑" panose="020B0503020204020204" pitchFamily="34" charset="-122"/>
                <a:ea typeface="微软雅黑" panose="020B0503020204020204" pitchFamily="34" charset="-122"/>
              </a:rPr>
              <a:t>F-D</a:t>
            </a:r>
            <a:r>
              <a:rPr lang="en-US" altLang="zh-CN" sz="3200" baseline="30000" dirty="0">
                <a:solidFill>
                  <a:schemeClr val="bg1"/>
                </a:solidFill>
                <a:latin typeface="微软雅黑" panose="020B0503020204020204" pitchFamily="34" charset="-122"/>
                <a:ea typeface="微软雅黑" panose="020B0503020204020204" pitchFamily="34" charset="-122"/>
              </a:rPr>
              <a:t>2</a:t>
            </a:r>
            <a:r>
              <a:rPr lang="en-US" altLang="zh-CN" sz="3200" dirty="0">
                <a:solidFill>
                  <a:schemeClr val="bg1"/>
                </a:solidFill>
                <a:latin typeface="微软雅黑" panose="020B0503020204020204" pitchFamily="34" charset="-122"/>
                <a:ea typeface="微软雅黑" panose="020B0503020204020204" pitchFamily="34" charset="-122"/>
              </a:rPr>
              <a:t>NN</a:t>
            </a:r>
            <a:endParaRPr lang="en-US" altLang="zh-CN" sz="3200" dirty="0">
              <a:solidFill>
                <a:schemeClr val="bg1"/>
              </a:solidFill>
              <a:latin typeface="微软雅黑" panose="020B0503020204020204" pitchFamily="34" charset="-122"/>
              <a:ea typeface="微软雅黑" panose="020B0503020204020204" pitchFamily="34" charset="-122"/>
            </a:endParaRPr>
          </a:p>
        </p:txBody>
      </p:sp>
      <p:pic>
        <p:nvPicPr>
          <p:cNvPr id="29" name="图片 2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12589" y="82263"/>
            <a:ext cx="2263849" cy="599049"/>
          </a:xfrm>
          <a:prstGeom prst="rect">
            <a:avLst/>
          </a:prstGeom>
        </p:spPr>
      </p:pic>
      <p:pic>
        <p:nvPicPr>
          <p:cNvPr id="2" name="图片 1"/>
          <p:cNvPicPr>
            <a:picLocks noChangeAspect="1"/>
          </p:cNvPicPr>
          <p:nvPr/>
        </p:nvPicPr>
        <p:blipFill>
          <a:blip r:embed="rId2"/>
          <a:stretch>
            <a:fillRect/>
          </a:stretch>
        </p:blipFill>
        <p:spPr>
          <a:xfrm>
            <a:off x="1232535" y="2303145"/>
            <a:ext cx="3783965" cy="2447925"/>
          </a:xfrm>
          <a:prstGeom prst="rect">
            <a:avLst/>
          </a:prstGeom>
        </p:spPr>
      </p:pic>
      <p:sp>
        <p:nvSpPr>
          <p:cNvPr id="3" name="文本框 2"/>
          <p:cNvSpPr txBox="1"/>
          <p:nvPr/>
        </p:nvSpPr>
        <p:spPr>
          <a:xfrm>
            <a:off x="394970" y="777875"/>
            <a:ext cx="5782310" cy="306705"/>
          </a:xfrm>
          <a:prstGeom prst="rect">
            <a:avLst/>
          </a:prstGeom>
          <a:noFill/>
        </p:spPr>
        <p:txBody>
          <a:bodyPr wrap="square" rtlCol="0">
            <a:spAutoFit/>
          </a:bodyPr>
          <a:p>
            <a:r>
              <a:rPr lang="en-US" altLang="zh-CN" sz="1400" b="1">
                <a:latin typeface="Times New Roman" panose="02020603050405020304" charset="0"/>
                <a:cs typeface="Times New Roman" panose="02020603050405020304" charset="0"/>
                <a:sym typeface="+mn-ea"/>
              </a:rPr>
              <a:t>—2019 PRL,Tao Yan</a:t>
            </a:r>
            <a:r>
              <a:rPr lang="zh-CN" altLang="en-US" sz="1400" b="1">
                <a:latin typeface="Times New Roman" panose="02020603050405020304" charset="0"/>
                <a:cs typeface="Times New Roman" panose="02020603050405020304" charset="0"/>
                <a:sym typeface="+mn-ea"/>
              </a:rPr>
              <a:t>《</a:t>
            </a:r>
            <a:r>
              <a:rPr lang="en-US" altLang="zh-CN" sz="1400" b="1">
                <a:latin typeface="Times New Roman" panose="02020603050405020304" charset="0"/>
                <a:cs typeface="Times New Roman" panose="02020603050405020304" charset="0"/>
                <a:sym typeface="+mn-ea"/>
              </a:rPr>
              <a:t>Fourier-space Diffractive Deep Neural Network</a:t>
            </a:r>
            <a:r>
              <a:rPr lang="zh-CN" altLang="en-US" sz="1400" b="1">
                <a:latin typeface="Times New Roman" panose="02020603050405020304" charset="0"/>
                <a:cs typeface="Times New Roman" panose="02020603050405020304" charset="0"/>
                <a:sym typeface="+mn-ea"/>
              </a:rPr>
              <a:t>》</a:t>
            </a:r>
            <a:endParaRPr lang="zh-CN" altLang="en-US" sz="1400" b="1">
              <a:latin typeface="Times New Roman" panose="02020603050405020304" charset="0"/>
              <a:cs typeface="Times New Roman" panose="02020603050405020304" charset="0"/>
              <a:sym typeface="+mn-ea"/>
            </a:endParaRPr>
          </a:p>
        </p:txBody>
      </p:sp>
      <p:sp>
        <p:nvSpPr>
          <p:cNvPr id="103" name="文本框 102"/>
          <p:cNvSpPr txBox="1"/>
          <p:nvPr/>
        </p:nvSpPr>
        <p:spPr>
          <a:xfrm>
            <a:off x="546735" y="1043305"/>
            <a:ext cx="11108055" cy="922020"/>
          </a:xfrm>
          <a:prstGeom prst="rect">
            <a:avLst/>
          </a:prstGeom>
          <a:noFill/>
          <a:ln w="9525">
            <a:noFill/>
          </a:ln>
        </p:spPr>
        <p:txBody>
          <a:bodyPr wrap="square">
            <a:spAutoFit/>
          </a:bodyPr>
          <a:p>
            <a:pPr indent="0" algn="just" fontAlgn="auto">
              <a:lnSpc>
                <a:spcPct val="150000"/>
              </a:lnSpc>
            </a:pPr>
            <a:r>
              <a:rPr lang="en-US" altLang="zh-CN" sz="1200" b="0">
                <a:latin typeface="微软雅黑" panose="020B0503020204020204" pitchFamily="34" charset="-122"/>
                <a:ea typeface="微软雅黑" panose="020B0503020204020204" pitchFamily="34" charset="-122"/>
                <a:cs typeface="微软雅黑" panose="020B0503020204020204" pitchFamily="34" charset="-122"/>
              </a:rPr>
              <a:t>      </a:t>
            </a:r>
            <a:r>
              <a:rPr lang="zh-CN" sz="1200" b="0">
                <a:latin typeface="微软雅黑" panose="020B0503020204020204" pitchFamily="34" charset="-122"/>
                <a:ea typeface="微软雅黑" panose="020B0503020204020204" pitchFamily="34" charset="-122"/>
                <a:cs typeface="微软雅黑" panose="020B0503020204020204" pitchFamily="34" charset="-122"/>
              </a:rPr>
              <a:t>提出了傅里叶空间</a:t>
            </a:r>
            <a:r>
              <a:rPr lang="en-US" sz="1200" b="0">
                <a:latin typeface="微软雅黑" panose="020B0503020204020204" pitchFamily="34" charset="-122"/>
                <a:ea typeface="微软雅黑" panose="020B0503020204020204" pitchFamily="34" charset="-122"/>
                <a:cs typeface="微软雅黑" panose="020B0503020204020204" pitchFamily="34" charset="-122"/>
              </a:rPr>
              <a:t>Fourier-space D</a:t>
            </a:r>
            <a:r>
              <a:rPr lang="en-US" sz="1200" b="0" baseline="30000">
                <a:latin typeface="微软雅黑" panose="020B0503020204020204" pitchFamily="34" charset="-122"/>
                <a:ea typeface="微软雅黑" panose="020B0503020204020204" pitchFamily="34" charset="-122"/>
                <a:cs typeface="微软雅黑" panose="020B0503020204020204" pitchFamily="34" charset="-122"/>
              </a:rPr>
              <a:t>2</a:t>
            </a:r>
            <a:r>
              <a:rPr lang="en-US" sz="1200" b="0">
                <a:latin typeface="微软雅黑" panose="020B0503020204020204" pitchFamily="34" charset="-122"/>
                <a:ea typeface="微软雅黑" panose="020B0503020204020204" pitchFamily="34" charset="-122"/>
                <a:cs typeface="微软雅黑" panose="020B0503020204020204" pitchFamily="34" charset="-122"/>
              </a:rPr>
              <a:t>NN (F-D</a:t>
            </a:r>
            <a:r>
              <a:rPr lang="en-US" sz="1200" b="0" baseline="30000">
                <a:latin typeface="微软雅黑" panose="020B0503020204020204" pitchFamily="34" charset="-122"/>
                <a:ea typeface="微软雅黑" panose="020B0503020204020204" pitchFamily="34" charset="-122"/>
                <a:cs typeface="微软雅黑" panose="020B0503020204020204" pitchFamily="34" charset="-122"/>
              </a:rPr>
              <a:t>2</a:t>
            </a:r>
            <a:r>
              <a:rPr lang="en-US" sz="1200" b="0">
                <a:latin typeface="微软雅黑" panose="020B0503020204020204" pitchFamily="34" charset="-122"/>
                <a:ea typeface="微软雅黑" panose="020B0503020204020204" pitchFamily="34" charset="-122"/>
                <a:cs typeface="微软雅黑" panose="020B0503020204020204" pitchFamily="34" charset="-122"/>
              </a:rPr>
              <a:t>NN)</a:t>
            </a:r>
            <a:r>
              <a:rPr lang="zh-CN" altLang="en-US" sz="1200" b="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200" b="0">
                <a:latin typeface="微软雅黑" panose="020B0503020204020204" pitchFamily="34" charset="-122"/>
                <a:ea typeface="微软雅黑" panose="020B0503020204020204" pitchFamily="34" charset="-122"/>
                <a:cs typeface="微软雅黑" panose="020B0503020204020204" pitchFamily="34" charset="-122"/>
              </a:rPr>
              <a:t>D</a:t>
            </a:r>
            <a:r>
              <a:rPr lang="en-US" altLang="zh-CN" sz="1200" b="0" baseline="30000">
                <a:latin typeface="微软雅黑" panose="020B0503020204020204" pitchFamily="34" charset="-122"/>
                <a:ea typeface="微软雅黑" panose="020B0503020204020204" pitchFamily="34" charset="-122"/>
                <a:cs typeface="微软雅黑" panose="020B0503020204020204" pitchFamily="34" charset="-122"/>
              </a:rPr>
              <a:t>2</a:t>
            </a:r>
            <a:r>
              <a:rPr lang="en-US" altLang="zh-CN" sz="1200" b="0">
                <a:latin typeface="微软雅黑" panose="020B0503020204020204" pitchFamily="34" charset="-122"/>
                <a:ea typeface="微软雅黑" panose="020B0503020204020204" pitchFamily="34" charset="-122"/>
                <a:cs typeface="微软雅黑" panose="020B0503020204020204" pitchFamily="34" charset="-122"/>
              </a:rPr>
              <a:t>NN只在实际空间中工作，处理更先进的计算机视觉任务的能力有限</a:t>
            </a:r>
            <a:r>
              <a:rPr lang="zh-CN" altLang="en-US" sz="1200" b="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200" b="0">
                <a:latin typeface="微软雅黑" panose="020B0503020204020204" pitchFamily="34" charset="-122"/>
                <a:ea typeface="微软雅黑" panose="020B0503020204020204" pitchFamily="34" charset="-122"/>
                <a:cs typeface="微软雅黑" panose="020B0503020204020204" pitchFamily="34" charset="-122"/>
              </a:rPr>
              <a:t>相比D2NN，</a:t>
            </a:r>
            <a:r>
              <a:rPr lang="en-US" sz="1200">
                <a:latin typeface="微软雅黑" panose="020B0503020204020204" pitchFamily="34" charset="-122"/>
                <a:ea typeface="微软雅黑" panose="020B0503020204020204" pitchFamily="34" charset="-122"/>
                <a:cs typeface="微软雅黑" panose="020B0503020204020204" pitchFamily="34" charset="-122"/>
                <a:sym typeface="+mn-ea"/>
              </a:rPr>
              <a:t>F-D</a:t>
            </a:r>
            <a:r>
              <a:rPr lang="en-US" sz="1200" baseline="30000">
                <a:latin typeface="微软雅黑" panose="020B0503020204020204" pitchFamily="34" charset="-122"/>
                <a:ea typeface="微软雅黑" panose="020B0503020204020204" pitchFamily="34" charset="-122"/>
                <a:cs typeface="微软雅黑" panose="020B0503020204020204" pitchFamily="34" charset="-122"/>
                <a:sym typeface="+mn-ea"/>
              </a:rPr>
              <a:t>2</a:t>
            </a:r>
            <a:r>
              <a:rPr lang="en-US" sz="1200">
                <a:latin typeface="微软雅黑" panose="020B0503020204020204" pitchFamily="34" charset="-122"/>
                <a:ea typeface="微软雅黑" panose="020B0503020204020204" pitchFamily="34" charset="-122"/>
                <a:cs typeface="微软雅黑" panose="020B0503020204020204" pitchFamily="34" charset="-122"/>
                <a:sym typeface="+mn-ea"/>
              </a:rPr>
              <a:t>NN</a:t>
            </a:r>
            <a:r>
              <a:rPr lang="en-US" altLang="zh-CN" sz="1200" b="0">
                <a:latin typeface="微软雅黑" panose="020B0503020204020204" pitchFamily="34" charset="-122"/>
                <a:ea typeface="微软雅黑" panose="020B0503020204020204" pitchFamily="34" charset="-122"/>
                <a:cs typeface="微软雅黑" panose="020B0503020204020204" pitchFamily="34" charset="-122"/>
              </a:rPr>
              <a:t>更自然地通过结合双2f光学系统来保持空间对应，这有助于那些需要图像到图像映射的任务。将D2NN从真实空间转化为傅里叶空间，并加入非线性光学层，显著降低了其厚度，提高了分类精度。经过傅里叶变换，能从频谱上得到许多在空间域上观察不到的信息。</a:t>
            </a:r>
            <a:endParaRPr lang="en-US" altLang="zh-CN" sz="1200" b="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 name="文本框 5"/>
          <p:cNvSpPr txBox="1"/>
          <p:nvPr/>
        </p:nvSpPr>
        <p:spPr>
          <a:xfrm>
            <a:off x="5424805" y="2322830"/>
            <a:ext cx="1946910" cy="275590"/>
          </a:xfrm>
          <a:prstGeom prst="rect">
            <a:avLst/>
          </a:prstGeom>
          <a:noFill/>
          <a:ln w="9525">
            <a:noFill/>
          </a:ln>
        </p:spPr>
        <p:txBody>
          <a:bodyPr wrap="square">
            <a:spAutoFit/>
          </a:bodyPr>
          <a:p>
            <a:pPr indent="0"/>
            <a:r>
              <a:rPr lang="zh-CN" sz="1200" b="0">
                <a:latin typeface="微软雅黑" panose="020B0503020204020204" pitchFamily="34" charset="-122"/>
                <a:ea typeface="微软雅黑" panose="020B0503020204020204" pitchFamily="34" charset="-122"/>
              </a:rPr>
              <a:t>光经光学系统的传播过程：</a:t>
            </a:r>
            <a:endParaRPr lang="zh-CN" altLang="en-US">
              <a:latin typeface="微软雅黑" panose="020B0503020204020204" pitchFamily="34" charset="-122"/>
              <a:ea typeface="微软雅黑" panose="020B0503020204020204" pitchFamily="34" charset="-122"/>
            </a:endParaRPr>
          </a:p>
        </p:txBody>
      </p:sp>
      <p:graphicFrame>
        <p:nvGraphicFramePr>
          <p:cNvPr id="7" name="对象 -2147482585"/>
          <p:cNvGraphicFramePr>
            <a:graphicFrameLocks noChangeAspect="1"/>
          </p:cNvGraphicFramePr>
          <p:nvPr/>
        </p:nvGraphicFramePr>
        <p:xfrm>
          <a:off x="8190230" y="2767330"/>
          <a:ext cx="647700" cy="215900"/>
        </p:xfrm>
        <a:graphic>
          <a:graphicData uri="http://schemas.openxmlformats.org/presentationml/2006/ole">
            <mc:AlternateContent xmlns:mc="http://schemas.openxmlformats.org/markup-compatibility/2006">
              <mc:Choice xmlns:v="urn:schemas-microsoft-com:vml" Requires="v">
                <p:oleObj spid="_x0000_s3076" name="" r:id="rId3" imgW="647700" imgH="215900" progId="Equation.KSEE3">
                  <p:embed/>
                </p:oleObj>
              </mc:Choice>
              <mc:Fallback>
                <p:oleObj name="" r:id="rId3" imgW="647700" imgH="215900" progId="Equation.KSEE3">
                  <p:embed/>
                  <p:pic>
                    <p:nvPicPr>
                      <p:cNvPr id="0" name="图片 3075"/>
                      <p:cNvPicPr/>
                      <p:nvPr/>
                    </p:nvPicPr>
                    <p:blipFill>
                      <a:blip r:embed="rId4"/>
                      <a:stretch>
                        <a:fillRect/>
                      </a:stretch>
                    </p:blipFill>
                    <p:spPr>
                      <a:xfrm>
                        <a:off x="8190230" y="2767330"/>
                        <a:ext cx="647700" cy="215900"/>
                      </a:xfrm>
                      <a:prstGeom prst="rect">
                        <a:avLst/>
                      </a:prstGeom>
                      <a:noFill/>
                      <a:ln w="38100">
                        <a:noFill/>
                        <a:miter/>
                      </a:ln>
                    </p:spPr>
                  </p:pic>
                </p:oleObj>
              </mc:Fallback>
            </mc:AlternateContent>
          </a:graphicData>
        </a:graphic>
      </p:graphicFrame>
      <p:graphicFrame>
        <p:nvGraphicFramePr>
          <p:cNvPr id="8" name="对象 -2147482583"/>
          <p:cNvGraphicFramePr>
            <a:graphicFrameLocks noChangeAspect="1"/>
          </p:cNvGraphicFramePr>
          <p:nvPr/>
        </p:nvGraphicFramePr>
        <p:xfrm>
          <a:off x="7844155" y="3120390"/>
          <a:ext cx="1219200" cy="215900"/>
        </p:xfrm>
        <a:graphic>
          <a:graphicData uri="http://schemas.openxmlformats.org/presentationml/2006/ole">
            <mc:AlternateContent xmlns:mc="http://schemas.openxmlformats.org/markup-compatibility/2006">
              <mc:Choice xmlns:v="urn:schemas-microsoft-com:vml" Requires="v">
                <p:oleObj spid="_x0000_s9" name="" r:id="rId5" imgW="1219200" imgH="215900" progId="Equation.KSEE3">
                  <p:embed/>
                </p:oleObj>
              </mc:Choice>
              <mc:Fallback>
                <p:oleObj name="" r:id="rId5" imgW="1219200" imgH="215900" progId="Equation.KSEE3">
                  <p:embed/>
                  <p:pic>
                    <p:nvPicPr>
                      <p:cNvPr id="0" name="图片 6"/>
                      <p:cNvPicPr/>
                      <p:nvPr/>
                    </p:nvPicPr>
                    <p:blipFill>
                      <a:blip r:embed="rId6"/>
                      <a:stretch>
                        <a:fillRect/>
                      </a:stretch>
                    </p:blipFill>
                    <p:spPr>
                      <a:xfrm>
                        <a:off x="7844155" y="3120390"/>
                        <a:ext cx="1219200" cy="215900"/>
                      </a:xfrm>
                      <a:prstGeom prst="rect">
                        <a:avLst/>
                      </a:prstGeom>
                      <a:noFill/>
                      <a:ln w="38100">
                        <a:noFill/>
                        <a:miter/>
                      </a:ln>
                    </p:spPr>
                  </p:pic>
                </p:oleObj>
              </mc:Fallback>
            </mc:AlternateContent>
          </a:graphicData>
        </a:graphic>
      </p:graphicFrame>
      <p:sp>
        <p:nvSpPr>
          <p:cNvPr id="10" name="文本框 9"/>
          <p:cNvSpPr txBox="1"/>
          <p:nvPr/>
        </p:nvSpPr>
        <p:spPr>
          <a:xfrm>
            <a:off x="5876925" y="2767330"/>
            <a:ext cx="2251710" cy="275590"/>
          </a:xfrm>
          <a:prstGeom prst="rect">
            <a:avLst/>
          </a:prstGeom>
          <a:noFill/>
          <a:ln w="9525">
            <a:noFill/>
          </a:ln>
        </p:spPr>
        <p:txBody>
          <a:bodyPr wrap="square">
            <a:spAutoFit/>
          </a:bodyPr>
          <a:p>
            <a:pPr indent="0"/>
            <a:r>
              <a:rPr lang="zh-CN" sz="1200" b="0">
                <a:latin typeface="微软雅黑" panose="020B0503020204020204" pitchFamily="34" charset="-122"/>
                <a:ea typeface="微软雅黑" panose="020B0503020204020204" pitchFamily="34" charset="-122"/>
                <a:cs typeface="微软雅黑" panose="020B0503020204020204" pitchFamily="34" charset="-122"/>
              </a:rPr>
              <a:t>经第一个</a:t>
            </a:r>
            <a:r>
              <a:rPr lang="en-US" sz="1200" b="0">
                <a:latin typeface="微软雅黑" panose="020B0503020204020204" pitchFamily="34" charset="-122"/>
                <a:ea typeface="微软雅黑" panose="020B0503020204020204" pitchFamily="34" charset="-122"/>
                <a:cs typeface="微软雅黑" panose="020B0503020204020204" pitchFamily="34" charset="-122"/>
              </a:rPr>
              <a:t>2f</a:t>
            </a:r>
            <a:r>
              <a:rPr lang="zh-CN" sz="1200" b="0">
                <a:latin typeface="微软雅黑" panose="020B0503020204020204" pitchFamily="34" charset="-122"/>
                <a:ea typeface="微软雅黑" panose="020B0503020204020204" pitchFamily="34" charset="-122"/>
                <a:cs typeface="微软雅黑" panose="020B0503020204020204" pitchFamily="34" charset="-122"/>
              </a:rPr>
              <a:t>光学系统，执行</a:t>
            </a:r>
            <a:r>
              <a:rPr lang="en-US" sz="1200" b="0">
                <a:latin typeface="微软雅黑" panose="020B0503020204020204" pitchFamily="34" charset="-122"/>
                <a:ea typeface="微软雅黑" panose="020B0503020204020204" pitchFamily="34" charset="-122"/>
                <a:cs typeface="微软雅黑" panose="020B0503020204020204" pitchFamily="34" charset="-122"/>
              </a:rPr>
              <a:t>FT</a:t>
            </a:r>
            <a:r>
              <a:rPr lang="zh-CN" sz="1200" b="0">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1" name="文本框 10"/>
          <p:cNvSpPr txBox="1"/>
          <p:nvPr/>
        </p:nvSpPr>
        <p:spPr>
          <a:xfrm>
            <a:off x="5878830" y="3119120"/>
            <a:ext cx="1889760" cy="275590"/>
          </a:xfrm>
          <a:prstGeom prst="rect">
            <a:avLst/>
          </a:prstGeom>
          <a:noFill/>
          <a:ln w="9525">
            <a:noFill/>
          </a:ln>
        </p:spPr>
        <p:txBody>
          <a:bodyPr wrap="square">
            <a:spAutoFit/>
          </a:bodyPr>
          <a:p>
            <a:pPr indent="0"/>
            <a:r>
              <a:rPr lang="zh-CN" sz="1200" b="0">
                <a:latin typeface="微软雅黑" panose="020B0503020204020204" pitchFamily="34" charset="-122"/>
                <a:ea typeface="微软雅黑" panose="020B0503020204020204" pitchFamily="34" charset="-122"/>
                <a:cs typeface="微软雅黑" panose="020B0503020204020204" pitchFamily="34" charset="-122"/>
              </a:rPr>
              <a:t>经</a:t>
            </a:r>
            <a:r>
              <a:rPr lang="en-US" sz="1200" b="0">
                <a:latin typeface="微软雅黑" panose="020B0503020204020204" pitchFamily="34" charset="-122"/>
                <a:ea typeface="微软雅黑" panose="020B0503020204020204" pitchFamily="34" charset="-122"/>
                <a:cs typeface="微软雅黑" panose="020B0503020204020204" pitchFamily="34" charset="-122"/>
              </a:rPr>
              <a:t>D</a:t>
            </a:r>
            <a:r>
              <a:rPr lang="en-US" sz="1200" b="0" baseline="30000">
                <a:latin typeface="微软雅黑" panose="020B0503020204020204" pitchFamily="34" charset="-122"/>
                <a:ea typeface="微软雅黑" panose="020B0503020204020204" pitchFamily="34" charset="-122"/>
                <a:cs typeface="微软雅黑" panose="020B0503020204020204" pitchFamily="34" charset="-122"/>
              </a:rPr>
              <a:t>2</a:t>
            </a:r>
            <a:r>
              <a:rPr lang="en-US" sz="1200" b="0">
                <a:latin typeface="微软雅黑" panose="020B0503020204020204" pitchFamily="34" charset="-122"/>
                <a:ea typeface="微软雅黑" panose="020B0503020204020204" pitchFamily="34" charset="-122"/>
                <a:cs typeface="微软雅黑" panose="020B0503020204020204" pitchFamily="34" charset="-122"/>
              </a:rPr>
              <a:t>NN</a:t>
            </a:r>
            <a:r>
              <a:rPr lang="zh-CN" sz="1200" b="0">
                <a:latin typeface="微软雅黑" panose="020B0503020204020204" pitchFamily="34" charset="-122"/>
                <a:ea typeface="微软雅黑" panose="020B0503020204020204" pitchFamily="34" charset="-122"/>
                <a:cs typeface="微软雅黑" panose="020B0503020204020204" pitchFamily="34" charset="-122"/>
              </a:rPr>
              <a:t>（仅相位调制）：</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12" name="对象 -2147482582"/>
          <p:cNvGraphicFramePr>
            <a:graphicFrameLocks noChangeAspect="1"/>
          </p:cNvGraphicFramePr>
          <p:nvPr/>
        </p:nvGraphicFramePr>
        <p:xfrm>
          <a:off x="9053830" y="3556635"/>
          <a:ext cx="1409700" cy="241300"/>
        </p:xfrm>
        <a:graphic>
          <a:graphicData uri="http://schemas.openxmlformats.org/presentationml/2006/ole">
            <mc:AlternateContent xmlns:mc="http://schemas.openxmlformats.org/markup-compatibility/2006">
              <mc:Choice xmlns:v="urn:schemas-microsoft-com:vml" Requires="v">
                <p:oleObj spid="_x0000_s13" name="" r:id="rId7" imgW="1409700" imgH="241300" progId="Equation.KSEE3">
                  <p:embed/>
                </p:oleObj>
              </mc:Choice>
              <mc:Fallback>
                <p:oleObj name="" r:id="rId7" imgW="1409700" imgH="241300" progId="Equation.KSEE3">
                  <p:embed/>
                  <p:pic>
                    <p:nvPicPr>
                      <p:cNvPr id="0" name="图片 9"/>
                      <p:cNvPicPr/>
                      <p:nvPr/>
                    </p:nvPicPr>
                    <p:blipFill>
                      <a:blip r:embed="rId8"/>
                      <a:stretch>
                        <a:fillRect/>
                      </a:stretch>
                    </p:blipFill>
                    <p:spPr>
                      <a:xfrm>
                        <a:off x="9053830" y="3556635"/>
                        <a:ext cx="1409700" cy="241300"/>
                      </a:xfrm>
                      <a:prstGeom prst="rect">
                        <a:avLst/>
                      </a:prstGeom>
                      <a:noFill/>
                      <a:ln w="38100">
                        <a:noFill/>
                        <a:miter/>
                      </a:ln>
                    </p:spPr>
                  </p:pic>
                </p:oleObj>
              </mc:Fallback>
            </mc:AlternateContent>
          </a:graphicData>
        </a:graphic>
      </p:graphicFrame>
      <p:sp>
        <p:nvSpPr>
          <p:cNvPr id="14" name="文本框 13"/>
          <p:cNvSpPr txBox="1"/>
          <p:nvPr/>
        </p:nvSpPr>
        <p:spPr>
          <a:xfrm>
            <a:off x="5898515" y="3537585"/>
            <a:ext cx="3155315" cy="275590"/>
          </a:xfrm>
          <a:prstGeom prst="rect">
            <a:avLst/>
          </a:prstGeom>
          <a:noFill/>
          <a:ln w="9525">
            <a:noFill/>
          </a:ln>
        </p:spPr>
        <p:txBody>
          <a:bodyPr wrap="square">
            <a:spAutoFit/>
          </a:bodyPr>
          <a:p>
            <a:pPr indent="0"/>
            <a:r>
              <a:rPr lang="zh-CN" sz="1200" b="0">
                <a:latin typeface="微软雅黑" panose="020B0503020204020204" pitchFamily="34" charset="-122"/>
                <a:ea typeface="微软雅黑" panose="020B0503020204020204" pitchFamily="34" charset="-122"/>
              </a:rPr>
              <a:t>经非线性材料层，执行一个复杂的激活函数：</a:t>
            </a:r>
            <a:endParaRPr lang="zh-CN" altLang="en-US">
              <a:latin typeface="微软雅黑" panose="020B0503020204020204" pitchFamily="34" charset="-122"/>
              <a:ea typeface="微软雅黑" panose="020B0503020204020204" pitchFamily="34" charset="-122"/>
            </a:endParaRPr>
          </a:p>
        </p:txBody>
      </p:sp>
      <p:sp>
        <p:nvSpPr>
          <p:cNvPr id="15" name="文本框 14"/>
          <p:cNvSpPr txBox="1"/>
          <p:nvPr/>
        </p:nvSpPr>
        <p:spPr>
          <a:xfrm>
            <a:off x="5897880" y="3937635"/>
            <a:ext cx="3365500" cy="275590"/>
          </a:xfrm>
          <a:prstGeom prst="rect">
            <a:avLst/>
          </a:prstGeom>
          <a:noFill/>
          <a:ln w="9525">
            <a:noFill/>
          </a:ln>
        </p:spPr>
        <p:txBody>
          <a:bodyPr wrap="square">
            <a:spAutoFit/>
          </a:bodyPr>
          <a:p>
            <a:pPr indent="0"/>
            <a:r>
              <a:rPr lang="zh-CN" sz="1200" b="0">
                <a:latin typeface="微软雅黑" panose="020B0503020204020204" pitchFamily="34" charset="-122"/>
                <a:ea typeface="微软雅黑" panose="020B0503020204020204" pitchFamily="34" charset="-122"/>
                <a:cs typeface="微软雅黑" panose="020B0503020204020204" pitchFamily="34" charset="-122"/>
              </a:rPr>
              <a:t>另一个</a:t>
            </a:r>
            <a:r>
              <a:rPr lang="en-US" sz="1200" b="0">
                <a:latin typeface="微软雅黑" panose="020B0503020204020204" pitchFamily="34" charset="-122"/>
                <a:ea typeface="微软雅黑" panose="020B0503020204020204" pitchFamily="34" charset="-122"/>
                <a:cs typeface="微软雅黑" panose="020B0503020204020204" pitchFamily="34" charset="-122"/>
              </a:rPr>
              <a:t>2f</a:t>
            </a:r>
            <a:r>
              <a:rPr lang="zh-CN" sz="1200" b="0">
                <a:latin typeface="微软雅黑" panose="020B0503020204020204" pitchFamily="34" charset="-122"/>
                <a:ea typeface="微软雅黑" panose="020B0503020204020204" pitchFamily="34" charset="-122"/>
                <a:cs typeface="微软雅黑" panose="020B0503020204020204" pitchFamily="34" charset="-122"/>
              </a:rPr>
              <a:t>光学系统执行</a:t>
            </a:r>
            <a:r>
              <a:rPr lang="en-US" sz="1200" b="0">
                <a:latin typeface="微软雅黑" panose="020B0503020204020204" pitchFamily="34" charset="-122"/>
                <a:ea typeface="微软雅黑" panose="020B0503020204020204" pitchFamily="34" charset="-122"/>
                <a:cs typeface="微软雅黑" panose="020B0503020204020204" pitchFamily="34" charset="-122"/>
              </a:rPr>
              <a:t>FT</a:t>
            </a:r>
            <a:r>
              <a:rPr lang="zh-CN" sz="1200" b="0">
                <a:latin typeface="微软雅黑" panose="020B0503020204020204" pitchFamily="34" charset="-122"/>
                <a:ea typeface="微软雅黑" panose="020B0503020204020204" pitchFamily="34" charset="-122"/>
                <a:cs typeface="微软雅黑" panose="020B0503020204020204" pitchFamily="34" charset="-122"/>
              </a:rPr>
              <a:t>变换后回到真实空间</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16" name="对象 -2147482580"/>
          <p:cNvGraphicFramePr>
            <a:graphicFrameLocks noChangeAspect="1"/>
          </p:cNvGraphicFramePr>
          <p:nvPr/>
        </p:nvGraphicFramePr>
        <p:xfrm>
          <a:off x="8764905" y="4293870"/>
          <a:ext cx="1625600" cy="342900"/>
        </p:xfrm>
        <a:graphic>
          <a:graphicData uri="http://schemas.openxmlformats.org/presentationml/2006/ole">
            <mc:AlternateContent xmlns:mc="http://schemas.openxmlformats.org/markup-compatibility/2006">
              <mc:Choice xmlns:v="urn:schemas-microsoft-com:vml" Requires="v">
                <p:oleObj spid="_x0000_s17" name="" r:id="rId9" imgW="1625600" imgH="342900" progId="Equation.KSEE3">
                  <p:embed/>
                </p:oleObj>
              </mc:Choice>
              <mc:Fallback>
                <p:oleObj name="" r:id="rId9" imgW="1625600" imgH="342900" progId="Equation.KSEE3">
                  <p:embed/>
                  <p:pic>
                    <p:nvPicPr>
                      <p:cNvPr id="0" name="图片 12"/>
                      <p:cNvPicPr/>
                      <p:nvPr/>
                    </p:nvPicPr>
                    <p:blipFill>
                      <a:blip r:embed="rId10"/>
                      <a:stretch>
                        <a:fillRect/>
                      </a:stretch>
                    </p:blipFill>
                    <p:spPr>
                      <a:xfrm>
                        <a:off x="8764905" y="4293870"/>
                        <a:ext cx="1625600" cy="342900"/>
                      </a:xfrm>
                      <a:prstGeom prst="rect">
                        <a:avLst/>
                      </a:prstGeom>
                      <a:noFill/>
                      <a:ln w="38100">
                        <a:noFill/>
                        <a:miter/>
                      </a:ln>
                    </p:spPr>
                  </p:pic>
                </p:oleObj>
              </mc:Fallback>
            </mc:AlternateContent>
          </a:graphicData>
        </a:graphic>
      </p:graphicFrame>
      <p:sp>
        <p:nvSpPr>
          <p:cNvPr id="18" name="文本框 17"/>
          <p:cNvSpPr txBox="1"/>
          <p:nvPr/>
        </p:nvSpPr>
        <p:spPr>
          <a:xfrm>
            <a:off x="5898515" y="4342130"/>
            <a:ext cx="2809240" cy="275590"/>
          </a:xfrm>
          <a:prstGeom prst="rect">
            <a:avLst/>
          </a:prstGeom>
          <a:noFill/>
          <a:ln w="9525">
            <a:noFill/>
          </a:ln>
        </p:spPr>
        <p:txBody>
          <a:bodyPr wrap="square">
            <a:spAutoFit/>
          </a:bodyPr>
          <a:p>
            <a:pPr indent="0"/>
            <a:r>
              <a:rPr lang="zh-CN" sz="1200" b="0">
                <a:latin typeface="微软雅黑" panose="020B0503020204020204" pitchFamily="34" charset="-122"/>
                <a:ea typeface="微软雅黑" panose="020B0503020204020204" pitchFamily="34" charset="-122"/>
              </a:rPr>
              <a:t>传感器测量在输出平面光场的强度分布：</a:t>
            </a:r>
            <a:endParaRPr lang="zh-CN" altLang="en-US">
              <a:latin typeface="微软雅黑" panose="020B0503020204020204" pitchFamily="34" charset="-122"/>
              <a:ea typeface="微软雅黑" panose="020B0503020204020204" pitchFamily="34" charset="-122"/>
            </a:endParaRPr>
          </a:p>
        </p:txBody>
      </p:sp>
      <p:sp>
        <p:nvSpPr>
          <p:cNvPr id="19" name="文本框 18"/>
          <p:cNvSpPr txBox="1"/>
          <p:nvPr/>
        </p:nvSpPr>
        <p:spPr>
          <a:xfrm>
            <a:off x="671195" y="5414010"/>
            <a:ext cx="10983595" cy="645160"/>
          </a:xfrm>
          <a:prstGeom prst="rect">
            <a:avLst/>
          </a:prstGeom>
          <a:noFill/>
          <a:ln w="9525">
            <a:noFill/>
          </a:ln>
        </p:spPr>
        <p:txBody>
          <a:bodyPr wrap="square">
            <a:spAutoFit/>
          </a:bodyPr>
          <a:p>
            <a:pPr indent="0" algn="just" fontAlgn="auto">
              <a:lnSpc>
                <a:spcPct val="150000"/>
              </a:lnSpc>
            </a:pPr>
            <a:r>
              <a:rPr lang="zh-CN" altLang="en-US" sz="1200" b="0">
                <a:latin typeface="微软雅黑" panose="020B0503020204020204" pitchFamily="34" charset="-122"/>
                <a:ea typeface="微软雅黑" panose="020B0503020204020204" pitchFamily="34" charset="-122"/>
                <a:cs typeface="微软雅黑" panose="020B0503020204020204" pitchFamily="34" charset="-122"/>
              </a:rPr>
              <a:t>训练：</a:t>
            </a:r>
            <a:r>
              <a:rPr lang="en-US" altLang="zh-CN" sz="1200" b="0">
                <a:latin typeface="微软雅黑" panose="020B0503020204020204" pitchFamily="34" charset="-122"/>
                <a:ea typeface="微软雅黑" panose="020B0503020204020204" pitchFamily="34" charset="-122"/>
                <a:cs typeface="微软雅黑" panose="020B0503020204020204" pitchFamily="34" charset="-122"/>
              </a:rPr>
              <a:t> </a:t>
            </a:r>
            <a:r>
              <a:rPr lang="zh-CN" sz="1200" b="0">
                <a:latin typeface="微软雅黑" panose="020B0503020204020204" pitchFamily="34" charset="-122"/>
                <a:ea typeface="微软雅黑" panose="020B0503020204020204" pitchFamily="34" charset="-122"/>
                <a:cs typeface="微软雅黑" panose="020B0503020204020204" pitchFamily="34" charset="-122"/>
              </a:rPr>
              <a:t>损失函数使用均方误差                             ，由此产生的误差被反向传播，以迭代地更新衍射神经网络的相位调制系数。采用梯度下降算法（Adam优化器）对误差进行反向传播，并对网络的衍射层进行更新，使损失函数最小化。</a:t>
            </a:r>
            <a:endParaRPr lang="zh-CN" sz="1200" b="0">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20" name="对象 -2147482579"/>
          <p:cNvGraphicFramePr>
            <a:graphicFrameLocks noChangeAspect="1"/>
          </p:cNvGraphicFramePr>
          <p:nvPr/>
        </p:nvGraphicFramePr>
        <p:xfrm>
          <a:off x="2869565" y="5478145"/>
          <a:ext cx="1181100" cy="266700"/>
        </p:xfrm>
        <a:graphic>
          <a:graphicData uri="http://schemas.openxmlformats.org/presentationml/2006/ole">
            <mc:AlternateContent xmlns:mc="http://schemas.openxmlformats.org/markup-compatibility/2006">
              <mc:Choice xmlns:v="urn:schemas-microsoft-com:vml" Requires="v">
                <p:oleObj spid="_x0000_s21" name="" r:id="rId11" imgW="1181100" imgH="266700" progId="Equation.KSEE3">
                  <p:embed/>
                </p:oleObj>
              </mc:Choice>
              <mc:Fallback>
                <p:oleObj name="" r:id="rId11" imgW="1181100" imgH="266700" progId="Equation.KSEE3">
                  <p:embed/>
                  <p:pic>
                    <p:nvPicPr>
                      <p:cNvPr id="0" name="图片 17"/>
                      <p:cNvPicPr/>
                      <p:nvPr/>
                    </p:nvPicPr>
                    <p:blipFill>
                      <a:blip r:embed="rId12"/>
                      <a:stretch>
                        <a:fillRect/>
                      </a:stretch>
                    </p:blipFill>
                    <p:spPr>
                      <a:xfrm>
                        <a:off x="2869565" y="5478145"/>
                        <a:ext cx="1181100" cy="266700"/>
                      </a:xfrm>
                      <a:prstGeom prst="rect">
                        <a:avLst/>
                      </a:prstGeom>
                      <a:noFill/>
                      <a:ln w="38100">
                        <a:noFill/>
                        <a:miter/>
                      </a:ln>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ppt_w</p:attrName>
                                        </p:attrNameLst>
                                      </p:cBhvr>
                                      <p:tavLst>
                                        <p:tav tm="0">
                                          <p:val>
                                            <p:fltVal val="0"/>
                                          </p:val>
                                        </p:tav>
                                        <p:tav tm="100000">
                                          <p:val>
                                            <p:strVal val="#ppt_w"/>
                                          </p:val>
                                        </p:tav>
                                      </p:tavLst>
                                    </p:anim>
                                    <p:anim calcmode="lin" valueType="num">
                                      <p:cBhvr>
                                        <p:cTn id="12" dur="500" fill="hold"/>
                                        <p:tgtEl>
                                          <p:spTgt spid="5"/>
                                        </p:tgtEl>
                                        <p:attrNameLst>
                                          <p:attrName>ppt_h</p:attrName>
                                        </p:attrNameLst>
                                      </p:cBhvr>
                                      <p:tavLst>
                                        <p:tav tm="0">
                                          <p:val>
                                            <p:fltVal val="0"/>
                                          </p:val>
                                        </p:tav>
                                        <p:tav tm="100000">
                                          <p:val>
                                            <p:strVal val="#ppt_h"/>
                                          </p:val>
                                        </p:tav>
                                      </p:tavLst>
                                    </p:anim>
                                    <p:animEffect transition="in" filter="fade">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3"/>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03"/>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2"/>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6"/>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7"/>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8"/>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10"/>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12"/>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14"/>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16"/>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18"/>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19"/>
                                        </p:tgtEl>
                                        <p:attrNameLst>
                                          <p:attrName>style.visibility</p:attrName>
                                        </p:attrNameLst>
                                      </p:cBhvr>
                                      <p:to>
                                        <p:strVal val="visible"/>
                                      </p:to>
                                    </p:set>
                                  </p:childTnLst>
                                </p:cTn>
                              </p:par>
                              <p:par>
                                <p:cTn id="46" presetID="1" presetClass="entr" presetSubtype="0" fill="hold" nodeType="withEffect">
                                  <p:stCondLst>
                                    <p:cond delay="0"/>
                                  </p:stCondLst>
                                  <p:childTnLst>
                                    <p:set>
                                      <p:cBhvr>
                                        <p:cTn id="47"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3" grpId="0"/>
      <p:bldP spid="103" grpId="0"/>
      <p:bldP spid="6" grpId="0"/>
      <p:bldP spid="10" grpId="0"/>
      <p:bldP spid="11" grpId="0"/>
      <p:bldP spid="14" grpId="0"/>
      <p:bldP spid="15" grpId="0"/>
      <p:bldP spid="18" grpId="0"/>
      <p:bldP spid="19"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16" name="文本框 15"/>
          <p:cNvSpPr txBox="1"/>
          <p:nvPr/>
        </p:nvSpPr>
        <p:spPr>
          <a:xfrm>
            <a:off x="3204115" y="3848269"/>
            <a:ext cx="5783771" cy="1014730"/>
          </a:xfrm>
          <a:prstGeom prst="rect">
            <a:avLst/>
          </a:prstGeom>
          <a:noFill/>
        </p:spPr>
        <p:txBody>
          <a:bodyPr wrap="square" rtlCol="0">
            <a:spAutoFit/>
          </a:bodyPr>
          <a:lstStyle/>
          <a:p>
            <a:pPr algn="ctr"/>
            <a:r>
              <a:rPr lang="zh-CN" altLang="en-US" sz="6000" b="1" dirty="0">
                <a:solidFill>
                  <a:schemeClr val="tx1">
                    <a:lumMod val="75000"/>
                    <a:lumOff val="25000"/>
                  </a:schemeClr>
                </a:solidFill>
                <a:latin typeface="微软雅黑" panose="020B0503020204020204" pitchFamily="34" charset="-122"/>
                <a:ea typeface="微软雅黑" panose="020B0503020204020204" pitchFamily="34" charset="-122"/>
              </a:rPr>
              <a:t>参考文献</a:t>
            </a:r>
            <a:endParaRPr lang="zh-CN" altLang="en-US" sz="6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3771902" y="1583182"/>
            <a:ext cx="4648200" cy="1854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7" name="文本框 16"/>
          <p:cNvSpPr txBox="1"/>
          <p:nvPr/>
        </p:nvSpPr>
        <p:spPr>
          <a:xfrm>
            <a:off x="4044951" y="1848562"/>
            <a:ext cx="4102100" cy="1322070"/>
          </a:xfrm>
          <a:prstGeom prst="rect">
            <a:avLst/>
          </a:prstGeom>
          <a:noFill/>
        </p:spPr>
        <p:txBody>
          <a:bodyPr wrap="square" rtlCol="0">
            <a:spAutoFit/>
          </a:bodyPr>
          <a:lstStyle/>
          <a:p>
            <a:pPr algn="ctr"/>
            <a:r>
              <a:rPr lang="en-US" altLang="zh-CN" sz="8000" dirty="0">
                <a:solidFill>
                  <a:schemeClr val="bg1"/>
                </a:solidFill>
                <a:latin typeface="微软雅黑" panose="020B0503020204020204" pitchFamily="34" charset="-122"/>
                <a:ea typeface="微软雅黑" panose="020B0503020204020204" pitchFamily="34" charset="-122"/>
              </a:rPr>
              <a:t>Part 05</a:t>
            </a:r>
            <a:endParaRPr lang="zh-CN" altLang="en-US" sz="8000" dirty="0">
              <a:solidFill>
                <a:schemeClr val="bg1"/>
              </a:solidFill>
              <a:latin typeface="微软雅黑" panose="020B0503020204020204" pitchFamily="34" charset="-122"/>
              <a:ea typeface="微软雅黑" panose="020B0503020204020204" pitchFamily="34" charset="-122"/>
            </a:endParaRPr>
          </a:p>
        </p:txBody>
      </p:sp>
      <p:sp>
        <p:nvSpPr>
          <p:cNvPr id="20" name="文本框 19"/>
          <p:cNvSpPr txBox="1"/>
          <p:nvPr/>
        </p:nvSpPr>
        <p:spPr>
          <a:xfrm>
            <a:off x="5426075" y="4864100"/>
            <a:ext cx="1416050" cy="368300"/>
          </a:xfrm>
          <a:prstGeom prst="rect">
            <a:avLst/>
          </a:prstGeom>
          <a:noFill/>
        </p:spPr>
        <p:txBody>
          <a:bodyPr wrap="square" rtlCol="0">
            <a:spAutoFit/>
          </a:bodyPr>
          <a:lstStyle/>
          <a:p>
            <a:pPr algn="dist"/>
            <a:r>
              <a:rPr lang="en-US" altLang="zh-CN" dirty="0">
                <a:latin typeface="Arial" panose="020B0604020202020204" pitchFamily="34" charset="0"/>
                <a:ea typeface="微软雅黑" panose="020B0503020204020204" pitchFamily="34" charset="-122"/>
                <a:cs typeface="Arial" panose="020B0604020202020204" pitchFamily="34" charset="0"/>
              </a:rPr>
              <a:t>references</a:t>
            </a:r>
            <a:endParaRPr lang="en-US" altLang="zh-CN" dirty="0">
              <a:latin typeface="Arial" panose="020B0604020202020204" pitchFamily="34" charset="0"/>
              <a:ea typeface="微软雅黑" panose="020B0503020204020204" pitchFamily="34" charset="-122"/>
              <a:cs typeface="Arial" panose="020B0604020202020204" pitchFamily="34" charset="0"/>
            </a:endParaRPr>
          </a:p>
        </p:txBody>
      </p:sp>
      <p:grpSp>
        <p:nvGrpSpPr>
          <p:cNvPr id="23" name="组合 22"/>
          <p:cNvGrpSpPr/>
          <p:nvPr/>
        </p:nvGrpSpPr>
        <p:grpSpPr>
          <a:xfrm>
            <a:off x="0" y="5193860"/>
            <a:ext cx="1943100" cy="1664140"/>
            <a:chOff x="0" y="3725502"/>
            <a:chExt cx="3657600" cy="3132498"/>
          </a:xfrm>
        </p:grpSpPr>
        <p:sp>
          <p:nvSpPr>
            <p:cNvPr id="24" name="直角三角形 23"/>
            <p:cNvSpPr/>
            <p:nvPr/>
          </p:nvSpPr>
          <p:spPr>
            <a:xfrm>
              <a:off x="0" y="4432300"/>
              <a:ext cx="2832320" cy="242570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5" name="任意多边形: 形状 24"/>
            <p:cNvSpPr/>
            <p:nvPr/>
          </p:nvSpPr>
          <p:spPr>
            <a:xfrm>
              <a:off x="0" y="3725502"/>
              <a:ext cx="3657600" cy="3132498"/>
            </a:xfrm>
            <a:custGeom>
              <a:avLst/>
              <a:gdLst>
                <a:gd name="connsiteX0" fmla="*/ 0 w 4102100"/>
                <a:gd name="connsiteY0" fmla="*/ 0 h 3513184"/>
                <a:gd name="connsiteX1" fmla="*/ 4102100 w 4102100"/>
                <a:gd name="connsiteY1" fmla="*/ 3513184 h 3513184"/>
                <a:gd name="connsiteX2" fmla="*/ 3441700 w 4102100"/>
                <a:gd name="connsiteY2" fmla="*/ 3513184 h 3513184"/>
                <a:gd name="connsiteX3" fmla="*/ 0 w 4102100"/>
                <a:gd name="connsiteY3" fmla="*/ 565590 h 3513184"/>
              </a:gdLst>
              <a:ahLst/>
              <a:cxnLst>
                <a:cxn ang="0">
                  <a:pos x="connsiteX0" y="connsiteY0"/>
                </a:cxn>
                <a:cxn ang="0">
                  <a:pos x="connsiteX1" y="connsiteY1"/>
                </a:cxn>
                <a:cxn ang="0">
                  <a:pos x="connsiteX2" y="connsiteY2"/>
                </a:cxn>
                <a:cxn ang="0">
                  <a:pos x="connsiteX3" y="connsiteY3"/>
                </a:cxn>
              </a:cxnLst>
              <a:rect l="l" t="t" r="r" b="b"/>
              <a:pathLst>
                <a:path w="4102100" h="3513184">
                  <a:moveTo>
                    <a:pt x="0" y="0"/>
                  </a:moveTo>
                  <a:lnTo>
                    <a:pt x="4102100" y="3513184"/>
                  </a:lnTo>
                  <a:lnTo>
                    <a:pt x="3441700" y="3513184"/>
                  </a:lnTo>
                  <a:lnTo>
                    <a:pt x="0" y="56559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grpSp>
        <p:nvGrpSpPr>
          <p:cNvPr id="26" name="组合 25"/>
          <p:cNvGrpSpPr/>
          <p:nvPr/>
        </p:nvGrpSpPr>
        <p:grpSpPr>
          <a:xfrm rot="10800000">
            <a:off x="10248900" y="0"/>
            <a:ext cx="1943100" cy="1664140"/>
            <a:chOff x="0" y="3725502"/>
            <a:chExt cx="3657600" cy="3132498"/>
          </a:xfrm>
        </p:grpSpPr>
        <p:sp>
          <p:nvSpPr>
            <p:cNvPr id="27" name="直角三角形 26"/>
            <p:cNvSpPr/>
            <p:nvPr/>
          </p:nvSpPr>
          <p:spPr>
            <a:xfrm>
              <a:off x="0" y="4432300"/>
              <a:ext cx="2832320" cy="242570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8" name="任意多边形: 形状 27"/>
            <p:cNvSpPr/>
            <p:nvPr/>
          </p:nvSpPr>
          <p:spPr>
            <a:xfrm>
              <a:off x="0" y="3725502"/>
              <a:ext cx="3657600" cy="3132498"/>
            </a:xfrm>
            <a:custGeom>
              <a:avLst/>
              <a:gdLst>
                <a:gd name="connsiteX0" fmla="*/ 0 w 4102100"/>
                <a:gd name="connsiteY0" fmla="*/ 0 h 3513184"/>
                <a:gd name="connsiteX1" fmla="*/ 4102100 w 4102100"/>
                <a:gd name="connsiteY1" fmla="*/ 3513184 h 3513184"/>
                <a:gd name="connsiteX2" fmla="*/ 3441700 w 4102100"/>
                <a:gd name="connsiteY2" fmla="*/ 3513184 h 3513184"/>
                <a:gd name="connsiteX3" fmla="*/ 0 w 4102100"/>
                <a:gd name="connsiteY3" fmla="*/ 565590 h 3513184"/>
              </a:gdLst>
              <a:ahLst/>
              <a:cxnLst>
                <a:cxn ang="0">
                  <a:pos x="connsiteX0" y="connsiteY0"/>
                </a:cxn>
                <a:cxn ang="0">
                  <a:pos x="connsiteX1" y="connsiteY1"/>
                </a:cxn>
                <a:cxn ang="0">
                  <a:pos x="connsiteX2" y="connsiteY2"/>
                </a:cxn>
                <a:cxn ang="0">
                  <a:pos x="connsiteX3" y="connsiteY3"/>
                </a:cxn>
              </a:cxnLst>
              <a:rect l="l" t="t" r="r" b="b"/>
              <a:pathLst>
                <a:path w="4102100" h="3513184">
                  <a:moveTo>
                    <a:pt x="0" y="0"/>
                  </a:moveTo>
                  <a:lnTo>
                    <a:pt x="4102100" y="3513184"/>
                  </a:lnTo>
                  <a:lnTo>
                    <a:pt x="3441700" y="3513184"/>
                  </a:lnTo>
                  <a:lnTo>
                    <a:pt x="0" y="56559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7493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 name="文本框 4"/>
          <p:cNvSpPr txBox="1"/>
          <p:nvPr/>
        </p:nvSpPr>
        <p:spPr>
          <a:xfrm>
            <a:off x="4260850" y="82263"/>
            <a:ext cx="3670300" cy="583565"/>
          </a:xfrm>
          <a:prstGeom prst="rect">
            <a:avLst/>
          </a:prstGeom>
          <a:noFill/>
        </p:spPr>
        <p:txBody>
          <a:bodyPr wrap="square" rtlCol="0">
            <a:spAutoFit/>
          </a:bodyPr>
          <a:lstStyle/>
          <a:p>
            <a:pPr algn="ctr"/>
            <a:r>
              <a:rPr lang="zh-CN" altLang="en-US" sz="3200" dirty="0">
                <a:solidFill>
                  <a:schemeClr val="bg1"/>
                </a:solidFill>
                <a:latin typeface="微软雅黑" panose="020B0503020204020204" pitchFamily="34" charset="-122"/>
                <a:ea typeface="微软雅黑" panose="020B0503020204020204" pitchFamily="34" charset="-122"/>
              </a:rPr>
              <a:t>参考文献</a:t>
            </a:r>
            <a:endParaRPr lang="zh-CN" altLang="en-US" sz="3200" dirty="0">
              <a:solidFill>
                <a:schemeClr val="bg1"/>
              </a:solidFill>
              <a:latin typeface="微软雅黑" panose="020B0503020204020204" pitchFamily="34" charset="-122"/>
              <a:ea typeface="微软雅黑" panose="020B0503020204020204" pitchFamily="34" charset="-122"/>
            </a:endParaRPr>
          </a:p>
        </p:txBody>
      </p:sp>
      <p:pic>
        <p:nvPicPr>
          <p:cNvPr id="29" name="图片 2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12589" y="82263"/>
            <a:ext cx="2263849" cy="599049"/>
          </a:xfrm>
          <a:prstGeom prst="rect">
            <a:avLst/>
          </a:prstGeom>
        </p:spPr>
      </p:pic>
      <p:sp>
        <p:nvSpPr>
          <p:cNvPr id="2" name="文本框 1"/>
          <p:cNvSpPr txBox="1"/>
          <p:nvPr/>
        </p:nvSpPr>
        <p:spPr>
          <a:xfrm>
            <a:off x="777240" y="1115695"/>
            <a:ext cx="10379710" cy="4799965"/>
          </a:xfrm>
          <a:prstGeom prst="rect">
            <a:avLst/>
          </a:prstGeom>
          <a:noFill/>
        </p:spPr>
        <p:txBody>
          <a:bodyPr wrap="square" rtlCol="0">
            <a:spAutoFit/>
          </a:bodyPr>
          <a:p>
            <a:pPr indent="-304800" algn="just" fontAlgn="auto">
              <a:lnSpc>
                <a:spcPct val="150000"/>
              </a:lnSpc>
              <a:extLst>
                <a:ext uri="{35155182-B16C-46BC-9424-99874614C6A1}">
                  <wpsdc:indentchars xmlns:wpsdc="http://www.wps.cn/officeDocument/2017/drawingmlCustomData" val="-200" checksum="1981596629"/>
                </a:ext>
              </a:extLst>
            </a:pPr>
            <a:r>
              <a:rPr lang="zh-CN" altLang="en-US" sz="1200">
                <a:solidFill>
                  <a:schemeClr val="tx1"/>
                </a:solidFill>
                <a:uFillTx/>
                <a:latin typeface="Times New Roman" panose="02020603050405020304" charset="0"/>
                <a:cs typeface="Times New Roman" panose="02020603050405020304" charset="0"/>
              </a:rPr>
              <a:t>[</a:t>
            </a:r>
            <a:r>
              <a:rPr lang="en-US" altLang="zh-CN" sz="1200">
                <a:solidFill>
                  <a:schemeClr val="tx1"/>
                </a:solidFill>
                <a:uFillTx/>
                <a:latin typeface="Times New Roman" panose="02020603050405020304" charset="0"/>
                <a:cs typeface="Times New Roman" panose="02020603050405020304" charset="0"/>
              </a:rPr>
              <a:t>1</a:t>
            </a:r>
            <a:r>
              <a:rPr lang="zh-CN" altLang="en-US" sz="1200">
                <a:solidFill>
                  <a:schemeClr val="tx1"/>
                </a:solidFill>
                <a:uFillTx/>
                <a:latin typeface="Times New Roman" panose="02020603050405020304" charset="0"/>
                <a:cs typeface="Times New Roman" panose="02020603050405020304" charset="0"/>
              </a:rPr>
              <a:t>] Mait J N , Euliss G W , Athale R A . Computational imaging[J]. Advances in Optics and Photonics, 2018, 10(2):409-.</a:t>
            </a:r>
            <a:endParaRPr lang="zh-CN" altLang="en-US" sz="1200">
              <a:solidFill>
                <a:schemeClr val="tx1"/>
              </a:solidFill>
              <a:uFillTx/>
              <a:latin typeface="Times New Roman" panose="02020603050405020304" charset="0"/>
              <a:cs typeface="Times New Roman" panose="02020603050405020304" charset="0"/>
            </a:endParaRPr>
          </a:p>
          <a:p>
            <a:pPr indent="-304800" algn="just" fontAlgn="auto">
              <a:lnSpc>
                <a:spcPct val="150000"/>
              </a:lnSpc>
              <a:extLst>
                <a:ext uri="{35155182-B16C-46BC-9424-99874614C6A1}">
                  <wpsdc:indentchars xmlns:wpsdc="http://www.wps.cn/officeDocument/2017/drawingmlCustomData" val="-200" checksum="1981596629"/>
                </a:ext>
              </a:extLst>
            </a:pPr>
            <a:r>
              <a:rPr lang="zh-CN" altLang="en-US" sz="1200">
                <a:solidFill>
                  <a:schemeClr val="tx1"/>
                </a:solidFill>
                <a:uFillTx/>
                <a:latin typeface="Times New Roman" panose="02020603050405020304" charset="0"/>
                <a:cs typeface="Times New Roman" panose="02020603050405020304" charset="0"/>
              </a:rPr>
              <a:t>[</a:t>
            </a:r>
            <a:r>
              <a:rPr lang="en-US" altLang="zh-CN" sz="1200">
                <a:solidFill>
                  <a:schemeClr val="tx1"/>
                </a:solidFill>
                <a:uFillTx/>
                <a:latin typeface="Times New Roman" panose="02020603050405020304" charset="0"/>
                <a:cs typeface="Times New Roman" panose="02020603050405020304" charset="0"/>
              </a:rPr>
              <a:t>2</a:t>
            </a:r>
            <a:r>
              <a:rPr lang="zh-CN" altLang="en-US" sz="1200">
                <a:solidFill>
                  <a:schemeClr val="tx1"/>
                </a:solidFill>
                <a:uFillTx/>
                <a:latin typeface="Times New Roman" panose="02020603050405020304" charset="0"/>
                <a:cs typeface="Times New Roman" panose="02020603050405020304" charset="0"/>
              </a:rPr>
              <a:t>] George Barbastathis, Aydogan Ozcan, Guohai Situ. On the use of deep learning for computational[J]. Optical Society of America imaging, 2019.</a:t>
            </a:r>
            <a:endParaRPr lang="zh-CN" altLang="en-US" sz="1200">
              <a:solidFill>
                <a:schemeClr val="tx1"/>
              </a:solidFill>
              <a:uFillTx/>
              <a:latin typeface="Times New Roman" panose="02020603050405020304" charset="0"/>
              <a:cs typeface="Times New Roman" panose="02020603050405020304" charset="0"/>
            </a:endParaRPr>
          </a:p>
          <a:p>
            <a:pPr indent="-304800" algn="just" fontAlgn="auto">
              <a:lnSpc>
                <a:spcPct val="150000"/>
              </a:lnSpc>
              <a:extLst>
                <a:ext uri="{35155182-B16C-46BC-9424-99874614C6A1}">
                  <wpsdc:indentchars xmlns:wpsdc="http://www.wps.cn/officeDocument/2017/drawingmlCustomData" val="-200" checksum="1981596629"/>
                </a:ext>
              </a:extLst>
            </a:pPr>
            <a:r>
              <a:rPr lang="en-US" altLang="zh-CN" sz="1200">
                <a:solidFill>
                  <a:schemeClr val="tx1"/>
                </a:solidFill>
                <a:uFillTx/>
                <a:latin typeface="Times New Roman" panose="02020603050405020304" charset="0"/>
                <a:cs typeface="Times New Roman" panose="02020603050405020304" charset="0"/>
              </a:rPr>
              <a:t>[3]</a:t>
            </a:r>
            <a:r>
              <a:rPr lang="zh-CN" altLang="en-US" sz="1200">
                <a:solidFill>
                  <a:schemeClr val="tx1"/>
                </a:solidFill>
                <a:uFillTx/>
                <a:latin typeface="Times New Roman" panose="02020603050405020304" charset="0"/>
                <a:cs typeface="Times New Roman" panose="02020603050405020304" charset="0"/>
              </a:rPr>
              <a:t>宋菲君, S.Jutamulia, 朱塔穆利亚. 近代光学信息处理[M]. 北京大学出版社, 2014.</a:t>
            </a:r>
            <a:endParaRPr lang="zh-CN" altLang="en-US" sz="1200">
              <a:solidFill>
                <a:schemeClr val="tx1"/>
              </a:solidFill>
              <a:uFillTx/>
              <a:latin typeface="Times New Roman" panose="02020603050405020304" charset="0"/>
              <a:cs typeface="Times New Roman" panose="02020603050405020304" charset="0"/>
            </a:endParaRPr>
          </a:p>
          <a:p>
            <a:pPr indent="-304800" algn="just" fontAlgn="auto">
              <a:lnSpc>
                <a:spcPct val="150000"/>
              </a:lnSpc>
              <a:extLst>
                <a:ext uri="{35155182-B16C-46BC-9424-99874614C6A1}">
                  <wpsdc:indentchars xmlns:wpsdc="http://www.wps.cn/officeDocument/2017/drawingmlCustomData" val="-200" checksum="1981596629"/>
                </a:ext>
              </a:extLst>
            </a:pPr>
            <a:r>
              <a:rPr lang="en-US" altLang="zh-CN" sz="1200">
                <a:uFillTx/>
                <a:latin typeface="Times New Roman" panose="02020603050405020304" charset="0"/>
                <a:cs typeface="Times New Roman" panose="02020603050405020304" charset="0"/>
                <a:sym typeface="+mn-ea"/>
              </a:rPr>
              <a:t>[4]</a:t>
            </a:r>
            <a:r>
              <a:rPr lang="zh-CN" altLang="en-US" sz="1200">
                <a:solidFill>
                  <a:schemeClr val="tx1"/>
                </a:solidFill>
                <a:uFillTx/>
                <a:latin typeface="Times New Roman" panose="02020603050405020304" charset="0"/>
                <a:cs typeface="Times New Roman" panose="02020603050405020304" charset="0"/>
              </a:rPr>
              <a:t>陈亚茹. 基于时间透镜的光学傅里叶变换的研究[D].北京交通大学,2019.</a:t>
            </a:r>
            <a:endParaRPr lang="zh-CN" altLang="en-US" sz="1200">
              <a:solidFill>
                <a:schemeClr val="tx1"/>
              </a:solidFill>
              <a:uFillTx/>
              <a:latin typeface="Times New Roman" panose="02020603050405020304" charset="0"/>
              <a:cs typeface="Times New Roman" panose="02020603050405020304" charset="0"/>
            </a:endParaRPr>
          </a:p>
          <a:p>
            <a:pPr indent="-304800" algn="just" fontAlgn="auto">
              <a:lnSpc>
                <a:spcPct val="150000"/>
              </a:lnSpc>
              <a:extLst>
                <a:ext uri="{35155182-B16C-46BC-9424-99874614C6A1}">
                  <wpsdc:indentchars xmlns:wpsdc="http://www.wps.cn/officeDocument/2017/drawingmlCustomData" val="-200" checksum="1981596629"/>
                </a:ext>
              </a:extLst>
            </a:pPr>
            <a:r>
              <a:rPr lang="en-US" altLang="zh-CN" sz="1200">
                <a:uFillTx/>
                <a:latin typeface="Times New Roman" panose="02020603050405020304" charset="0"/>
                <a:cs typeface="Times New Roman" panose="02020603050405020304" charset="0"/>
                <a:sym typeface="+mn-ea"/>
              </a:rPr>
              <a:t>[5]</a:t>
            </a:r>
            <a:r>
              <a:rPr sz="1200">
                <a:solidFill>
                  <a:schemeClr val="tx1"/>
                </a:solidFill>
                <a:uFillTx/>
                <a:latin typeface="Times New Roman" panose="02020603050405020304" charset="0"/>
                <a:cs typeface="Times New Roman" panose="02020603050405020304" charset="0"/>
              </a:rPr>
              <a:t>李方舒. 光学图像的自卷积运算与旋转操控[D]. 2018.</a:t>
            </a:r>
            <a:endParaRPr sz="1200">
              <a:solidFill>
                <a:schemeClr val="tx1"/>
              </a:solidFill>
              <a:uFillTx/>
              <a:latin typeface="Times New Roman" panose="02020603050405020304" charset="0"/>
              <a:cs typeface="Times New Roman" panose="02020603050405020304" charset="0"/>
            </a:endParaRPr>
          </a:p>
          <a:p>
            <a:pPr indent="-304800" algn="just" fontAlgn="auto">
              <a:lnSpc>
                <a:spcPct val="150000"/>
              </a:lnSpc>
              <a:extLst>
                <a:ext uri="{35155182-B16C-46BC-9424-99874614C6A1}">
                  <wpsdc:indentchars xmlns:wpsdc="http://www.wps.cn/officeDocument/2017/drawingmlCustomData" val="-200" checksum="1981596629"/>
                </a:ext>
              </a:extLst>
            </a:pPr>
            <a:r>
              <a:rPr lang="en-US" altLang="zh-CN" sz="1200">
                <a:solidFill>
                  <a:schemeClr val="tx1"/>
                </a:solidFill>
                <a:uFillTx/>
                <a:latin typeface="Times New Roman" panose="02020603050405020304" charset="0"/>
                <a:cs typeface="Times New Roman" panose="02020603050405020304" charset="0"/>
              </a:rPr>
              <a:t>[6]</a:t>
            </a:r>
            <a:r>
              <a:rPr lang="zh-CN" altLang="en-US" sz="1200">
                <a:solidFill>
                  <a:schemeClr val="tx1"/>
                </a:solidFill>
                <a:uFillTx/>
                <a:latin typeface="Times New Roman" panose="02020603050405020304" charset="0"/>
                <a:cs typeface="Times New Roman" panose="02020603050405020304" charset="0"/>
              </a:rPr>
              <a:t>吴伟, 周金鹏, 王省书. 2f光电混合匹配滤波相关识别研究[J]. 光学技术, 2010, 36(001):39-42.</a:t>
            </a:r>
            <a:endParaRPr lang="zh-CN" altLang="en-US" sz="1200">
              <a:solidFill>
                <a:schemeClr val="tx1"/>
              </a:solidFill>
              <a:uFillTx/>
              <a:latin typeface="Times New Roman" panose="02020603050405020304" charset="0"/>
              <a:cs typeface="Times New Roman" panose="02020603050405020304" charset="0"/>
            </a:endParaRPr>
          </a:p>
          <a:p>
            <a:pPr indent="-304800" algn="just" fontAlgn="auto">
              <a:lnSpc>
                <a:spcPct val="150000"/>
              </a:lnSpc>
              <a:extLst>
                <a:ext uri="{35155182-B16C-46BC-9424-99874614C6A1}">
                  <wpsdc:indentchars xmlns:wpsdc="http://www.wps.cn/officeDocument/2017/drawingmlCustomData" val="-200" checksum="1981596629"/>
                </a:ext>
              </a:extLst>
            </a:pPr>
            <a:r>
              <a:rPr lang="en-US" altLang="zh-CN" sz="1200">
                <a:uFillTx/>
                <a:latin typeface="Times New Roman" panose="02020603050405020304" charset="0"/>
                <a:cs typeface="Times New Roman" panose="02020603050405020304" charset="0"/>
                <a:sym typeface="+mn-ea"/>
              </a:rPr>
              <a:t>[7] Chang J , Wetzstein G . Deep Optics for Monocular Depth Estimation and 3D Object Detection[C]// International Conference on Computer Vision. 0.</a:t>
            </a:r>
            <a:endParaRPr lang="en-US" altLang="zh-CN" sz="1200">
              <a:solidFill>
                <a:schemeClr val="tx1"/>
              </a:solidFill>
              <a:uFillTx/>
              <a:latin typeface="Times New Roman" panose="02020603050405020304" charset="0"/>
              <a:cs typeface="Times New Roman" panose="02020603050405020304" charset="0"/>
            </a:endParaRPr>
          </a:p>
          <a:p>
            <a:pPr indent="-304800" algn="just" fontAlgn="auto">
              <a:lnSpc>
                <a:spcPct val="150000"/>
              </a:lnSpc>
              <a:extLst>
                <a:ext uri="{35155182-B16C-46BC-9424-99874614C6A1}">
                  <wpsdc:indentchars xmlns:wpsdc="http://www.wps.cn/officeDocument/2017/drawingmlCustomData" val="-200" checksum="1981596629"/>
                </a:ext>
              </a:extLst>
            </a:pPr>
            <a:r>
              <a:rPr lang="en-US" altLang="zh-CN" sz="1200">
                <a:uFillTx/>
                <a:latin typeface="Times New Roman" panose="02020603050405020304" charset="0"/>
                <a:cs typeface="Times New Roman" panose="02020603050405020304" charset="0"/>
                <a:sym typeface="+mn-ea"/>
              </a:rPr>
              <a:t>[8] Sitzmann V, Diamond S, Peng Y, </a:t>
            </a:r>
            <a:r>
              <a:rPr lang="en-US" altLang="zh-CN" sz="1200">
                <a:uFillTx/>
                <a:latin typeface="Times New Roman" panose="02020603050405020304" charset="0"/>
                <a:cs typeface="Times New Roman" panose="02020603050405020304" charset="0"/>
                <a:sym typeface="+mn-ea"/>
              </a:rPr>
              <a:t>et al.</a:t>
            </a:r>
            <a:r>
              <a:rPr lang="en-US" altLang="zh-CN" sz="1200">
                <a:uFillTx/>
                <a:latin typeface="Times New Roman" panose="02020603050405020304" charset="0"/>
                <a:cs typeface="Times New Roman" panose="02020603050405020304" charset="0"/>
                <a:sym typeface="+mn-ea"/>
              </a:rPr>
              <a:t> End-to-end optimization of optics and image processing for achromatic extended depth of field and super-resolution imaging</a:t>
            </a:r>
            <a:r>
              <a:rPr lang="en-US" altLang="zh-CN" sz="1200">
                <a:uFillTx/>
                <a:latin typeface="Times New Roman" panose="02020603050405020304" charset="0"/>
                <a:cs typeface="Times New Roman" panose="02020603050405020304" charset="0"/>
                <a:sym typeface="+mn-ea"/>
              </a:rPr>
              <a:t>[J]</a:t>
            </a:r>
            <a:r>
              <a:rPr lang="en-US" altLang="zh-CN" sz="1200">
                <a:uFillTx/>
                <a:latin typeface="Times New Roman" panose="02020603050405020304" charset="0"/>
                <a:cs typeface="Times New Roman" panose="02020603050405020304" charset="0"/>
                <a:sym typeface="+mn-ea"/>
              </a:rPr>
              <a:t>. ACM Transactions on Graphics, </a:t>
            </a:r>
            <a:r>
              <a:rPr lang="en-US" altLang="zh-CN" sz="1200">
                <a:uFillTx/>
                <a:latin typeface="Times New Roman" panose="02020603050405020304" charset="0"/>
                <a:cs typeface="Times New Roman" panose="02020603050405020304" charset="0"/>
                <a:sym typeface="+mn-ea"/>
              </a:rPr>
              <a:t>2018, </a:t>
            </a:r>
            <a:r>
              <a:rPr lang="en-US" altLang="zh-CN" sz="1200">
                <a:uFillTx/>
                <a:latin typeface="Times New Roman" panose="02020603050405020304" charset="0"/>
                <a:cs typeface="Times New Roman" panose="02020603050405020304" charset="0"/>
                <a:sym typeface="+mn-ea"/>
              </a:rPr>
              <a:t>37(4), 1–13.</a:t>
            </a:r>
            <a:endParaRPr lang="en-US" altLang="zh-CN" sz="1200">
              <a:uFillTx/>
              <a:latin typeface="Times New Roman" panose="02020603050405020304" charset="0"/>
              <a:cs typeface="Times New Roman" panose="02020603050405020304" charset="0"/>
              <a:sym typeface="+mn-ea"/>
            </a:endParaRPr>
          </a:p>
          <a:p>
            <a:pPr indent="-304800" algn="just" fontAlgn="auto">
              <a:lnSpc>
                <a:spcPct val="150000"/>
              </a:lnSpc>
              <a:extLst>
                <a:ext uri="{35155182-B16C-46BC-9424-99874614C6A1}">
                  <wpsdc:indentchars xmlns:wpsdc="http://www.wps.cn/officeDocument/2017/drawingmlCustomData" val="-200" checksum="1981596629"/>
                </a:ext>
              </a:extLst>
            </a:pPr>
            <a:r>
              <a:rPr lang="en-US" altLang="zh-CN" sz="1200">
                <a:uFillTx/>
                <a:latin typeface="Times New Roman" panose="02020603050405020304" charset="0"/>
                <a:cs typeface="Times New Roman" panose="02020603050405020304" charset="0"/>
                <a:sym typeface="+mn-ea"/>
              </a:rPr>
              <a:t>[9] Xing Lin, Yair,</a:t>
            </a:r>
            <a:r>
              <a:rPr lang="en-US" altLang="zh-CN" sz="1200">
                <a:uFillTx/>
                <a:latin typeface="Times New Roman" panose="02020603050405020304" charset="0"/>
                <a:cs typeface="Times New Roman" panose="02020603050405020304" charset="0"/>
                <a:sym typeface="+mn-ea"/>
              </a:rPr>
              <a:t>et al</a:t>
            </a:r>
            <a:r>
              <a:rPr lang="en-US" altLang="zh-CN" sz="1200">
                <a:uFillTx/>
                <a:latin typeface="Times New Roman" panose="02020603050405020304" charset="0"/>
                <a:cs typeface="Times New Roman" panose="02020603050405020304" charset="0"/>
                <a:sym typeface="+mn-ea"/>
              </a:rPr>
              <a:t>. All-optical machine learning using diffractive deep neural networks[J]. Science, 2018.</a:t>
            </a:r>
            <a:endParaRPr lang="zh-CN" altLang="en-US" sz="1200">
              <a:solidFill>
                <a:schemeClr val="tx1"/>
              </a:solidFill>
              <a:uFillTx/>
              <a:latin typeface="Times New Roman" panose="02020603050405020304" charset="0"/>
              <a:cs typeface="Times New Roman" panose="02020603050405020304" charset="0"/>
            </a:endParaRPr>
          </a:p>
          <a:p>
            <a:pPr indent="-304800" algn="just" fontAlgn="auto">
              <a:lnSpc>
                <a:spcPct val="150000"/>
              </a:lnSpc>
              <a:extLst>
                <a:ext uri="{35155182-B16C-46BC-9424-99874614C6A1}">
                  <wpsdc:indentchars xmlns:wpsdc="http://www.wps.cn/officeDocument/2017/drawingmlCustomData" val="-200" checksum="1981596629"/>
                </a:ext>
              </a:extLst>
            </a:pPr>
            <a:r>
              <a:rPr lang="zh-CN" altLang="en-US" sz="1200">
                <a:solidFill>
                  <a:schemeClr val="tx1"/>
                </a:solidFill>
                <a:uFillTx/>
                <a:latin typeface="Times New Roman" panose="02020603050405020304" charset="0"/>
                <a:cs typeface="Times New Roman" panose="02020603050405020304" charset="0"/>
                <a:sym typeface="+mn-ea"/>
              </a:rPr>
              <a:t>[</a:t>
            </a:r>
            <a:r>
              <a:rPr lang="en-US" altLang="zh-CN" sz="1200">
                <a:solidFill>
                  <a:schemeClr val="tx1"/>
                </a:solidFill>
                <a:uFillTx/>
                <a:latin typeface="Times New Roman" panose="02020603050405020304" charset="0"/>
                <a:cs typeface="Times New Roman" panose="02020603050405020304" charset="0"/>
                <a:sym typeface="+mn-ea"/>
              </a:rPr>
              <a:t>10</a:t>
            </a:r>
            <a:r>
              <a:rPr lang="zh-CN" altLang="en-US" sz="1200">
                <a:solidFill>
                  <a:schemeClr val="tx1"/>
                </a:solidFill>
                <a:uFillTx/>
                <a:latin typeface="Times New Roman" panose="02020603050405020304" charset="0"/>
                <a:cs typeface="Times New Roman" panose="02020603050405020304" charset="0"/>
                <a:sym typeface="+mn-ea"/>
              </a:rPr>
              <a:t>] </a:t>
            </a:r>
            <a:r>
              <a:rPr lang="zh-CN" altLang="en-US" sz="1200">
                <a:solidFill>
                  <a:schemeClr val="tx1"/>
                </a:solidFill>
                <a:uFillTx/>
                <a:latin typeface="Times New Roman" panose="02020603050405020304" charset="0"/>
                <a:cs typeface="Times New Roman" panose="02020603050405020304" charset="0"/>
              </a:rPr>
              <a:t>Julie C , Vincent S , Xiong D , et al. Hybrid optical-electronic convolutional neural networks with optimized diffractive optics for image classification[J].      </a:t>
            </a:r>
            <a:r>
              <a:rPr lang="en-US" altLang="zh-CN" sz="1200">
                <a:solidFill>
                  <a:schemeClr val="tx1"/>
                </a:solidFill>
                <a:uFillTx/>
                <a:latin typeface="Times New Roman" panose="02020603050405020304" charset="0"/>
                <a:cs typeface="Times New Roman" panose="02020603050405020304" charset="0"/>
              </a:rPr>
              <a:t>Sci</a:t>
            </a:r>
            <a:r>
              <a:rPr lang="zh-CN" altLang="en-US" sz="1200">
                <a:solidFill>
                  <a:schemeClr val="tx1"/>
                </a:solidFill>
                <a:uFillTx/>
                <a:latin typeface="Times New Roman" panose="02020603050405020304" charset="0"/>
                <a:cs typeface="Times New Roman" panose="02020603050405020304" charset="0"/>
              </a:rPr>
              <a:t>entific Reports, 2018, 8(1):12324-.</a:t>
            </a:r>
            <a:endParaRPr lang="zh-CN" altLang="en-US" sz="1200">
              <a:solidFill>
                <a:schemeClr val="tx1"/>
              </a:solidFill>
              <a:uFillTx/>
              <a:latin typeface="Times New Roman" panose="02020603050405020304" charset="0"/>
              <a:cs typeface="Times New Roman" panose="02020603050405020304" charset="0"/>
            </a:endParaRPr>
          </a:p>
          <a:p>
            <a:pPr indent="-304800" algn="just" fontAlgn="auto">
              <a:lnSpc>
                <a:spcPct val="150000"/>
              </a:lnSpc>
              <a:extLst>
                <a:ext uri="{35155182-B16C-46BC-9424-99874614C6A1}">
                  <wpsdc:indentchars xmlns:wpsdc="http://www.wps.cn/officeDocument/2017/drawingmlCustomData" val="-200" checksum="1981596629"/>
                </a:ext>
              </a:extLst>
            </a:pPr>
            <a:r>
              <a:rPr lang="en-US" altLang="zh-CN" sz="1200">
                <a:solidFill>
                  <a:schemeClr val="tx1"/>
                </a:solidFill>
                <a:uFillTx/>
                <a:latin typeface="Times New Roman" panose="02020603050405020304" charset="0"/>
                <a:cs typeface="Times New Roman" panose="02020603050405020304" charset="0"/>
              </a:rPr>
              <a:t>[11] Yan T , Wu J , Zhou T , et al. Fourier-space Diffractive Deep Neural Network[J]. Physical Review Letters, 2019, 123(2).</a:t>
            </a:r>
            <a:endParaRPr lang="en-US" altLang="zh-CN" sz="1200">
              <a:solidFill>
                <a:schemeClr val="tx1"/>
              </a:solidFill>
              <a:uFillTx/>
              <a:latin typeface="Times New Roman" panose="02020603050405020304" charset="0"/>
              <a:cs typeface="Times New Roman" panose="02020603050405020304" charset="0"/>
            </a:endParaRPr>
          </a:p>
          <a:p>
            <a:pPr indent="-304800" algn="just" fontAlgn="auto">
              <a:lnSpc>
                <a:spcPct val="150000"/>
              </a:lnSpc>
              <a:extLst>
                <a:ext uri="{35155182-B16C-46BC-9424-99874614C6A1}">
                  <wpsdc:indentchars xmlns:wpsdc="http://www.wps.cn/officeDocument/2017/drawingmlCustomData" val="-200" checksum="1981596629"/>
                </a:ext>
              </a:extLst>
            </a:pPr>
            <a:r>
              <a:rPr lang="en-US" altLang="zh-CN" sz="1200">
                <a:solidFill>
                  <a:schemeClr val="tx1"/>
                </a:solidFill>
                <a:uFillTx/>
                <a:latin typeface="Times New Roman" panose="02020603050405020304" charset="0"/>
                <a:cs typeface="Times New Roman" panose="02020603050405020304" charset="0"/>
              </a:rPr>
              <a:t>[12] Leportier T , Park M C , Kim Y S , et al. Converting optical scanning holograms of real objects to binary Fourier holograms using an iterative direct binary search algorithm[J]. Optics Express, 2015, 23(3):3403-11.</a:t>
            </a:r>
            <a:endParaRPr lang="en-US" altLang="zh-CN" sz="1200">
              <a:solidFill>
                <a:schemeClr val="tx1"/>
              </a:solidFill>
              <a:uFillTx/>
              <a:latin typeface="Times New Roman" panose="02020603050405020304" charset="0"/>
              <a:cs typeface="Times New Roman" panose="02020603050405020304" charset="0"/>
            </a:endParaRPr>
          </a:p>
          <a:p>
            <a:pPr indent="-304800" algn="just" fontAlgn="auto">
              <a:lnSpc>
                <a:spcPct val="150000"/>
              </a:lnSpc>
              <a:extLst>
                <a:ext uri="{35155182-B16C-46BC-9424-99874614C6A1}">
                  <wpsdc:indentchars xmlns:wpsdc="http://www.wps.cn/officeDocument/2017/drawingmlCustomData" val="-200" checksum="1981596629"/>
                </a:ext>
              </a:extLst>
            </a:pPr>
            <a:r>
              <a:rPr lang="en-US" altLang="zh-CN" sz="1200">
                <a:solidFill>
                  <a:schemeClr val="tx1"/>
                </a:solidFill>
                <a:uFillTx/>
                <a:latin typeface="Times New Roman" panose="02020603050405020304" charset="0"/>
                <a:cs typeface="Times New Roman" panose="02020603050405020304" charset="0"/>
              </a:rPr>
              <a:t>[13] Bueno J , Maktoobi S , Froehly L , et al. Reinforcement Learning in a large scale photonic Recurrent Neural Network[J]. Optica, 2018, 5(6):756.</a:t>
            </a:r>
            <a:endParaRPr lang="en-US" altLang="zh-CN" sz="1200">
              <a:solidFill>
                <a:schemeClr val="tx1"/>
              </a:solidFill>
              <a:uFillTx/>
              <a:latin typeface="Times New Roman" panose="02020603050405020304" charset="0"/>
              <a:cs typeface="Times New Roman" panose="02020603050405020304" charset="0"/>
            </a:endParaRPr>
          </a:p>
          <a:p>
            <a:pPr indent="-304800" algn="just" fontAlgn="auto">
              <a:lnSpc>
                <a:spcPct val="150000"/>
              </a:lnSpc>
              <a:extLst>
                <a:ext uri="{35155182-B16C-46BC-9424-99874614C6A1}">
                  <wpsdc:indentchars xmlns:wpsdc="http://www.wps.cn/officeDocument/2017/drawingmlCustomData" val="-200" checksum="1981596629"/>
                </a:ext>
              </a:extLst>
            </a:pPr>
            <a:r>
              <a:rPr lang="en-US" altLang="zh-CN" sz="1200">
                <a:solidFill>
                  <a:schemeClr val="tx1"/>
                </a:solidFill>
                <a:uFillTx/>
                <a:latin typeface="Times New Roman" panose="02020603050405020304" charset="0"/>
                <a:cs typeface="Times New Roman" panose="02020603050405020304" charset="0"/>
              </a:rPr>
              <a:t>[14] Jaeger, H. Harnessing Nonlinearity: Predicting Chaotic Systems and Saving Energy in Wireless Communication[J]. ence, 2004, 304(5667):78-80.</a:t>
            </a:r>
            <a:endParaRPr lang="en-US" altLang="zh-CN" sz="1200">
              <a:solidFill>
                <a:schemeClr val="tx1"/>
              </a:solidFill>
              <a:uFillTx/>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ppt_w</p:attrName>
                                        </p:attrNameLst>
                                      </p:cBhvr>
                                      <p:tavLst>
                                        <p:tav tm="0">
                                          <p:val>
                                            <p:fltVal val="0"/>
                                          </p:val>
                                        </p:tav>
                                        <p:tav tm="100000">
                                          <p:val>
                                            <p:strVal val="#ppt_w"/>
                                          </p:val>
                                        </p:tav>
                                      </p:tavLst>
                                    </p:anim>
                                    <p:anim calcmode="lin" valueType="num">
                                      <p:cBhvr>
                                        <p:cTn id="12" dur="500" fill="hold"/>
                                        <p:tgtEl>
                                          <p:spTgt spid="5"/>
                                        </p:tgtEl>
                                        <p:attrNameLst>
                                          <p:attrName>ppt_h</p:attrName>
                                        </p:attrNameLst>
                                      </p:cBhvr>
                                      <p:tavLst>
                                        <p:tav tm="0">
                                          <p:val>
                                            <p:fltVal val="0"/>
                                          </p:val>
                                        </p:tav>
                                        <p:tav tm="100000">
                                          <p:val>
                                            <p:strVal val="#ppt_h"/>
                                          </p:val>
                                        </p:tav>
                                      </p:tavLst>
                                    </p:anim>
                                    <p:animEffect transition="in" filter="fade">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grpSp>
        <p:nvGrpSpPr>
          <p:cNvPr id="15" name="组合 14"/>
          <p:cNvGrpSpPr/>
          <p:nvPr/>
        </p:nvGrpSpPr>
        <p:grpSpPr>
          <a:xfrm>
            <a:off x="0" y="3725502"/>
            <a:ext cx="3657600" cy="3132498"/>
            <a:chOff x="0" y="3725502"/>
            <a:chExt cx="3657600" cy="3132498"/>
          </a:xfrm>
        </p:grpSpPr>
        <p:sp>
          <p:nvSpPr>
            <p:cNvPr id="4" name="直角三角形 3"/>
            <p:cNvSpPr/>
            <p:nvPr/>
          </p:nvSpPr>
          <p:spPr>
            <a:xfrm>
              <a:off x="0" y="4432300"/>
              <a:ext cx="2832320" cy="242570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 name="任意多边形: 形状 6"/>
            <p:cNvSpPr/>
            <p:nvPr/>
          </p:nvSpPr>
          <p:spPr>
            <a:xfrm>
              <a:off x="0" y="3725502"/>
              <a:ext cx="3657600" cy="3132498"/>
            </a:xfrm>
            <a:custGeom>
              <a:avLst/>
              <a:gdLst>
                <a:gd name="connsiteX0" fmla="*/ 0 w 4102100"/>
                <a:gd name="connsiteY0" fmla="*/ 0 h 3513184"/>
                <a:gd name="connsiteX1" fmla="*/ 4102100 w 4102100"/>
                <a:gd name="connsiteY1" fmla="*/ 3513184 h 3513184"/>
                <a:gd name="connsiteX2" fmla="*/ 3441700 w 4102100"/>
                <a:gd name="connsiteY2" fmla="*/ 3513184 h 3513184"/>
                <a:gd name="connsiteX3" fmla="*/ 0 w 4102100"/>
                <a:gd name="connsiteY3" fmla="*/ 565590 h 3513184"/>
              </a:gdLst>
              <a:ahLst/>
              <a:cxnLst>
                <a:cxn ang="0">
                  <a:pos x="connsiteX0" y="connsiteY0"/>
                </a:cxn>
                <a:cxn ang="0">
                  <a:pos x="connsiteX1" y="connsiteY1"/>
                </a:cxn>
                <a:cxn ang="0">
                  <a:pos x="connsiteX2" y="connsiteY2"/>
                </a:cxn>
                <a:cxn ang="0">
                  <a:pos x="connsiteX3" y="connsiteY3"/>
                </a:cxn>
              </a:cxnLst>
              <a:rect l="l" t="t" r="r" b="b"/>
              <a:pathLst>
                <a:path w="4102100" h="3513184">
                  <a:moveTo>
                    <a:pt x="0" y="0"/>
                  </a:moveTo>
                  <a:lnTo>
                    <a:pt x="4102100" y="3513184"/>
                  </a:lnTo>
                  <a:lnTo>
                    <a:pt x="3441700" y="3513184"/>
                  </a:lnTo>
                  <a:lnTo>
                    <a:pt x="0" y="56559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grpSp>
        <p:nvGrpSpPr>
          <p:cNvPr id="14" name="组合 13"/>
          <p:cNvGrpSpPr/>
          <p:nvPr/>
        </p:nvGrpSpPr>
        <p:grpSpPr>
          <a:xfrm>
            <a:off x="7926147" y="0"/>
            <a:ext cx="3210129" cy="1420238"/>
            <a:chOff x="7926147" y="0"/>
            <a:chExt cx="3210129" cy="1420238"/>
          </a:xfrm>
        </p:grpSpPr>
        <p:sp>
          <p:nvSpPr>
            <p:cNvPr id="13" name="任意多边形: 形状 12"/>
            <p:cNvSpPr/>
            <p:nvPr/>
          </p:nvSpPr>
          <p:spPr>
            <a:xfrm rot="10800000">
              <a:off x="7926147" y="0"/>
              <a:ext cx="3210129" cy="1420238"/>
            </a:xfrm>
            <a:custGeom>
              <a:avLst/>
              <a:gdLst>
                <a:gd name="connsiteX0" fmla="*/ 3692727 w 3692727"/>
                <a:gd name="connsiteY0" fmla="*/ 2088816 h 2088816"/>
                <a:gd name="connsiteX1" fmla="*/ 3239331 w 3692727"/>
                <a:gd name="connsiteY1" fmla="*/ 2088816 h 2088816"/>
                <a:gd name="connsiteX2" fmla="*/ 1846364 w 3692727"/>
                <a:gd name="connsiteY2" fmla="*/ 512934 h 2088816"/>
                <a:gd name="connsiteX3" fmla="*/ 453397 w 3692727"/>
                <a:gd name="connsiteY3" fmla="*/ 2088816 h 2088816"/>
                <a:gd name="connsiteX4" fmla="*/ 0 w 3692727"/>
                <a:gd name="connsiteY4" fmla="*/ 2088816 h 2088816"/>
                <a:gd name="connsiteX5" fmla="*/ 1846363 w 3692727"/>
                <a:gd name="connsiteY5" fmla="*/ 0 h 2088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92727" h="2088816">
                  <a:moveTo>
                    <a:pt x="3692727" y="2088816"/>
                  </a:moveTo>
                  <a:lnTo>
                    <a:pt x="3239331" y="2088816"/>
                  </a:lnTo>
                  <a:lnTo>
                    <a:pt x="1846364" y="512934"/>
                  </a:lnTo>
                  <a:lnTo>
                    <a:pt x="453397" y="2088816"/>
                  </a:lnTo>
                  <a:lnTo>
                    <a:pt x="0" y="2088816"/>
                  </a:lnTo>
                  <a:lnTo>
                    <a:pt x="184636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2" name="任意多边形: 形状 11"/>
            <p:cNvSpPr/>
            <p:nvPr/>
          </p:nvSpPr>
          <p:spPr>
            <a:xfrm rot="10800000">
              <a:off x="8498431" y="0"/>
              <a:ext cx="2065564" cy="914400"/>
            </a:xfrm>
            <a:custGeom>
              <a:avLst/>
              <a:gdLst>
                <a:gd name="connsiteX0" fmla="*/ 2065564 w 2065564"/>
                <a:gd name="connsiteY0" fmla="*/ 1168400 h 1168400"/>
                <a:gd name="connsiteX1" fmla="*/ 0 w 2065564"/>
                <a:gd name="connsiteY1" fmla="*/ 1168400 h 1168400"/>
                <a:gd name="connsiteX2" fmla="*/ 1032782 w 2065564"/>
                <a:gd name="connsiteY2" fmla="*/ 0 h 1168400"/>
              </a:gdLst>
              <a:ahLst/>
              <a:cxnLst>
                <a:cxn ang="0">
                  <a:pos x="connsiteX0" y="connsiteY0"/>
                </a:cxn>
                <a:cxn ang="0">
                  <a:pos x="connsiteX1" y="connsiteY1"/>
                </a:cxn>
                <a:cxn ang="0">
                  <a:pos x="connsiteX2" y="connsiteY2"/>
                </a:cxn>
              </a:cxnLst>
              <a:rect l="l" t="t" r="r" b="b"/>
              <a:pathLst>
                <a:path w="2065564" h="1168400">
                  <a:moveTo>
                    <a:pt x="2065564" y="1168400"/>
                  </a:moveTo>
                  <a:lnTo>
                    <a:pt x="0" y="1168400"/>
                  </a:lnTo>
                  <a:lnTo>
                    <a:pt x="103278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
        <p:nvSpPr>
          <p:cNvPr id="16" name="文本框 15"/>
          <p:cNvSpPr txBox="1"/>
          <p:nvPr/>
        </p:nvSpPr>
        <p:spPr>
          <a:xfrm>
            <a:off x="4679482" y="2150789"/>
            <a:ext cx="5794043" cy="1198880"/>
          </a:xfrm>
          <a:prstGeom prst="rect">
            <a:avLst/>
          </a:prstGeom>
          <a:noFill/>
        </p:spPr>
        <p:txBody>
          <a:bodyPr wrap="square" rtlCol="0">
            <a:spAutoFit/>
          </a:bodyPr>
          <a:lstStyle/>
          <a:p>
            <a:pPr algn="ctr"/>
            <a:r>
              <a:rPr lang="zh-CN" altLang="en-US" sz="7200" b="1" dirty="0">
                <a:solidFill>
                  <a:schemeClr val="tx1">
                    <a:lumMod val="65000"/>
                    <a:lumOff val="35000"/>
                  </a:schemeClr>
                </a:solidFill>
                <a:latin typeface="微软雅黑" panose="020B0503020204020204" pitchFamily="34" charset="-122"/>
                <a:ea typeface="微软雅黑" panose="020B0503020204020204" pitchFamily="34" charset="-122"/>
              </a:rPr>
              <a:t>谢谢观看</a:t>
            </a:r>
            <a:endParaRPr lang="zh-CN" altLang="en-US" sz="72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cxnSp>
        <p:nvCxnSpPr>
          <p:cNvPr id="18" name="直接连接符 17"/>
          <p:cNvCxnSpPr/>
          <p:nvPr/>
        </p:nvCxnSpPr>
        <p:spPr>
          <a:xfrm>
            <a:off x="4904221" y="3351118"/>
            <a:ext cx="534456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5722620" y="3352165"/>
            <a:ext cx="3648710" cy="368300"/>
          </a:xfrm>
          <a:prstGeom prst="rect">
            <a:avLst/>
          </a:prstGeom>
          <a:noFill/>
        </p:spPr>
        <p:txBody>
          <a:bodyPr wrap="square" rtlCol="0">
            <a:spAutoFit/>
          </a:bodyPr>
          <a:lstStyle/>
          <a:p>
            <a:pPr algn="dist"/>
            <a:r>
              <a:rPr lang="en-US" altLang="zh-CN" dirty="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rPr>
              <a:t>Thanks for watching</a:t>
            </a:r>
            <a:endParaRPr lang="en-US" altLang="zh-CN" dirty="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矩形 1"/>
          <p:cNvSpPr/>
          <p:nvPr/>
        </p:nvSpPr>
        <p:spPr>
          <a:xfrm>
            <a:off x="0" y="1784350"/>
            <a:ext cx="12192000" cy="3289300"/>
          </a:xfrm>
          <a:prstGeom prst="rect">
            <a:avLst/>
          </a:prstGeom>
          <a:ln>
            <a:noFill/>
          </a:ln>
          <a:effectLst>
            <a:outerShdw blurRad="571500" dist="50800" dir="5400000" sx="88000" sy="88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 name="文本框 2"/>
          <p:cNvSpPr txBox="1"/>
          <p:nvPr/>
        </p:nvSpPr>
        <p:spPr>
          <a:xfrm>
            <a:off x="800437" y="2457450"/>
            <a:ext cx="1015663" cy="1943100"/>
          </a:xfrm>
          <a:prstGeom prst="rect">
            <a:avLst/>
          </a:prstGeom>
          <a:noFill/>
        </p:spPr>
        <p:txBody>
          <a:bodyPr vert="eaVert" wrap="square" rtlCol="0">
            <a:spAutoFit/>
          </a:bodyPr>
          <a:lstStyle/>
          <a:p>
            <a:pPr algn="dist"/>
            <a:r>
              <a:rPr lang="zh-CN" altLang="en-US" sz="5400" b="1" dirty="0">
                <a:solidFill>
                  <a:schemeClr val="bg1"/>
                </a:solidFill>
                <a:latin typeface="微软雅黑" panose="020B0503020204020204" pitchFamily="34" charset="-122"/>
                <a:ea typeface="微软雅黑" panose="020B0503020204020204" pitchFamily="34" charset="-122"/>
              </a:rPr>
              <a:t>目录</a:t>
            </a:r>
            <a:endParaRPr lang="zh-CN" altLang="en-US" sz="5400" b="1" dirty="0">
              <a:solidFill>
                <a:schemeClr val="bg1"/>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2362835" y="2133600"/>
            <a:ext cx="9401810" cy="1608303"/>
            <a:chOff x="2616537" y="2478831"/>
            <a:chExt cx="8965096" cy="1240600"/>
          </a:xfrm>
        </p:grpSpPr>
        <p:sp>
          <p:nvSpPr>
            <p:cNvPr id="17" name="文本框 16"/>
            <p:cNvSpPr txBox="1"/>
            <p:nvPr/>
          </p:nvSpPr>
          <p:spPr>
            <a:xfrm>
              <a:off x="2616537" y="2478831"/>
              <a:ext cx="4482548" cy="545171"/>
            </a:xfrm>
            <a:prstGeom prst="rect">
              <a:avLst/>
            </a:prstGeom>
            <a:noFill/>
          </p:spPr>
          <p:txBody>
            <a:bodyPr wrap="square" rtlCol="0">
              <a:spAutoFit/>
            </a:bodyPr>
            <a:lstStyle/>
            <a:p>
              <a:pPr algn="just"/>
              <a:r>
                <a:rPr lang="en-US" altLang="zh-CN" sz="4000" dirty="0">
                  <a:solidFill>
                    <a:schemeClr val="bg1"/>
                  </a:solidFill>
                  <a:latin typeface="微软雅黑" panose="020B0503020204020204" pitchFamily="34" charset="-122"/>
                  <a:ea typeface="微软雅黑" panose="020B0503020204020204" pitchFamily="34" charset="-122"/>
                </a:rPr>
                <a:t>1  </a:t>
              </a:r>
              <a:r>
                <a:rPr lang="zh-CN" altLang="en-US" sz="4000" dirty="0">
                  <a:solidFill>
                    <a:schemeClr val="bg1"/>
                  </a:solidFill>
                  <a:latin typeface="微软雅黑" panose="020B0503020204020204" pitchFamily="34" charset="-122"/>
                  <a:ea typeface="微软雅黑" panose="020B0503020204020204" pitchFamily="34" charset="-122"/>
                </a:rPr>
                <a:t>研究</a:t>
              </a:r>
              <a:r>
                <a:rPr lang="zh-CN" altLang="en-US" sz="3600" dirty="0">
                  <a:solidFill>
                    <a:schemeClr val="bg1"/>
                  </a:solidFill>
                  <a:latin typeface="微软雅黑" panose="020B0503020204020204" pitchFamily="34" charset="-122"/>
                  <a:ea typeface="微软雅黑" panose="020B0503020204020204" pitchFamily="34" charset="-122"/>
                </a:rPr>
                <a:t>背景与现状</a:t>
              </a:r>
              <a:endParaRPr lang="zh-CN" altLang="en-US" sz="3600" dirty="0">
                <a:solidFill>
                  <a:schemeClr val="bg1"/>
                </a:solidFill>
                <a:latin typeface="微软雅黑" panose="020B0503020204020204" pitchFamily="34" charset="-122"/>
                <a:ea typeface="微软雅黑" panose="020B0503020204020204" pitchFamily="34" charset="-122"/>
              </a:endParaRPr>
            </a:p>
          </p:txBody>
        </p:sp>
        <p:sp>
          <p:nvSpPr>
            <p:cNvPr id="20" name="文本框 19"/>
            <p:cNvSpPr txBox="1"/>
            <p:nvPr/>
          </p:nvSpPr>
          <p:spPr>
            <a:xfrm>
              <a:off x="7099085" y="2478831"/>
              <a:ext cx="4482548" cy="545171"/>
            </a:xfrm>
            <a:prstGeom prst="rect">
              <a:avLst/>
            </a:prstGeom>
            <a:noFill/>
          </p:spPr>
          <p:txBody>
            <a:bodyPr wrap="square" rtlCol="0">
              <a:spAutoFit/>
            </a:bodyPr>
            <a:lstStyle/>
            <a:p>
              <a:pPr algn="just"/>
              <a:r>
                <a:rPr lang="en-US" altLang="zh-CN" sz="4000" dirty="0">
                  <a:solidFill>
                    <a:schemeClr val="bg1"/>
                  </a:solidFill>
                  <a:latin typeface="微软雅黑" panose="020B0503020204020204" pitchFamily="34" charset="-122"/>
                  <a:ea typeface="微软雅黑" panose="020B0503020204020204" pitchFamily="34" charset="-122"/>
                </a:rPr>
                <a:t>2  </a:t>
              </a:r>
              <a:r>
                <a:rPr lang="zh-CN" altLang="en-US" sz="3600" dirty="0">
                  <a:solidFill>
                    <a:schemeClr val="bg1"/>
                  </a:solidFill>
                  <a:latin typeface="微软雅黑" panose="020B0503020204020204" pitchFamily="34" charset="-122"/>
                  <a:ea typeface="微软雅黑" panose="020B0503020204020204" pitchFamily="34" charset="-122"/>
                </a:rPr>
                <a:t>计算成像</a:t>
              </a:r>
              <a:endParaRPr lang="zh-CN" altLang="en-US" sz="3600" dirty="0">
                <a:solidFill>
                  <a:schemeClr val="bg1"/>
                </a:solidFill>
                <a:latin typeface="微软雅黑" panose="020B0503020204020204" pitchFamily="34" charset="-122"/>
                <a:ea typeface="微软雅黑" panose="020B0503020204020204" pitchFamily="34" charset="-122"/>
              </a:endParaRPr>
            </a:p>
          </p:txBody>
        </p:sp>
        <p:sp>
          <p:nvSpPr>
            <p:cNvPr id="24" name="文本框 23"/>
            <p:cNvSpPr txBox="1"/>
            <p:nvPr/>
          </p:nvSpPr>
          <p:spPr>
            <a:xfrm>
              <a:off x="7099085" y="3174260"/>
              <a:ext cx="4482548" cy="545171"/>
            </a:xfrm>
            <a:prstGeom prst="rect">
              <a:avLst/>
            </a:prstGeom>
            <a:noFill/>
          </p:spPr>
          <p:txBody>
            <a:bodyPr wrap="square" rtlCol="0">
              <a:spAutoFit/>
            </a:bodyPr>
            <a:lstStyle/>
            <a:p>
              <a:pPr algn="just"/>
              <a:r>
                <a:rPr lang="en-US" altLang="zh-CN" sz="4000" dirty="0">
                  <a:solidFill>
                    <a:schemeClr val="bg1"/>
                  </a:solidFill>
                  <a:latin typeface="微软雅黑" panose="020B0503020204020204" pitchFamily="34" charset="-122"/>
                  <a:ea typeface="微软雅黑" panose="020B0503020204020204" pitchFamily="34" charset="-122"/>
                </a:rPr>
                <a:t>4</a:t>
              </a:r>
              <a:r>
                <a:rPr lang="en-US" altLang="zh-CN" sz="3600" dirty="0">
                  <a:solidFill>
                    <a:schemeClr val="bg1"/>
                  </a:solidFill>
                  <a:latin typeface="微软雅黑" panose="020B0503020204020204" pitchFamily="34" charset="-122"/>
                  <a:ea typeface="微软雅黑" panose="020B0503020204020204" pitchFamily="34" charset="-122"/>
                </a:rPr>
                <a:t>  </a:t>
              </a:r>
              <a:r>
                <a:rPr lang="zh-CN" altLang="en-US" sz="3600" dirty="0">
                  <a:solidFill>
                    <a:schemeClr val="bg1"/>
                  </a:solidFill>
                  <a:latin typeface="微软雅黑" panose="020B0503020204020204" pitchFamily="34" charset="-122"/>
                  <a:ea typeface="微软雅黑" panose="020B0503020204020204" pitchFamily="34" charset="-122"/>
                  <a:sym typeface="+mn-ea"/>
                </a:rPr>
                <a:t>光子衍射神经网络</a:t>
              </a:r>
              <a:endParaRPr lang="zh-CN" altLang="en-US" sz="3600" dirty="0">
                <a:solidFill>
                  <a:schemeClr val="bg1"/>
                </a:solidFill>
                <a:latin typeface="微软雅黑" panose="020B0503020204020204" pitchFamily="34" charset="-122"/>
                <a:ea typeface="微软雅黑" panose="020B0503020204020204" pitchFamily="34" charset="-122"/>
              </a:endParaRPr>
            </a:p>
          </p:txBody>
        </p:sp>
      </p:grpSp>
      <p:sp>
        <p:nvSpPr>
          <p:cNvPr id="7" name="文本框 6"/>
          <p:cNvSpPr txBox="1"/>
          <p:nvPr/>
        </p:nvSpPr>
        <p:spPr>
          <a:xfrm>
            <a:off x="2362537" y="3035499"/>
            <a:ext cx="4482548" cy="706755"/>
          </a:xfrm>
          <a:prstGeom prst="rect">
            <a:avLst/>
          </a:prstGeom>
          <a:noFill/>
        </p:spPr>
        <p:txBody>
          <a:bodyPr wrap="square" rtlCol="0">
            <a:spAutoFit/>
          </a:bodyPr>
          <a:lstStyle/>
          <a:p>
            <a:pPr algn="just"/>
            <a:r>
              <a:rPr lang="en-US" altLang="zh-CN" sz="4000" dirty="0">
                <a:solidFill>
                  <a:schemeClr val="bg1"/>
                </a:solidFill>
                <a:latin typeface="微软雅黑" panose="020B0503020204020204" pitchFamily="34" charset="-122"/>
                <a:ea typeface="微软雅黑" panose="020B0503020204020204" pitchFamily="34" charset="-122"/>
              </a:rPr>
              <a:t>3  </a:t>
            </a:r>
            <a:r>
              <a:rPr lang="zh-CN" altLang="en-US" sz="4000" dirty="0">
                <a:solidFill>
                  <a:schemeClr val="bg1"/>
                </a:solidFill>
                <a:latin typeface="微软雅黑" panose="020B0503020204020204" pitchFamily="34" charset="-122"/>
                <a:ea typeface="微软雅黑" panose="020B0503020204020204" pitchFamily="34" charset="-122"/>
              </a:rPr>
              <a:t>基础理论</a:t>
            </a:r>
            <a:endParaRPr lang="zh-CN" altLang="en-US" sz="4000" dirty="0">
              <a:solidFill>
                <a:schemeClr val="bg1"/>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2362835" y="4013200"/>
            <a:ext cx="4700905" cy="706755"/>
          </a:xfrm>
          <a:prstGeom prst="rect">
            <a:avLst/>
          </a:prstGeom>
          <a:noFill/>
        </p:spPr>
        <p:txBody>
          <a:bodyPr wrap="square" rtlCol="0">
            <a:spAutoFit/>
          </a:bodyPr>
          <a:p>
            <a:pPr algn="just"/>
            <a:r>
              <a:rPr lang="en-US" altLang="zh-CN" sz="4000" dirty="0">
                <a:solidFill>
                  <a:schemeClr val="bg1"/>
                </a:solidFill>
                <a:latin typeface="微软雅黑" panose="020B0503020204020204" pitchFamily="34" charset="-122"/>
                <a:ea typeface="微软雅黑" panose="020B0503020204020204" pitchFamily="34" charset="-122"/>
              </a:rPr>
              <a:t>5  </a:t>
            </a:r>
            <a:r>
              <a:rPr lang="zh-CN" altLang="en-US" sz="3600" dirty="0">
                <a:solidFill>
                  <a:schemeClr val="bg1"/>
                </a:solidFill>
                <a:latin typeface="微软雅黑" panose="020B0503020204020204" pitchFamily="34" charset="-122"/>
                <a:ea typeface="微软雅黑" panose="020B0503020204020204" pitchFamily="34" charset="-122"/>
              </a:rPr>
              <a:t>参考</a:t>
            </a:r>
            <a:r>
              <a:rPr lang="zh-CN" altLang="en-US" sz="3600" dirty="0">
                <a:solidFill>
                  <a:schemeClr val="bg1"/>
                </a:solidFill>
                <a:latin typeface="微软雅黑" panose="020B0503020204020204" pitchFamily="34" charset="-122"/>
                <a:ea typeface="微软雅黑" panose="020B0503020204020204" pitchFamily="34" charset="-122"/>
              </a:rPr>
              <a:t>文献</a:t>
            </a:r>
            <a:endParaRPr lang="zh-CN" altLang="en-US" sz="36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16" name="文本框 15"/>
          <p:cNvSpPr txBox="1"/>
          <p:nvPr/>
        </p:nvSpPr>
        <p:spPr>
          <a:xfrm>
            <a:off x="3204115" y="3848269"/>
            <a:ext cx="5783771" cy="1014730"/>
          </a:xfrm>
          <a:prstGeom prst="rect">
            <a:avLst/>
          </a:prstGeom>
          <a:noFill/>
        </p:spPr>
        <p:txBody>
          <a:bodyPr wrap="square" rtlCol="0">
            <a:spAutoFit/>
          </a:bodyPr>
          <a:lstStyle/>
          <a:p>
            <a:pPr algn="ctr"/>
            <a:r>
              <a:rPr lang="zh-CN" altLang="en-US" sz="6000" b="1" dirty="0">
                <a:solidFill>
                  <a:schemeClr val="tx1">
                    <a:lumMod val="75000"/>
                    <a:lumOff val="25000"/>
                  </a:schemeClr>
                </a:solidFill>
                <a:latin typeface="微软雅黑" panose="020B0503020204020204" pitchFamily="34" charset="-122"/>
                <a:ea typeface="微软雅黑" panose="020B0503020204020204" pitchFamily="34" charset="-122"/>
              </a:rPr>
              <a:t>研究背景与现状</a:t>
            </a:r>
            <a:endParaRPr lang="zh-CN" altLang="en-US" sz="6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3771902" y="1583182"/>
            <a:ext cx="4648200" cy="1854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7" name="文本框 16"/>
          <p:cNvSpPr txBox="1"/>
          <p:nvPr/>
        </p:nvSpPr>
        <p:spPr>
          <a:xfrm>
            <a:off x="4044951" y="1848562"/>
            <a:ext cx="4102100" cy="1323439"/>
          </a:xfrm>
          <a:prstGeom prst="rect">
            <a:avLst/>
          </a:prstGeom>
          <a:noFill/>
        </p:spPr>
        <p:txBody>
          <a:bodyPr wrap="square" rtlCol="0">
            <a:spAutoFit/>
          </a:bodyPr>
          <a:lstStyle/>
          <a:p>
            <a:pPr algn="ctr"/>
            <a:r>
              <a:rPr lang="en-US" altLang="zh-CN" sz="8000" dirty="0">
                <a:solidFill>
                  <a:schemeClr val="bg1"/>
                </a:solidFill>
                <a:latin typeface="微软雅黑" panose="020B0503020204020204" pitchFamily="34" charset="-122"/>
                <a:ea typeface="微软雅黑" panose="020B0503020204020204" pitchFamily="34" charset="-122"/>
              </a:rPr>
              <a:t>Part 01</a:t>
            </a:r>
            <a:endParaRPr lang="zh-CN" altLang="en-US" sz="8000" dirty="0">
              <a:solidFill>
                <a:schemeClr val="bg1"/>
              </a:solidFill>
              <a:latin typeface="微软雅黑" panose="020B0503020204020204" pitchFamily="34" charset="-122"/>
              <a:ea typeface="微软雅黑" panose="020B0503020204020204" pitchFamily="34" charset="-122"/>
            </a:endParaRPr>
          </a:p>
        </p:txBody>
      </p:sp>
      <p:sp>
        <p:nvSpPr>
          <p:cNvPr id="20" name="文本框 19"/>
          <p:cNvSpPr txBox="1"/>
          <p:nvPr/>
        </p:nvSpPr>
        <p:spPr>
          <a:xfrm>
            <a:off x="3772535" y="4866640"/>
            <a:ext cx="4647565" cy="368300"/>
          </a:xfrm>
          <a:prstGeom prst="rect">
            <a:avLst/>
          </a:prstGeom>
          <a:noFill/>
        </p:spPr>
        <p:txBody>
          <a:bodyPr wrap="square" rtlCol="0">
            <a:spAutoFit/>
          </a:bodyPr>
          <a:lstStyle/>
          <a:p>
            <a:pPr algn="dist"/>
            <a:r>
              <a:rPr lang="en-US" altLang="zh-CN" dirty="0">
                <a:latin typeface="Arial" panose="020B0604020202020204" pitchFamily="34" charset="0"/>
                <a:ea typeface="微软雅黑" panose="020B0503020204020204" pitchFamily="34" charset="-122"/>
                <a:cs typeface="Arial" panose="020B0604020202020204" pitchFamily="34" charset="0"/>
              </a:rPr>
              <a:t>Research Background and current situation</a:t>
            </a:r>
            <a:endParaRPr lang="en-US" altLang="zh-CN" dirty="0">
              <a:latin typeface="Arial" panose="020B0604020202020204" pitchFamily="34" charset="0"/>
              <a:ea typeface="微软雅黑" panose="020B0503020204020204" pitchFamily="34" charset="-122"/>
              <a:cs typeface="Arial" panose="020B0604020202020204" pitchFamily="34" charset="0"/>
            </a:endParaRPr>
          </a:p>
        </p:txBody>
      </p:sp>
      <p:grpSp>
        <p:nvGrpSpPr>
          <p:cNvPr id="23" name="组合 22"/>
          <p:cNvGrpSpPr/>
          <p:nvPr/>
        </p:nvGrpSpPr>
        <p:grpSpPr>
          <a:xfrm>
            <a:off x="0" y="5193860"/>
            <a:ext cx="1943100" cy="1664140"/>
            <a:chOff x="0" y="3725502"/>
            <a:chExt cx="3657600" cy="3132498"/>
          </a:xfrm>
        </p:grpSpPr>
        <p:sp>
          <p:nvSpPr>
            <p:cNvPr id="24" name="直角三角形 23"/>
            <p:cNvSpPr/>
            <p:nvPr/>
          </p:nvSpPr>
          <p:spPr>
            <a:xfrm>
              <a:off x="0" y="4432300"/>
              <a:ext cx="2832320" cy="242570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5" name="任意多边形: 形状 24"/>
            <p:cNvSpPr/>
            <p:nvPr/>
          </p:nvSpPr>
          <p:spPr>
            <a:xfrm>
              <a:off x="0" y="3725502"/>
              <a:ext cx="3657600" cy="3132498"/>
            </a:xfrm>
            <a:custGeom>
              <a:avLst/>
              <a:gdLst>
                <a:gd name="connsiteX0" fmla="*/ 0 w 4102100"/>
                <a:gd name="connsiteY0" fmla="*/ 0 h 3513184"/>
                <a:gd name="connsiteX1" fmla="*/ 4102100 w 4102100"/>
                <a:gd name="connsiteY1" fmla="*/ 3513184 h 3513184"/>
                <a:gd name="connsiteX2" fmla="*/ 3441700 w 4102100"/>
                <a:gd name="connsiteY2" fmla="*/ 3513184 h 3513184"/>
                <a:gd name="connsiteX3" fmla="*/ 0 w 4102100"/>
                <a:gd name="connsiteY3" fmla="*/ 565590 h 3513184"/>
              </a:gdLst>
              <a:ahLst/>
              <a:cxnLst>
                <a:cxn ang="0">
                  <a:pos x="connsiteX0" y="connsiteY0"/>
                </a:cxn>
                <a:cxn ang="0">
                  <a:pos x="connsiteX1" y="connsiteY1"/>
                </a:cxn>
                <a:cxn ang="0">
                  <a:pos x="connsiteX2" y="connsiteY2"/>
                </a:cxn>
                <a:cxn ang="0">
                  <a:pos x="connsiteX3" y="connsiteY3"/>
                </a:cxn>
              </a:cxnLst>
              <a:rect l="l" t="t" r="r" b="b"/>
              <a:pathLst>
                <a:path w="4102100" h="3513184">
                  <a:moveTo>
                    <a:pt x="0" y="0"/>
                  </a:moveTo>
                  <a:lnTo>
                    <a:pt x="4102100" y="3513184"/>
                  </a:lnTo>
                  <a:lnTo>
                    <a:pt x="3441700" y="3513184"/>
                  </a:lnTo>
                  <a:lnTo>
                    <a:pt x="0" y="56559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grpSp>
        <p:nvGrpSpPr>
          <p:cNvPr id="26" name="组合 25"/>
          <p:cNvGrpSpPr/>
          <p:nvPr/>
        </p:nvGrpSpPr>
        <p:grpSpPr>
          <a:xfrm rot="10800000">
            <a:off x="10248900" y="0"/>
            <a:ext cx="1943100" cy="1664140"/>
            <a:chOff x="0" y="3725502"/>
            <a:chExt cx="3657600" cy="3132498"/>
          </a:xfrm>
        </p:grpSpPr>
        <p:sp>
          <p:nvSpPr>
            <p:cNvPr id="27" name="直角三角形 26"/>
            <p:cNvSpPr/>
            <p:nvPr/>
          </p:nvSpPr>
          <p:spPr>
            <a:xfrm>
              <a:off x="0" y="4432300"/>
              <a:ext cx="2832320" cy="242570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8" name="任意多边形: 形状 27"/>
            <p:cNvSpPr/>
            <p:nvPr/>
          </p:nvSpPr>
          <p:spPr>
            <a:xfrm>
              <a:off x="0" y="3725502"/>
              <a:ext cx="3657600" cy="3132498"/>
            </a:xfrm>
            <a:custGeom>
              <a:avLst/>
              <a:gdLst>
                <a:gd name="connsiteX0" fmla="*/ 0 w 4102100"/>
                <a:gd name="connsiteY0" fmla="*/ 0 h 3513184"/>
                <a:gd name="connsiteX1" fmla="*/ 4102100 w 4102100"/>
                <a:gd name="connsiteY1" fmla="*/ 3513184 h 3513184"/>
                <a:gd name="connsiteX2" fmla="*/ 3441700 w 4102100"/>
                <a:gd name="connsiteY2" fmla="*/ 3513184 h 3513184"/>
                <a:gd name="connsiteX3" fmla="*/ 0 w 4102100"/>
                <a:gd name="connsiteY3" fmla="*/ 565590 h 3513184"/>
              </a:gdLst>
              <a:ahLst/>
              <a:cxnLst>
                <a:cxn ang="0">
                  <a:pos x="connsiteX0" y="connsiteY0"/>
                </a:cxn>
                <a:cxn ang="0">
                  <a:pos x="connsiteX1" y="connsiteY1"/>
                </a:cxn>
                <a:cxn ang="0">
                  <a:pos x="connsiteX2" y="connsiteY2"/>
                </a:cxn>
                <a:cxn ang="0">
                  <a:pos x="connsiteX3" y="connsiteY3"/>
                </a:cxn>
              </a:cxnLst>
              <a:rect l="l" t="t" r="r" b="b"/>
              <a:pathLst>
                <a:path w="4102100" h="3513184">
                  <a:moveTo>
                    <a:pt x="0" y="0"/>
                  </a:moveTo>
                  <a:lnTo>
                    <a:pt x="4102100" y="3513184"/>
                  </a:lnTo>
                  <a:lnTo>
                    <a:pt x="3441700" y="3513184"/>
                  </a:lnTo>
                  <a:lnTo>
                    <a:pt x="0" y="56559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7493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 name="文本框 4"/>
          <p:cNvSpPr txBox="1"/>
          <p:nvPr/>
        </p:nvSpPr>
        <p:spPr>
          <a:xfrm>
            <a:off x="4260850" y="82263"/>
            <a:ext cx="3670300" cy="583565"/>
          </a:xfrm>
          <a:prstGeom prst="rect">
            <a:avLst/>
          </a:prstGeom>
          <a:noFill/>
        </p:spPr>
        <p:txBody>
          <a:bodyPr wrap="square" rtlCol="0">
            <a:spAutoFit/>
          </a:bodyPr>
          <a:lstStyle/>
          <a:p>
            <a:pPr algn="ctr"/>
            <a:r>
              <a:rPr lang="zh-CN" altLang="en-US" sz="3200" dirty="0">
                <a:solidFill>
                  <a:schemeClr val="bg1"/>
                </a:solidFill>
                <a:latin typeface="微软雅黑" panose="020B0503020204020204" pitchFamily="34" charset="-122"/>
                <a:ea typeface="微软雅黑" panose="020B0503020204020204" pitchFamily="34" charset="-122"/>
              </a:rPr>
              <a:t>研究背景</a:t>
            </a:r>
            <a:endParaRPr lang="zh-CN" altLang="en-US" sz="3200" dirty="0">
              <a:solidFill>
                <a:schemeClr val="bg1"/>
              </a:solidFill>
              <a:latin typeface="微软雅黑" panose="020B0503020204020204" pitchFamily="34" charset="-122"/>
              <a:ea typeface="微软雅黑" panose="020B0503020204020204" pitchFamily="34" charset="-122"/>
            </a:endParaRPr>
          </a:p>
        </p:txBody>
      </p:sp>
      <p:pic>
        <p:nvPicPr>
          <p:cNvPr id="25" name="图片 2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12589" y="82263"/>
            <a:ext cx="2263849" cy="599049"/>
          </a:xfrm>
          <a:prstGeom prst="rect">
            <a:avLst/>
          </a:prstGeom>
        </p:spPr>
      </p:pic>
      <p:sp>
        <p:nvSpPr>
          <p:cNvPr id="2" name="文本框 1"/>
          <p:cNvSpPr txBox="1"/>
          <p:nvPr/>
        </p:nvSpPr>
        <p:spPr>
          <a:xfrm>
            <a:off x="871220" y="4482465"/>
            <a:ext cx="10406380" cy="1337945"/>
          </a:xfrm>
          <a:prstGeom prst="rect">
            <a:avLst/>
          </a:prstGeom>
          <a:noFill/>
        </p:spPr>
        <p:txBody>
          <a:bodyPr wrap="square" rtlCol="0">
            <a:spAutoFit/>
          </a:bodyPr>
          <a:p>
            <a:pPr indent="457200" algn="just" fontAlgn="auto">
              <a:lnSpc>
                <a:spcPct val="150000"/>
              </a:lnSpc>
              <a:extLst>
                <a:ext uri="{35155182-B16C-46BC-9424-99874614C6A1}">
                  <wpsdc:indentchars xmlns:wpsdc="http://www.wps.cn/officeDocument/2017/drawingmlCustomData" val="200" checksum="59296752"/>
                </a:ext>
              </a:extLst>
            </a:pPr>
            <a:r>
              <a:rPr lang="zh-CN" altLang="en-US">
                <a:latin typeface="微软雅黑" panose="020B0503020204020204" pitchFamily="34" charset="-122"/>
                <a:ea typeface="微软雅黑" panose="020B0503020204020204" pitchFamily="34" charset="-122"/>
                <a:cs typeface="微软雅黑" panose="020B0503020204020204" pitchFamily="34" charset="-122"/>
              </a:rPr>
              <a:t>在过去50年里，成像技术的进步是物理和技术之间比以前更紧密耦合的结果。近年来，计算成像技术的发展给传统光学成像系统设计注入了新的活力。随着计算成像技术的发展，图像数据处理不再作为光学设计的补充，而是成为和光学系统设计并重的部分。</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3" name="图片 55" descr="1593007848(1)"/>
          <p:cNvPicPr>
            <a:picLocks noChangeAspect="1"/>
          </p:cNvPicPr>
          <p:nvPr/>
        </p:nvPicPr>
        <p:blipFill>
          <a:blip r:embed="rId2"/>
          <a:stretch>
            <a:fillRect/>
          </a:stretch>
        </p:blipFill>
        <p:spPr>
          <a:xfrm>
            <a:off x="511493" y="1198563"/>
            <a:ext cx="3476625" cy="1665605"/>
          </a:xfrm>
          <a:prstGeom prst="rect">
            <a:avLst/>
          </a:prstGeom>
          <a:noFill/>
          <a:ln w="9525">
            <a:noFill/>
          </a:ln>
        </p:spPr>
      </p:pic>
      <p:sp>
        <p:nvSpPr>
          <p:cNvPr id="6" name="文本框 5"/>
          <p:cNvSpPr txBox="1"/>
          <p:nvPr/>
        </p:nvSpPr>
        <p:spPr>
          <a:xfrm>
            <a:off x="3988435" y="1323340"/>
            <a:ext cx="7653020" cy="2584450"/>
          </a:xfrm>
          <a:prstGeom prst="rect">
            <a:avLst/>
          </a:prstGeom>
          <a:noFill/>
        </p:spPr>
        <p:txBody>
          <a:bodyPr wrap="square" rtlCol="0">
            <a:spAutoFit/>
          </a:bodyPr>
          <a:p>
            <a:pPr indent="457200" algn="just" fontAlgn="auto">
              <a:lnSpc>
                <a:spcPct val="150000"/>
              </a:lnSpc>
              <a:extLst>
                <a:ext uri="{35155182-B16C-46BC-9424-99874614C6A1}">
                  <wpsdc:indentchars xmlns:wpsdc="http://www.wps.cn/officeDocument/2017/drawingmlCustomData" val="200" checksum="59296752"/>
                </a:ext>
              </a:extLst>
            </a:pPr>
            <a:r>
              <a:rPr lang="zh-CN" altLang="en-US">
                <a:latin typeface="微软雅黑" panose="020B0503020204020204" pitchFamily="34" charset="-122"/>
                <a:ea typeface="微软雅黑" panose="020B0503020204020204" pitchFamily="34" charset="-122"/>
                <a:sym typeface="+mn-ea"/>
              </a:rPr>
              <a:t>传统的光学成像系统，即通过利用透镜汇聚场景光强信息至成像设备的传感器阵列，进而实现对于光强信号的采集以实现对整个场景的成像。此系统存在高分辨率、高像质与低成本小型化相互矛盾的问题，存在光学像差使获取的图片变得模糊、形变的问题。更加复杂的镜头结构、更多数量的镜片、更昂贵的光学材料和更高难度的加工工艺，无疑导致了光学系统体积重量增加、成本高昂等问题。</a:t>
            </a:r>
            <a:endParaRPr lang="zh-CN" altLang="en-US">
              <a:latin typeface="微软雅黑" panose="020B0503020204020204" pitchFamily="34" charset="-122"/>
              <a:ea typeface="微软雅黑" panose="020B0503020204020204" pitchFamily="34" charset="-122"/>
            </a:endParaRPr>
          </a:p>
        </p:txBody>
      </p:sp>
      <p:pic>
        <p:nvPicPr>
          <p:cNvPr id="8" name="图片 7"/>
          <p:cNvPicPr>
            <a:picLocks noChangeAspect="1"/>
          </p:cNvPicPr>
          <p:nvPr/>
        </p:nvPicPr>
        <p:blipFill>
          <a:blip r:embed="rId3"/>
          <a:stretch>
            <a:fillRect/>
          </a:stretch>
        </p:blipFill>
        <p:spPr>
          <a:xfrm>
            <a:off x="565150" y="2983230"/>
            <a:ext cx="2901315" cy="10509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ppt_w</p:attrName>
                                        </p:attrNameLst>
                                      </p:cBhvr>
                                      <p:tavLst>
                                        <p:tav tm="0">
                                          <p:val>
                                            <p:fltVal val="0"/>
                                          </p:val>
                                        </p:tav>
                                        <p:tav tm="100000">
                                          <p:val>
                                            <p:strVal val="#ppt_w"/>
                                          </p:val>
                                        </p:tav>
                                      </p:tavLst>
                                    </p:anim>
                                    <p:anim calcmode="lin" valueType="num">
                                      <p:cBhvr>
                                        <p:cTn id="12" dur="500" fill="hold"/>
                                        <p:tgtEl>
                                          <p:spTgt spid="5"/>
                                        </p:tgtEl>
                                        <p:attrNameLst>
                                          <p:attrName>ppt_h</p:attrName>
                                        </p:attrNameLst>
                                      </p:cBhvr>
                                      <p:tavLst>
                                        <p:tav tm="0">
                                          <p:val>
                                            <p:fltVal val="0"/>
                                          </p:val>
                                        </p:tav>
                                        <p:tav tm="100000">
                                          <p:val>
                                            <p:strVal val="#ppt_h"/>
                                          </p:val>
                                        </p:tav>
                                      </p:tavLst>
                                    </p:anim>
                                    <p:animEffect transition="in" filter="fade">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2"/>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6"/>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3"/>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p:bldP spid="2"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7493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 name="文本框 4"/>
          <p:cNvSpPr txBox="1"/>
          <p:nvPr/>
        </p:nvSpPr>
        <p:spPr>
          <a:xfrm>
            <a:off x="4260850" y="82263"/>
            <a:ext cx="3670300" cy="583565"/>
          </a:xfrm>
          <a:prstGeom prst="rect">
            <a:avLst/>
          </a:prstGeom>
          <a:noFill/>
        </p:spPr>
        <p:txBody>
          <a:bodyPr wrap="square" rtlCol="0">
            <a:spAutoFit/>
          </a:bodyPr>
          <a:lstStyle/>
          <a:p>
            <a:pPr algn="ctr"/>
            <a:r>
              <a:rPr lang="zh-CN" altLang="en-US" sz="3200" dirty="0">
                <a:solidFill>
                  <a:schemeClr val="bg1"/>
                </a:solidFill>
                <a:latin typeface="微软雅黑" panose="020B0503020204020204" pitchFamily="34" charset="-122"/>
                <a:ea typeface="微软雅黑" panose="020B0503020204020204" pitchFamily="34" charset="-122"/>
              </a:rPr>
              <a:t>研究现状</a:t>
            </a:r>
            <a:endParaRPr lang="zh-CN" altLang="en-US" sz="3200" dirty="0">
              <a:solidFill>
                <a:schemeClr val="bg1"/>
              </a:solidFill>
              <a:latin typeface="微软雅黑" panose="020B0503020204020204" pitchFamily="34" charset="-122"/>
              <a:ea typeface="微软雅黑" panose="020B0503020204020204" pitchFamily="34" charset="-122"/>
            </a:endParaRPr>
          </a:p>
        </p:txBody>
      </p:sp>
      <p:pic>
        <p:nvPicPr>
          <p:cNvPr id="25" name="图片 2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12589" y="82263"/>
            <a:ext cx="2263849" cy="599049"/>
          </a:xfrm>
          <a:prstGeom prst="rect">
            <a:avLst/>
          </a:prstGeom>
        </p:spPr>
      </p:pic>
      <p:sp>
        <p:nvSpPr>
          <p:cNvPr id="26" name="文本框 25"/>
          <p:cNvSpPr txBox="1"/>
          <p:nvPr>
            <p:custDataLst>
              <p:tags r:id="rId2"/>
            </p:custDataLst>
          </p:nvPr>
        </p:nvSpPr>
        <p:spPr>
          <a:xfrm>
            <a:off x="344170" y="876935"/>
            <a:ext cx="11516995" cy="5631180"/>
          </a:xfrm>
          <a:prstGeom prst="rect">
            <a:avLst/>
          </a:prstGeom>
          <a:noFill/>
        </p:spPr>
        <p:txBody>
          <a:bodyPr wrap="square" rtlCol="0">
            <a:spAutoFit/>
          </a:bodyPr>
          <a:p>
            <a:pPr algn="just" fontAlgn="auto">
              <a:lnSpc>
                <a:spcPct val="150000"/>
              </a:lnSpc>
            </a:pPr>
            <a:r>
              <a:rPr sz="1600" b="1" dirty="0">
                <a:latin typeface="微软雅黑" panose="020B0503020204020204" pitchFamily="34" charset="-122"/>
                <a:ea typeface="微软雅黑" panose="020B0503020204020204" pitchFamily="34" charset="-122"/>
                <a:cs typeface="微软雅黑" panose="020B0503020204020204" pitchFamily="34" charset="-122"/>
                <a:sym typeface="+mn-ea"/>
              </a:rPr>
              <a:t>辅助人类成像，多透镜显微镜和望远镜的出现将人类的视觉延伸到宇宙的宏观和微观世界</a:t>
            </a:r>
            <a:r>
              <a:rPr lang="zh-CN" sz="1600" b="1" dirty="0">
                <a:latin typeface="微软雅黑" panose="020B0503020204020204" pitchFamily="34" charset="-122"/>
                <a:ea typeface="微软雅黑" panose="020B0503020204020204" pitchFamily="34" charset="-122"/>
                <a:cs typeface="微软雅黑" panose="020B0503020204020204" pitchFamily="34" charset="-122"/>
                <a:sym typeface="+mn-ea"/>
              </a:rPr>
              <a:t>：</a:t>
            </a:r>
            <a:endParaRPr sz="1600" dirty="0">
              <a:latin typeface="微软雅黑" panose="020B0503020204020204" pitchFamily="34" charset="-122"/>
              <a:ea typeface="微软雅黑" panose="020B0503020204020204" pitchFamily="34" charset="-122"/>
              <a:cs typeface="微软雅黑" panose="020B0503020204020204" pitchFamily="34" charset="-122"/>
            </a:endParaRPr>
          </a:p>
          <a:p>
            <a:pPr algn="just" fontAlgn="auto">
              <a:lnSpc>
                <a:spcPct val="150000"/>
              </a:lnSpc>
            </a:pPr>
            <a:r>
              <a:rPr sz="1600" dirty="0">
                <a:latin typeface="微软雅黑" panose="020B0503020204020204" pitchFamily="34" charset="-122"/>
                <a:ea typeface="微软雅黑" panose="020B0503020204020204" pitchFamily="34" charset="-122"/>
                <a:cs typeface="微软雅黑" panose="020B0503020204020204" pitchFamily="34" charset="-122"/>
                <a:sym typeface="+mn-ea"/>
              </a:rPr>
              <a:t>1590年，父子团队Hans和Zacharias Janssen引进了复合显微镜</a:t>
            </a:r>
            <a:r>
              <a:rPr lang="zh-CN" sz="1600" dirty="0">
                <a:latin typeface="微软雅黑" panose="020B0503020204020204" pitchFamily="34" charset="-122"/>
                <a:ea typeface="微软雅黑" panose="020B0503020204020204" pitchFamily="34" charset="-122"/>
                <a:cs typeface="微软雅黑" panose="020B0503020204020204" pitchFamily="34" charset="-122"/>
                <a:sym typeface="+mn-ea"/>
              </a:rPr>
              <a:t>；1611年，开普勒屈光度；1612年，Neri的《玻璃艺术》；1621年，斯涅耳折射定律，首次提出图像科学基于科学折射原理；1647年，Cavalieri基于两个工程原理，推导出的透镜制造公式；1670年，牛顿推导出的成像方程。</a:t>
            </a:r>
            <a:endParaRPr lang="zh-CN" sz="1600" dirty="0">
              <a:latin typeface="微软雅黑" panose="020B0503020204020204" pitchFamily="34" charset="-122"/>
              <a:ea typeface="微软雅黑" panose="020B0503020204020204" pitchFamily="34" charset="-122"/>
              <a:cs typeface="微软雅黑" panose="020B0503020204020204" pitchFamily="34" charset="-122"/>
            </a:endParaRPr>
          </a:p>
          <a:p>
            <a:pPr algn="just" fontAlgn="auto">
              <a:lnSpc>
                <a:spcPct val="150000"/>
              </a:lnSpc>
            </a:pPr>
            <a:r>
              <a:rPr lang="zh-CN" sz="1600" b="1" dirty="0">
                <a:latin typeface="微软雅黑" panose="020B0503020204020204" pitchFamily="34" charset="-122"/>
                <a:ea typeface="微软雅黑" panose="020B0503020204020204" pitchFamily="34" charset="-122"/>
                <a:cs typeface="微软雅黑" panose="020B0503020204020204" pitchFamily="34" charset="-122"/>
                <a:sym typeface="+mn-ea"/>
              </a:rPr>
              <a:t>记录成像：</a:t>
            </a:r>
            <a:r>
              <a:rPr sz="1600" dirty="0">
                <a:latin typeface="微软雅黑" panose="020B0503020204020204" pitchFamily="34" charset="-122"/>
                <a:ea typeface="微软雅黑" panose="020B0503020204020204" pitchFamily="34" charset="-122"/>
                <a:cs typeface="微软雅黑" panose="020B0503020204020204" pitchFamily="34" charset="-122"/>
                <a:sym typeface="+mn-ea"/>
              </a:rPr>
              <a:t>1837年</a:t>
            </a:r>
            <a:r>
              <a:rPr lang="zh-CN" sz="1600"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sz="1600" dirty="0">
                <a:latin typeface="微软雅黑" panose="020B0503020204020204" pitchFamily="34" charset="-122"/>
                <a:ea typeface="微软雅黑" panose="020B0503020204020204" pitchFamily="34" charset="-122"/>
                <a:cs typeface="微软雅黑" panose="020B0503020204020204" pitchFamily="34" charset="-122"/>
                <a:sym typeface="+mn-ea"/>
              </a:rPr>
              <a:t>Daguerre发明记录成像对成像应用产生了重大影响</a:t>
            </a:r>
            <a:r>
              <a:rPr lang="zh-CN" sz="1600" dirty="0">
                <a:latin typeface="微软雅黑" panose="020B0503020204020204" pitchFamily="34" charset="-122"/>
                <a:ea typeface="微软雅黑" panose="020B0503020204020204" pitchFamily="34" charset="-122"/>
                <a:cs typeface="微软雅黑" panose="020B0503020204020204" pitchFamily="34" charset="-122"/>
                <a:sym typeface="+mn-ea"/>
              </a:rPr>
              <a:t>；1865年，麦克斯韦提出麦克斯韦方程；1872年，Muybridge用12个摄像机阵列显示，在小跑过程中的某一时刻，马的四只脚同时离开地面；1910年，F. Percy Smith首创延时摄影，用来记录花朵盛开时的进程。</a:t>
            </a:r>
            <a:endParaRPr lang="zh-CN" sz="1600" dirty="0">
              <a:latin typeface="微软雅黑" panose="020B0503020204020204" pitchFamily="34" charset="-122"/>
              <a:ea typeface="微软雅黑" panose="020B0503020204020204" pitchFamily="34" charset="-122"/>
              <a:cs typeface="微软雅黑" panose="020B0503020204020204" pitchFamily="34" charset="-122"/>
            </a:endParaRPr>
          </a:p>
          <a:p>
            <a:pPr algn="just" fontAlgn="auto">
              <a:lnSpc>
                <a:spcPct val="150000"/>
              </a:lnSpc>
            </a:pPr>
            <a:r>
              <a:rPr lang="zh-CN" sz="1600" b="1" dirty="0">
                <a:latin typeface="微软雅黑" panose="020B0503020204020204" pitchFamily="34" charset="-122"/>
                <a:ea typeface="微软雅黑" panose="020B0503020204020204" pitchFamily="34" charset="-122"/>
                <a:cs typeface="微软雅黑" panose="020B0503020204020204" pitchFamily="34" charset="-122"/>
                <a:sym typeface="+mn-ea"/>
              </a:rPr>
              <a:t>电子成像：</a:t>
            </a:r>
            <a:r>
              <a:rPr lang="zh-CN" sz="1600" dirty="0">
                <a:latin typeface="微软雅黑" panose="020B0503020204020204" pitchFamily="34" charset="-122"/>
                <a:ea typeface="微软雅黑" panose="020B0503020204020204" pitchFamily="34" charset="-122"/>
                <a:cs typeface="微软雅黑" panose="020B0503020204020204" pitchFamily="34" charset="-122"/>
                <a:sym typeface="+mn-ea"/>
              </a:rPr>
              <a:t>20世纪40年代末，香农的信息论；20世纪60年代早期，电子处理是模拟的、一维的，主要使用分立元件实现，激光与离轴全息术相结合的发明，预示着光学在改善和图像处理方面优于电子技术；1969年，CCD（电荷耦合器件）探测器的发明推动了光学处理技术的转变。</a:t>
            </a:r>
            <a:endParaRPr lang="zh-CN" sz="1600" dirty="0">
              <a:latin typeface="微软雅黑" panose="020B0503020204020204" pitchFamily="34" charset="-122"/>
              <a:ea typeface="微软雅黑" panose="020B0503020204020204" pitchFamily="34" charset="-122"/>
              <a:cs typeface="微软雅黑" panose="020B0503020204020204" pitchFamily="34" charset="-122"/>
            </a:endParaRPr>
          </a:p>
          <a:p>
            <a:pPr algn="just" fontAlgn="auto">
              <a:lnSpc>
                <a:spcPct val="150000"/>
              </a:lnSpc>
            </a:pPr>
            <a:r>
              <a:rPr lang="zh-CN" sz="1600" b="1" dirty="0">
                <a:latin typeface="微软雅黑" panose="020B0503020204020204" pitchFamily="34" charset="-122"/>
                <a:ea typeface="微软雅黑" panose="020B0503020204020204" pitchFamily="34" charset="-122"/>
                <a:cs typeface="微软雅黑" panose="020B0503020204020204" pitchFamily="34" charset="-122"/>
                <a:sym typeface="+mn-ea"/>
              </a:rPr>
              <a:t>计算成像：</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sym typeface="+mn-ea"/>
              </a:rPr>
              <a:t>1946年，发明了电子计算机；20世纪50年代被用于光路计算、分析</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sym typeface="+mn-ea"/>
              </a:rPr>
              <a:t>60年代光学“自动平衡”(优化)像差程序完成</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sym typeface="+mn-ea"/>
              </a:rPr>
              <a:t>80年代自动优化程序普遍应用于光学商业仿真软件中</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sym typeface="+mn-ea"/>
              </a:rPr>
              <a:t>1984</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sym typeface="+mn-ea"/>
              </a:rPr>
              <a:t>年，</a:t>
            </a:r>
            <a:r>
              <a:rPr lang="zh-CN" sz="1600" dirty="0">
                <a:latin typeface="微软雅黑" panose="020B0503020204020204" pitchFamily="34" charset="-122"/>
                <a:ea typeface="微软雅黑" panose="020B0503020204020204" pitchFamily="34" charset="-122"/>
                <a:cs typeface="微软雅黑" panose="020B0503020204020204" pitchFamily="34" charset="-122"/>
                <a:sym typeface="+mn-ea"/>
              </a:rPr>
              <a:t>Cathey首次提出改善的通用联合光学计算方法，讨论了如何通过光学和信号处理的联合设计来提高分辨率或增强电子检测图像，</a:t>
            </a:r>
            <a:r>
              <a:rPr lang="zh-CN" sz="1600" dirty="0">
                <a:latin typeface="微软雅黑" panose="020B0503020204020204" pitchFamily="34" charset="-122"/>
                <a:ea typeface="微软雅黑" panose="020B0503020204020204" pitchFamily="34" charset="-122"/>
                <a:cs typeface="微软雅黑" panose="020B0503020204020204" pitchFamily="34" charset="-122"/>
                <a:sym typeface="+mn-ea"/>
              </a:rPr>
              <a:t>1989年，Matic 和Goodman首次展示了这种方法的优点，对图像进行滤波时，滤波函数分布在光学器件和检测后处理中时，它们显示出噪声性能的改善</a:t>
            </a:r>
            <a:r>
              <a:rPr lang="zh-CN" sz="1600" dirty="0">
                <a:latin typeface="微软雅黑" panose="020B0503020204020204" pitchFamily="34" charset="-122"/>
                <a:ea typeface="微软雅黑" panose="020B0503020204020204" pitchFamily="34" charset="-122"/>
                <a:cs typeface="微软雅黑" panose="020B0503020204020204" pitchFamily="34" charset="-122"/>
                <a:sym typeface="+mn-ea"/>
              </a:rPr>
              <a:t>；20世纪90年代中期，光学信息被明确格式化或编码，1995年，计算成像这个术语出现。</a:t>
            </a:r>
            <a:endParaRPr lang="zh-CN" sz="1600"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ppt_w</p:attrName>
                                        </p:attrNameLst>
                                      </p:cBhvr>
                                      <p:tavLst>
                                        <p:tav tm="0">
                                          <p:val>
                                            <p:fltVal val="0"/>
                                          </p:val>
                                        </p:tav>
                                        <p:tav tm="100000">
                                          <p:val>
                                            <p:strVal val="#ppt_w"/>
                                          </p:val>
                                        </p:tav>
                                      </p:tavLst>
                                    </p:anim>
                                    <p:anim calcmode="lin" valueType="num">
                                      <p:cBhvr>
                                        <p:cTn id="12" dur="500" fill="hold"/>
                                        <p:tgtEl>
                                          <p:spTgt spid="5"/>
                                        </p:tgtEl>
                                        <p:attrNameLst>
                                          <p:attrName>ppt_h</p:attrName>
                                        </p:attrNameLst>
                                      </p:cBhvr>
                                      <p:tavLst>
                                        <p:tav tm="0">
                                          <p:val>
                                            <p:fltVal val="0"/>
                                          </p:val>
                                        </p:tav>
                                        <p:tav tm="100000">
                                          <p:val>
                                            <p:strVal val="#ppt_h"/>
                                          </p:val>
                                        </p:tav>
                                      </p:tavLst>
                                    </p:anim>
                                    <p:animEffect transition="in" filter="fade">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8" nodeType="clickEffect">
                                  <p:stCondLst>
                                    <p:cond delay="0"/>
                                  </p:stCondLst>
                                  <p:childTnLst>
                                    <p:set>
                                      <p:cBhvr>
                                        <p:cTn id="17"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26" grpId="8"/>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16" name="文本框 15"/>
          <p:cNvSpPr txBox="1"/>
          <p:nvPr/>
        </p:nvSpPr>
        <p:spPr>
          <a:xfrm>
            <a:off x="3204115" y="3848269"/>
            <a:ext cx="5783771" cy="1014730"/>
          </a:xfrm>
          <a:prstGeom prst="rect">
            <a:avLst/>
          </a:prstGeom>
          <a:noFill/>
        </p:spPr>
        <p:txBody>
          <a:bodyPr wrap="square" rtlCol="0">
            <a:spAutoFit/>
          </a:bodyPr>
          <a:lstStyle/>
          <a:p>
            <a:pPr algn="ctr"/>
            <a:r>
              <a:rPr lang="zh-CN" altLang="en-US" sz="6000" b="1" dirty="0">
                <a:solidFill>
                  <a:schemeClr val="tx1">
                    <a:lumMod val="75000"/>
                    <a:lumOff val="25000"/>
                  </a:schemeClr>
                </a:solidFill>
                <a:latin typeface="微软雅黑" panose="020B0503020204020204" pitchFamily="34" charset="-122"/>
                <a:ea typeface="微软雅黑" panose="020B0503020204020204" pitchFamily="34" charset="-122"/>
              </a:rPr>
              <a:t>计算成像</a:t>
            </a:r>
            <a:endParaRPr lang="zh-CN" altLang="en-US" sz="6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3771902" y="1583182"/>
            <a:ext cx="4648200" cy="1854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7" name="文本框 16"/>
          <p:cNvSpPr txBox="1"/>
          <p:nvPr/>
        </p:nvSpPr>
        <p:spPr>
          <a:xfrm>
            <a:off x="4044951" y="1848562"/>
            <a:ext cx="4102100" cy="1323439"/>
          </a:xfrm>
          <a:prstGeom prst="rect">
            <a:avLst/>
          </a:prstGeom>
          <a:noFill/>
        </p:spPr>
        <p:txBody>
          <a:bodyPr wrap="square" rtlCol="0">
            <a:spAutoFit/>
          </a:bodyPr>
          <a:lstStyle/>
          <a:p>
            <a:pPr algn="ctr"/>
            <a:r>
              <a:rPr lang="en-US" altLang="zh-CN" sz="8000" dirty="0">
                <a:solidFill>
                  <a:schemeClr val="bg1"/>
                </a:solidFill>
                <a:latin typeface="微软雅黑" panose="020B0503020204020204" pitchFamily="34" charset="-122"/>
                <a:ea typeface="微软雅黑" panose="020B0503020204020204" pitchFamily="34" charset="-122"/>
              </a:rPr>
              <a:t>Part 02</a:t>
            </a:r>
            <a:endParaRPr lang="zh-CN" altLang="en-US" sz="8000" dirty="0">
              <a:solidFill>
                <a:schemeClr val="bg1"/>
              </a:solidFill>
              <a:latin typeface="微软雅黑" panose="020B0503020204020204" pitchFamily="34" charset="-122"/>
              <a:ea typeface="微软雅黑" panose="020B0503020204020204" pitchFamily="34" charset="-122"/>
            </a:endParaRPr>
          </a:p>
        </p:txBody>
      </p:sp>
      <p:sp>
        <p:nvSpPr>
          <p:cNvPr id="20" name="文本框 19"/>
          <p:cNvSpPr txBox="1"/>
          <p:nvPr/>
        </p:nvSpPr>
        <p:spPr>
          <a:xfrm>
            <a:off x="3461678" y="4863932"/>
            <a:ext cx="5268644" cy="368300"/>
          </a:xfrm>
          <a:prstGeom prst="rect">
            <a:avLst/>
          </a:prstGeom>
          <a:noFill/>
        </p:spPr>
        <p:txBody>
          <a:bodyPr wrap="square" rtlCol="0">
            <a:spAutoFit/>
          </a:bodyPr>
          <a:lstStyle/>
          <a:p>
            <a:pPr algn="ct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ea"/>
              </a:rPr>
              <a:t>Computational Imaging/Photography</a:t>
            </a:r>
            <a:endParaRPr lang="zh-CN" altLang="en-US" dirty="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endParaRPr>
          </a:p>
        </p:txBody>
      </p:sp>
      <p:grpSp>
        <p:nvGrpSpPr>
          <p:cNvPr id="23" name="组合 22"/>
          <p:cNvGrpSpPr/>
          <p:nvPr/>
        </p:nvGrpSpPr>
        <p:grpSpPr>
          <a:xfrm>
            <a:off x="0" y="5193860"/>
            <a:ext cx="1943100" cy="1664140"/>
            <a:chOff x="0" y="3725502"/>
            <a:chExt cx="3657600" cy="3132498"/>
          </a:xfrm>
        </p:grpSpPr>
        <p:sp>
          <p:nvSpPr>
            <p:cNvPr id="24" name="直角三角形 23"/>
            <p:cNvSpPr/>
            <p:nvPr/>
          </p:nvSpPr>
          <p:spPr>
            <a:xfrm>
              <a:off x="0" y="4432300"/>
              <a:ext cx="2832320" cy="242570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5" name="任意多边形: 形状 24"/>
            <p:cNvSpPr/>
            <p:nvPr/>
          </p:nvSpPr>
          <p:spPr>
            <a:xfrm>
              <a:off x="0" y="3725502"/>
              <a:ext cx="3657600" cy="3132498"/>
            </a:xfrm>
            <a:custGeom>
              <a:avLst/>
              <a:gdLst>
                <a:gd name="connsiteX0" fmla="*/ 0 w 4102100"/>
                <a:gd name="connsiteY0" fmla="*/ 0 h 3513184"/>
                <a:gd name="connsiteX1" fmla="*/ 4102100 w 4102100"/>
                <a:gd name="connsiteY1" fmla="*/ 3513184 h 3513184"/>
                <a:gd name="connsiteX2" fmla="*/ 3441700 w 4102100"/>
                <a:gd name="connsiteY2" fmla="*/ 3513184 h 3513184"/>
                <a:gd name="connsiteX3" fmla="*/ 0 w 4102100"/>
                <a:gd name="connsiteY3" fmla="*/ 565590 h 3513184"/>
              </a:gdLst>
              <a:ahLst/>
              <a:cxnLst>
                <a:cxn ang="0">
                  <a:pos x="connsiteX0" y="connsiteY0"/>
                </a:cxn>
                <a:cxn ang="0">
                  <a:pos x="connsiteX1" y="connsiteY1"/>
                </a:cxn>
                <a:cxn ang="0">
                  <a:pos x="connsiteX2" y="connsiteY2"/>
                </a:cxn>
                <a:cxn ang="0">
                  <a:pos x="connsiteX3" y="connsiteY3"/>
                </a:cxn>
              </a:cxnLst>
              <a:rect l="l" t="t" r="r" b="b"/>
              <a:pathLst>
                <a:path w="4102100" h="3513184">
                  <a:moveTo>
                    <a:pt x="0" y="0"/>
                  </a:moveTo>
                  <a:lnTo>
                    <a:pt x="4102100" y="3513184"/>
                  </a:lnTo>
                  <a:lnTo>
                    <a:pt x="3441700" y="3513184"/>
                  </a:lnTo>
                  <a:lnTo>
                    <a:pt x="0" y="56559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grpSp>
        <p:nvGrpSpPr>
          <p:cNvPr id="26" name="组合 25"/>
          <p:cNvGrpSpPr/>
          <p:nvPr/>
        </p:nvGrpSpPr>
        <p:grpSpPr>
          <a:xfrm rot="10800000">
            <a:off x="10248900" y="0"/>
            <a:ext cx="1943100" cy="1664140"/>
            <a:chOff x="0" y="3725502"/>
            <a:chExt cx="3657600" cy="3132498"/>
          </a:xfrm>
        </p:grpSpPr>
        <p:sp>
          <p:nvSpPr>
            <p:cNvPr id="27" name="直角三角形 26"/>
            <p:cNvSpPr/>
            <p:nvPr/>
          </p:nvSpPr>
          <p:spPr>
            <a:xfrm>
              <a:off x="0" y="4432300"/>
              <a:ext cx="2832320" cy="242570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8" name="任意多边形: 形状 27"/>
            <p:cNvSpPr/>
            <p:nvPr/>
          </p:nvSpPr>
          <p:spPr>
            <a:xfrm>
              <a:off x="0" y="3725502"/>
              <a:ext cx="3657600" cy="3132498"/>
            </a:xfrm>
            <a:custGeom>
              <a:avLst/>
              <a:gdLst>
                <a:gd name="connsiteX0" fmla="*/ 0 w 4102100"/>
                <a:gd name="connsiteY0" fmla="*/ 0 h 3513184"/>
                <a:gd name="connsiteX1" fmla="*/ 4102100 w 4102100"/>
                <a:gd name="connsiteY1" fmla="*/ 3513184 h 3513184"/>
                <a:gd name="connsiteX2" fmla="*/ 3441700 w 4102100"/>
                <a:gd name="connsiteY2" fmla="*/ 3513184 h 3513184"/>
                <a:gd name="connsiteX3" fmla="*/ 0 w 4102100"/>
                <a:gd name="connsiteY3" fmla="*/ 565590 h 3513184"/>
              </a:gdLst>
              <a:ahLst/>
              <a:cxnLst>
                <a:cxn ang="0">
                  <a:pos x="connsiteX0" y="connsiteY0"/>
                </a:cxn>
                <a:cxn ang="0">
                  <a:pos x="connsiteX1" y="connsiteY1"/>
                </a:cxn>
                <a:cxn ang="0">
                  <a:pos x="connsiteX2" y="connsiteY2"/>
                </a:cxn>
                <a:cxn ang="0">
                  <a:pos x="connsiteX3" y="connsiteY3"/>
                </a:cxn>
              </a:cxnLst>
              <a:rect l="l" t="t" r="r" b="b"/>
              <a:pathLst>
                <a:path w="4102100" h="3513184">
                  <a:moveTo>
                    <a:pt x="0" y="0"/>
                  </a:moveTo>
                  <a:lnTo>
                    <a:pt x="4102100" y="3513184"/>
                  </a:lnTo>
                  <a:lnTo>
                    <a:pt x="3441700" y="3513184"/>
                  </a:lnTo>
                  <a:lnTo>
                    <a:pt x="0" y="56559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7493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 name="文本框 4"/>
          <p:cNvSpPr txBox="1"/>
          <p:nvPr/>
        </p:nvSpPr>
        <p:spPr>
          <a:xfrm>
            <a:off x="4260850" y="72738"/>
            <a:ext cx="3670300" cy="583565"/>
          </a:xfrm>
          <a:prstGeom prst="rect">
            <a:avLst/>
          </a:prstGeom>
          <a:noFill/>
        </p:spPr>
        <p:txBody>
          <a:bodyPr wrap="square" rtlCol="0">
            <a:spAutoFit/>
          </a:bodyPr>
          <a:lstStyle/>
          <a:p>
            <a:pPr algn="ctr"/>
            <a:r>
              <a:rPr lang="zh-CN" altLang="en-US" sz="3200" dirty="0">
                <a:solidFill>
                  <a:schemeClr val="bg1"/>
                </a:solidFill>
                <a:latin typeface="微软雅黑" panose="020B0503020204020204" pitchFamily="34" charset="-122"/>
                <a:ea typeface="微软雅黑" panose="020B0503020204020204" pitchFamily="34" charset="-122"/>
              </a:rPr>
              <a:t>计算成像</a:t>
            </a:r>
            <a:endParaRPr lang="zh-CN" altLang="en-US" sz="3200" dirty="0">
              <a:solidFill>
                <a:schemeClr val="bg1"/>
              </a:solidFill>
              <a:latin typeface="微软雅黑" panose="020B0503020204020204" pitchFamily="34" charset="-122"/>
              <a:ea typeface="微软雅黑" panose="020B0503020204020204" pitchFamily="34" charset="-122"/>
            </a:endParaRPr>
          </a:p>
        </p:txBody>
      </p:sp>
      <p:pic>
        <p:nvPicPr>
          <p:cNvPr id="37" name="图片 3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12589" y="82263"/>
            <a:ext cx="2263849" cy="599049"/>
          </a:xfrm>
          <a:prstGeom prst="rect">
            <a:avLst/>
          </a:prstGeom>
        </p:spPr>
      </p:pic>
      <p:pic>
        <p:nvPicPr>
          <p:cNvPr id="2" name="图片 1"/>
          <p:cNvPicPr>
            <a:picLocks noChangeAspect="1"/>
          </p:cNvPicPr>
          <p:nvPr/>
        </p:nvPicPr>
        <p:blipFill>
          <a:blip r:embed="rId2"/>
          <a:stretch>
            <a:fillRect/>
          </a:stretch>
        </p:blipFill>
        <p:spPr>
          <a:xfrm>
            <a:off x="2934335" y="2791460"/>
            <a:ext cx="6307455" cy="2225675"/>
          </a:xfrm>
          <a:prstGeom prst="rect">
            <a:avLst/>
          </a:prstGeom>
        </p:spPr>
      </p:pic>
      <p:sp>
        <p:nvSpPr>
          <p:cNvPr id="3" name="文本框 2"/>
          <p:cNvSpPr txBox="1"/>
          <p:nvPr/>
        </p:nvSpPr>
        <p:spPr>
          <a:xfrm>
            <a:off x="505460" y="882015"/>
            <a:ext cx="11022330" cy="1753235"/>
          </a:xfrm>
          <a:prstGeom prst="rect">
            <a:avLst/>
          </a:prstGeom>
          <a:noFill/>
        </p:spPr>
        <p:txBody>
          <a:bodyPr wrap="square" rtlCol="0">
            <a:spAutoFit/>
          </a:bodyPr>
          <a:p>
            <a:pPr indent="457200" algn="just" fontAlgn="auto">
              <a:lnSpc>
                <a:spcPct val="150000"/>
              </a:lnSpc>
              <a:extLst>
                <a:ext uri="{35155182-B16C-46BC-9424-99874614C6A1}">
                  <wpsdc:indentchars xmlns:wpsdc="http://www.wps.cn/officeDocument/2017/drawingmlCustomData" val="200" checksum="59296752"/>
                </a:ext>
              </a:extLst>
            </a:pPr>
            <a:r>
              <a:rPr lang="en-US" altLang="zh-CN">
                <a:latin typeface="微软雅黑" panose="020B0503020204020204" pitchFamily="34" charset="-122"/>
                <a:ea typeface="微软雅黑" panose="020B0503020204020204" pitchFamily="34" charset="-122"/>
                <a:cs typeface="微软雅黑" panose="020B0503020204020204" pitchFamily="34" charset="-122"/>
                <a:sym typeface="+mn-ea"/>
              </a:rPr>
              <a:t>计算成像(Computational Imaging，CI)，是一类集成了光学、光电和信号处理的成像系统，试图将前端光学系统设计和后端信号处理相结合，通过计算机对相机采集到的原始数据进行后期处理以突破传统成像技术的限制，从不完美的物理测量和关于被成像的物体或场景的类别的先验知识开始，传递呈现给成像系统的特定物体或场景的估计，利用计算机对图像进行重建、还原，得到图像。</a:t>
            </a:r>
            <a:r>
              <a:rPr lang="en-US" altLang="zh-CN">
                <a:latin typeface="微软雅黑" panose="020B0503020204020204" pitchFamily="34" charset="-122"/>
                <a:ea typeface="微软雅黑" panose="020B0503020204020204" pitchFamily="34" charset="-122"/>
                <a:cs typeface="微软雅黑" panose="020B0503020204020204" pitchFamily="34" charset="-122"/>
              </a:rPr>
              <a:t>       </a:t>
            </a:r>
            <a:endParaRPr lang="en-US" altLang="zh-CN">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41" name="对象 40">
            <a:hlinkClick r:id="" action="ppaction://ole?verb="/>
          </p:cNvPr>
          <p:cNvGraphicFramePr>
            <a:graphicFrameLocks noChangeAspect="1"/>
          </p:cNvGraphicFramePr>
          <p:nvPr/>
        </p:nvGraphicFramePr>
        <p:xfrm>
          <a:off x="10483215" y="5925820"/>
          <a:ext cx="152400" cy="241300"/>
        </p:xfrm>
        <a:graphic>
          <a:graphicData uri="http://schemas.openxmlformats.org/presentationml/2006/ole">
            <mc:AlternateContent xmlns:mc="http://schemas.openxmlformats.org/markup-compatibility/2006">
              <mc:Choice xmlns:v="urn:schemas-microsoft-com:vml" Requires="v">
                <p:oleObj spid="_x0000_s1028" name="" r:id="rId3" imgW="152400" imgH="241300" progId="Equation.KSEE3">
                  <p:embed/>
                </p:oleObj>
              </mc:Choice>
              <mc:Fallback>
                <p:oleObj name="" r:id="rId3" imgW="152400" imgH="241300" progId="Equation.KSEE3">
                  <p:embed/>
                  <p:pic>
                    <p:nvPicPr>
                      <p:cNvPr id="0" name="图片 1027"/>
                      <p:cNvPicPr/>
                      <p:nvPr/>
                    </p:nvPicPr>
                    <p:blipFill>
                      <a:blip r:embed="rId4"/>
                      <a:stretch>
                        <a:fillRect/>
                      </a:stretch>
                    </p:blipFill>
                    <p:spPr>
                      <a:xfrm>
                        <a:off x="10483215" y="5925820"/>
                        <a:ext cx="152400" cy="241300"/>
                      </a:xfrm>
                      <a:prstGeom prst="rect">
                        <a:avLst/>
                      </a:prstGeom>
                    </p:spPr>
                  </p:pic>
                </p:oleObj>
              </mc:Fallback>
            </mc:AlternateContent>
          </a:graphicData>
        </a:graphic>
      </p:graphicFrame>
      <p:sp>
        <p:nvSpPr>
          <p:cNvPr id="43" name="文本框 42"/>
          <p:cNvSpPr txBox="1"/>
          <p:nvPr/>
        </p:nvSpPr>
        <p:spPr>
          <a:xfrm>
            <a:off x="504825" y="5346700"/>
            <a:ext cx="11023600" cy="922020"/>
          </a:xfrm>
          <a:prstGeom prst="rect">
            <a:avLst/>
          </a:prstGeom>
          <a:noFill/>
        </p:spPr>
        <p:txBody>
          <a:bodyPr wrap="square" rtlCol="0">
            <a:spAutoFit/>
          </a:bodyPr>
          <a:p>
            <a:pPr indent="457200" algn="just" fontAlgn="auto">
              <a:lnSpc>
                <a:spcPct val="150000"/>
              </a:lnSpc>
              <a:extLst>
                <a:ext uri="{35155182-B16C-46BC-9424-99874614C6A1}">
                  <wpsdc:indentchars xmlns:wpsdc="http://www.wps.cn/officeDocument/2017/drawingmlCustomData" val="200" checksum="59296752"/>
                </a:ext>
              </a:extLst>
            </a:pPr>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通用的计算成像系统。光源在到达物体 </a:t>
            </a:r>
            <a:r>
              <a:rPr lang="en-US" altLang="zh-CN">
                <a:latin typeface="微软雅黑" panose="020B0503020204020204" pitchFamily="34" charset="-122"/>
                <a:ea typeface="微软雅黑" panose="020B0503020204020204" pitchFamily="34" charset="-122"/>
                <a:cs typeface="微软雅黑" panose="020B0503020204020204" pitchFamily="34" charset="-122"/>
                <a:sym typeface="+mn-ea"/>
              </a:rPr>
              <a:t>f </a:t>
            </a:r>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之前根据操作 </a:t>
            </a:r>
            <a:r>
              <a:rPr lang="en-US" altLang="zh-CN">
                <a:latin typeface="微软雅黑" panose="020B0503020204020204" pitchFamily="34" charset="-122"/>
                <a:ea typeface="微软雅黑" panose="020B0503020204020204" pitchFamily="34" charset="-122"/>
                <a:cs typeface="微软雅黑" panose="020B0503020204020204" pitchFamily="34" charset="-122"/>
                <a:sym typeface="+mn-ea"/>
              </a:rPr>
              <a:t>H</a:t>
            </a:r>
            <a:r>
              <a:rPr lang="en-US" altLang="zh-CN" baseline="-25000">
                <a:latin typeface="微软雅黑" panose="020B0503020204020204" pitchFamily="34" charset="-122"/>
                <a:ea typeface="微软雅黑" panose="020B0503020204020204" pitchFamily="34" charset="-122"/>
                <a:cs typeface="微软雅黑" panose="020B0503020204020204" pitchFamily="34" charset="-122"/>
                <a:sym typeface="+mn-ea"/>
              </a:rPr>
              <a:t>i </a:t>
            </a:r>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由聚光镜成形，随后由进行收集操作 </a:t>
            </a:r>
            <a:r>
              <a:rPr lang="en-US" altLang="zh-CN">
                <a:latin typeface="微软雅黑" panose="020B0503020204020204" pitchFamily="34" charset="-122"/>
                <a:ea typeface="微软雅黑" panose="020B0503020204020204" pitchFamily="34" charset="-122"/>
                <a:cs typeface="微软雅黑" panose="020B0503020204020204" pitchFamily="34" charset="-122"/>
                <a:sym typeface="+mn-ea"/>
              </a:rPr>
              <a:t>H</a:t>
            </a:r>
            <a:r>
              <a:rPr lang="en-US" altLang="zh-CN" baseline="-25000">
                <a:latin typeface="微软雅黑" panose="020B0503020204020204" pitchFamily="34" charset="-122"/>
                <a:ea typeface="微软雅黑" panose="020B0503020204020204" pitchFamily="34" charset="-122"/>
                <a:cs typeface="微软雅黑" panose="020B0503020204020204" pitchFamily="34" charset="-122"/>
                <a:sym typeface="+mn-ea"/>
              </a:rPr>
              <a:t>c </a:t>
            </a:r>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的成像镜再次成形，原始强度图像 g 由数码相机（传感器）采样，信号 g 由CI算法处理，计算的结果是   。</a:t>
            </a:r>
            <a:r>
              <a:rPr lang="en-US" altLang="zh-CN">
                <a:latin typeface="微软雅黑" panose="020B0503020204020204" pitchFamily="34" charset="-122"/>
                <a:ea typeface="微软雅黑" panose="020B0503020204020204" pitchFamily="34" charset="-122"/>
                <a:cs typeface="微软雅黑" panose="020B0503020204020204" pitchFamily="34" charset="-122"/>
                <a:sym typeface="+mn-ea"/>
              </a:rPr>
              <a:t>     </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ppt_w</p:attrName>
                                        </p:attrNameLst>
                                      </p:cBhvr>
                                      <p:tavLst>
                                        <p:tav tm="0">
                                          <p:val>
                                            <p:fltVal val="0"/>
                                          </p:val>
                                        </p:tav>
                                        <p:tav tm="100000">
                                          <p:val>
                                            <p:strVal val="#ppt_w"/>
                                          </p:val>
                                        </p:tav>
                                      </p:tavLst>
                                    </p:anim>
                                    <p:anim calcmode="lin" valueType="num">
                                      <p:cBhvr>
                                        <p:cTn id="12" dur="500" fill="hold"/>
                                        <p:tgtEl>
                                          <p:spTgt spid="5"/>
                                        </p:tgtEl>
                                        <p:attrNameLst>
                                          <p:attrName>ppt_h</p:attrName>
                                        </p:attrNameLst>
                                      </p:cBhvr>
                                      <p:tavLst>
                                        <p:tav tm="0">
                                          <p:val>
                                            <p:fltVal val="0"/>
                                          </p:val>
                                        </p:tav>
                                        <p:tav tm="100000">
                                          <p:val>
                                            <p:strVal val="#ppt_h"/>
                                          </p:val>
                                        </p:tav>
                                      </p:tavLst>
                                    </p:anim>
                                    <p:animEffect transition="in" filter="fade">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41"/>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43"/>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43" grpId="0"/>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7493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 name="文本框 4"/>
          <p:cNvSpPr txBox="1"/>
          <p:nvPr/>
        </p:nvSpPr>
        <p:spPr>
          <a:xfrm>
            <a:off x="4260850" y="82263"/>
            <a:ext cx="3670300" cy="583565"/>
          </a:xfrm>
          <a:prstGeom prst="rect">
            <a:avLst/>
          </a:prstGeom>
          <a:noFill/>
        </p:spPr>
        <p:txBody>
          <a:bodyPr wrap="square" rtlCol="0">
            <a:spAutoFit/>
          </a:bodyPr>
          <a:lstStyle/>
          <a:p>
            <a:pPr algn="ctr"/>
            <a:r>
              <a:rPr lang="en-US" altLang="zh-CN" sz="3200" dirty="0">
                <a:solidFill>
                  <a:schemeClr val="bg1"/>
                </a:solidFill>
                <a:latin typeface="微软雅黑" panose="020B0503020204020204" pitchFamily="34" charset="-122"/>
                <a:ea typeface="微软雅黑" panose="020B0503020204020204" pitchFamily="34" charset="-122"/>
              </a:rPr>
              <a:t>CI</a:t>
            </a:r>
            <a:r>
              <a:rPr lang="zh-CN" altLang="en-US" sz="3200" dirty="0">
                <a:solidFill>
                  <a:schemeClr val="bg1"/>
                </a:solidFill>
                <a:latin typeface="微软雅黑" panose="020B0503020204020204" pitchFamily="34" charset="-122"/>
                <a:ea typeface="微软雅黑" panose="020B0503020204020204" pitchFamily="34" charset="-122"/>
              </a:rPr>
              <a:t>与</a:t>
            </a:r>
            <a:r>
              <a:rPr lang="en-US" altLang="zh-CN" sz="3200" dirty="0">
                <a:solidFill>
                  <a:schemeClr val="bg1"/>
                </a:solidFill>
                <a:latin typeface="微软雅黑" panose="020B0503020204020204" pitchFamily="34" charset="-122"/>
                <a:ea typeface="微软雅黑" panose="020B0503020204020204" pitchFamily="34" charset="-122"/>
              </a:rPr>
              <a:t>ML</a:t>
            </a:r>
            <a:endParaRPr lang="en-US" altLang="zh-CN" sz="3200" dirty="0">
              <a:solidFill>
                <a:schemeClr val="bg1"/>
              </a:solidFill>
              <a:latin typeface="微软雅黑" panose="020B0503020204020204" pitchFamily="34" charset="-122"/>
              <a:ea typeface="微软雅黑" panose="020B0503020204020204" pitchFamily="34" charset="-122"/>
            </a:endParaRPr>
          </a:p>
        </p:txBody>
      </p:sp>
      <p:pic>
        <p:nvPicPr>
          <p:cNvPr id="37" name="图片 3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12589" y="82263"/>
            <a:ext cx="2263849" cy="599049"/>
          </a:xfrm>
          <a:prstGeom prst="rect">
            <a:avLst/>
          </a:prstGeom>
        </p:spPr>
      </p:pic>
      <p:pic>
        <p:nvPicPr>
          <p:cNvPr id="8" name="图片 7"/>
          <p:cNvPicPr>
            <a:picLocks noChangeAspect="1"/>
          </p:cNvPicPr>
          <p:nvPr/>
        </p:nvPicPr>
        <p:blipFill>
          <a:blip r:embed="rId2"/>
          <a:stretch>
            <a:fillRect/>
          </a:stretch>
        </p:blipFill>
        <p:spPr>
          <a:xfrm>
            <a:off x="5900420" y="2820035"/>
            <a:ext cx="4755515" cy="2222500"/>
          </a:xfrm>
          <a:prstGeom prst="rect">
            <a:avLst/>
          </a:prstGeom>
        </p:spPr>
      </p:pic>
      <p:sp>
        <p:nvSpPr>
          <p:cNvPr id="9" name="文本框 8"/>
          <p:cNvSpPr txBox="1"/>
          <p:nvPr/>
        </p:nvSpPr>
        <p:spPr>
          <a:xfrm>
            <a:off x="3623310" y="5476875"/>
            <a:ext cx="4688840" cy="368300"/>
          </a:xfrm>
          <a:prstGeom prst="rect">
            <a:avLst/>
          </a:prstGeom>
          <a:noFill/>
        </p:spPr>
        <p:txBody>
          <a:bodyPr wrap="square" rtlCol="0">
            <a:spAutoFit/>
          </a:bodyPr>
          <a:p>
            <a:r>
              <a:rPr lang="zh-CN" altLang="en-US">
                <a:latin typeface="微软雅黑" panose="020B0503020204020204" pitchFamily="34" charset="-122"/>
                <a:ea typeface="微软雅黑" panose="020B0503020204020204" pitchFamily="34" charset="-122"/>
                <a:cs typeface="微软雅黑" panose="020B0503020204020204" pitchFamily="34" charset="-122"/>
              </a:rPr>
              <a:t>计算成像</a:t>
            </a:r>
            <a:r>
              <a:rPr lang="en-US" altLang="zh-CN">
                <a:latin typeface="微软雅黑" panose="020B0503020204020204" pitchFamily="34" charset="-122"/>
                <a:ea typeface="微软雅黑" panose="020B0503020204020204" pitchFamily="34" charset="-122"/>
                <a:cs typeface="微软雅黑" panose="020B0503020204020204" pitchFamily="34" charset="-122"/>
              </a:rPr>
              <a:t>CI</a:t>
            </a:r>
            <a:r>
              <a:rPr lang="zh-CN" altLang="en-US">
                <a:latin typeface="微软雅黑" panose="020B0503020204020204" pitchFamily="34" charset="-122"/>
                <a:ea typeface="微软雅黑" panose="020B0503020204020204" pitchFamily="34" charset="-122"/>
                <a:cs typeface="微软雅黑" panose="020B0503020204020204" pitchFamily="34" charset="-122"/>
              </a:rPr>
              <a:t>结构与机器学习ML结合生成图像。</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 name="文本框 9"/>
          <p:cNvSpPr txBox="1"/>
          <p:nvPr/>
        </p:nvSpPr>
        <p:spPr>
          <a:xfrm>
            <a:off x="643255" y="970280"/>
            <a:ext cx="10753725" cy="1753235"/>
          </a:xfrm>
          <a:prstGeom prst="rect">
            <a:avLst/>
          </a:prstGeom>
          <a:noFill/>
        </p:spPr>
        <p:txBody>
          <a:bodyPr wrap="square" rtlCol="0">
            <a:spAutoFit/>
          </a:bodyPr>
          <a:p>
            <a:pPr indent="457200" algn="just" fontAlgn="auto">
              <a:lnSpc>
                <a:spcPct val="150000"/>
              </a:lnSpc>
              <a:extLst>
                <a:ext uri="{35155182-B16C-46BC-9424-99874614C6A1}">
                  <wpsdc:indentchars xmlns:wpsdc="http://www.wps.cn/officeDocument/2017/drawingmlCustomData" val="200" checksum="59296752"/>
                </a:ext>
              </a:extLst>
            </a:pPr>
            <a:r>
              <a:rPr lang="zh-CN" altLang="en-US">
                <a:latin typeface="微软雅黑" panose="020B0503020204020204" pitchFamily="34" charset="-122"/>
                <a:ea typeface="微软雅黑" panose="020B0503020204020204" pitchFamily="34" charset="-122"/>
                <a:cs typeface="微软雅黑" panose="020B0503020204020204" pitchFamily="34" charset="-122"/>
              </a:rPr>
              <a:t>自1930到1960年代成立以来，计算成像和机器学习的研究学科一直走平行的轨道，并且在过去的二十年中，借助数学优化和计算硬件的类似进步，经历了爆炸性的增长。尽管这些发展一直有利于图像解释和机器视觉，但直到最近才变得很明显，除了解释之外，机器学习体系结构（尤其是深度神经网络）对于计算图像的形成也可以有效。</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11" name="图片 10"/>
          <p:cNvPicPr>
            <a:picLocks noChangeAspect="1"/>
          </p:cNvPicPr>
          <p:nvPr/>
        </p:nvPicPr>
        <p:blipFill>
          <a:blip r:embed="rId3"/>
          <a:stretch>
            <a:fillRect/>
          </a:stretch>
        </p:blipFill>
        <p:spPr>
          <a:xfrm>
            <a:off x="1812290" y="2810510"/>
            <a:ext cx="3258185" cy="22987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ppt_w</p:attrName>
                                        </p:attrNameLst>
                                      </p:cBhvr>
                                      <p:tavLst>
                                        <p:tav tm="0">
                                          <p:val>
                                            <p:fltVal val="0"/>
                                          </p:val>
                                        </p:tav>
                                        <p:tav tm="100000">
                                          <p:val>
                                            <p:strVal val="#ppt_w"/>
                                          </p:val>
                                        </p:tav>
                                      </p:tavLst>
                                    </p:anim>
                                    <p:anim calcmode="lin" valueType="num">
                                      <p:cBhvr>
                                        <p:cTn id="12" dur="500" fill="hold"/>
                                        <p:tgtEl>
                                          <p:spTgt spid="5"/>
                                        </p:tgtEl>
                                        <p:attrNameLst>
                                          <p:attrName>ppt_h</p:attrName>
                                        </p:attrNameLst>
                                      </p:cBhvr>
                                      <p:tavLst>
                                        <p:tav tm="0">
                                          <p:val>
                                            <p:fltVal val="0"/>
                                          </p:val>
                                        </p:tav>
                                        <p:tav tm="100000">
                                          <p:val>
                                            <p:strVal val="#ppt_h"/>
                                          </p:val>
                                        </p:tav>
                                      </p:tavLst>
                                    </p:anim>
                                    <p:animEffect transition="in" filter="fade">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8"/>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9"/>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p:bldP spid="9" grpId="0"/>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16" name="文本框 15"/>
          <p:cNvSpPr txBox="1"/>
          <p:nvPr/>
        </p:nvSpPr>
        <p:spPr>
          <a:xfrm>
            <a:off x="2795270" y="3848100"/>
            <a:ext cx="6573520" cy="1014730"/>
          </a:xfrm>
          <a:prstGeom prst="rect">
            <a:avLst/>
          </a:prstGeom>
          <a:noFill/>
        </p:spPr>
        <p:txBody>
          <a:bodyPr wrap="square" rtlCol="0">
            <a:spAutoFit/>
          </a:bodyPr>
          <a:lstStyle/>
          <a:p>
            <a:pPr algn="ctr"/>
            <a:r>
              <a:rPr lang="zh-CN" altLang="en-US" sz="6000" b="1" dirty="0">
                <a:solidFill>
                  <a:schemeClr val="tx1">
                    <a:lumMod val="75000"/>
                    <a:lumOff val="25000"/>
                  </a:schemeClr>
                </a:solidFill>
                <a:latin typeface="微软雅黑" panose="020B0503020204020204" pitchFamily="34" charset="-122"/>
                <a:ea typeface="微软雅黑" panose="020B0503020204020204" pitchFamily="34" charset="-122"/>
              </a:rPr>
              <a:t>基础理论</a:t>
            </a:r>
            <a:endParaRPr lang="zh-CN" altLang="en-US" sz="6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3771902" y="1583182"/>
            <a:ext cx="4648200" cy="1854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7" name="文本框 16"/>
          <p:cNvSpPr txBox="1"/>
          <p:nvPr/>
        </p:nvSpPr>
        <p:spPr>
          <a:xfrm>
            <a:off x="4044951" y="1848562"/>
            <a:ext cx="4102100" cy="1323439"/>
          </a:xfrm>
          <a:prstGeom prst="rect">
            <a:avLst/>
          </a:prstGeom>
          <a:noFill/>
        </p:spPr>
        <p:txBody>
          <a:bodyPr wrap="square" rtlCol="0">
            <a:spAutoFit/>
          </a:bodyPr>
          <a:lstStyle/>
          <a:p>
            <a:pPr algn="ctr"/>
            <a:r>
              <a:rPr lang="en-US" altLang="zh-CN" sz="8000" dirty="0">
                <a:solidFill>
                  <a:schemeClr val="bg1"/>
                </a:solidFill>
                <a:latin typeface="微软雅黑" panose="020B0503020204020204" pitchFamily="34" charset="-122"/>
                <a:ea typeface="微软雅黑" panose="020B0503020204020204" pitchFamily="34" charset="-122"/>
              </a:rPr>
              <a:t>Part 03</a:t>
            </a:r>
            <a:endParaRPr lang="zh-CN" altLang="en-US" sz="8000" dirty="0">
              <a:solidFill>
                <a:schemeClr val="bg1"/>
              </a:solidFill>
              <a:latin typeface="微软雅黑" panose="020B0503020204020204" pitchFamily="34" charset="-122"/>
              <a:ea typeface="微软雅黑" panose="020B0503020204020204" pitchFamily="34" charset="-122"/>
            </a:endParaRPr>
          </a:p>
        </p:txBody>
      </p:sp>
      <p:sp>
        <p:nvSpPr>
          <p:cNvPr id="20" name="文本框 19"/>
          <p:cNvSpPr txBox="1"/>
          <p:nvPr/>
        </p:nvSpPr>
        <p:spPr>
          <a:xfrm>
            <a:off x="5241290" y="4862830"/>
            <a:ext cx="1816100" cy="368300"/>
          </a:xfrm>
          <a:prstGeom prst="rect">
            <a:avLst/>
          </a:prstGeom>
          <a:noFill/>
        </p:spPr>
        <p:txBody>
          <a:bodyPr wrap="square" rtlCol="0">
            <a:spAutoFit/>
          </a:bodyPr>
          <a:lstStyle/>
          <a:p>
            <a:pPr algn="dist"/>
            <a:r>
              <a:rPr lang="en-US" altLang="zh-CN" dirty="0">
                <a:latin typeface="Arial" panose="020B0604020202020204" pitchFamily="34" charset="0"/>
                <a:ea typeface="微软雅黑" panose="020B0503020204020204" pitchFamily="34" charset="-122"/>
                <a:cs typeface="Arial" panose="020B0604020202020204" pitchFamily="34" charset="0"/>
              </a:rPr>
              <a:t>Basic theory</a:t>
            </a:r>
            <a:endParaRPr lang="en-US" altLang="zh-CN" dirty="0">
              <a:latin typeface="Arial" panose="020B0604020202020204" pitchFamily="34" charset="0"/>
              <a:ea typeface="微软雅黑" panose="020B0503020204020204" pitchFamily="34" charset="-122"/>
              <a:cs typeface="Arial" panose="020B0604020202020204" pitchFamily="34" charset="0"/>
            </a:endParaRPr>
          </a:p>
        </p:txBody>
      </p:sp>
      <p:grpSp>
        <p:nvGrpSpPr>
          <p:cNvPr id="23" name="组合 22"/>
          <p:cNvGrpSpPr/>
          <p:nvPr/>
        </p:nvGrpSpPr>
        <p:grpSpPr>
          <a:xfrm>
            <a:off x="0" y="5193860"/>
            <a:ext cx="1943100" cy="1664140"/>
            <a:chOff x="0" y="3725502"/>
            <a:chExt cx="3657600" cy="3132498"/>
          </a:xfrm>
        </p:grpSpPr>
        <p:sp>
          <p:nvSpPr>
            <p:cNvPr id="24" name="直角三角形 23"/>
            <p:cNvSpPr/>
            <p:nvPr/>
          </p:nvSpPr>
          <p:spPr>
            <a:xfrm>
              <a:off x="0" y="4432300"/>
              <a:ext cx="2832320" cy="242570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5" name="任意多边形: 形状 24"/>
            <p:cNvSpPr/>
            <p:nvPr/>
          </p:nvSpPr>
          <p:spPr>
            <a:xfrm>
              <a:off x="0" y="3725502"/>
              <a:ext cx="3657600" cy="3132498"/>
            </a:xfrm>
            <a:custGeom>
              <a:avLst/>
              <a:gdLst>
                <a:gd name="connsiteX0" fmla="*/ 0 w 4102100"/>
                <a:gd name="connsiteY0" fmla="*/ 0 h 3513184"/>
                <a:gd name="connsiteX1" fmla="*/ 4102100 w 4102100"/>
                <a:gd name="connsiteY1" fmla="*/ 3513184 h 3513184"/>
                <a:gd name="connsiteX2" fmla="*/ 3441700 w 4102100"/>
                <a:gd name="connsiteY2" fmla="*/ 3513184 h 3513184"/>
                <a:gd name="connsiteX3" fmla="*/ 0 w 4102100"/>
                <a:gd name="connsiteY3" fmla="*/ 565590 h 3513184"/>
              </a:gdLst>
              <a:ahLst/>
              <a:cxnLst>
                <a:cxn ang="0">
                  <a:pos x="connsiteX0" y="connsiteY0"/>
                </a:cxn>
                <a:cxn ang="0">
                  <a:pos x="connsiteX1" y="connsiteY1"/>
                </a:cxn>
                <a:cxn ang="0">
                  <a:pos x="connsiteX2" y="connsiteY2"/>
                </a:cxn>
                <a:cxn ang="0">
                  <a:pos x="connsiteX3" y="connsiteY3"/>
                </a:cxn>
              </a:cxnLst>
              <a:rect l="l" t="t" r="r" b="b"/>
              <a:pathLst>
                <a:path w="4102100" h="3513184">
                  <a:moveTo>
                    <a:pt x="0" y="0"/>
                  </a:moveTo>
                  <a:lnTo>
                    <a:pt x="4102100" y="3513184"/>
                  </a:lnTo>
                  <a:lnTo>
                    <a:pt x="3441700" y="3513184"/>
                  </a:lnTo>
                  <a:lnTo>
                    <a:pt x="0" y="56559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grpSp>
        <p:nvGrpSpPr>
          <p:cNvPr id="26" name="组合 25"/>
          <p:cNvGrpSpPr/>
          <p:nvPr/>
        </p:nvGrpSpPr>
        <p:grpSpPr>
          <a:xfrm rot="10800000">
            <a:off x="10248900" y="0"/>
            <a:ext cx="1943100" cy="1664140"/>
            <a:chOff x="0" y="3725502"/>
            <a:chExt cx="3657600" cy="3132498"/>
          </a:xfrm>
        </p:grpSpPr>
        <p:sp>
          <p:nvSpPr>
            <p:cNvPr id="27" name="直角三角形 26"/>
            <p:cNvSpPr/>
            <p:nvPr/>
          </p:nvSpPr>
          <p:spPr>
            <a:xfrm>
              <a:off x="0" y="4432300"/>
              <a:ext cx="2832320" cy="242570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8" name="任意多边形: 形状 27"/>
            <p:cNvSpPr/>
            <p:nvPr/>
          </p:nvSpPr>
          <p:spPr>
            <a:xfrm>
              <a:off x="0" y="3725502"/>
              <a:ext cx="3657600" cy="3132498"/>
            </a:xfrm>
            <a:custGeom>
              <a:avLst/>
              <a:gdLst>
                <a:gd name="connsiteX0" fmla="*/ 0 w 4102100"/>
                <a:gd name="connsiteY0" fmla="*/ 0 h 3513184"/>
                <a:gd name="connsiteX1" fmla="*/ 4102100 w 4102100"/>
                <a:gd name="connsiteY1" fmla="*/ 3513184 h 3513184"/>
                <a:gd name="connsiteX2" fmla="*/ 3441700 w 4102100"/>
                <a:gd name="connsiteY2" fmla="*/ 3513184 h 3513184"/>
                <a:gd name="connsiteX3" fmla="*/ 0 w 4102100"/>
                <a:gd name="connsiteY3" fmla="*/ 565590 h 3513184"/>
              </a:gdLst>
              <a:ahLst/>
              <a:cxnLst>
                <a:cxn ang="0">
                  <a:pos x="connsiteX0" y="connsiteY0"/>
                </a:cxn>
                <a:cxn ang="0">
                  <a:pos x="connsiteX1" y="connsiteY1"/>
                </a:cxn>
                <a:cxn ang="0">
                  <a:pos x="connsiteX2" y="connsiteY2"/>
                </a:cxn>
                <a:cxn ang="0">
                  <a:pos x="connsiteX3" y="connsiteY3"/>
                </a:cxn>
              </a:cxnLst>
              <a:rect l="l" t="t" r="r" b="b"/>
              <a:pathLst>
                <a:path w="4102100" h="3513184">
                  <a:moveTo>
                    <a:pt x="0" y="0"/>
                  </a:moveTo>
                  <a:lnTo>
                    <a:pt x="4102100" y="3513184"/>
                  </a:lnTo>
                  <a:lnTo>
                    <a:pt x="3441700" y="3513184"/>
                  </a:lnTo>
                  <a:lnTo>
                    <a:pt x="0" y="56559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sld>
</file>

<file path=ppt/tags/tag1.xml><?xml version="1.0" encoding="utf-8"?>
<p:tagLst xmlns:p="http://schemas.openxmlformats.org/presentationml/2006/main">
  <p:tag name="KSO_WM_UNIT_DIAGRAM_MODELTYPE" val="dynamicNum"/>
  <p:tag name="KSO_WM_BEAUTIFY_FLAG" val="#wm#"/>
  <p:tag name="KSO_WM_UNIT_TYPE" val="ζ_h_f"/>
  <p:tag name="KSO_WM_UNIT_DYNMNUM_TYPE" val="1"/>
  <p:tag name="KSO_WM_DYNAMICNUM_SPEED" val="3"/>
  <p:tag name="KSO_WM_UNIT_DYNMNUM_DGM_ANIMTYPE" val="5"/>
  <p:tag name="KSO_WM_UNIT_INDEX" val="1599963375132_1_1"/>
</p:tagLst>
</file>

<file path=ppt/tags/tag2.xml><?xml version="1.0" encoding="utf-8"?>
<p:tagLst xmlns:p="http://schemas.openxmlformats.org/presentationml/2006/main">
  <p:tag name="ISPRING_PRESENTATION_TITLE" val="清新简约毕业论文PPT答辩模板"/>
</p:tagLst>
</file>

<file path=ppt/theme/theme1.xml><?xml version="1.0" encoding="utf-8"?>
<a:theme xmlns:a="http://schemas.openxmlformats.org/drawingml/2006/main" name="Office 主题​​">
  <a:themeElements>
    <a:clrScheme name="自定义 13">
      <a:dk1>
        <a:sysClr val="windowText" lastClr="000000"/>
      </a:dk1>
      <a:lt1>
        <a:sysClr val="window" lastClr="FFFFFF"/>
      </a:lt1>
      <a:dk2>
        <a:srgbClr val="44546A"/>
      </a:dk2>
      <a:lt2>
        <a:srgbClr val="E7E6E6"/>
      </a:lt2>
      <a:accent1>
        <a:srgbClr val="4472C4"/>
      </a:accent1>
      <a:accent2>
        <a:srgbClr val="3F3F3F"/>
      </a:accent2>
      <a:accent3>
        <a:srgbClr val="4472C4"/>
      </a:accent3>
      <a:accent4>
        <a:srgbClr val="3F3F3F"/>
      </a:accent4>
      <a:accent5>
        <a:srgbClr val="4472C4"/>
      </a:accent5>
      <a:accent6>
        <a:srgbClr val="3F3F3F"/>
      </a:accent6>
      <a:hlink>
        <a:srgbClr val="4472C4"/>
      </a:hlink>
      <a:folHlink>
        <a:srgbClr val="3F3F3F"/>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6172</Words>
  <Application>WPS 演示</Application>
  <PresentationFormat>宽屏</PresentationFormat>
  <Paragraphs>200</Paragraphs>
  <Slides>19</Slides>
  <Notes>23</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36</vt:i4>
      </vt:variant>
      <vt:variant>
        <vt:lpstr>幻灯片标题</vt:lpstr>
      </vt:variant>
      <vt:variant>
        <vt:i4>19</vt:i4>
      </vt:variant>
    </vt:vector>
  </HeadingPairs>
  <TitlesOfParts>
    <vt:vector size="63" baseType="lpstr">
      <vt:lpstr>Arial</vt:lpstr>
      <vt:lpstr>宋体</vt:lpstr>
      <vt:lpstr>Wingdings</vt:lpstr>
      <vt:lpstr>微软雅黑</vt:lpstr>
      <vt:lpstr>Times New Roman</vt:lpstr>
      <vt:lpstr>等线</vt:lpstr>
      <vt:lpstr>Arial Unicode MS</vt:lpstr>
      <vt:lpstr>Office 主题​​</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清新简约毕业论文PPT答辩模板</dc:title>
  <dc:creator>阿飞</dc:creator>
  <cp:lastModifiedBy>香蕉不吃西瓜</cp:lastModifiedBy>
  <cp:revision>135</cp:revision>
  <dcterms:created xsi:type="dcterms:W3CDTF">2017-04-15T05:24:00Z</dcterms:created>
  <dcterms:modified xsi:type="dcterms:W3CDTF">2020-09-24T07:06:20Z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2052-11.1.0.9827</vt:lpwstr>
  </property>
</Properties>
</file>