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308" r:id="rId2"/>
    <p:sldId id="256" r:id="rId3"/>
    <p:sldId id="257" r:id="rId4"/>
    <p:sldId id="368" r:id="rId5"/>
    <p:sldId id="338" r:id="rId6"/>
    <p:sldId id="263" r:id="rId7"/>
    <p:sldId id="339" r:id="rId8"/>
    <p:sldId id="342" r:id="rId9"/>
    <p:sldId id="365" r:id="rId10"/>
    <p:sldId id="264" r:id="rId11"/>
    <p:sldId id="348" r:id="rId12"/>
    <p:sldId id="341" r:id="rId13"/>
    <p:sldId id="358" r:id="rId14"/>
    <p:sldId id="364" r:id="rId15"/>
    <p:sldId id="366" r:id="rId16"/>
    <p:sldId id="265" r:id="rId17"/>
    <p:sldId id="363" r:id="rId18"/>
    <p:sldId id="367" r:id="rId19"/>
    <p:sldId id="346" r:id="rId20"/>
    <p:sldId id="369" r:id="rId21"/>
    <p:sldId id="370" r:id="rId22"/>
    <p:sldId id="371" r:id="rId23"/>
    <p:sldId id="372" r:id="rId24"/>
    <p:sldId id="373" r:id="rId25"/>
    <p:sldId id="375" r:id="rId26"/>
    <p:sldId id="374" r:id="rId27"/>
    <p:sldId id="344" r:id="rId28"/>
    <p:sldId id="377" r:id="rId29"/>
    <p:sldId id="378" r:id="rId30"/>
    <p:sldId id="379" r:id="rId31"/>
    <p:sldId id="380" r:id="rId32"/>
    <p:sldId id="381" r:id="rId33"/>
    <p:sldId id="262"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3">
          <p15:clr>
            <a:srgbClr val="A4A3A4"/>
          </p15:clr>
        </p15:guide>
        <p15:guide id="2" pos="3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59DE2"/>
    <a:srgbClr val="3A27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54" autoAdjust="0"/>
  </p:normalViewPr>
  <p:slideViewPr>
    <p:cSldViewPr snapToGrid="0">
      <p:cViewPr varScale="1">
        <p:scale>
          <a:sx n="71" d="100"/>
          <a:sy n="71" d="100"/>
        </p:scale>
        <p:origin x="1109" y="58"/>
      </p:cViewPr>
      <p:guideLst>
        <p:guide orient="horz" pos="2133"/>
        <p:guide pos="38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9F7A2-B2EC-4060-8CCA-D98EE2BF61D1}" type="datetimeFigureOut">
              <a:rPr lang="zh-CN" altLang="en-US" smtClean="0"/>
              <a:t>2020/12/8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AAA882-1486-4003-B534-8E395E6DAB3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AAA882-1486-4003-B534-8E395E6DAB33}" type="slidenum">
              <a:rPr lang="zh-CN" altLang="en-US" smtClean="0"/>
              <a:t>7</a:t>
            </a:fld>
            <a:endParaRPr lang="zh-CN" altLang="en-US"/>
          </a:p>
        </p:txBody>
      </p:sp>
    </p:spTree>
    <p:extLst>
      <p:ext uri="{BB962C8B-B14F-4D97-AF65-F5344CB8AC3E}">
        <p14:creationId xmlns:p14="http://schemas.microsoft.com/office/powerpoint/2010/main" val="4227831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8AAA882-1486-4003-B534-8E395E6DAB33}" type="slidenum">
              <a:rPr lang="zh-CN" altLang="en-US" smtClean="0"/>
              <a:t>15</a:t>
            </a:fld>
            <a:endParaRPr lang="zh-CN" altLang="en-US"/>
          </a:p>
        </p:txBody>
      </p:sp>
    </p:spTree>
    <p:extLst>
      <p:ext uri="{BB962C8B-B14F-4D97-AF65-F5344CB8AC3E}">
        <p14:creationId xmlns:p14="http://schemas.microsoft.com/office/powerpoint/2010/main" val="1069473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1F841B5-D836-4DB6-93E7-FEB326B879D5}" type="datetime1">
              <a:rPr lang="zh-CN" altLang="en-US" smtClean="0"/>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Tm="6506"/>
    </mc:Choice>
    <mc:Fallback xmlns="">
      <p:transition spd="slow" advTm="6506"/>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50D1C59-D4DF-49D1-8A13-B0D02A816CDB}" type="datetime1">
              <a:rPr lang="zh-CN" altLang="en-US" smtClean="0"/>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Tm="6506"/>
    </mc:Choice>
    <mc:Fallback xmlns="">
      <p:transition spd="slow" advTm="6506"/>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11EA4B0-611A-41A8-AD93-C856240F1563}" type="datetime1">
              <a:rPr lang="zh-CN" altLang="en-US" smtClean="0"/>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Tm="6506"/>
    </mc:Choice>
    <mc:Fallback xmlns="">
      <p:transition spd="slow" advTm="6506"/>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2"/>
            <a:ext cx="2743200" cy="365125"/>
          </a:xfrm>
        </p:spPr>
        <p:txBody>
          <a:bodyPr/>
          <a:lstStyle>
            <a:lvl1pPr>
              <a:defRPr/>
            </a:lvl1pPr>
          </a:lstStyle>
          <a:p>
            <a:fld id="{69F86082-FDE9-4E00-9A4E-AEAA83BCD35B}" type="datetime1">
              <a:rPr lang="zh-CN" altLang="en-US" smtClean="0">
                <a:solidFill>
                  <a:prstClr val="black">
                    <a:tint val="75000"/>
                  </a:prstClr>
                </a:solidFill>
              </a:rPr>
              <a:t>2020/12/9</a:t>
            </a:fld>
            <a:endParaRPr lang="zh-CN" altLang="en-US" sz="1865" dirty="0">
              <a:solidFill>
                <a:prstClr val="black"/>
              </a:solidFill>
            </a:endParaRPr>
          </a:p>
        </p:txBody>
      </p:sp>
      <p:sp>
        <p:nvSpPr>
          <p:cNvPr id="4" name="页脚占位符 3"/>
          <p:cNvSpPr>
            <a:spLocks noGrp="1"/>
          </p:cNvSpPr>
          <p:nvPr>
            <p:ph type="ftr" sz="quarter" idx="11"/>
          </p:nvPr>
        </p:nvSpPr>
        <p:spPr>
          <a:xfrm>
            <a:off x="4038600" y="6356352"/>
            <a:ext cx="4114800" cy="365125"/>
          </a:xfrm>
        </p:spPr>
        <p:txBody>
          <a:bodyPr/>
          <a:lstStyle>
            <a:lvl1pPr>
              <a:defRPr/>
            </a:lvl1pPr>
          </a:lstStyle>
          <a:p>
            <a:endParaRPr lang="zh-CN" altLang="zh-CN">
              <a:solidFill>
                <a:prstClr val="black">
                  <a:tint val="75000"/>
                </a:prstClr>
              </a:solidFill>
            </a:endParaRPr>
          </a:p>
        </p:txBody>
      </p:sp>
      <p:sp>
        <p:nvSpPr>
          <p:cNvPr id="5" name="灯片编号占位符 4"/>
          <p:cNvSpPr>
            <a:spLocks noGrp="1"/>
          </p:cNvSpPr>
          <p:nvPr>
            <p:ph type="sldNum" sz="quarter" idx="12"/>
          </p:nvPr>
        </p:nvSpPr>
        <p:spPr>
          <a:xfrm>
            <a:off x="8610600" y="6356352"/>
            <a:ext cx="2743200" cy="365125"/>
          </a:xfrm>
        </p:spPr>
        <p:txBody>
          <a:bodyPr/>
          <a:lstStyle>
            <a:lvl1pPr>
              <a:defRPr/>
            </a:lvl1pPr>
          </a:lstStyle>
          <a:p>
            <a:fld id="{70336DA7-0B35-4766-B3FA-87CC82BF78CC}" type="slidenum">
              <a:rPr lang="zh-CN" altLang="en-US">
                <a:solidFill>
                  <a:prstClr val="black">
                    <a:tint val="75000"/>
                  </a:prstClr>
                </a:solidFill>
              </a:rPr>
              <a:t>‹#›</a:t>
            </a:fld>
            <a:endParaRPr lang="zh-CN" altLang="en-US" sz="1865" dirty="0">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slow" advTm="6506"/>
    </mc:Choice>
    <mc:Fallback xmlns="">
      <p:transition spd="slow" advTm="6506"/>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Tm="6506"/>
    </mc:Choice>
    <mc:Fallback xmlns="">
      <p:transition spd="slow" advTm="6506"/>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Tm="6506"/>
    </mc:Choice>
    <mc:Fallback xmlns="">
      <p:transition spd="slow" advTm="6506"/>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22C9589-8636-48F3-9708-17B0204927A0}" type="datetime1">
              <a:rPr lang="zh-CN" altLang="en-US" smtClean="0"/>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Tm="6506"/>
    </mc:Choice>
    <mc:Fallback xmlns="">
      <p:transition spd="slow" advTm="6506"/>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7AD5D2A-3F22-4056-ABAA-24F655D1A730}" type="datetime1">
              <a:rPr lang="zh-CN" altLang="en-US" smtClean="0"/>
              <a:t>2020/12/9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3A068A8-8577-41C8-BEE4-6D4A2AD858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Tm="6506"/>
    </mc:Choice>
    <mc:Fallback xmlns="">
      <p:transition spd="slow" advTm="6506"/>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F1A2E3D-B1F4-4423-8886-BF1012F47003}" type="datetime1">
              <a:rPr lang="zh-CN" altLang="en-US" smtClean="0"/>
              <a:t>2020/12/9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A068A8-8577-41C8-BEE4-6D4A2AD858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Tm="6506"/>
    </mc:Choice>
    <mc:Fallback xmlns="">
      <p:transition spd="slow" advTm="6506"/>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8C37373-D87F-4B26-A140-087FE3063794}" type="datetime1">
              <a:rPr lang="zh-CN" altLang="en-US" smtClean="0"/>
              <a:t>2020/12/9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3A068A8-8577-41C8-BEE4-6D4A2AD858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Tm="6506"/>
    </mc:Choice>
    <mc:Fallback xmlns="">
      <p:transition spd="slow" advTm="6506"/>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A345282-F07D-4BDB-A27D-9F67157E563B}" type="datetime1">
              <a:rPr lang="zh-CN" altLang="en-US" smtClean="0"/>
              <a:t>2020/12/9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3A068A8-8577-41C8-BEE4-6D4A2AD858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Tm="6506"/>
    </mc:Choice>
    <mc:Fallback xmlns="">
      <p:transition spd="slow" advTm="6506"/>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699D276-68FA-4C66-B6BF-BC1C91F93459}" type="datetime1">
              <a:rPr lang="zh-CN" altLang="en-US" smtClean="0"/>
              <a:t>2020/12/9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3A068A8-8577-41C8-BEE4-6D4A2AD858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Tm="6506"/>
    </mc:Choice>
    <mc:Fallback xmlns="">
      <p:transition spd="slow" advTm="6506"/>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A08A0F3-3B23-4902-814C-018B3D8BC4CA}" type="datetime1">
              <a:rPr lang="zh-CN" altLang="en-US" smtClean="0"/>
              <a:t>2020/12/9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A068A8-8577-41C8-BEE4-6D4A2AD858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Tm="6506"/>
    </mc:Choice>
    <mc:Fallback xmlns="">
      <p:transition spd="slow" advTm="6506"/>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9B7B7EB-7930-4D17-81E9-F81DE6AE1AA8}" type="datetime1">
              <a:rPr lang="zh-CN" altLang="en-US" smtClean="0"/>
              <a:t>2020/12/9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3A068A8-8577-41C8-BEE4-6D4A2AD85817}"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advTm="6506"/>
    </mc:Choice>
    <mc:Fallback xmlns="">
      <p:transition spd="slow" advTm="6506"/>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CA58D-1904-49A2-BC55-F68703B6AAA9}" type="datetime1">
              <a:rPr lang="zh-CN" altLang="en-US" smtClean="0"/>
              <a:t>2020/12/9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068A8-8577-41C8-BEE4-6D4A2AD8581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mc:AlternateContent xmlns:mc="http://schemas.openxmlformats.org/markup-compatibility/2006" xmlns:p14="http://schemas.microsoft.com/office/powerpoint/2010/main">
    <mc:Choice Requires="p14">
      <p:transition spd="slow" advTm="6506"/>
    </mc:Choice>
    <mc:Fallback xmlns="">
      <p:transition spd="slow" advTm="6506"/>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0.wmf"/><Relationship Id="rId5" Type="http://schemas.openxmlformats.org/officeDocument/2006/relationships/oleObject" Target="../embeddings/oleObject13.bin"/><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27.jp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1.png"/><Relationship Id="rId7"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2.wmf"/><Relationship Id="rId4" Type="http://schemas.openxmlformats.org/officeDocument/2006/relationships/image" Target="../media/image28.png"/><Relationship Id="rId9"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2.xml"/><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2.png"/><Relationship Id="rId2" Type="http://schemas.openxmlformats.org/officeDocument/2006/relationships/slideLayout" Target="../slideLayouts/slideLayout1.xml"/><Relationship Id="rId1" Type="http://schemas.openxmlformats.org/officeDocument/2006/relationships/tags" Target="../tags/tag13.xml"/><Relationship Id="rId6" Type="http://schemas.openxmlformats.org/officeDocument/2006/relationships/image" Target="../media/image29.png"/><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6.png"/><Relationship Id="rId2" Type="http://schemas.openxmlformats.org/officeDocument/2006/relationships/slideLayout" Target="../slideLayouts/slideLayout1.xml"/><Relationship Id="rId1" Type="http://schemas.openxmlformats.org/officeDocument/2006/relationships/tags" Target="../tags/tag14.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5.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notesSlide" Target="../notesSlides/notesSlide1.xml"/><Relationship Id="rId7" Type="http://schemas.openxmlformats.org/officeDocument/2006/relationships/image" Target="../media/image4.wmf"/><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oleObject" Target="../embeddings/oleObject1.bin"/><Relationship Id="rId5"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5.wmf"/></Relationships>
</file>

<file path=ppt/slides/_rels/slide8.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8.bin"/><Relationship Id="rId18" Type="http://schemas.openxmlformats.org/officeDocument/2006/relationships/image" Target="../media/image13.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10.wmf"/><Relationship Id="rId17" Type="http://schemas.openxmlformats.org/officeDocument/2006/relationships/oleObject" Target="../embeddings/oleObject10.bin"/><Relationship Id="rId2" Type="http://schemas.openxmlformats.org/officeDocument/2006/relationships/image" Target="../media/image1.png"/><Relationship Id="rId16" Type="http://schemas.openxmlformats.org/officeDocument/2006/relationships/image" Target="../media/image12.wmf"/><Relationship Id="rId1" Type="http://schemas.openxmlformats.org/officeDocument/2006/relationships/slideLayout" Target="../slideLayouts/slideLayout1.xml"/><Relationship Id="rId6" Type="http://schemas.openxmlformats.org/officeDocument/2006/relationships/image" Target="../media/image7.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oleObject" Target="../embeddings/oleObject9.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6.bin"/><Relationship Id="rId14" Type="http://schemas.openxmlformats.org/officeDocument/2006/relationships/image" Target="../media/image11.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png"/><Relationship Id="rId7" Type="http://schemas.openxmlformats.org/officeDocument/2006/relationships/image" Target="../media/image16.wmf"/><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oleObject" Target="../embeddings/oleObject11.bin"/><Relationship Id="rId5" Type="http://schemas.openxmlformats.org/officeDocument/2006/relationships/image" Target="../media/image15.png"/><Relationship Id="rId10" Type="http://schemas.openxmlformats.org/officeDocument/2006/relationships/image" Target="../media/image18.png"/><Relationship Id="rId4" Type="http://schemas.openxmlformats.org/officeDocument/2006/relationships/image" Target="../media/image14.png"/><Relationship Id="rId9"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rcRect l="6124" t="62621" r="26693"/>
          <a:stretch>
            <a:fillRect/>
          </a:stretch>
        </p:blipFill>
        <p:spPr>
          <a:xfrm>
            <a:off x="0" y="0"/>
            <a:ext cx="12192000" cy="6088666"/>
          </a:xfrm>
          <a:custGeom>
            <a:avLst/>
            <a:gdLst>
              <a:gd name="connsiteX0" fmla="*/ 0 w 12192000"/>
              <a:gd name="connsiteY0" fmla="*/ 0 h 6088666"/>
              <a:gd name="connsiteX1" fmla="*/ 12192000 w 12192000"/>
              <a:gd name="connsiteY1" fmla="*/ 0 h 6088666"/>
              <a:gd name="connsiteX2" fmla="*/ 12192000 w 12192000"/>
              <a:gd name="connsiteY2" fmla="*/ 6088666 h 6088666"/>
              <a:gd name="connsiteX3" fmla="*/ 0 w 12192000"/>
              <a:gd name="connsiteY3" fmla="*/ 6088666 h 6088666"/>
              <a:gd name="connsiteX4" fmla="*/ 0 w 12192000"/>
              <a:gd name="connsiteY4" fmla="*/ 0 h 6088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88666">
                <a:moveTo>
                  <a:pt x="0" y="0"/>
                </a:moveTo>
                <a:lnTo>
                  <a:pt x="12192000" y="0"/>
                </a:lnTo>
                <a:lnTo>
                  <a:pt x="12192000" y="6088666"/>
                </a:lnTo>
                <a:lnTo>
                  <a:pt x="0" y="6088666"/>
                </a:lnTo>
                <a:lnTo>
                  <a:pt x="0" y="0"/>
                </a:lnTo>
                <a:close/>
              </a:path>
            </a:pathLst>
          </a:cu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rcRect l="6124" t="100000" r="26693" b="-4723"/>
          <a:stretch>
            <a:fillRect/>
          </a:stretch>
        </p:blipFill>
        <p:spPr>
          <a:xfrm>
            <a:off x="0" y="6088666"/>
            <a:ext cx="12192000" cy="769335"/>
          </a:xfrm>
          <a:custGeom>
            <a:avLst/>
            <a:gdLst>
              <a:gd name="connsiteX0" fmla="*/ 0 w 12192000"/>
              <a:gd name="connsiteY0" fmla="*/ 0 h 769335"/>
              <a:gd name="connsiteX1" fmla="*/ 12192000 w 12192000"/>
              <a:gd name="connsiteY1" fmla="*/ 0 h 769335"/>
              <a:gd name="connsiteX2" fmla="*/ 12192000 w 12192000"/>
              <a:gd name="connsiteY2" fmla="*/ 769335 h 769335"/>
              <a:gd name="connsiteX3" fmla="*/ 0 w 12192000"/>
              <a:gd name="connsiteY3" fmla="*/ 769335 h 769335"/>
              <a:gd name="connsiteX4" fmla="*/ 0 w 12192000"/>
              <a:gd name="connsiteY4" fmla="*/ 0 h 769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769335">
                <a:moveTo>
                  <a:pt x="0" y="0"/>
                </a:moveTo>
                <a:lnTo>
                  <a:pt x="12192000" y="0"/>
                </a:lnTo>
                <a:lnTo>
                  <a:pt x="12192000" y="769335"/>
                </a:lnTo>
                <a:lnTo>
                  <a:pt x="0" y="769335"/>
                </a:lnTo>
                <a:lnTo>
                  <a:pt x="0" y="0"/>
                </a:lnTo>
                <a:close/>
              </a:path>
            </a:pathLst>
          </a:custGeom>
        </p:spPr>
      </p:pic>
      <p:sp>
        <p:nvSpPr>
          <p:cNvPr id="7" name="文本框 6"/>
          <p:cNvSpPr txBox="1"/>
          <p:nvPr/>
        </p:nvSpPr>
        <p:spPr>
          <a:xfrm>
            <a:off x="2195271" y="2479759"/>
            <a:ext cx="7683690" cy="860425"/>
          </a:xfrm>
          <a:prstGeom prst="rect">
            <a:avLst/>
          </a:prstGeom>
          <a:noFill/>
        </p:spPr>
        <p:txBody>
          <a:bodyPr wrap="square" rtlCol="0">
            <a:spAutoFit/>
          </a:bodyPr>
          <a:lstStyle/>
          <a:p>
            <a:pPr algn="dist"/>
            <a:r>
              <a:rPr lang="zh-CN" altLang="en-US" sz="5000" b="1" dirty="0">
                <a:latin typeface="微软雅黑" panose="020B0503020204020204" charset="-122"/>
                <a:ea typeface="微软雅黑" panose="020B0503020204020204" charset="-122"/>
                <a:cs typeface="微软雅黑" panose="020B0503020204020204" charset="-122"/>
              </a:rPr>
              <a:t>储备池计算</a:t>
            </a:r>
            <a:endParaRPr lang="zh-CN" altLang="en-US" sz="5000" b="1" dirty="0">
              <a:solidFill>
                <a:schemeClr val="tx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7303135" y="5245100"/>
            <a:ext cx="3336290" cy="707886"/>
          </a:xfrm>
          <a:prstGeom prst="rect">
            <a:avLst/>
          </a:prstGeom>
          <a:noFill/>
        </p:spPr>
        <p:txBody>
          <a:bodyPr wrap="square" rtlCol="0">
            <a:spAutoFit/>
          </a:bodyPr>
          <a:lstStyle/>
          <a:p>
            <a:pPr algn="ctr"/>
            <a:r>
              <a:rPr lang="en-US" altLang="zh-CN" sz="2000" b="1" dirty="0">
                <a:latin typeface="微软雅黑" panose="020B0503020204020204" charset="-122"/>
                <a:ea typeface="微软雅黑" panose="020B0503020204020204" charset="-122"/>
                <a:cs typeface="微软雅黑" panose="020B0503020204020204" charset="-122"/>
              </a:rPr>
              <a:t>   </a:t>
            </a:r>
            <a:r>
              <a:rPr lang="zh-CN" altLang="en-US" sz="2000" b="1" dirty="0">
                <a:latin typeface="微软雅黑" panose="020B0503020204020204" charset="-122"/>
                <a:ea typeface="微软雅黑" panose="020B0503020204020204" charset="-122"/>
                <a:cs typeface="微软雅黑" panose="020B0503020204020204" charset="-122"/>
              </a:rPr>
              <a:t>来一航</a:t>
            </a:r>
            <a:endParaRPr lang="en-US" altLang="zh-CN" sz="2000" b="1" dirty="0">
              <a:latin typeface="微软雅黑" panose="020B0503020204020204" charset="-122"/>
              <a:ea typeface="微软雅黑" panose="020B0503020204020204" charset="-122"/>
              <a:cs typeface="微软雅黑" panose="020B0503020204020204" charset="-122"/>
            </a:endParaRPr>
          </a:p>
          <a:p>
            <a:pPr algn="ctr"/>
            <a:r>
              <a:rPr lang="en-US" altLang="zh-CN" sz="2000" b="1" dirty="0">
                <a:latin typeface="微软雅黑" panose="020B0503020204020204" charset="-122"/>
                <a:ea typeface="微软雅黑" panose="020B0503020204020204" charset="-122"/>
                <a:cs typeface="微软雅黑" panose="020B0503020204020204" charset="-122"/>
              </a:rPr>
              <a:t>    2020.12.9</a:t>
            </a:r>
            <a:r>
              <a:rPr lang="zh-CN" altLang="en-US" sz="2000" b="1" dirty="0">
                <a:latin typeface="微软雅黑" panose="020B0503020204020204" charset="-122"/>
                <a:ea typeface="微软雅黑" panose="020B0503020204020204" charset="-122"/>
                <a:cs typeface="微软雅黑" panose="020B0503020204020204" charset="-122"/>
              </a:rPr>
              <a:t>  </a:t>
            </a:r>
            <a:endParaRPr lang="en-US" altLang="zh-CN" sz="2000" b="1" dirty="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600" y="48260"/>
            <a:ext cx="3526790" cy="927100"/>
          </a:xfrm>
          <a:prstGeom prst="rect">
            <a:avLst/>
          </a:prstGeom>
        </p:spPr>
      </p:pic>
      <p:sp>
        <p:nvSpPr>
          <p:cNvPr id="9" name="灯片编号占位符 8">
            <a:extLst>
              <a:ext uri="{FF2B5EF4-FFF2-40B4-BE49-F238E27FC236}">
                <a16:creationId xmlns:a16="http://schemas.microsoft.com/office/drawing/2014/main" id="{6DEC3CEC-8969-49AA-8381-CA32B642947C}"/>
              </a:ext>
            </a:extLst>
          </p:cNvPr>
          <p:cNvSpPr>
            <a:spLocks noGrp="1"/>
          </p:cNvSpPr>
          <p:nvPr>
            <p:ph type="sldNum" sz="quarter" idx="12"/>
          </p:nvPr>
        </p:nvSpPr>
        <p:spPr/>
        <p:txBody>
          <a:bodyPr/>
          <a:lstStyle/>
          <a:p>
            <a:fld id="{E3A068A8-8577-41C8-BEE4-6D4A2AD85817}" type="slidenum">
              <a:rPr lang="zh-CN" altLang="en-US" smtClean="0"/>
              <a:t>1</a:t>
            </a:fld>
            <a:endParaRPr lang="zh-CN"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rcRect t="61706" r="40353"/>
          <a:stretch>
            <a:fillRect/>
          </a:stretch>
        </p:blipFill>
        <p:spPr>
          <a:xfrm rot="8195221">
            <a:off x="6015934" y="3459395"/>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3934887" y="3320428"/>
            <a:ext cx="4204375" cy="830997"/>
          </a:xfrm>
          <a:prstGeom prst="rect">
            <a:avLst/>
          </a:prstGeom>
          <a:noFill/>
        </p:spPr>
        <p:txBody>
          <a:bodyPr wrap="square" rtlCol="0">
            <a:spAutoFit/>
          </a:bodyPr>
          <a:lstStyle/>
          <a:p>
            <a:r>
              <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rPr>
              <a:t>储备池的特点</a:t>
            </a:r>
          </a:p>
        </p:txBody>
      </p:sp>
      <p:cxnSp>
        <p:nvCxnSpPr>
          <p:cNvPr id="14" name="直接连接符 13"/>
          <p:cNvCxnSpPr/>
          <p:nvPr/>
        </p:nvCxnSpPr>
        <p:spPr>
          <a:xfrm>
            <a:off x="3934887" y="4151425"/>
            <a:ext cx="394420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118188" y="2138920"/>
            <a:ext cx="1768659" cy="1323439"/>
          </a:xfrm>
          <a:prstGeom prst="rect">
            <a:avLst/>
          </a:prstGeom>
          <a:noFill/>
        </p:spPr>
        <p:txBody>
          <a:bodyPr wrap="square" rtlCol="0">
            <a:spAutoFit/>
          </a:bodyPr>
          <a:lstStyle/>
          <a:p>
            <a:r>
              <a:rPr lang="en-US" altLang="zh-CN" sz="8000" b="1" dirty="0">
                <a:solidFill>
                  <a:srgbClr val="000000"/>
                </a:solidFill>
                <a:latin typeface="方正兰亭粗黑简体" panose="02000000000000000000" pitchFamily="2" charset="-122"/>
                <a:ea typeface="方正兰亭粗黑简体" panose="02000000000000000000" pitchFamily="2" charset="-122"/>
              </a:rPr>
              <a:t>03</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
        <p:nvSpPr>
          <p:cNvPr id="15" name="文本框 14"/>
          <p:cNvSpPr txBox="1"/>
          <p:nvPr/>
        </p:nvSpPr>
        <p:spPr>
          <a:xfrm>
            <a:off x="3893238" y="4410619"/>
            <a:ext cx="5667898" cy="337184"/>
          </a:xfrm>
          <a:prstGeom prst="rect">
            <a:avLst/>
          </a:prstGeom>
          <a:noFill/>
        </p:spPr>
        <p:txBody>
          <a:bodyPr wrap="square" rtlCol="0">
            <a:spAutoFit/>
          </a:bodyPr>
          <a:lstStyle/>
          <a:p>
            <a:pPr marL="1200150" lvl="2"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储备池的特点</a:t>
            </a:r>
          </a:p>
        </p:txBody>
      </p:sp>
      <p:sp>
        <p:nvSpPr>
          <p:cNvPr id="9" name="文本框 8">
            <a:extLst>
              <a:ext uri="{FF2B5EF4-FFF2-40B4-BE49-F238E27FC236}">
                <a16:creationId xmlns:a16="http://schemas.microsoft.com/office/drawing/2014/main" id="{33E8B304-F06E-4FF1-AA08-929DFA381872}"/>
              </a:ext>
            </a:extLst>
          </p:cNvPr>
          <p:cNvSpPr txBox="1"/>
          <p:nvPr/>
        </p:nvSpPr>
        <p:spPr>
          <a:xfrm>
            <a:off x="3860346" y="4876386"/>
            <a:ext cx="5668661" cy="338554"/>
          </a:xfrm>
          <a:prstGeom prst="rect">
            <a:avLst/>
          </a:prstGeom>
          <a:noFill/>
        </p:spPr>
        <p:txBody>
          <a:bodyPr wrap="square" rtlCol="0">
            <a:spAutoFit/>
          </a:bodyPr>
          <a:lstStyle/>
          <a:p>
            <a:pPr marL="1200150" lvl="2"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储备池节点权重矩阵的特点</a:t>
            </a:r>
          </a:p>
        </p:txBody>
      </p:sp>
      <p:sp>
        <p:nvSpPr>
          <p:cNvPr id="4" name="灯片编号占位符 3">
            <a:extLst>
              <a:ext uri="{FF2B5EF4-FFF2-40B4-BE49-F238E27FC236}">
                <a16:creationId xmlns:a16="http://schemas.microsoft.com/office/drawing/2014/main" id="{52E4EA7D-3B0A-49B1-9FB6-DBB1B87ABE1B}"/>
              </a:ext>
            </a:extLst>
          </p:cNvPr>
          <p:cNvSpPr>
            <a:spLocks noGrp="1"/>
          </p:cNvSpPr>
          <p:nvPr>
            <p:ph type="sldNum" sz="quarter" idx="12"/>
          </p:nvPr>
        </p:nvSpPr>
        <p:spPr/>
        <p:txBody>
          <a:bodyPr/>
          <a:lstStyle/>
          <a:p>
            <a:fld id="{E3A068A8-8577-41C8-BEE4-6D4A2AD85817}" type="slidenum">
              <a:rPr lang="zh-CN" altLang="en-US" smtClean="0"/>
              <a:t>10</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3"/>
          <p:cNvSpPr>
            <a:spLocks noChangeArrowheads="1"/>
          </p:cNvSpPr>
          <p:nvPr/>
        </p:nvSpPr>
        <p:spPr bwMode="auto">
          <a:xfrm>
            <a:off x="795318" y="586105"/>
            <a:ext cx="4949265"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储备池的特点：</a:t>
            </a:r>
          </a:p>
        </p:txBody>
      </p:sp>
      <p:sp>
        <p:nvSpPr>
          <p:cNvPr id="4" name="文本框 3">
            <a:extLst>
              <a:ext uri="{FF2B5EF4-FFF2-40B4-BE49-F238E27FC236}">
                <a16:creationId xmlns:a16="http://schemas.microsoft.com/office/drawing/2014/main" id="{E9306AF2-1F9E-4749-949A-0A06399C191C}"/>
              </a:ext>
            </a:extLst>
          </p:cNvPr>
          <p:cNvSpPr txBox="1"/>
          <p:nvPr/>
        </p:nvSpPr>
        <p:spPr>
          <a:xfrm>
            <a:off x="167268" y="1524163"/>
            <a:ext cx="11218127" cy="4461799"/>
          </a:xfrm>
          <a:prstGeom prst="rect">
            <a:avLst/>
          </a:prstGeom>
          <a:noFill/>
        </p:spPr>
        <p:txBody>
          <a:bodyPr wrap="square" rtlCol="0">
            <a:spAutoFit/>
          </a:bodyPr>
          <a:lstStyle/>
          <a:p>
            <a:pPr>
              <a:lnSpc>
                <a:spcPct val="150000"/>
              </a:lnSpc>
            </a:pP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1</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宋体" panose="02010600030101010101" pitchFamily="2" charset="-122"/>
                <a:cs typeface="Times New Roman" panose="02020603050405020304" pitchFamily="18" charset="0"/>
              </a:rPr>
              <a:t>高维：</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高维是将</a:t>
            </a:r>
            <a:r>
              <a:rPr lang="zh-CN"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输入映射到高维空间</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en-US" sz="2400" kern="100" dirty="0">
                <a:latin typeface="等线" panose="02010600030101010101" pitchFamily="2" charset="-122"/>
                <a:ea typeface="宋体" panose="02010600030101010101" pitchFamily="2" charset="-122"/>
                <a:cs typeface="Times New Roman" panose="02020603050405020304" pitchFamily="18" charset="0"/>
              </a:rPr>
              <a:t>对储层工作原理的一个简化解释是，储层神经元的高复杂性和非线性响应增加了分类问题的维数，从而使经过训练的简化神经网络更容易区分不同的信号。</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维数与从储层</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输出</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信号的数量有关</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，输出有多少个，就可以理解为映射到几维空间。</a:t>
            </a:r>
            <a:endPar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endParaRPr>
          </a:p>
          <a:p>
            <a:pPr>
              <a:lnSpc>
                <a:spcPct val="150000"/>
              </a:lnSpc>
            </a:pP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indent="127000">
              <a:lnSpc>
                <a:spcPct val="150000"/>
              </a:lnSpc>
            </a:pP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2</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宋体" panose="02010600030101010101" pitchFamily="2" charset="-122"/>
                <a:cs typeface="Times New Roman" panose="02020603050405020304" pitchFamily="18" charset="0"/>
              </a:rPr>
              <a:t>非线性：</a:t>
            </a:r>
            <a:r>
              <a:rPr lang="zh-CN"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非线性是储备池进行非线性映射所必须的</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。此属性允许将不可线性分离的输入转换为分类任务中可线性分离的输入。对于有效地提取预测任务中输入的非线性依赖关系也是有用的。</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灯片编号占位符 8">
            <a:extLst>
              <a:ext uri="{FF2B5EF4-FFF2-40B4-BE49-F238E27FC236}">
                <a16:creationId xmlns:a16="http://schemas.microsoft.com/office/drawing/2014/main" id="{25BEBDD8-26BB-4660-8DFB-D748DD806E3B}"/>
              </a:ext>
            </a:extLst>
          </p:cNvPr>
          <p:cNvSpPr>
            <a:spLocks noGrp="1"/>
          </p:cNvSpPr>
          <p:nvPr>
            <p:ph type="sldNum" sz="quarter" idx="12"/>
          </p:nvPr>
        </p:nvSpPr>
        <p:spPr/>
        <p:txBody>
          <a:bodyPr/>
          <a:lstStyle/>
          <a:p>
            <a:fld id="{E3A068A8-8577-41C8-BEE4-6D4A2AD85817}" type="slidenum">
              <a:rPr lang="zh-CN" altLang="en-US" smtClean="0"/>
              <a:t>11</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nvPicPr>
        <p:blipFill>
          <a:blip r:embed="rId2"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9" name="文本框 8">
            <a:extLst>
              <a:ext uri="{FF2B5EF4-FFF2-40B4-BE49-F238E27FC236}">
                <a16:creationId xmlns:a16="http://schemas.microsoft.com/office/drawing/2014/main" id="{83145382-DB68-40D0-8760-F1FAFBD3961C}"/>
              </a:ext>
            </a:extLst>
          </p:cNvPr>
          <p:cNvSpPr txBox="1"/>
          <p:nvPr/>
        </p:nvSpPr>
        <p:spPr>
          <a:xfrm>
            <a:off x="921572" y="466623"/>
            <a:ext cx="10348855" cy="6123792"/>
          </a:xfrm>
          <a:prstGeom prst="rect">
            <a:avLst/>
          </a:prstGeom>
          <a:noFill/>
        </p:spPr>
        <p:txBody>
          <a:bodyPr wrap="square">
            <a:spAutoFit/>
          </a:bodyPr>
          <a:lstStyle/>
          <a:p>
            <a:pPr indent="127000">
              <a:lnSpc>
                <a:spcPct val="150000"/>
              </a:lnSpc>
            </a:pP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3</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en-US" sz="2400" b="1" kern="100" dirty="0">
                <a:latin typeface="等线" panose="02010600030101010101" pitchFamily="2" charset="-122"/>
                <a:ea typeface="宋体" panose="02010600030101010101" pitchFamily="2" charset="-122"/>
                <a:cs typeface="Times New Roman" panose="02020603050405020304" pitchFamily="18" charset="0"/>
              </a:rPr>
              <a:t>回声状态属性</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：衰落记忆（短时记忆）确保储层状态依赖于最近的过去输入，独立于遥远的过去输入。</a:t>
            </a:r>
            <a:r>
              <a:rPr lang="zh-CN"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表明过去输入对当前储层状态和输出的影响逐渐减弱。这种属性对于表示具有短期依赖关系的顺序数据特别重要。</a:t>
            </a:r>
            <a:r>
              <a:rPr lang="zh-CN" altLang="en-US"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储备池的状态应该由历史输入唯一决定。</a:t>
            </a:r>
            <a:endParaRPr lang="zh-CN" altLang="zh-CN" sz="2400"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indent="127000">
              <a:lnSpc>
                <a:spcPct val="150000"/>
              </a:lnSpc>
            </a:pPr>
            <a:endPar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endParaRPr>
          </a:p>
          <a:p>
            <a:pPr indent="127000">
              <a:lnSpc>
                <a:spcPct val="150000"/>
              </a:lnSpc>
            </a:pP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r>
              <a:rPr lang="en-US" altLang="zh-CN" sz="2400" kern="100" dirty="0">
                <a:effectLst/>
                <a:latin typeface="等线" panose="02010600030101010101" pitchFamily="2" charset="-122"/>
                <a:ea typeface="宋体" panose="02010600030101010101" pitchFamily="2" charset="-122"/>
                <a:cs typeface="Times New Roman" panose="02020603050405020304" pitchFamily="18" charset="0"/>
              </a:rPr>
              <a:t>4</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a:t>
            </a:r>
            <a:r>
              <a:rPr lang="zh-CN" altLang="zh-CN" sz="2400" b="1" kern="100" dirty="0">
                <a:effectLst/>
                <a:latin typeface="等线" panose="02010600030101010101" pitchFamily="2" charset="-122"/>
                <a:ea typeface="宋体" panose="02010600030101010101" pitchFamily="2" charset="-122"/>
                <a:cs typeface="Times New Roman" panose="02020603050405020304" pitchFamily="18" charset="0"/>
              </a:rPr>
              <a:t>分离属性：</a:t>
            </a:r>
            <a:r>
              <a:rPr lang="zh-CN"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分离属性需要将储备池对不同信号的响应分离成不同的类</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 另一方面，</a:t>
            </a:r>
            <a:r>
              <a:rPr lang="zh-CN" altLang="zh-CN" sz="2400" kern="100" dirty="0">
                <a:solidFill>
                  <a:srgbClr val="FF0000"/>
                </a:solidFill>
                <a:effectLst/>
                <a:latin typeface="等线" panose="02010600030101010101" pitchFamily="2" charset="-122"/>
                <a:ea typeface="宋体" panose="02010600030101010101" pitchFamily="2" charset="-122"/>
                <a:cs typeface="Times New Roman" panose="02020603050405020304" pitchFamily="18" charset="0"/>
              </a:rPr>
              <a:t>储备池应该对不必要的小波动不敏感</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。如噪声，使类似的输入被分类为同一类。因此，当系统参数变化导致非混沌状态之间发生转换时</a:t>
            </a:r>
            <a:r>
              <a:rPr lang="zh-CN" altLang="en-US" sz="2400" kern="100" dirty="0">
                <a:effectLst/>
                <a:latin typeface="等线" panose="02010600030101010101" pitchFamily="2" charset="-122"/>
                <a:ea typeface="宋体" panose="02010600030101010101" pitchFamily="2" charset="-122"/>
                <a:cs typeface="Times New Roman" panose="02020603050405020304" pitchFamily="18" charset="0"/>
              </a:rPr>
              <a:t>（系统处在稳定和不稳定的边缘时）</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，通常建议将参数设置为靠近转换点（即所谓的</a:t>
            </a:r>
            <a:r>
              <a:rPr lang="zh-CN" altLang="zh-CN" sz="2400" kern="100" dirty="0">
                <a:latin typeface="等线" panose="02010600030101010101" pitchFamily="2" charset="-122"/>
                <a:cs typeface="Times New Roman" panose="02020603050405020304" pitchFamily="18" charset="0"/>
              </a:rPr>
              <a:t>“混沌状态与混沌</a:t>
            </a:r>
            <a:r>
              <a:rPr lang="zh-CN" altLang="zh-CN" sz="2400" kern="100" dirty="0">
                <a:effectLst/>
                <a:latin typeface="等线" panose="02010600030101010101" pitchFamily="2" charset="-122"/>
                <a:ea typeface="宋体" panose="02010600030101010101" pitchFamily="2" charset="-122"/>
                <a:cs typeface="Times New Roman" panose="02020603050405020304" pitchFamily="18" charset="0"/>
              </a:rPr>
              <a:t>边缘”），在该转换点处，储层的转换既不很容易扩张也没有收缩。</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灯片编号占位符 9">
            <a:extLst>
              <a:ext uri="{FF2B5EF4-FFF2-40B4-BE49-F238E27FC236}">
                <a16:creationId xmlns:a16="http://schemas.microsoft.com/office/drawing/2014/main" id="{C767273D-DCD5-4C90-AFD8-11B2B4F43A0E}"/>
              </a:ext>
            </a:extLst>
          </p:cNvPr>
          <p:cNvSpPr>
            <a:spLocks noGrp="1"/>
          </p:cNvSpPr>
          <p:nvPr>
            <p:ph type="sldNum" sz="quarter" idx="12"/>
          </p:nvPr>
        </p:nvSpPr>
        <p:spPr/>
        <p:txBody>
          <a:bodyPr/>
          <a:lstStyle/>
          <a:p>
            <a:fld id="{E3A068A8-8577-41C8-BEE4-6D4A2AD85817}" type="slidenum">
              <a:rPr lang="zh-CN" altLang="en-US" smtClean="0"/>
              <a:t>12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4" name="文本框 3"/>
          <p:cNvSpPr>
            <a:spLocks noChangeArrowheads="1"/>
          </p:cNvSpPr>
          <p:nvPr/>
        </p:nvSpPr>
        <p:spPr bwMode="auto">
          <a:xfrm>
            <a:off x="461831" y="446256"/>
            <a:ext cx="7047007"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决定储备池节点权重矩阵的主要参数</a:t>
            </a:r>
          </a:p>
        </p:txBody>
      </p:sp>
      <p:sp>
        <p:nvSpPr>
          <p:cNvPr id="3" name="文本框 2">
            <a:extLst>
              <a:ext uri="{FF2B5EF4-FFF2-40B4-BE49-F238E27FC236}">
                <a16:creationId xmlns:a16="http://schemas.microsoft.com/office/drawing/2014/main" id="{AEFEA1B4-5EB9-408C-B572-4C37A26F856F}"/>
              </a:ext>
            </a:extLst>
          </p:cNvPr>
          <p:cNvSpPr txBox="1"/>
          <p:nvPr/>
        </p:nvSpPr>
        <p:spPr>
          <a:xfrm>
            <a:off x="271624" y="1286622"/>
            <a:ext cx="10871092" cy="1200329"/>
          </a:xfrm>
          <a:prstGeom prst="rect">
            <a:avLst/>
          </a:prstGeom>
          <a:noFill/>
        </p:spPr>
        <p:txBody>
          <a:bodyPr wrap="square" rtlCol="0">
            <a:spAutoFit/>
          </a:bodyPr>
          <a:lstStyle/>
          <a:p>
            <a:r>
              <a:rPr lang="zh-CN" altLang="en-US" sz="2400" dirty="0"/>
              <a:t>回声状态网络的核心单元是一个由</a:t>
            </a:r>
            <a:r>
              <a:rPr lang="zh-CN" altLang="en-US" sz="2400" dirty="0">
                <a:solidFill>
                  <a:srgbClr val="FF0000"/>
                </a:solidFill>
              </a:rPr>
              <a:t>大量随机稀疏连接的神经元</a:t>
            </a:r>
            <a:r>
              <a:rPr lang="zh-CN" altLang="en-US" sz="2400" dirty="0"/>
              <a:t>所构成的储备池结构来实现</a:t>
            </a:r>
            <a:r>
              <a:rPr lang="zh-CN" altLang="en-US" sz="2400" dirty="0">
                <a:solidFill>
                  <a:srgbClr val="FF0000"/>
                </a:solidFill>
              </a:rPr>
              <a:t>对输入数据的高维非线性映射</a:t>
            </a:r>
            <a:r>
              <a:rPr lang="zh-CN" altLang="en-US" sz="2400" dirty="0"/>
              <a:t>。事实上，在处理特定的任务时</a:t>
            </a:r>
            <a:r>
              <a:rPr lang="zh-CN" altLang="en-US" sz="2400" dirty="0">
                <a:solidFill>
                  <a:srgbClr val="FF0000"/>
                </a:solidFill>
              </a:rPr>
              <a:t>所涉及的储备池参数直接影响网络的学习性能和泛化能力</a:t>
            </a:r>
            <a:r>
              <a:rPr lang="zh-CN" altLang="en-US" sz="2400" dirty="0"/>
              <a:t>。</a:t>
            </a:r>
          </a:p>
        </p:txBody>
      </p:sp>
      <p:sp>
        <p:nvSpPr>
          <p:cNvPr id="5" name="文本框 4">
            <a:extLst>
              <a:ext uri="{FF2B5EF4-FFF2-40B4-BE49-F238E27FC236}">
                <a16:creationId xmlns:a16="http://schemas.microsoft.com/office/drawing/2014/main" id="{2C0A9B5C-7155-4085-85EF-27C8C9EE2AAD}"/>
              </a:ext>
            </a:extLst>
          </p:cNvPr>
          <p:cNvSpPr txBox="1"/>
          <p:nvPr/>
        </p:nvSpPr>
        <p:spPr>
          <a:xfrm>
            <a:off x="197067" y="2772278"/>
            <a:ext cx="11572399" cy="2799100"/>
          </a:xfrm>
          <a:prstGeom prst="rect">
            <a:avLst/>
          </a:prstGeom>
          <a:noFill/>
        </p:spPr>
        <p:txBody>
          <a:bodyPr wrap="none" rtlCol="0">
            <a:spAutoFit/>
          </a:bodyPr>
          <a:lstStyle/>
          <a:p>
            <a:pPr>
              <a:lnSpc>
                <a:spcPct val="150000"/>
              </a:lnSpc>
            </a:pPr>
            <a:r>
              <a:rPr lang="zh-CN" altLang="en-US" sz="2400" b="1" kern="100" dirty="0">
                <a:latin typeface="等线" panose="02010600030101010101" pitchFamily="2" charset="-122"/>
                <a:ea typeface="宋体" panose="02010600030101010101" pitchFamily="2" charset="-122"/>
                <a:cs typeface="Times New Roman" panose="02020603050405020304" pitchFamily="18" charset="0"/>
              </a:rPr>
              <a:t>（</a:t>
            </a:r>
            <a:r>
              <a:rPr lang="en-US" altLang="zh-CN" sz="2400" b="1" kern="100" dirty="0">
                <a:latin typeface="等线" panose="02010600030101010101" pitchFamily="2" charset="-122"/>
                <a:ea typeface="宋体" panose="02010600030101010101" pitchFamily="2" charset="-122"/>
                <a:cs typeface="Times New Roman" panose="02020603050405020304" pitchFamily="18" charset="0"/>
              </a:rPr>
              <a:t>1</a:t>
            </a:r>
            <a:r>
              <a:rPr lang="zh-CN" altLang="en-US" sz="2400" b="1" kern="100" dirty="0">
                <a:latin typeface="等线" panose="02010600030101010101" pitchFamily="2" charset="-122"/>
                <a:ea typeface="宋体" panose="02010600030101010101" pitchFamily="2" charset="-122"/>
                <a:cs typeface="Times New Roman" panose="02020603050405020304" pitchFamily="18" charset="0"/>
              </a:rPr>
              <a:t>）神经元个数</a:t>
            </a:r>
            <a:r>
              <a:rPr lang="zh-CN" altLang="en-US" sz="2400" dirty="0"/>
              <a:t>：储层的神经元个数可以取</a:t>
            </a:r>
            <a:r>
              <a:rPr lang="zh-CN" altLang="en-US" sz="2400" dirty="0">
                <a:solidFill>
                  <a:srgbClr val="FF0000"/>
                </a:solidFill>
              </a:rPr>
              <a:t>几十到几千不等</a:t>
            </a:r>
            <a:r>
              <a:rPr lang="zh-CN" altLang="en-US" sz="2400" dirty="0"/>
              <a:t>。一般而言，储备池</a:t>
            </a:r>
            <a:r>
              <a:rPr lang="zh-CN" altLang="en-US" sz="2400" dirty="0">
                <a:solidFill>
                  <a:srgbClr val="FF0000"/>
                </a:solidFill>
              </a:rPr>
              <a:t>神</a:t>
            </a:r>
            <a:endParaRPr lang="en-US" altLang="zh-CN" sz="2400" dirty="0">
              <a:solidFill>
                <a:srgbClr val="FF0000"/>
              </a:solidFill>
            </a:endParaRPr>
          </a:p>
          <a:p>
            <a:pPr>
              <a:lnSpc>
                <a:spcPct val="150000"/>
              </a:lnSpc>
            </a:pPr>
            <a:r>
              <a:rPr lang="zh-CN" altLang="en-US" sz="2400" dirty="0">
                <a:solidFill>
                  <a:srgbClr val="FF0000"/>
                </a:solidFill>
              </a:rPr>
              <a:t>经元个数的选择与所处理任务的复杂度呈正相关</a:t>
            </a:r>
            <a:r>
              <a:rPr lang="zh-CN" altLang="en-US" sz="2400" dirty="0"/>
              <a:t>。随着储备池神经元个数的增加，网</a:t>
            </a:r>
            <a:endParaRPr lang="en-US" altLang="zh-CN" sz="2400" dirty="0"/>
          </a:p>
          <a:p>
            <a:pPr>
              <a:lnSpc>
                <a:spcPct val="150000"/>
              </a:lnSpc>
            </a:pPr>
            <a:r>
              <a:rPr lang="zh-CN" altLang="en-US" sz="2400" dirty="0"/>
              <a:t>络的非线性处理能力也越强。然而</a:t>
            </a:r>
            <a:r>
              <a:rPr lang="zh-CN" altLang="en-US" sz="2400" dirty="0">
                <a:solidFill>
                  <a:srgbClr val="FF0000"/>
                </a:solidFill>
              </a:rPr>
              <a:t>过多的储备池神经元</a:t>
            </a:r>
            <a:r>
              <a:rPr lang="zh-CN" altLang="en-US" sz="2400" dirty="0"/>
              <a:t>也容易导致模型对训练数据敏</a:t>
            </a:r>
            <a:endParaRPr lang="en-US" altLang="zh-CN" sz="2400" dirty="0"/>
          </a:p>
          <a:p>
            <a:pPr>
              <a:lnSpc>
                <a:spcPct val="150000"/>
              </a:lnSpc>
            </a:pPr>
            <a:r>
              <a:rPr lang="zh-CN" altLang="en-US" sz="2400" dirty="0"/>
              <a:t>感，进而带来</a:t>
            </a:r>
            <a:r>
              <a:rPr lang="zh-CN" altLang="en-US" sz="2400" dirty="0">
                <a:solidFill>
                  <a:srgbClr val="FF0000"/>
                </a:solidFill>
              </a:rPr>
              <a:t>过拟合</a:t>
            </a:r>
            <a:r>
              <a:rPr lang="zh-CN" altLang="en-US" sz="2400" dirty="0"/>
              <a:t>的风险；反之，储备池神经元个数过少也会使得模型无法充分的</a:t>
            </a:r>
            <a:endParaRPr lang="en-US" altLang="zh-CN" sz="2400" dirty="0"/>
          </a:p>
          <a:p>
            <a:pPr>
              <a:lnSpc>
                <a:spcPct val="150000"/>
              </a:lnSpc>
            </a:pPr>
            <a:r>
              <a:rPr lang="zh-CN" altLang="en-US" sz="2400" dirty="0"/>
              <a:t>拟合期望的输入数据。</a:t>
            </a:r>
            <a:endParaRPr lang="en-US" altLang="zh-CN" sz="2400" dirty="0"/>
          </a:p>
        </p:txBody>
      </p:sp>
      <p:sp>
        <p:nvSpPr>
          <p:cNvPr id="8" name="灯片编号占位符 7">
            <a:extLst>
              <a:ext uri="{FF2B5EF4-FFF2-40B4-BE49-F238E27FC236}">
                <a16:creationId xmlns:a16="http://schemas.microsoft.com/office/drawing/2014/main" id="{91EE24DF-3E20-450A-B9DF-5DF6DCD9B700}"/>
              </a:ext>
            </a:extLst>
          </p:cNvPr>
          <p:cNvSpPr>
            <a:spLocks noGrp="1"/>
          </p:cNvSpPr>
          <p:nvPr>
            <p:ph type="sldNum" sz="quarter" idx="12"/>
          </p:nvPr>
        </p:nvSpPr>
        <p:spPr/>
        <p:txBody>
          <a:bodyPr/>
          <a:lstStyle/>
          <a:p>
            <a:fld id="{E3A068A8-8577-41C8-BEE4-6D4A2AD85817}" type="slidenum">
              <a:rPr lang="zh-CN" altLang="en-US" smtClean="0"/>
              <a:t>13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nvPicPr>
        <p:blipFill>
          <a:blip r:embed="rId2"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9" name="文本框 8">
            <a:extLst>
              <a:ext uri="{FF2B5EF4-FFF2-40B4-BE49-F238E27FC236}">
                <a16:creationId xmlns:a16="http://schemas.microsoft.com/office/drawing/2014/main" id="{83145382-DB68-40D0-8760-F1FAFBD3961C}"/>
              </a:ext>
            </a:extLst>
          </p:cNvPr>
          <p:cNvSpPr txBox="1"/>
          <p:nvPr/>
        </p:nvSpPr>
        <p:spPr>
          <a:xfrm>
            <a:off x="921572" y="466623"/>
            <a:ext cx="10348855" cy="5015091"/>
          </a:xfrm>
          <a:prstGeom prst="rect">
            <a:avLst/>
          </a:prstGeom>
          <a:noFill/>
        </p:spPr>
        <p:txBody>
          <a:bodyPr wrap="square">
            <a:spAutoFit/>
          </a:bodyPr>
          <a:lstStyle/>
          <a:p>
            <a:pPr>
              <a:lnSpc>
                <a:spcPct val="150000"/>
              </a:lnSpc>
            </a:pPr>
            <a:r>
              <a:rPr lang="zh-CN" altLang="en-US" sz="2400" b="1" kern="100" dirty="0">
                <a:latin typeface="等线" panose="02010600030101010101" pitchFamily="2" charset="-122"/>
                <a:ea typeface="宋体" panose="02010600030101010101" pitchFamily="2" charset="-122"/>
                <a:cs typeface="Times New Roman" panose="02020603050405020304" pitchFamily="18" charset="0"/>
              </a:rPr>
              <a:t>（</a:t>
            </a:r>
            <a:r>
              <a:rPr lang="en-US" altLang="zh-CN" sz="2400" b="1" kern="100" dirty="0">
                <a:latin typeface="等线" panose="02010600030101010101" pitchFamily="2" charset="-122"/>
                <a:ea typeface="宋体" panose="02010600030101010101" pitchFamily="2" charset="-122"/>
                <a:cs typeface="Times New Roman" panose="02020603050405020304" pitchFamily="18" charset="0"/>
              </a:rPr>
              <a:t>2</a:t>
            </a:r>
            <a:r>
              <a:rPr lang="zh-CN" altLang="en-US" sz="2400" b="1" kern="100" dirty="0">
                <a:latin typeface="等线" panose="02010600030101010101" pitchFamily="2" charset="-122"/>
                <a:ea typeface="宋体" panose="02010600030101010101" pitchFamily="2" charset="-122"/>
                <a:cs typeface="Times New Roman" panose="02020603050405020304" pitchFamily="18" charset="0"/>
              </a:rPr>
              <a:t>）稀疏度：</a:t>
            </a:r>
            <a:r>
              <a:rPr lang="zh-CN" altLang="en-US" sz="2400" dirty="0"/>
              <a:t>稀疏度是指储层内部神经元之间连接的系数程度。它表征了储备池中相互之间存在连接的神经元个数占所有神经元个数的百分比。</a:t>
            </a:r>
            <a:r>
              <a:rPr lang="zh-CN" altLang="en-US" sz="2400" dirty="0">
                <a:solidFill>
                  <a:srgbClr val="FF0000"/>
                </a:solidFill>
              </a:rPr>
              <a:t>一些研究表明稀疏度取</a:t>
            </a:r>
            <a:r>
              <a:rPr lang="en-US" altLang="zh-CN" sz="2400" dirty="0">
                <a:solidFill>
                  <a:srgbClr val="FF0000"/>
                </a:solidFill>
              </a:rPr>
              <a:t>10%</a:t>
            </a:r>
            <a:r>
              <a:rPr lang="zh-CN" altLang="en-US" sz="2400" dirty="0">
                <a:solidFill>
                  <a:srgbClr val="FF0000"/>
                </a:solidFill>
              </a:rPr>
              <a:t>时就能足以保证储备池的动力学特性。</a:t>
            </a:r>
            <a:endParaRPr lang="en-US" altLang="zh-CN" sz="2400" dirty="0">
              <a:solidFill>
                <a:srgbClr val="FF0000"/>
              </a:solidFill>
            </a:endParaRPr>
          </a:p>
          <a:p>
            <a:pPr>
              <a:lnSpc>
                <a:spcPct val="150000"/>
              </a:lnSpc>
            </a:pPr>
            <a:endParaRPr lang="en-US" altLang="zh-CN" sz="2400" dirty="0">
              <a:solidFill>
                <a:srgbClr val="FF0000"/>
              </a:solidFill>
            </a:endParaRPr>
          </a:p>
          <a:p>
            <a:pPr>
              <a:lnSpc>
                <a:spcPct val="150000"/>
              </a:lnSpc>
            </a:pPr>
            <a:r>
              <a:rPr lang="zh-CN" altLang="en-US" sz="2400" dirty="0"/>
              <a:t>（</a:t>
            </a:r>
            <a:r>
              <a:rPr lang="en-US" altLang="zh-CN" sz="2400" dirty="0"/>
              <a:t>3</a:t>
            </a:r>
            <a:r>
              <a:rPr lang="zh-CN" altLang="en-US" sz="2400" dirty="0"/>
              <a:t>）</a:t>
            </a:r>
            <a:r>
              <a:rPr lang="zh-CN" altLang="en-US" sz="2400" b="1" kern="100" dirty="0">
                <a:latin typeface="等线" panose="02010600030101010101" pitchFamily="2" charset="-122"/>
                <a:ea typeface="宋体" panose="02010600030101010101" pitchFamily="2" charset="-122"/>
                <a:cs typeface="Times New Roman" panose="02020603050405020304" pitchFamily="18" charset="0"/>
              </a:rPr>
              <a:t>输入缩放因子</a:t>
            </a:r>
            <a:r>
              <a:rPr lang="zh-CN" altLang="en-US" sz="2400" dirty="0"/>
              <a:t>：当信号传入到网络之前需要对不同类型的数据进行缩放。其中，所涉及的输入缩放因子即为对输入层连接权重矩阵进行尺度变换的缩放参数。输入缩放的本质是将输入数据调整到适当的范围，以便将输入数据转换到激活函数的合理区间。</a:t>
            </a:r>
            <a:r>
              <a:rPr lang="zh-CN" altLang="en-US" sz="2400" dirty="0">
                <a:solidFill>
                  <a:srgbClr val="FF0000"/>
                </a:solidFill>
              </a:rPr>
              <a:t>输入缩放因子的选择原则，当处理的任务的非线性程度越强，输入缩放因子往往越大。</a:t>
            </a:r>
          </a:p>
        </p:txBody>
      </p:sp>
      <p:sp>
        <p:nvSpPr>
          <p:cNvPr id="4" name="灯片编号占位符 3">
            <a:extLst>
              <a:ext uri="{FF2B5EF4-FFF2-40B4-BE49-F238E27FC236}">
                <a16:creationId xmlns:a16="http://schemas.microsoft.com/office/drawing/2014/main" id="{5FEA665D-712F-4438-AB40-8706559A0DE4}"/>
              </a:ext>
            </a:extLst>
          </p:cNvPr>
          <p:cNvSpPr>
            <a:spLocks noGrp="1"/>
          </p:cNvSpPr>
          <p:nvPr>
            <p:ph type="sldNum" sz="quarter" idx="12"/>
          </p:nvPr>
        </p:nvSpPr>
        <p:spPr/>
        <p:txBody>
          <a:bodyPr/>
          <a:lstStyle/>
          <a:p>
            <a:fld id="{E3A068A8-8577-41C8-BEE4-6D4A2AD85817}" type="slidenum">
              <a:rPr lang="zh-CN" altLang="en-US" smtClean="0"/>
              <a:t>14</a:t>
            </a:fld>
            <a:endParaRPr lang="zh-CN" altLang="en-US"/>
          </a:p>
        </p:txBody>
      </p:sp>
    </p:spTree>
    <p:extLst>
      <p:ext uri="{BB962C8B-B14F-4D97-AF65-F5344CB8AC3E}">
        <p14:creationId xmlns:p14="http://schemas.microsoft.com/office/powerpoint/2010/main" val="141991820"/>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3145382-DB68-40D0-8760-F1FAFBD3961C}"/>
                  </a:ext>
                </a:extLst>
              </p:cNvPr>
              <p:cNvSpPr txBox="1"/>
              <p:nvPr/>
            </p:nvSpPr>
            <p:spPr>
              <a:xfrm>
                <a:off x="846268" y="629900"/>
                <a:ext cx="10348855" cy="2799100"/>
              </a:xfrm>
              <a:prstGeom prst="rect">
                <a:avLst/>
              </a:prstGeom>
              <a:noFill/>
            </p:spPr>
            <p:txBody>
              <a:bodyPr wrap="square">
                <a:spAutoFit/>
              </a:bodyPr>
              <a:lstStyle/>
              <a:p>
                <a:pPr>
                  <a:lnSpc>
                    <a:spcPct val="150000"/>
                  </a:lnSpc>
                </a:pPr>
                <a:r>
                  <a:rPr lang="zh-CN" altLang="en-US" sz="2400" b="1" kern="100" dirty="0">
                    <a:latin typeface="等线" panose="02010600030101010101" pitchFamily="2" charset="-122"/>
                    <a:ea typeface="宋体" panose="02010600030101010101" pitchFamily="2" charset="-122"/>
                    <a:cs typeface="Times New Roman" panose="02020603050405020304" pitchFamily="18" charset="0"/>
                  </a:rPr>
                  <a:t>（</a:t>
                </a:r>
                <a:r>
                  <a:rPr lang="en-US" altLang="zh-CN" sz="2400" b="1" kern="100" dirty="0">
                    <a:latin typeface="等线" panose="02010600030101010101" pitchFamily="2" charset="-122"/>
                    <a:ea typeface="宋体" panose="02010600030101010101" pitchFamily="2" charset="-122"/>
                    <a:cs typeface="Times New Roman" panose="02020603050405020304" pitchFamily="18" charset="0"/>
                  </a:rPr>
                  <a:t>4</a:t>
                </a:r>
                <a:r>
                  <a:rPr lang="zh-CN" altLang="en-US" sz="2400" b="1" kern="100" dirty="0">
                    <a:latin typeface="等线" panose="02010600030101010101" pitchFamily="2" charset="-122"/>
                    <a:ea typeface="宋体" panose="02010600030101010101" pitchFamily="2" charset="-122"/>
                    <a:cs typeface="Times New Roman" panose="02020603050405020304" pitchFamily="18" charset="0"/>
                  </a:rPr>
                  <a:t>）谱半径：</a:t>
                </a:r>
                <a:r>
                  <a:rPr lang="zh-CN" altLang="en-US" sz="2400" dirty="0"/>
                  <a:t>谱半径</a:t>
                </a:r>
                <a14:m>
                  <m:oMath xmlns:m="http://schemas.openxmlformats.org/officeDocument/2006/math">
                    <m:r>
                      <a:rPr lang="zh-CN" altLang="en-US" sz="2400" i="1" smtClean="0">
                        <a:latin typeface="Cambria Math" panose="02040503050406030204" pitchFamily="18" charset="0"/>
                      </a:rPr>
                      <m:t>𝜌</m:t>
                    </m:r>
                  </m:oMath>
                </a14:m>
                <a:r>
                  <a:rPr lang="zh-CN" altLang="en-US" sz="2400" dirty="0"/>
                  <a:t>是指储备池连接权值矩阵</a:t>
                </a:r>
                <a:r>
                  <a:rPr lang="en-US" altLang="zh-CN" sz="2400" dirty="0"/>
                  <a:t>W </a:t>
                </a:r>
                <a:r>
                  <a:rPr lang="zh-CN" altLang="en-US" sz="2400" dirty="0"/>
                  <a:t>的特征值绝对值中的最大值。</a:t>
                </a:r>
                <a:r>
                  <a:rPr lang="zh-CN" altLang="en-US" sz="2400" dirty="0">
                    <a:solidFill>
                      <a:srgbClr val="FF0000"/>
                    </a:solidFill>
                  </a:rPr>
                  <a:t>当谱半径</a:t>
                </a:r>
                <a14:m>
                  <m:oMath xmlns:m="http://schemas.openxmlformats.org/officeDocument/2006/math">
                    <m:r>
                      <a:rPr lang="zh-CN" altLang="en-US" sz="2400" dirty="0" smtClean="0">
                        <a:solidFill>
                          <a:srgbClr val="FF0000"/>
                        </a:solidFill>
                        <a:latin typeface="Cambria Math" panose="02040503050406030204" pitchFamily="18" charset="0"/>
                      </a:rPr>
                      <m:t>0</m:t>
                    </m:r>
                    <m:r>
                      <a:rPr lang="zh-CN" altLang="en-US" sz="2400" i="0" dirty="0" smtClean="0">
                        <a:solidFill>
                          <a:srgbClr val="FF0000"/>
                        </a:solidFill>
                        <a:latin typeface="Cambria Math" panose="02040503050406030204" pitchFamily="18" charset="0"/>
                      </a:rPr>
                      <m:t>&lt;</m:t>
                    </m:r>
                    <m:r>
                      <a:rPr lang="zh-CN" altLang="en-US" sz="2400" i="1" dirty="0" smtClean="0">
                        <a:solidFill>
                          <a:srgbClr val="FF0000"/>
                        </a:solidFill>
                        <a:latin typeface="Cambria Math" panose="02040503050406030204" pitchFamily="18" charset="0"/>
                      </a:rPr>
                      <m:t>𝜌</m:t>
                    </m:r>
                    <m:r>
                      <a:rPr lang="zh-CN" altLang="en-US" sz="2400" i="0" dirty="0" smtClean="0">
                        <a:solidFill>
                          <a:srgbClr val="FF0000"/>
                        </a:solidFill>
                        <a:latin typeface="Cambria Math" panose="02040503050406030204" pitchFamily="18" charset="0"/>
                      </a:rPr>
                      <m:t>&lt;1</m:t>
                    </m:r>
                  </m:oMath>
                </a14:m>
                <a:r>
                  <a:rPr lang="zh-CN" altLang="en-US" sz="2400" dirty="0">
                    <a:solidFill>
                      <a:srgbClr val="FF0000"/>
                    </a:solidFill>
                  </a:rPr>
                  <a:t>时，回声状态网络具有回声状态特性。谱半径</a:t>
                </a:r>
                <a14:m>
                  <m:oMath xmlns:m="http://schemas.openxmlformats.org/officeDocument/2006/math">
                    <m:r>
                      <a:rPr lang="zh-CN" altLang="en-US" sz="2400" i="1" smtClean="0">
                        <a:solidFill>
                          <a:srgbClr val="FF0000"/>
                        </a:solidFill>
                        <a:latin typeface="Cambria Math" panose="02040503050406030204" pitchFamily="18" charset="0"/>
                      </a:rPr>
                      <m:t>𝜌</m:t>
                    </m:r>
                  </m:oMath>
                </a14:m>
                <a:r>
                  <a:rPr lang="zh-CN" altLang="en-US" sz="2400" dirty="0">
                    <a:solidFill>
                      <a:srgbClr val="FF0000"/>
                    </a:solidFill>
                  </a:rPr>
                  <a:t>决定了回声状态网络的记忆能力。</a:t>
                </a:r>
                <a:r>
                  <a:rPr lang="zh-CN" altLang="en-US" sz="2400" dirty="0"/>
                  <a:t>当谱半径</a:t>
                </a:r>
                <a14:m>
                  <m:oMath xmlns:m="http://schemas.openxmlformats.org/officeDocument/2006/math">
                    <m:r>
                      <a:rPr lang="zh-CN" altLang="en-US" sz="2400" i="1" smtClean="0">
                        <a:latin typeface="Cambria Math" panose="02040503050406030204" pitchFamily="18" charset="0"/>
                      </a:rPr>
                      <m:t>𝜌</m:t>
                    </m:r>
                  </m:oMath>
                </a14:m>
                <a:r>
                  <a:rPr lang="zh-CN" altLang="en-US" sz="2400" dirty="0"/>
                  <a:t>值过小时，储备池的记忆能力减弱，导致网络对期望信号逼近能力变差；当谱半径</a:t>
                </a:r>
                <a14:m>
                  <m:oMath xmlns:m="http://schemas.openxmlformats.org/officeDocument/2006/math">
                    <m:r>
                      <a:rPr lang="zh-CN" altLang="en-US" sz="2400" i="1" dirty="0" smtClean="0">
                        <a:latin typeface="Cambria Math" panose="02040503050406030204" pitchFamily="18" charset="0"/>
                      </a:rPr>
                      <m:t>𝜌</m:t>
                    </m:r>
                  </m:oMath>
                </a14:m>
                <a:r>
                  <a:rPr lang="zh-CN" altLang="en-US" sz="2400" dirty="0"/>
                  <a:t>过大时，储备池的状态在迭代计算过程中会不稳定。 </a:t>
                </a:r>
                <a:endParaRPr lang="en-US" altLang="zh-CN" sz="2400" dirty="0">
                  <a:solidFill>
                    <a:srgbClr val="FF0000"/>
                  </a:solidFill>
                </a:endParaRPr>
              </a:p>
            </p:txBody>
          </p:sp>
        </mc:Choice>
        <mc:Fallback>
          <p:sp>
            <p:nvSpPr>
              <p:cNvPr id="9" name="文本框 8">
                <a:extLst>
                  <a:ext uri="{FF2B5EF4-FFF2-40B4-BE49-F238E27FC236}">
                    <a16:creationId xmlns:a16="http://schemas.microsoft.com/office/drawing/2014/main" id="{83145382-DB68-40D0-8760-F1FAFBD3961C}"/>
                  </a:ext>
                </a:extLst>
              </p:cNvPr>
              <p:cNvSpPr txBox="1">
                <a:spLocks noRot="1" noChangeAspect="1" noMove="1" noResize="1" noEditPoints="1" noAdjustHandles="1" noChangeArrowheads="1" noChangeShapeType="1" noTextEdit="1"/>
              </p:cNvSpPr>
              <p:nvPr/>
            </p:nvSpPr>
            <p:spPr>
              <a:xfrm>
                <a:off x="846268" y="629900"/>
                <a:ext cx="10348855" cy="2799100"/>
              </a:xfrm>
              <a:prstGeom prst="rect">
                <a:avLst/>
              </a:prstGeom>
              <a:blipFill>
                <a:blip r:embed="rId4"/>
                <a:stretch>
                  <a:fillRect l="-943" r="-3830" b="-3043"/>
                </a:stretch>
              </a:blipFill>
            </p:spPr>
            <p:txBody>
              <a:bodyPr/>
              <a:lstStyle/>
              <a:p>
                <a:r>
                  <a:rPr lang="zh-CN" altLang="en-US">
                    <a:noFill/>
                  </a:rPr>
                  <a:t> </a:t>
                </a:r>
              </a:p>
            </p:txBody>
          </p:sp>
        </mc:Fallback>
      </mc:AlternateContent>
      <p:graphicFrame>
        <p:nvGraphicFramePr>
          <p:cNvPr id="3" name="对象 2">
            <a:extLst>
              <a:ext uri="{FF2B5EF4-FFF2-40B4-BE49-F238E27FC236}">
                <a16:creationId xmlns:a16="http://schemas.microsoft.com/office/drawing/2014/main" id="{EEC901DD-6FCB-4E8B-854A-D04CB68B4425}"/>
              </a:ext>
            </a:extLst>
          </p:cNvPr>
          <p:cNvGraphicFramePr>
            <a:graphicFrameLocks noChangeAspect="1"/>
          </p:cNvGraphicFramePr>
          <p:nvPr>
            <p:extLst>
              <p:ext uri="{D42A27DB-BD31-4B8C-83A1-F6EECF244321}">
                <p14:modId xmlns:p14="http://schemas.microsoft.com/office/powerpoint/2010/main" val="301939175"/>
              </p:ext>
            </p:extLst>
          </p:nvPr>
        </p:nvGraphicFramePr>
        <p:xfrm>
          <a:off x="1944370" y="3592582"/>
          <a:ext cx="2283535" cy="951473"/>
        </p:xfrm>
        <a:graphic>
          <a:graphicData uri="http://schemas.openxmlformats.org/presentationml/2006/ole">
            <mc:AlternateContent xmlns:mc="http://schemas.openxmlformats.org/markup-compatibility/2006">
              <mc:Choice xmlns:v="urn:schemas-microsoft-com:vml" Requires="v">
                <p:oleObj name="Equation" r:id="rId5" imgW="1066680" imgH="444240" progId="Equation.DSMT4">
                  <p:embed/>
                </p:oleObj>
              </mc:Choice>
              <mc:Fallback>
                <p:oleObj name="Equation" r:id="rId5" imgW="1066680" imgH="444240" progId="Equation.DSMT4">
                  <p:embed/>
                  <p:pic>
                    <p:nvPicPr>
                      <p:cNvPr id="0" name=""/>
                      <p:cNvPicPr/>
                      <p:nvPr/>
                    </p:nvPicPr>
                    <p:blipFill>
                      <a:blip r:embed="rId6"/>
                      <a:stretch>
                        <a:fillRect/>
                      </a:stretch>
                    </p:blipFill>
                    <p:spPr>
                      <a:xfrm>
                        <a:off x="1944370" y="3592582"/>
                        <a:ext cx="2283535" cy="951473"/>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D42A59B2-45E6-4C12-A061-A7D6A31EF4CE}"/>
                  </a:ext>
                </a:extLst>
              </p:cNvPr>
              <p:cNvSpPr txBox="1"/>
              <p:nvPr/>
            </p:nvSpPr>
            <p:spPr>
              <a:xfrm>
                <a:off x="5400335" y="3665226"/>
                <a:ext cx="3677032" cy="923330"/>
              </a:xfrm>
              <a:prstGeom prst="rect">
                <a:avLst/>
              </a:prstGeom>
              <a:noFill/>
            </p:spPr>
            <p:txBody>
              <a:bodyPr wrap="none" rtlCol="0">
                <a:spAutoFit/>
              </a:bodyPr>
              <a:lstStyle/>
              <a:p>
                <a14:m>
                  <m:oMath xmlns:m="http://schemas.openxmlformats.org/officeDocument/2006/math">
                    <m:sSub>
                      <m:sSubPr>
                        <m:ctrlPr>
                          <a:rPr lang="zh-CN" altLang="en-US" smtClean="0">
                            <a:solidFill>
                              <a:srgbClr val="836967"/>
                            </a:solidFill>
                            <a:latin typeface="Cambria Math" panose="02040503050406030204" pitchFamily="18" charset="0"/>
                          </a:rPr>
                        </m:ctrlPr>
                      </m:sSubPr>
                      <m:e>
                        <m:r>
                          <a:rPr lang="zh-CN" altLang="en-US" i="1" smtClean="0">
                            <a:latin typeface="Cambria Math" panose="02040503050406030204" pitchFamily="18" charset="0"/>
                          </a:rPr>
                          <m:t>𝛼</m:t>
                        </m:r>
                      </m:e>
                      <m:sub>
                        <m:r>
                          <a:rPr lang="zh-CN" altLang="en-US" i="1" smtClean="0">
                            <a:latin typeface="Cambria Math" panose="02040503050406030204" pitchFamily="18" charset="0"/>
                          </a:rPr>
                          <m:t>𝑤</m:t>
                        </m:r>
                      </m:sub>
                    </m:sSub>
                  </m:oMath>
                </a14:m>
                <a:r>
                  <a:rPr lang="zh-CN" altLang="en-US" dirty="0"/>
                  <a:t>是缩放因子，取值范围为</a:t>
                </a:r>
                <a:r>
                  <a:rPr lang="en-US" altLang="zh-CN" dirty="0"/>
                  <a:t>(0,1)</a:t>
                </a:r>
                <a:r>
                  <a:rPr lang="zh-CN" altLang="en-US" dirty="0"/>
                  <a:t>；</a:t>
                </a:r>
                <a:endParaRPr lang="en-US" altLang="zh-CN" dirty="0"/>
              </a:p>
              <a:p>
                <a14:m>
                  <m:oMath xmlns:m="http://schemas.openxmlformats.org/officeDocument/2006/math">
                    <m:sSup>
                      <m:sSupPr>
                        <m:ctrlPr>
                          <a:rPr lang="zh-CN" altLang="en-US" dirty="0" smtClean="0">
                            <a:solidFill>
                              <a:srgbClr val="836967"/>
                            </a:solidFill>
                            <a:latin typeface="Cambria Math" panose="02040503050406030204" pitchFamily="18" charset="0"/>
                          </a:rPr>
                        </m:ctrlPr>
                      </m:sSupPr>
                      <m:e>
                        <m:r>
                          <a:rPr lang="zh-CN" altLang="en-US" i="1" dirty="0">
                            <a:latin typeface="Cambria Math" panose="02040503050406030204" pitchFamily="18" charset="0"/>
                          </a:rPr>
                          <m:t>𝑤</m:t>
                        </m:r>
                      </m:e>
                      <m:sup>
                        <m:r>
                          <a:rPr lang="zh-CN" altLang="en-US" i="1" dirty="0">
                            <a:latin typeface="Cambria Math" panose="02040503050406030204" pitchFamily="18" charset="0"/>
                          </a:rPr>
                          <m:t>𝑟</m:t>
                        </m:r>
                      </m:sup>
                    </m:sSup>
                    <m:r>
                      <a:rPr lang="zh-CN" altLang="en-US" i="1" dirty="0" smtClean="0">
                        <a:latin typeface="Cambria Math" panose="02040503050406030204" pitchFamily="18" charset="0"/>
                      </a:rPr>
                      <m:t>是</m:t>
                    </m:r>
                  </m:oMath>
                </a14:m>
                <a:r>
                  <a:rPr lang="zh-CN" altLang="en-US" dirty="0"/>
                  <a:t>随机生成的稀疏矩阵；</a:t>
                </a:r>
                <a:endParaRPr lang="en-US" altLang="zh-CN" dirty="0"/>
              </a:p>
              <a:p>
                <a14:m>
                  <m:oMath xmlns:m="http://schemas.openxmlformats.org/officeDocument/2006/math">
                    <m:r>
                      <a:rPr lang="zh-CN" altLang="en-US" i="1" dirty="0" smtClean="0">
                        <a:latin typeface="Cambria Math" panose="02040503050406030204" pitchFamily="18" charset="0"/>
                      </a:rPr>
                      <m:t>𝜌</m:t>
                    </m:r>
                    <m:d>
                      <m:dPr>
                        <m:ctrlPr>
                          <a:rPr lang="zh-CN" altLang="en-US" i="1" dirty="0">
                            <a:solidFill>
                              <a:srgbClr val="836967"/>
                            </a:solidFill>
                            <a:latin typeface="Cambria Math" panose="02040503050406030204" pitchFamily="18" charset="0"/>
                          </a:rPr>
                        </m:ctrlPr>
                      </m:dPr>
                      <m:e>
                        <m:sSup>
                          <m:sSupPr>
                            <m:ctrlPr>
                              <a:rPr lang="zh-CN" altLang="en-US" i="1" dirty="0">
                                <a:solidFill>
                                  <a:srgbClr val="836967"/>
                                </a:solidFill>
                                <a:latin typeface="Cambria Math" panose="02040503050406030204" pitchFamily="18" charset="0"/>
                              </a:rPr>
                            </m:ctrlPr>
                          </m:sSupPr>
                          <m:e>
                            <m:r>
                              <a:rPr lang="zh-CN" altLang="en-US" i="1" dirty="0">
                                <a:latin typeface="Cambria Math" panose="02040503050406030204" pitchFamily="18" charset="0"/>
                              </a:rPr>
                              <m:t>𝑤</m:t>
                            </m:r>
                          </m:e>
                          <m:sup>
                            <m:r>
                              <a:rPr lang="zh-CN" altLang="en-US" i="1" dirty="0">
                                <a:latin typeface="Cambria Math" panose="02040503050406030204" pitchFamily="18" charset="0"/>
                              </a:rPr>
                              <m:t>𝑟</m:t>
                            </m:r>
                          </m:sup>
                        </m:sSup>
                      </m:e>
                    </m:d>
                  </m:oMath>
                </a14:m>
                <a:r>
                  <a:rPr lang="zh-CN" altLang="en-US" dirty="0"/>
                  <a:t>是生成稀疏矩阵的谱半径。</a:t>
                </a:r>
              </a:p>
            </p:txBody>
          </p:sp>
        </mc:Choice>
        <mc:Fallback>
          <p:sp>
            <p:nvSpPr>
              <p:cNvPr id="4" name="文本框 3">
                <a:extLst>
                  <a:ext uri="{FF2B5EF4-FFF2-40B4-BE49-F238E27FC236}">
                    <a16:creationId xmlns:a16="http://schemas.microsoft.com/office/drawing/2014/main" id="{D42A59B2-45E6-4C12-A061-A7D6A31EF4CE}"/>
                  </a:ext>
                </a:extLst>
              </p:cNvPr>
              <p:cNvSpPr txBox="1">
                <a:spLocks noRot="1" noChangeAspect="1" noMove="1" noResize="1" noEditPoints="1" noAdjustHandles="1" noChangeArrowheads="1" noChangeShapeType="1" noTextEdit="1"/>
              </p:cNvSpPr>
              <p:nvPr/>
            </p:nvSpPr>
            <p:spPr>
              <a:xfrm>
                <a:off x="5400335" y="3665226"/>
                <a:ext cx="3677032" cy="923330"/>
              </a:xfrm>
              <a:prstGeom prst="rect">
                <a:avLst/>
              </a:prstGeom>
              <a:blipFill>
                <a:blip r:embed="rId7"/>
                <a:stretch>
                  <a:fillRect t="-5263" r="-829" b="-72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12227CD2-2EF4-4646-AF29-1361DF027546}"/>
                  </a:ext>
                </a:extLst>
              </p:cNvPr>
              <p:cNvSpPr txBox="1"/>
              <p:nvPr/>
            </p:nvSpPr>
            <p:spPr>
              <a:xfrm>
                <a:off x="941293" y="5195914"/>
                <a:ext cx="10158804" cy="1137106"/>
              </a:xfrm>
              <a:prstGeom prst="rect">
                <a:avLst/>
              </a:prstGeom>
              <a:noFill/>
            </p:spPr>
            <p:txBody>
              <a:bodyPr wrap="square">
                <a:spAutoFit/>
              </a:bodyPr>
              <a:lstStyle/>
              <a:p>
                <a:pPr>
                  <a:lnSpc>
                    <a:spcPct val="150000"/>
                  </a:lnSpc>
                </a:pPr>
                <a:r>
                  <a:rPr lang="zh-CN" altLang="en-US" sz="2400" dirty="0"/>
                  <a:t>通过缩放因子</a:t>
                </a:r>
                <a14:m>
                  <m:oMath xmlns:m="http://schemas.openxmlformats.org/officeDocument/2006/math">
                    <m:sSub>
                      <m:sSubPr>
                        <m:ctrlPr>
                          <a:rPr lang="zh-CN" altLang="en-US" sz="2400" smtClean="0">
                            <a:solidFill>
                              <a:srgbClr val="836967"/>
                            </a:solidFill>
                            <a:latin typeface="Cambria Math" panose="02040503050406030204" pitchFamily="18" charset="0"/>
                          </a:rPr>
                        </m:ctrlPr>
                      </m:sSubPr>
                      <m:e>
                        <m:r>
                          <a:rPr lang="zh-CN" altLang="en-US" sz="2400" i="1" smtClean="0">
                            <a:latin typeface="Cambria Math" panose="02040503050406030204" pitchFamily="18" charset="0"/>
                          </a:rPr>
                          <m:t>𝛼</m:t>
                        </m:r>
                      </m:e>
                      <m:sub>
                        <m:r>
                          <a:rPr lang="zh-CN" altLang="en-US" sz="2400" i="1" smtClean="0">
                            <a:latin typeface="Cambria Math" panose="02040503050406030204" pitchFamily="18" charset="0"/>
                          </a:rPr>
                          <m:t>𝑤</m:t>
                        </m:r>
                      </m:sub>
                    </m:sSub>
                  </m:oMath>
                </a14:m>
                <a:r>
                  <a:rPr lang="zh-CN" altLang="en-US" sz="2400" dirty="0"/>
                  <a:t>调整稀疏矩阵</a:t>
                </a:r>
                <a14:m>
                  <m:oMath xmlns:m="http://schemas.openxmlformats.org/officeDocument/2006/math">
                    <m:sSup>
                      <m:sSupPr>
                        <m:ctrlPr>
                          <a:rPr lang="en-US" altLang="zh-CN" sz="2400" smtClean="0">
                            <a:solidFill>
                              <a:srgbClr val="836967"/>
                            </a:solidFill>
                            <a:latin typeface="Cambria Math" panose="02040503050406030204" pitchFamily="18" charset="0"/>
                          </a:rPr>
                        </m:ctrlPr>
                      </m:sSupPr>
                      <m:e>
                        <m:r>
                          <a:rPr lang="en-US" altLang="zh-CN" sz="2400" i="1" smtClean="0">
                            <a:latin typeface="Cambria Math" panose="02040503050406030204" pitchFamily="18" charset="0"/>
                          </a:rPr>
                          <m:t>𝑤</m:t>
                        </m:r>
                      </m:e>
                      <m:sup>
                        <m:r>
                          <a:rPr lang="en-US" altLang="zh-CN" sz="2400" i="1" smtClean="0">
                            <a:latin typeface="Cambria Math" panose="02040503050406030204" pitchFamily="18" charset="0"/>
                          </a:rPr>
                          <m:t>𝑟</m:t>
                        </m:r>
                      </m:sup>
                    </m:sSup>
                  </m:oMath>
                </a14:m>
                <a:r>
                  <a:rPr lang="en-US" altLang="zh-CN" sz="2400" dirty="0"/>
                  <a:t> </a:t>
                </a:r>
                <a:r>
                  <a:rPr lang="zh-CN" altLang="en-US" sz="2400" dirty="0"/>
                  <a:t>，可得到一个谱半径小于 </a:t>
                </a:r>
                <a:r>
                  <a:rPr lang="en-US" altLang="zh-CN" sz="2400" dirty="0"/>
                  <a:t>1 </a:t>
                </a:r>
                <a:r>
                  <a:rPr lang="zh-CN" altLang="en-US" sz="2400" dirty="0"/>
                  <a:t>的储备池连接权值矩阵</a:t>
                </a:r>
                <a:r>
                  <a:rPr lang="en-US" altLang="zh-CN" sz="2400" dirty="0"/>
                  <a:t>W </a:t>
                </a:r>
                <a:r>
                  <a:rPr lang="zh-CN" altLang="en-US" sz="2400" dirty="0"/>
                  <a:t>，使网络满足具有回声状态特性的必要条件</a:t>
                </a:r>
              </a:p>
            </p:txBody>
          </p:sp>
        </mc:Choice>
        <mc:Fallback>
          <p:sp>
            <p:nvSpPr>
              <p:cNvPr id="8" name="文本框 7">
                <a:extLst>
                  <a:ext uri="{FF2B5EF4-FFF2-40B4-BE49-F238E27FC236}">
                    <a16:creationId xmlns:a16="http://schemas.microsoft.com/office/drawing/2014/main" id="{12227CD2-2EF4-4646-AF29-1361DF027546}"/>
                  </a:ext>
                </a:extLst>
              </p:cNvPr>
              <p:cNvSpPr txBox="1">
                <a:spLocks noRot="1" noChangeAspect="1" noMove="1" noResize="1" noEditPoints="1" noAdjustHandles="1" noChangeArrowheads="1" noChangeShapeType="1" noTextEdit="1"/>
              </p:cNvSpPr>
              <p:nvPr/>
            </p:nvSpPr>
            <p:spPr>
              <a:xfrm>
                <a:off x="941293" y="5195914"/>
                <a:ext cx="10158804" cy="1137106"/>
              </a:xfrm>
              <a:prstGeom prst="rect">
                <a:avLst/>
              </a:prstGeom>
              <a:blipFill>
                <a:blip r:embed="rId8"/>
                <a:stretch>
                  <a:fillRect l="-900" r="-840" b="-11765"/>
                </a:stretch>
              </a:blipFill>
            </p:spPr>
            <p:txBody>
              <a:bodyPr/>
              <a:lstStyle/>
              <a:p>
                <a:r>
                  <a:rPr lang="zh-CN" altLang="en-US">
                    <a:noFill/>
                  </a:rPr>
                  <a:t> </a:t>
                </a:r>
              </a:p>
            </p:txBody>
          </p:sp>
        </mc:Fallback>
      </mc:AlternateContent>
      <p:sp>
        <p:nvSpPr>
          <p:cNvPr id="10" name="灯片编号占位符 9">
            <a:extLst>
              <a:ext uri="{FF2B5EF4-FFF2-40B4-BE49-F238E27FC236}">
                <a16:creationId xmlns:a16="http://schemas.microsoft.com/office/drawing/2014/main" id="{87549385-77B8-4FEB-B7DB-3218FF06A662}"/>
              </a:ext>
            </a:extLst>
          </p:cNvPr>
          <p:cNvSpPr>
            <a:spLocks noGrp="1"/>
          </p:cNvSpPr>
          <p:nvPr>
            <p:ph type="sldNum" sz="quarter" idx="12"/>
          </p:nvPr>
        </p:nvSpPr>
        <p:spPr/>
        <p:txBody>
          <a:bodyPr/>
          <a:lstStyle/>
          <a:p>
            <a:fld id="{E3A068A8-8577-41C8-BEE4-6D4A2AD85817}" type="slidenum">
              <a:rPr lang="zh-CN" altLang="en-US" smtClean="0"/>
              <a:t>15</a:t>
            </a:fld>
            <a:endParaRPr lang="zh-CN" altLang="en-US"/>
          </a:p>
        </p:txBody>
      </p:sp>
    </p:spTree>
    <p:extLst>
      <p:ext uri="{BB962C8B-B14F-4D97-AF65-F5344CB8AC3E}">
        <p14:creationId xmlns:p14="http://schemas.microsoft.com/office/powerpoint/2010/main" val="3165993719"/>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3491490" y="3462359"/>
            <a:ext cx="4652049" cy="830997"/>
          </a:xfrm>
          <a:prstGeom prst="rect">
            <a:avLst/>
          </a:prstGeom>
          <a:noFill/>
        </p:spPr>
        <p:txBody>
          <a:bodyPr wrap="square" rtlCol="0">
            <a:spAutoFit/>
          </a:bodyPr>
          <a:lstStyle/>
          <a:p>
            <a:r>
              <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方正兰亭粗黑简体" panose="02000000000000000000" pitchFamily="2" charset="-122"/>
              </a:rPr>
              <a:t>储备池局部分析</a:t>
            </a:r>
            <a:endPar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endParaRPr>
          </a:p>
        </p:txBody>
      </p:sp>
      <p:cxnSp>
        <p:nvCxnSpPr>
          <p:cNvPr id="14" name="直接连接符 13"/>
          <p:cNvCxnSpPr/>
          <p:nvPr/>
        </p:nvCxnSpPr>
        <p:spPr>
          <a:xfrm>
            <a:off x="3934887" y="4151425"/>
            <a:ext cx="394420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118188" y="2138920"/>
            <a:ext cx="1768659" cy="1323439"/>
          </a:xfrm>
          <a:prstGeom prst="rect">
            <a:avLst/>
          </a:prstGeom>
          <a:noFill/>
        </p:spPr>
        <p:txBody>
          <a:bodyPr wrap="square" rtlCol="0">
            <a:spAutoFit/>
          </a:bodyPr>
          <a:lstStyle/>
          <a:p>
            <a:r>
              <a:rPr lang="en-US" altLang="zh-CN" sz="8000" b="1" dirty="0">
                <a:solidFill>
                  <a:srgbClr val="000000"/>
                </a:solidFill>
                <a:latin typeface="方正兰亭粗黑简体" panose="02000000000000000000" pitchFamily="2" charset="-122"/>
                <a:ea typeface="方正兰亭粗黑简体" panose="02000000000000000000" pitchFamily="2" charset="-122"/>
              </a:rPr>
              <a:t>04</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
        <p:nvSpPr>
          <p:cNvPr id="4" name="灯片编号占位符 3">
            <a:extLst>
              <a:ext uri="{FF2B5EF4-FFF2-40B4-BE49-F238E27FC236}">
                <a16:creationId xmlns:a16="http://schemas.microsoft.com/office/drawing/2014/main" id="{442FB40A-C23D-407F-A722-85076DDA3C7B}"/>
              </a:ext>
            </a:extLst>
          </p:cNvPr>
          <p:cNvSpPr>
            <a:spLocks noGrp="1"/>
          </p:cNvSpPr>
          <p:nvPr>
            <p:ph type="sldNum" sz="quarter" idx="12"/>
          </p:nvPr>
        </p:nvSpPr>
        <p:spPr/>
        <p:txBody>
          <a:bodyPr/>
          <a:lstStyle/>
          <a:p>
            <a:fld id="{E3A068A8-8577-41C8-BEE4-6D4A2AD85817}" type="slidenum">
              <a:rPr lang="zh-CN" altLang="en-US" smtClean="0"/>
              <a:t>16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3"/>
          <p:cNvSpPr>
            <a:spLocks noChangeArrowheads="1"/>
          </p:cNvSpPr>
          <p:nvPr/>
        </p:nvSpPr>
        <p:spPr bwMode="auto">
          <a:xfrm>
            <a:off x="881380" y="586105"/>
            <a:ext cx="2004060"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输入层</a:t>
            </a:r>
            <a:r>
              <a:rPr lang="en-US" altLang="zh-CN"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x(n)</a:t>
            </a:r>
            <a:endPar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endParaRPr>
          </a:p>
        </p:txBody>
      </p:sp>
      <p:sp>
        <p:nvSpPr>
          <p:cNvPr id="7" name="文本框 6">
            <a:extLst>
              <a:ext uri="{FF2B5EF4-FFF2-40B4-BE49-F238E27FC236}">
                <a16:creationId xmlns:a16="http://schemas.microsoft.com/office/drawing/2014/main" id="{7536BBBA-99A3-4BB3-88F2-8D1131F9C19C}"/>
              </a:ext>
            </a:extLst>
          </p:cNvPr>
          <p:cNvSpPr txBox="1"/>
          <p:nvPr/>
        </p:nvSpPr>
        <p:spPr>
          <a:xfrm>
            <a:off x="570977" y="1512832"/>
            <a:ext cx="10616975" cy="646331"/>
          </a:xfrm>
          <a:prstGeom prst="rect">
            <a:avLst/>
          </a:prstGeom>
          <a:noFill/>
        </p:spPr>
        <p:txBody>
          <a:bodyPr wrap="square">
            <a:spAutoFit/>
          </a:bodyPr>
          <a:lstStyle/>
          <a:p>
            <a:r>
              <a:rPr lang="zh-CN" altLang="en-US" dirty="0">
                <a:solidFill>
                  <a:srgbClr val="FF0000"/>
                </a:solidFill>
              </a:rPr>
              <a:t>储备池主要用于时间序列预测、手写识别、语音识别、非线性信道均衡、财务预测、机器人控制和癫痫发作的检测等任务。所以其输入信号一般是处理预处理的语音信号，混沌信号等。</a:t>
            </a:r>
            <a:endParaRPr lang="zh-CN" altLang="en-US" dirty="0"/>
          </a:p>
        </p:txBody>
      </p:sp>
      <p:pic>
        <p:nvPicPr>
          <p:cNvPr id="6" name="图片 5">
            <a:extLst>
              <a:ext uri="{FF2B5EF4-FFF2-40B4-BE49-F238E27FC236}">
                <a16:creationId xmlns:a16="http://schemas.microsoft.com/office/drawing/2014/main" id="{0F908153-2940-4E09-9CFE-9F0D3FD83A01}"/>
              </a:ext>
            </a:extLst>
          </p:cNvPr>
          <p:cNvPicPr>
            <a:picLocks noChangeAspect="1"/>
          </p:cNvPicPr>
          <p:nvPr/>
        </p:nvPicPr>
        <p:blipFill>
          <a:blip r:embed="rId4"/>
          <a:stretch>
            <a:fillRect/>
          </a:stretch>
        </p:blipFill>
        <p:spPr>
          <a:xfrm>
            <a:off x="152990" y="2089929"/>
            <a:ext cx="7740150" cy="3607697"/>
          </a:xfrm>
          <a:prstGeom prst="rect">
            <a:avLst/>
          </a:prstGeom>
        </p:spPr>
      </p:pic>
      <p:pic>
        <p:nvPicPr>
          <p:cNvPr id="9" name="图片 8">
            <a:extLst>
              <a:ext uri="{FF2B5EF4-FFF2-40B4-BE49-F238E27FC236}">
                <a16:creationId xmlns:a16="http://schemas.microsoft.com/office/drawing/2014/main" id="{773BCE9B-C4BC-459A-BFB6-9181640A038D}"/>
              </a:ext>
            </a:extLst>
          </p:cNvPr>
          <p:cNvPicPr/>
          <p:nvPr/>
        </p:nvPicPr>
        <p:blipFill>
          <a:blip r:embed="rId5"/>
          <a:stretch>
            <a:fillRect/>
          </a:stretch>
        </p:blipFill>
        <p:spPr>
          <a:xfrm>
            <a:off x="4636700" y="3743662"/>
            <a:ext cx="6512880" cy="2794001"/>
          </a:xfrm>
          <a:prstGeom prst="rect">
            <a:avLst/>
          </a:prstGeom>
        </p:spPr>
      </p:pic>
      <p:sp>
        <p:nvSpPr>
          <p:cNvPr id="11" name="灯片编号占位符 10">
            <a:extLst>
              <a:ext uri="{FF2B5EF4-FFF2-40B4-BE49-F238E27FC236}">
                <a16:creationId xmlns:a16="http://schemas.microsoft.com/office/drawing/2014/main" id="{A55E7411-AB2A-4C38-B937-0EF2695BE487}"/>
              </a:ext>
            </a:extLst>
          </p:cNvPr>
          <p:cNvSpPr>
            <a:spLocks noGrp="1"/>
          </p:cNvSpPr>
          <p:nvPr>
            <p:ph type="sldNum" sz="quarter" idx="12"/>
          </p:nvPr>
        </p:nvSpPr>
        <p:spPr/>
        <p:txBody>
          <a:bodyPr/>
          <a:lstStyle/>
          <a:p>
            <a:fld id="{E3A068A8-8577-41C8-BEE4-6D4A2AD85817}" type="slidenum">
              <a:rPr lang="zh-CN" altLang="en-US" smtClean="0"/>
              <a:t>17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3"/>
          <p:cNvSpPr>
            <a:spLocks noChangeArrowheads="1"/>
          </p:cNvSpPr>
          <p:nvPr/>
        </p:nvSpPr>
        <p:spPr bwMode="auto">
          <a:xfrm>
            <a:off x="784560" y="480659"/>
            <a:ext cx="3271073"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掩膜信号</a:t>
            </a:r>
            <a:r>
              <a:rPr lang="en-US" altLang="zh-CN"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M(t)</a:t>
            </a:r>
            <a:endPar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7536BBBA-99A3-4BB3-88F2-8D1131F9C19C}"/>
                  </a:ext>
                </a:extLst>
              </p:cNvPr>
              <p:cNvSpPr txBox="1"/>
              <p:nvPr/>
            </p:nvSpPr>
            <p:spPr>
              <a:xfrm>
                <a:off x="570977" y="1375208"/>
                <a:ext cx="11197889" cy="923330"/>
              </a:xfrm>
              <a:prstGeom prst="rect">
                <a:avLst/>
              </a:prstGeom>
              <a:noFill/>
            </p:spPr>
            <p:txBody>
              <a:bodyPr wrap="square">
                <a:spAutoFit/>
              </a:bodyPr>
              <a:lstStyle/>
              <a:p>
                <a:r>
                  <a:rPr lang="zh-CN" altLang="en-US" dirty="0">
                    <a:solidFill>
                      <a:srgbClr val="FF0000"/>
                    </a:solidFill>
                  </a:rPr>
                  <a:t>对延时型储备池，每个周期 </a:t>
                </a:r>
                <a:r>
                  <a:rPr lang="en-US" altLang="zh-CN" dirty="0">
                    <a:solidFill>
                      <a:srgbClr val="FF0000"/>
                    </a:solidFill>
                  </a:rPr>
                  <a:t>T </a:t>
                </a:r>
                <a:r>
                  <a:rPr lang="zh-CN" altLang="en-US" dirty="0">
                    <a:solidFill>
                      <a:srgbClr val="FF0000"/>
                    </a:solidFill>
                  </a:rPr>
                  <a:t>内输入一个数据，在反馈环中得到 </a:t>
                </a:r>
                <a14:m>
                  <m:oMath xmlns:m="http://schemas.openxmlformats.org/officeDocument/2006/math">
                    <m:sSub>
                      <m:sSubPr>
                        <m:ctrlPr>
                          <a:rPr lang="zh-CN" altLang="en-US" smtClean="0">
                            <a:solidFill>
                              <a:srgbClr val="FF0000"/>
                            </a:solidFill>
                            <a:latin typeface="Cambria Math" panose="02040503050406030204" pitchFamily="18" charset="0"/>
                          </a:rPr>
                        </m:ctrlPr>
                      </m:sSubPr>
                      <m:e>
                        <m:r>
                          <a:rPr lang="zh-CN" altLang="en-US" i="1" smtClean="0">
                            <a:solidFill>
                              <a:srgbClr val="FF0000"/>
                            </a:solidFill>
                            <a:latin typeface="Cambria Math" panose="02040503050406030204" pitchFamily="18" charset="0"/>
                          </a:rPr>
                          <m:t>𝜏</m:t>
                        </m:r>
                      </m:e>
                      <m:sub>
                        <m:r>
                          <a:rPr lang="zh-CN" altLang="en-US" i="1" smtClean="0">
                            <a:solidFill>
                              <a:srgbClr val="FF0000"/>
                            </a:solidFill>
                            <a:latin typeface="Cambria Math" panose="02040503050406030204" pitchFamily="18" charset="0"/>
                          </a:rPr>
                          <m:t>𝐷</m:t>
                        </m:r>
                      </m:sub>
                    </m:sSub>
                  </m:oMath>
                </a14:m>
                <a:r>
                  <a:rPr lang="zh-CN" altLang="en-US" dirty="0">
                    <a:solidFill>
                      <a:srgbClr val="FF0000"/>
                    </a:solidFill>
                  </a:rPr>
                  <a:t>时间内的所有状态。如果</a:t>
                </a:r>
                <a14:m>
                  <m:oMath xmlns:m="http://schemas.openxmlformats.org/officeDocument/2006/math">
                    <m:sSub>
                      <m:sSubPr>
                        <m:ctrlPr>
                          <a:rPr lang="zh-CN" altLang="en-US" i="1">
                            <a:solidFill>
                              <a:srgbClr val="FF0000"/>
                            </a:solidFill>
                            <a:latin typeface="Cambria Math" panose="02040503050406030204" pitchFamily="18" charset="0"/>
                          </a:rPr>
                        </m:ctrlPr>
                      </m:sSubPr>
                      <m:e>
                        <m:r>
                          <a:rPr lang="zh-CN" altLang="en-US" i="1">
                            <a:solidFill>
                              <a:srgbClr val="FF0000"/>
                            </a:solidFill>
                            <a:latin typeface="Cambria Math" panose="02040503050406030204" pitchFamily="18" charset="0"/>
                          </a:rPr>
                          <m:t>𝜏</m:t>
                        </m:r>
                      </m:e>
                      <m:sub>
                        <m:r>
                          <a:rPr lang="zh-CN" altLang="en-US" i="1">
                            <a:solidFill>
                              <a:srgbClr val="FF0000"/>
                            </a:solidFill>
                            <a:latin typeface="Cambria Math" panose="02040503050406030204" pitchFamily="18" charset="0"/>
                          </a:rPr>
                          <m:t>𝐷</m:t>
                        </m:r>
                      </m:sub>
                    </m:sSub>
                    <m:r>
                      <a:rPr lang="zh-CN" altLang="en-US" i="1">
                        <a:solidFill>
                          <a:srgbClr val="FF0000"/>
                        </a:solidFill>
                        <a:latin typeface="Cambria Math" panose="02040503050406030204" pitchFamily="18" charset="0"/>
                      </a:rPr>
                      <m:t> </m:t>
                    </m:r>
                  </m:oMath>
                </a14:m>
                <a:r>
                  <a:rPr lang="en-US" altLang="zh-CN" dirty="0">
                    <a:solidFill>
                      <a:srgbClr val="FF0000"/>
                    </a:solidFill>
                  </a:rPr>
                  <a:t>&gt;TR</a:t>
                </a:r>
                <a:r>
                  <a:rPr lang="zh-CN" altLang="en-US" dirty="0">
                    <a:solidFill>
                      <a:srgbClr val="FF0000"/>
                    </a:solidFill>
                  </a:rPr>
                  <a:t>（系统响应时间）（大多数系统属于这种情况），那么反馈环中的状态就只有最初几个虚拟节点可以反映出输入信息的响应，而其他虚拟节点则处于稳态之中。为了解决这个问题，提出了掩码的概念。</a:t>
                </a:r>
                <a:endParaRPr lang="zh-CN" altLang="en-US" dirty="0"/>
              </a:p>
            </p:txBody>
          </p:sp>
        </mc:Choice>
        <mc:Fallback>
          <p:sp>
            <p:nvSpPr>
              <p:cNvPr id="7" name="文本框 6">
                <a:extLst>
                  <a:ext uri="{FF2B5EF4-FFF2-40B4-BE49-F238E27FC236}">
                    <a16:creationId xmlns:a16="http://schemas.microsoft.com/office/drawing/2014/main" id="{7536BBBA-99A3-4BB3-88F2-8D1131F9C19C}"/>
                  </a:ext>
                </a:extLst>
              </p:cNvPr>
              <p:cNvSpPr txBox="1">
                <a:spLocks noRot="1" noChangeAspect="1" noMove="1" noResize="1" noEditPoints="1" noAdjustHandles="1" noChangeArrowheads="1" noChangeShapeType="1" noTextEdit="1"/>
              </p:cNvSpPr>
              <p:nvPr/>
            </p:nvSpPr>
            <p:spPr>
              <a:xfrm>
                <a:off x="570977" y="1375208"/>
                <a:ext cx="11197889" cy="923330"/>
              </a:xfrm>
              <a:prstGeom prst="rect">
                <a:avLst/>
              </a:prstGeom>
              <a:blipFill>
                <a:blip r:embed="rId4"/>
                <a:stretch>
                  <a:fillRect l="-490" t="-5960" r="-218" b="-7947"/>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C316BFF3-5F33-4ACB-959D-1E7DE418FA93}"/>
              </a:ext>
            </a:extLst>
          </p:cNvPr>
          <p:cNvPicPr>
            <a:picLocks noChangeAspect="1"/>
          </p:cNvPicPr>
          <p:nvPr/>
        </p:nvPicPr>
        <p:blipFill>
          <a:blip r:embed="rId5"/>
          <a:stretch>
            <a:fillRect/>
          </a:stretch>
        </p:blipFill>
        <p:spPr>
          <a:xfrm>
            <a:off x="1645601" y="2608312"/>
            <a:ext cx="8467725" cy="3048000"/>
          </a:xfrm>
          <a:prstGeom prst="rect">
            <a:avLst/>
          </a:prstGeom>
        </p:spPr>
      </p:pic>
      <p:sp>
        <p:nvSpPr>
          <p:cNvPr id="5" name="文本框 4">
            <a:extLst>
              <a:ext uri="{FF2B5EF4-FFF2-40B4-BE49-F238E27FC236}">
                <a16:creationId xmlns:a16="http://schemas.microsoft.com/office/drawing/2014/main" id="{7A00700A-951C-47C5-85FB-AC4C85A01A74}"/>
              </a:ext>
            </a:extLst>
          </p:cNvPr>
          <p:cNvSpPr txBox="1"/>
          <p:nvPr/>
        </p:nvSpPr>
        <p:spPr>
          <a:xfrm>
            <a:off x="2516915" y="5858624"/>
            <a:ext cx="3999813" cy="646331"/>
          </a:xfrm>
          <a:prstGeom prst="rect">
            <a:avLst/>
          </a:prstGeom>
          <a:noFill/>
        </p:spPr>
        <p:txBody>
          <a:bodyPr wrap="none" rtlCol="0">
            <a:spAutoFit/>
          </a:bodyPr>
          <a:lstStyle/>
          <a:p>
            <a:r>
              <a:rPr lang="zh-CN" altLang="en-US" dirty="0"/>
              <a:t>（</a:t>
            </a:r>
            <a:r>
              <a:rPr lang="en-US" altLang="zh-CN" dirty="0"/>
              <a:t>a</a:t>
            </a:r>
            <a:r>
              <a:rPr lang="zh-CN" altLang="en-US" dirty="0"/>
              <a:t>）空间环形分布储备池</a:t>
            </a:r>
            <a:endParaRPr lang="en-US" altLang="zh-CN" dirty="0"/>
          </a:p>
          <a:p>
            <a:r>
              <a:rPr lang="zh-CN" altLang="en-US" dirty="0"/>
              <a:t>（</a:t>
            </a:r>
            <a:r>
              <a:rPr lang="en-US" altLang="zh-CN" dirty="0"/>
              <a:t>b</a:t>
            </a:r>
            <a:r>
              <a:rPr lang="zh-CN" altLang="en-US" dirty="0"/>
              <a:t>）非线性节点加延迟反馈环储备池</a:t>
            </a:r>
          </a:p>
        </p:txBody>
      </p:sp>
      <p:sp>
        <p:nvSpPr>
          <p:cNvPr id="12" name="灯片编号占位符 11">
            <a:extLst>
              <a:ext uri="{FF2B5EF4-FFF2-40B4-BE49-F238E27FC236}">
                <a16:creationId xmlns:a16="http://schemas.microsoft.com/office/drawing/2014/main" id="{B09503EE-2E01-4193-A67A-5DB604CE6CBB}"/>
              </a:ext>
            </a:extLst>
          </p:cNvPr>
          <p:cNvSpPr>
            <a:spLocks noGrp="1"/>
          </p:cNvSpPr>
          <p:nvPr>
            <p:ph type="sldNum" sz="quarter" idx="12"/>
          </p:nvPr>
        </p:nvSpPr>
        <p:spPr/>
        <p:txBody>
          <a:bodyPr/>
          <a:lstStyle/>
          <a:p>
            <a:fld id="{E3A068A8-8577-41C8-BEE4-6D4A2AD85817}" type="slidenum">
              <a:rPr lang="zh-CN" altLang="en-US" smtClean="0"/>
              <a:t>18</a:t>
            </a:fld>
            <a:endParaRPr lang="zh-CN" altLang="en-US"/>
          </a:p>
        </p:txBody>
      </p:sp>
    </p:spTree>
    <p:extLst>
      <p:ext uri="{BB962C8B-B14F-4D97-AF65-F5344CB8AC3E}">
        <p14:creationId xmlns:p14="http://schemas.microsoft.com/office/powerpoint/2010/main" val="295162391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 name="文本框 1"/>
          <p:cNvSpPr txBox="1"/>
          <p:nvPr/>
        </p:nvSpPr>
        <p:spPr>
          <a:xfrm>
            <a:off x="183086" y="1074509"/>
            <a:ext cx="2850570" cy="4708981"/>
          </a:xfrm>
          <a:prstGeom prst="rect">
            <a:avLst/>
          </a:prstGeom>
          <a:noFill/>
        </p:spPr>
        <p:txBody>
          <a:bodyPr wrap="square" rtlCol="0">
            <a:spAutoFit/>
          </a:bodyPr>
          <a:lstStyle/>
          <a:p>
            <a:pPr algn="just"/>
            <a:r>
              <a:rPr lang="zh-CN" altLang="en-US" sz="2000" dirty="0"/>
              <a:t>在时刻 </a:t>
            </a:r>
            <a:r>
              <a:rPr lang="en-US" altLang="zh-CN" sz="2000" dirty="0"/>
              <a:t>t </a:t>
            </a:r>
            <a:r>
              <a:rPr lang="zh-CN" altLang="en-US" sz="2000" dirty="0"/>
              <a:t>输入的数据 </a:t>
            </a:r>
            <a:r>
              <a:rPr lang="en-US" altLang="zh-CN" sz="2000" dirty="0"/>
              <a:t>u(k)</a:t>
            </a:r>
            <a:r>
              <a:rPr lang="zh-CN" altLang="en-US" sz="2000" dirty="0"/>
              <a:t>乘以由 </a:t>
            </a:r>
            <a:r>
              <a:rPr lang="en-US" altLang="zh-CN" sz="2000" dirty="0"/>
              <a:t>N </a:t>
            </a:r>
            <a:r>
              <a:rPr lang="zh-CN" altLang="en-US" sz="2000" dirty="0"/>
              <a:t>个元素（</a:t>
            </a:r>
            <a:r>
              <a:rPr lang="en-US" altLang="zh-CN" sz="2000" dirty="0"/>
              <a:t>N </a:t>
            </a:r>
            <a:r>
              <a:rPr lang="zh-CN" altLang="en-US" sz="2000" dirty="0"/>
              <a:t>为虚拟节点的数量）构成的向量或矩阵，</a:t>
            </a:r>
            <a:r>
              <a:rPr lang="zh-CN" altLang="en-US" sz="2000" dirty="0">
                <a:solidFill>
                  <a:srgbClr val="FF0000"/>
                </a:solidFill>
              </a:rPr>
              <a:t>使得原本在一个输入周期内恒定的输入值具有了 </a:t>
            </a:r>
            <a:r>
              <a:rPr lang="en-US" altLang="zh-CN" sz="2000" dirty="0">
                <a:solidFill>
                  <a:srgbClr val="FF0000"/>
                </a:solidFill>
              </a:rPr>
              <a:t>N </a:t>
            </a:r>
            <a:r>
              <a:rPr lang="zh-CN" altLang="en-US" sz="2000" dirty="0">
                <a:solidFill>
                  <a:srgbClr val="FF0000"/>
                </a:solidFill>
              </a:rPr>
              <a:t>个不同的输入权重，因而对应到反馈环中 </a:t>
            </a:r>
            <a:r>
              <a:rPr lang="en-US" altLang="zh-CN" sz="2000" dirty="0">
                <a:solidFill>
                  <a:srgbClr val="FF0000"/>
                </a:solidFill>
              </a:rPr>
              <a:t>τ </a:t>
            </a:r>
            <a:r>
              <a:rPr lang="zh-CN" altLang="en-US" sz="2000" dirty="0">
                <a:solidFill>
                  <a:srgbClr val="FF0000"/>
                </a:solidFill>
              </a:rPr>
              <a:t>时间内分成的 </a:t>
            </a:r>
            <a:r>
              <a:rPr lang="en-US" altLang="zh-CN" sz="2000" dirty="0">
                <a:solidFill>
                  <a:srgbClr val="FF0000"/>
                </a:solidFill>
              </a:rPr>
              <a:t>N </a:t>
            </a:r>
            <a:r>
              <a:rPr lang="zh-CN" altLang="en-US" sz="2000" dirty="0">
                <a:solidFill>
                  <a:srgbClr val="FF0000"/>
                </a:solidFill>
              </a:rPr>
              <a:t>个虚拟节点上的状态各不相同</a:t>
            </a:r>
            <a:r>
              <a:rPr lang="en-US" altLang="zh-CN" sz="2000" dirty="0">
                <a:solidFill>
                  <a:srgbClr val="FF0000"/>
                </a:solidFill>
              </a:rPr>
              <a:t>,</a:t>
            </a:r>
            <a:r>
              <a:rPr lang="zh-CN" altLang="en-US" sz="2000" dirty="0">
                <a:solidFill>
                  <a:srgbClr val="FF0000"/>
                </a:solidFill>
              </a:rPr>
              <a:t>使得系统一直处于暂态响应状态</a:t>
            </a:r>
            <a:r>
              <a:rPr lang="zh-CN" altLang="en-US" sz="2000" dirty="0"/>
              <a:t>。掩码的作用实际上</a:t>
            </a:r>
            <a:r>
              <a:rPr lang="zh-CN" altLang="en-US" sz="2000" dirty="0">
                <a:solidFill>
                  <a:srgbClr val="FF0000"/>
                </a:solidFill>
              </a:rPr>
              <a:t>相当于输入权重矩阵 </a:t>
            </a:r>
            <a:r>
              <a:rPr lang="en-US" altLang="zh-CN" sz="2000" dirty="0">
                <a:solidFill>
                  <a:srgbClr val="FF0000"/>
                </a:solidFill>
              </a:rPr>
              <a:t>Win</a:t>
            </a:r>
            <a:r>
              <a:rPr lang="zh-CN" altLang="en-US" sz="2000" dirty="0">
                <a:solidFill>
                  <a:srgbClr val="FF0000"/>
                </a:solidFill>
              </a:rPr>
              <a:t>的作用</a:t>
            </a:r>
            <a:r>
              <a:rPr lang="zh-CN" altLang="en-US" sz="2000" dirty="0"/>
              <a:t>，因此创建了虚拟节点的丰富动态。</a:t>
            </a:r>
            <a:endParaRPr lang="zh-CN" altLang="en-US" sz="2400" dirty="0">
              <a:solidFill>
                <a:schemeClr val="tx1"/>
              </a:solidFill>
              <a:uFillTx/>
              <a:latin typeface="Times New Roman" panose="02020603050405020304" charset="0"/>
              <a:ea typeface="宋体" panose="02010600030101010101" pitchFamily="2" charset="-122"/>
              <a:cs typeface="微软雅黑" panose="020B0503020204020204" charset="-122"/>
            </a:endParaRPr>
          </a:p>
        </p:txBody>
      </p:sp>
      <p:pic>
        <p:nvPicPr>
          <p:cNvPr id="4" name="图片 3">
            <a:extLst>
              <a:ext uri="{FF2B5EF4-FFF2-40B4-BE49-F238E27FC236}">
                <a16:creationId xmlns:a16="http://schemas.microsoft.com/office/drawing/2014/main" id="{074E5CB1-4E58-48EB-BE49-50A9EA249E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0165" y="306331"/>
            <a:ext cx="8567020" cy="6425266"/>
          </a:xfrm>
          <a:prstGeom prst="rect">
            <a:avLst/>
          </a:prstGeom>
        </p:spPr>
      </p:pic>
      <p:sp>
        <p:nvSpPr>
          <p:cNvPr id="7" name="灯片编号占位符 6">
            <a:extLst>
              <a:ext uri="{FF2B5EF4-FFF2-40B4-BE49-F238E27FC236}">
                <a16:creationId xmlns:a16="http://schemas.microsoft.com/office/drawing/2014/main" id="{E91ECA8D-C5D4-48B6-8C27-04CB17CE8CAE}"/>
              </a:ext>
            </a:extLst>
          </p:cNvPr>
          <p:cNvSpPr>
            <a:spLocks noGrp="1"/>
          </p:cNvSpPr>
          <p:nvPr>
            <p:ph type="sldNum" sz="quarter" idx="12"/>
          </p:nvPr>
        </p:nvSpPr>
        <p:spPr/>
        <p:txBody>
          <a:bodyPr/>
          <a:lstStyle/>
          <a:p>
            <a:fld id="{E3A068A8-8577-41C8-BEE4-6D4A2AD85817}" type="slidenum">
              <a:rPr lang="zh-CN" altLang="en-US" smtClean="0"/>
              <a:t>19</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7576" t="62621" r="53171"/>
          <a:stretch>
            <a:fillRect/>
          </a:stretch>
        </p:blipFill>
        <p:spPr>
          <a:xfrm rot="16200000">
            <a:off x="-500744" y="486227"/>
            <a:ext cx="6894288" cy="5892800"/>
          </a:xfrm>
          <a:custGeom>
            <a:avLst/>
            <a:gdLst>
              <a:gd name="connsiteX0" fmla="*/ 0 w 12192000"/>
              <a:gd name="connsiteY0" fmla="*/ 0 h 6088666"/>
              <a:gd name="connsiteX1" fmla="*/ 12192000 w 12192000"/>
              <a:gd name="connsiteY1" fmla="*/ 0 h 6088666"/>
              <a:gd name="connsiteX2" fmla="*/ 12192000 w 12192000"/>
              <a:gd name="connsiteY2" fmla="*/ 6088666 h 6088666"/>
              <a:gd name="connsiteX3" fmla="*/ 0 w 12192000"/>
              <a:gd name="connsiteY3" fmla="*/ 6088666 h 6088666"/>
              <a:gd name="connsiteX4" fmla="*/ 0 w 12192000"/>
              <a:gd name="connsiteY4" fmla="*/ 0 h 6088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88666">
                <a:moveTo>
                  <a:pt x="0" y="0"/>
                </a:moveTo>
                <a:lnTo>
                  <a:pt x="12192000" y="0"/>
                </a:lnTo>
                <a:lnTo>
                  <a:pt x="12192000" y="6088666"/>
                </a:lnTo>
                <a:lnTo>
                  <a:pt x="0" y="6088666"/>
                </a:lnTo>
                <a:lnTo>
                  <a:pt x="0" y="0"/>
                </a:lnTo>
                <a:close/>
              </a:path>
            </a:pathLst>
          </a:custGeom>
        </p:spPr>
      </p:pic>
      <p:sp>
        <p:nvSpPr>
          <p:cNvPr id="17" name="文本框 16"/>
          <p:cNvSpPr txBox="1"/>
          <p:nvPr/>
        </p:nvSpPr>
        <p:spPr>
          <a:xfrm>
            <a:off x="1962246" y="3744576"/>
            <a:ext cx="1997796" cy="461665"/>
          </a:xfrm>
          <a:prstGeom prst="rect">
            <a:avLst/>
          </a:prstGeom>
          <a:noFill/>
        </p:spPr>
        <p:txBody>
          <a:bodyPr wrap="square" rtlCol="0">
            <a:spAutoFit/>
          </a:bodyPr>
          <a:lstStyle/>
          <a:p>
            <a:pPr algn="dist"/>
            <a:r>
              <a:rPr lang="en-US" altLang="zh-CN" sz="2400" dirty="0">
                <a:solidFill>
                  <a:srgbClr val="000000"/>
                </a:solidFill>
                <a:latin typeface="造字工房悦黑体验版纤细体" pitchFamily="50" charset="-122"/>
                <a:ea typeface="造字工房悦黑体验版纤细体" pitchFamily="50" charset="-122"/>
              </a:rPr>
              <a:t>CONTENTS</a:t>
            </a:r>
            <a:endParaRPr lang="zh-CN" altLang="en-US" sz="2400" dirty="0">
              <a:solidFill>
                <a:srgbClr val="000000"/>
              </a:solidFill>
              <a:latin typeface="造字工房悦黑体验版纤细体" pitchFamily="50" charset="-122"/>
              <a:ea typeface="造字工房悦黑体验版纤细体" pitchFamily="50" charset="-122"/>
            </a:endParaRPr>
          </a:p>
        </p:txBody>
      </p:sp>
      <p:sp>
        <p:nvSpPr>
          <p:cNvPr id="19" name="文本框 18"/>
          <p:cNvSpPr txBox="1"/>
          <p:nvPr/>
        </p:nvSpPr>
        <p:spPr>
          <a:xfrm>
            <a:off x="1807028" y="2559903"/>
            <a:ext cx="2540000" cy="1323439"/>
          </a:xfrm>
          <a:prstGeom prst="rect">
            <a:avLst/>
          </a:prstGeom>
          <a:noFill/>
        </p:spPr>
        <p:txBody>
          <a:bodyPr wrap="square" rtlCol="0">
            <a:spAutoFit/>
          </a:bodyPr>
          <a:lstStyle/>
          <a:p>
            <a:r>
              <a:rPr lang="zh-CN" altLang="en-US" sz="8000" dirty="0">
                <a:latin typeface="方正兰亭粗黑简体" panose="02000000000000000000" pitchFamily="2" charset="-122"/>
                <a:ea typeface="方正兰亭粗黑简体" panose="02000000000000000000" pitchFamily="2" charset="-122"/>
              </a:rPr>
              <a:t>目录</a:t>
            </a:r>
          </a:p>
        </p:txBody>
      </p:sp>
      <p:sp>
        <p:nvSpPr>
          <p:cNvPr id="20" name="文本框 19"/>
          <p:cNvSpPr txBox="1"/>
          <p:nvPr/>
        </p:nvSpPr>
        <p:spPr>
          <a:xfrm>
            <a:off x="6096000" y="1961328"/>
            <a:ext cx="3553609" cy="583565"/>
          </a:xfrm>
          <a:prstGeom prst="rect">
            <a:avLst/>
          </a:prstGeom>
          <a:noFill/>
        </p:spPr>
        <p:txBody>
          <a:bodyPr wrap="square" rtlCol="0">
            <a:spAutoFit/>
          </a:bodyPr>
          <a:lstStyle/>
          <a:p>
            <a:pPr algn="dist"/>
            <a:r>
              <a:rPr lang="en-US" altLang="zh-CN" sz="3200" dirty="0">
                <a:latin typeface="方正兰亭粗黑简体" panose="02000000000000000000" pitchFamily="2" charset="-122"/>
                <a:ea typeface="方正兰亭粗黑简体" panose="02000000000000000000" pitchFamily="2" charset="-122"/>
              </a:rPr>
              <a:t>1/</a:t>
            </a:r>
            <a:r>
              <a:rPr lang="zh-CN" altLang="en-US" sz="3200" dirty="0">
                <a:latin typeface="方正兰亭粗黑简体" panose="02000000000000000000" pitchFamily="2" charset="-122"/>
                <a:ea typeface="方正兰亭粗黑简体" panose="02000000000000000000" pitchFamily="2" charset="-122"/>
              </a:rPr>
              <a:t>研究背景</a:t>
            </a:r>
            <a:endParaRPr lang="zh-CN" altLang="en-US" sz="3200" dirty="0">
              <a:latin typeface="造字工房悦黑体验版纤细体" pitchFamily="50" charset="-122"/>
              <a:ea typeface="造字工房悦黑体验版纤细体" pitchFamily="50" charset="-122"/>
            </a:endParaRPr>
          </a:p>
        </p:txBody>
      </p:sp>
      <p:sp>
        <p:nvSpPr>
          <p:cNvPr id="21" name="文本框 20"/>
          <p:cNvSpPr txBox="1"/>
          <p:nvPr/>
        </p:nvSpPr>
        <p:spPr>
          <a:xfrm>
            <a:off x="6096001" y="2709649"/>
            <a:ext cx="3553608" cy="583565"/>
          </a:xfrm>
          <a:prstGeom prst="rect">
            <a:avLst/>
          </a:prstGeom>
          <a:noFill/>
        </p:spPr>
        <p:txBody>
          <a:bodyPr wrap="square" rtlCol="0">
            <a:spAutoFit/>
          </a:bodyPr>
          <a:lstStyle/>
          <a:p>
            <a:pPr algn="dist"/>
            <a:r>
              <a:rPr lang="en-US" altLang="zh-CN" sz="3200" dirty="0">
                <a:latin typeface="方正兰亭粗黑简体" panose="02000000000000000000" pitchFamily="2" charset="-122"/>
                <a:ea typeface="方正兰亭粗黑简体" panose="02000000000000000000" pitchFamily="2" charset="-122"/>
              </a:rPr>
              <a:t>2/</a:t>
            </a:r>
            <a:r>
              <a:rPr lang="zh-CN" altLang="en-US" sz="3200" dirty="0">
                <a:latin typeface="方正兰亭粗黑简体" panose="02000000000000000000" pitchFamily="2" charset="-122"/>
                <a:ea typeface="方正兰亭粗黑简体" panose="02000000000000000000" pitchFamily="2" charset="-122"/>
              </a:rPr>
              <a:t>基础理论</a:t>
            </a:r>
          </a:p>
        </p:txBody>
      </p:sp>
      <p:sp>
        <p:nvSpPr>
          <p:cNvPr id="22" name="文本框 21"/>
          <p:cNvSpPr txBox="1"/>
          <p:nvPr/>
        </p:nvSpPr>
        <p:spPr>
          <a:xfrm>
            <a:off x="6096000" y="3457970"/>
            <a:ext cx="4973619" cy="583565"/>
          </a:xfrm>
          <a:prstGeom prst="rect">
            <a:avLst/>
          </a:prstGeom>
          <a:noFill/>
        </p:spPr>
        <p:txBody>
          <a:bodyPr wrap="square" rtlCol="0">
            <a:spAutoFit/>
          </a:bodyPr>
          <a:lstStyle/>
          <a:p>
            <a:pPr algn="dist"/>
            <a:r>
              <a:rPr lang="en-US" altLang="zh-CN" sz="3200" dirty="0">
                <a:latin typeface="方正兰亭粗黑简体" panose="02000000000000000000" pitchFamily="2" charset="-122"/>
                <a:ea typeface="方正兰亭粗黑简体" panose="02000000000000000000" pitchFamily="2" charset="-122"/>
              </a:rPr>
              <a:t>3/</a:t>
            </a:r>
            <a:r>
              <a:rPr lang="zh-CN" altLang="en-US" sz="3200" dirty="0">
                <a:latin typeface="方正兰亭粗黑简体" panose="02000000000000000000" pitchFamily="2" charset="-122"/>
                <a:ea typeface="方正兰亭粗黑简体" panose="02000000000000000000" pitchFamily="2" charset="-122"/>
              </a:rPr>
              <a:t>储备池的特点</a:t>
            </a:r>
          </a:p>
        </p:txBody>
      </p:sp>
      <p:sp>
        <p:nvSpPr>
          <p:cNvPr id="23" name="文本框 22"/>
          <p:cNvSpPr txBox="1"/>
          <p:nvPr/>
        </p:nvSpPr>
        <p:spPr>
          <a:xfrm>
            <a:off x="6096000" y="4206241"/>
            <a:ext cx="5629835" cy="584775"/>
          </a:xfrm>
          <a:prstGeom prst="rect">
            <a:avLst/>
          </a:prstGeom>
          <a:noFill/>
        </p:spPr>
        <p:txBody>
          <a:bodyPr wrap="square" rtlCol="0">
            <a:spAutoFit/>
          </a:bodyPr>
          <a:lstStyle/>
          <a:p>
            <a:pPr algn="dist"/>
            <a:r>
              <a:rPr lang="en-US" altLang="zh-CN" sz="3200" dirty="0">
                <a:latin typeface="方正兰亭粗黑简体" panose="02000000000000000000" pitchFamily="2" charset="-122"/>
                <a:ea typeface="方正兰亭粗黑简体" panose="02000000000000000000" pitchFamily="2" charset="-122"/>
              </a:rPr>
              <a:t>4/</a:t>
            </a:r>
            <a:r>
              <a:rPr lang="zh-CN" altLang="en-US" sz="3200" dirty="0">
                <a:latin typeface="造字工房悦黑体验版纤细体" pitchFamily="50" charset="-122"/>
                <a:ea typeface="造字工房悦黑体验版纤细体" pitchFamily="50" charset="-122"/>
              </a:rPr>
              <a:t>储备池局部分析</a:t>
            </a:r>
          </a:p>
        </p:txBody>
      </p:sp>
      <p:sp>
        <p:nvSpPr>
          <p:cNvPr id="9" name="文本框 8">
            <a:extLst>
              <a:ext uri="{FF2B5EF4-FFF2-40B4-BE49-F238E27FC236}">
                <a16:creationId xmlns:a16="http://schemas.microsoft.com/office/drawing/2014/main" id="{10961E85-3C48-4E56-B0B2-47F44914579B}"/>
              </a:ext>
            </a:extLst>
          </p:cNvPr>
          <p:cNvSpPr txBox="1"/>
          <p:nvPr/>
        </p:nvSpPr>
        <p:spPr>
          <a:xfrm>
            <a:off x="6095999" y="4954612"/>
            <a:ext cx="3553609" cy="583565"/>
          </a:xfrm>
          <a:prstGeom prst="rect">
            <a:avLst/>
          </a:prstGeom>
          <a:noFill/>
        </p:spPr>
        <p:txBody>
          <a:bodyPr wrap="square" rtlCol="0">
            <a:spAutoFit/>
          </a:bodyPr>
          <a:lstStyle/>
          <a:p>
            <a:pPr algn="dist"/>
            <a:r>
              <a:rPr lang="en-US" altLang="zh-CN" sz="3200" dirty="0">
                <a:latin typeface="方正兰亭粗黑简体" panose="02000000000000000000" pitchFamily="2" charset="-122"/>
                <a:ea typeface="方正兰亭粗黑简体" panose="02000000000000000000" pitchFamily="2" charset="-122"/>
              </a:rPr>
              <a:t>5/</a:t>
            </a:r>
            <a:r>
              <a:rPr lang="zh-CN" altLang="en-US" sz="3200" dirty="0">
                <a:latin typeface="方正兰亭粗黑简体" panose="02000000000000000000" pitchFamily="2" charset="-122"/>
                <a:ea typeface="方正兰亭粗黑简体" panose="02000000000000000000" pitchFamily="2" charset="-122"/>
              </a:rPr>
              <a:t>归纳总结</a:t>
            </a:r>
            <a:endParaRPr lang="zh-CN" altLang="en-US" sz="3200" dirty="0">
              <a:latin typeface="造字工房悦黑体验版纤细体" pitchFamily="50" charset="-122"/>
              <a:ea typeface="造字工房悦黑体验版纤细体" pitchFamily="50" charset="-122"/>
            </a:endParaRPr>
          </a:p>
        </p:txBody>
      </p:sp>
      <p:sp>
        <p:nvSpPr>
          <p:cNvPr id="5" name="灯片编号占位符 4">
            <a:extLst>
              <a:ext uri="{FF2B5EF4-FFF2-40B4-BE49-F238E27FC236}">
                <a16:creationId xmlns:a16="http://schemas.microsoft.com/office/drawing/2014/main" id="{5EC757C7-4213-4533-B23C-2F12552DA573}"/>
              </a:ext>
            </a:extLst>
          </p:cNvPr>
          <p:cNvSpPr>
            <a:spLocks noGrp="1"/>
          </p:cNvSpPr>
          <p:nvPr>
            <p:ph type="sldNum" sz="quarter" idx="12"/>
          </p:nvPr>
        </p:nvSpPr>
        <p:spPr/>
        <p:txBody>
          <a:bodyPr/>
          <a:lstStyle/>
          <a:p>
            <a:fld id="{E3A068A8-8577-41C8-BEE4-6D4A2AD85817}" type="slidenum">
              <a:rPr lang="zh-CN" altLang="en-US" smtClean="0"/>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pic>
        <p:nvPicPr>
          <p:cNvPr id="3" name="图片 2">
            <a:extLst>
              <a:ext uri="{FF2B5EF4-FFF2-40B4-BE49-F238E27FC236}">
                <a16:creationId xmlns:a16="http://schemas.microsoft.com/office/drawing/2014/main" id="{FB10BCC0-1EFD-4F41-93A7-A0A9686E1013}"/>
              </a:ext>
            </a:extLst>
          </p:cNvPr>
          <p:cNvPicPr>
            <a:picLocks noChangeAspect="1"/>
          </p:cNvPicPr>
          <p:nvPr/>
        </p:nvPicPr>
        <p:blipFill>
          <a:blip r:embed="rId4"/>
          <a:stretch>
            <a:fillRect/>
          </a:stretch>
        </p:blipFill>
        <p:spPr>
          <a:xfrm>
            <a:off x="343359" y="1116431"/>
            <a:ext cx="5125723" cy="3443288"/>
          </a:xfrm>
          <a:prstGeom prst="rect">
            <a:avLst/>
          </a:prstGeom>
        </p:spPr>
      </p:pic>
      <p:pic>
        <p:nvPicPr>
          <p:cNvPr id="7" name="图片 6">
            <a:extLst>
              <a:ext uri="{FF2B5EF4-FFF2-40B4-BE49-F238E27FC236}">
                <a16:creationId xmlns:a16="http://schemas.microsoft.com/office/drawing/2014/main" id="{B49EDA77-D2E4-4FCB-88D3-09184E6CF2C3}"/>
              </a:ext>
            </a:extLst>
          </p:cNvPr>
          <p:cNvPicPr/>
          <p:nvPr/>
        </p:nvPicPr>
        <p:blipFill>
          <a:blip r:embed="rId5"/>
          <a:stretch>
            <a:fillRect/>
          </a:stretch>
        </p:blipFill>
        <p:spPr>
          <a:xfrm>
            <a:off x="6096000" y="244475"/>
            <a:ext cx="5016649" cy="2343194"/>
          </a:xfrm>
          <a:prstGeom prst="rect">
            <a:avLst/>
          </a:prstGeom>
        </p:spPr>
      </p:pic>
      <p:sp>
        <p:nvSpPr>
          <p:cNvPr id="5" name="文本框 4">
            <a:extLst>
              <a:ext uri="{FF2B5EF4-FFF2-40B4-BE49-F238E27FC236}">
                <a16:creationId xmlns:a16="http://schemas.microsoft.com/office/drawing/2014/main" id="{E48A0C73-0BD5-4D08-8C2B-4135CE914121}"/>
              </a:ext>
            </a:extLst>
          </p:cNvPr>
          <p:cNvSpPr txBox="1"/>
          <p:nvPr/>
        </p:nvSpPr>
        <p:spPr>
          <a:xfrm>
            <a:off x="849854" y="538070"/>
            <a:ext cx="3992311" cy="369332"/>
          </a:xfrm>
          <a:prstGeom prst="rect">
            <a:avLst/>
          </a:prstGeom>
          <a:noFill/>
        </p:spPr>
        <p:txBody>
          <a:bodyPr wrap="none" rtlCol="0">
            <a:spAutoFit/>
          </a:bodyPr>
          <a:lstStyle/>
          <a:p>
            <a:r>
              <a:rPr lang="zh-CN" altLang="en-US" dirty="0"/>
              <a:t>对称（左）和不对称延时结构（右）</a:t>
            </a:r>
          </a:p>
        </p:txBody>
      </p:sp>
      <p:pic>
        <p:nvPicPr>
          <p:cNvPr id="9" name="图片 8">
            <a:extLst>
              <a:ext uri="{FF2B5EF4-FFF2-40B4-BE49-F238E27FC236}">
                <a16:creationId xmlns:a16="http://schemas.microsoft.com/office/drawing/2014/main" id="{E6D48676-387D-40A3-B1AD-1878D5AC0764}"/>
              </a:ext>
            </a:extLst>
          </p:cNvPr>
          <p:cNvPicPr/>
          <p:nvPr/>
        </p:nvPicPr>
        <p:blipFill>
          <a:blip r:embed="rId5"/>
          <a:stretch>
            <a:fillRect/>
          </a:stretch>
        </p:blipFill>
        <p:spPr>
          <a:xfrm>
            <a:off x="6193351" y="4270331"/>
            <a:ext cx="5016649" cy="2343194"/>
          </a:xfrm>
          <a:prstGeom prst="rect">
            <a:avLst/>
          </a:prstGeom>
        </p:spPr>
      </p:pic>
      <p:pic>
        <p:nvPicPr>
          <p:cNvPr id="11" name="图片 10">
            <a:extLst>
              <a:ext uri="{FF2B5EF4-FFF2-40B4-BE49-F238E27FC236}">
                <a16:creationId xmlns:a16="http://schemas.microsoft.com/office/drawing/2014/main" id="{137AE7F2-1705-413D-A2FC-9A6B1B343E66}"/>
              </a:ext>
            </a:extLst>
          </p:cNvPr>
          <p:cNvPicPr>
            <a:picLocks noChangeAspect="1"/>
          </p:cNvPicPr>
          <p:nvPr/>
        </p:nvPicPr>
        <p:blipFill>
          <a:blip r:embed="rId6"/>
          <a:stretch>
            <a:fillRect/>
          </a:stretch>
        </p:blipFill>
        <p:spPr>
          <a:xfrm>
            <a:off x="5811175" y="2838075"/>
            <a:ext cx="5953125" cy="990600"/>
          </a:xfrm>
          <a:prstGeom prst="rect">
            <a:avLst/>
          </a:prstGeom>
        </p:spPr>
      </p:pic>
      <p:pic>
        <p:nvPicPr>
          <p:cNvPr id="12" name="图片 11">
            <a:extLst>
              <a:ext uri="{FF2B5EF4-FFF2-40B4-BE49-F238E27FC236}">
                <a16:creationId xmlns:a16="http://schemas.microsoft.com/office/drawing/2014/main" id="{5E756C92-7806-443C-B62C-4E4DCC330019}"/>
              </a:ext>
            </a:extLst>
          </p:cNvPr>
          <p:cNvPicPr>
            <a:picLocks noChangeAspect="1"/>
          </p:cNvPicPr>
          <p:nvPr/>
        </p:nvPicPr>
        <p:blipFill>
          <a:blip r:embed="rId6"/>
          <a:stretch>
            <a:fillRect/>
          </a:stretch>
        </p:blipFill>
        <p:spPr>
          <a:xfrm>
            <a:off x="774270" y="5246269"/>
            <a:ext cx="5953125" cy="990600"/>
          </a:xfrm>
          <a:prstGeom prst="rect">
            <a:avLst/>
          </a:prstGeom>
        </p:spPr>
      </p:pic>
      <p:graphicFrame>
        <p:nvGraphicFramePr>
          <p:cNvPr id="13" name="对象 12">
            <a:extLst>
              <a:ext uri="{FF2B5EF4-FFF2-40B4-BE49-F238E27FC236}">
                <a16:creationId xmlns:a16="http://schemas.microsoft.com/office/drawing/2014/main" id="{3FF8F535-5D23-4E53-BA21-5AF7729F45CD}"/>
              </a:ext>
            </a:extLst>
          </p:cNvPr>
          <p:cNvGraphicFramePr>
            <a:graphicFrameLocks noChangeAspect="1"/>
          </p:cNvGraphicFramePr>
          <p:nvPr>
            <p:extLst>
              <p:ext uri="{D42A27DB-BD31-4B8C-83A1-F6EECF244321}">
                <p14:modId xmlns:p14="http://schemas.microsoft.com/office/powerpoint/2010/main" val="3150017550"/>
              </p:ext>
            </p:extLst>
          </p:nvPr>
        </p:nvGraphicFramePr>
        <p:xfrm>
          <a:off x="9936514" y="2485138"/>
          <a:ext cx="1518228" cy="455468"/>
        </p:xfrm>
        <a:graphic>
          <a:graphicData uri="http://schemas.openxmlformats.org/presentationml/2006/ole">
            <mc:AlternateContent xmlns:mc="http://schemas.openxmlformats.org/markup-compatibility/2006">
              <mc:Choice xmlns:v="urn:schemas-microsoft-com:vml" Requires="v">
                <p:oleObj name="Equation" r:id="rId7" imgW="761760" imgH="228600" progId="Equation.DSMT4">
                  <p:embed/>
                </p:oleObj>
              </mc:Choice>
              <mc:Fallback>
                <p:oleObj name="Equation" r:id="rId7" imgW="761760" imgH="228600" progId="Equation.DSMT4">
                  <p:embed/>
                  <p:pic>
                    <p:nvPicPr>
                      <p:cNvPr id="0" name=""/>
                      <p:cNvPicPr/>
                      <p:nvPr/>
                    </p:nvPicPr>
                    <p:blipFill>
                      <a:blip r:embed="rId8"/>
                      <a:stretch>
                        <a:fillRect/>
                      </a:stretch>
                    </p:blipFill>
                    <p:spPr>
                      <a:xfrm>
                        <a:off x="9936514" y="2485138"/>
                        <a:ext cx="1518228" cy="455468"/>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B110CC60-3DCC-4FFE-BF58-BB5D8AAF9843}"/>
              </a:ext>
            </a:extLst>
          </p:cNvPr>
          <p:cNvGraphicFramePr>
            <a:graphicFrameLocks noChangeAspect="1"/>
          </p:cNvGraphicFramePr>
          <p:nvPr>
            <p:extLst>
              <p:ext uri="{D42A27DB-BD31-4B8C-83A1-F6EECF244321}">
                <p14:modId xmlns:p14="http://schemas.microsoft.com/office/powerpoint/2010/main" val="505455625"/>
              </p:ext>
            </p:extLst>
          </p:nvPr>
        </p:nvGraphicFramePr>
        <p:xfrm>
          <a:off x="4083051" y="4869613"/>
          <a:ext cx="1518228" cy="455468"/>
        </p:xfrm>
        <a:graphic>
          <a:graphicData uri="http://schemas.openxmlformats.org/presentationml/2006/ole">
            <mc:AlternateContent xmlns:mc="http://schemas.openxmlformats.org/markup-compatibility/2006">
              <mc:Choice xmlns:v="urn:schemas-microsoft-com:vml" Requires="v">
                <p:oleObj name="Equation" r:id="rId9" imgW="761760" imgH="228600" progId="Equation.DSMT4">
                  <p:embed/>
                </p:oleObj>
              </mc:Choice>
              <mc:Fallback>
                <p:oleObj name="Equation" r:id="rId9" imgW="761760" imgH="228600" progId="Equation.DSMT4">
                  <p:embed/>
                  <p:pic>
                    <p:nvPicPr>
                      <p:cNvPr id="13" name="对象 12">
                        <a:extLst>
                          <a:ext uri="{FF2B5EF4-FFF2-40B4-BE49-F238E27FC236}">
                            <a16:creationId xmlns:a16="http://schemas.microsoft.com/office/drawing/2014/main" id="{3FF8F535-5D23-4E53-BA21-5AF7729F45CD}"/>
                          </a:ext>
                        </a:extLst>
                      </p:cNvPr>
                      <p:cNvPicPr/>
                      <p:nvPr/>
                    </p:nvPicPr>
                    <p:blipFill>
                      <a:blip r:embed="rId10"/>
                      <a:stretch>
                        <a:fillRect/>
                      </a:stretch>
                    </p:blipFill>
                    <p:spPr>
                      <a:xfrm>
                        <a:off x="4083051" y="4869613"/>
                        <a:ext cx="1518228" cy="455468"/>
                      </a:xfrm>
                      <a:prstGeom prst="rect">
                        <a:avLst/>
                      </a:prstGeom>
                    </p:spPr>
                  </p:pic>
                </p:oleObj>
              </mc:Fallback>
            </mc:AlternateContent>
          </a:graphicData>
        </a:graphic>
      </p:graphicFrame>
      <p:sp>
        <p:nvSpPr>
          <p:cNvPr id="17" name="灯片编号占位符 16">
            <a:extLst>
              <a:ext uri="{FF2B5EF4-FFF2-40B4-BE49-F238E27FC236}">
                <a16:creationId xmlns:a16="http://schemas.microsoft.com/office/drawing/2014/main" id="{40A5D041-01A2-450F-867B-2E731F879B96}"/>
              </a:ext>
            </a:extLst>
          </p:cNvPr>
          <p:cNvSpPr>
            <a:spLocks noGrp="1"/>
          </p:cNvSpPr>
          <p:nvPr>
            <p:ph type="sldNum" sz="quarter" idx="12"/>
          </p:nvPr>
        </p:nvSpPr>
        <p:spPr/>
        <p:txBody>
          <a:bodyPr/>
          <a:lstStyle/>
          <a:p>
            <a:fld id="{E3A068A8-8577-41C8-BEE4-6D4A2AD85817}" type="slidenum">
              <a:rPr lang="zh-CN" altLang="en-US" smtClean="0"/>
              <a:t>20</a:t>
            </a:fld>
            <a:endParaRPr lang="zh-CN" altLang="en-US"/>
          </a:p>
        </p:txBody>
      </p:sp>
    </p:spTree>
    <p:extLst>
      <p:ext uri="{BB962C8B-B14F-4D97-AF65-F5344CB8AC3E}">
        <p14:creationId xmlns:p14="http://schemas.microsoft.com/office/powerpoint/2010/main" val="624279622"/>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5" name="文本框 4">
            <a:extLst>
              <a:ext uri="{FF2B5EF4-FFF2-40B4-BE49-F238E27FC236}">
                <a16:creationId xmlns:a16="http://schemas.microsoft.com/office/drawing/2014/main" id="{E48A0C73-0BD5-4D08-8C2B-4135CE914121}"/>
              </a:ext>
            </a:extLst>
          </p:cNvPr>
          <p:cNvSpPr txBox="1"/>
          <p:nvPr/>
        </p:nvSpPr>
        <p:spPr>
          <a:xfrm>
            <a:off x="849854" y="538070"/>
            <a:ext cx="3570208" cy="461665"/>
          </a:xfrm>
          <a:prstGeom prst="rect">
            <a:avLst/>
          </a:prstGeom>
          <a:noFill/>
        </p:spPr>
        <p:txBody>
          <a:bodyPr wrap="none" rtlCol="0">
            <a:spAutoFit/>
          </a:bodyPr>
          <a:lstStyle/>
          <a:p>
            <a:r>
              <a:rPr lang="zh-CN" altLang="en-US" sz="2400" dirty="0"/>
              <a:t>掩码对储备池性能的影响</a:t>
            </a:r>
          </a:p>
        </p:txBody>
      </p:sp>
      <p:pic>
        <p:nvPicPr>
          <p:cNvPr id="8" name="图片 7">
            <a:extLst>
              <a:ext uri="{FF2B5EF4-FFF2-40B4-BE49-F238E27FC236}">
                <a16:creationId xmlns:a16="http://schemas.microsoft.com/office/drawing/2014/main" id="{B252DD96-41BE-455F-8077-E12B34A43396}"/>
              </a:ext>
            </a:extLst>
          </p:cNvPr>
          <p:cNvPicPr/>
          <p:nvPr/>
        </p:nvPicPr>
        <p:blipFill>
          <a:blip r:embed="rId4"/>
          <a:stretch>
            <a:fillRect/>
          </a:stretch>
        </p:blipFill>
        <p:spPr>
          <a:xfrm>
            <a:off x="634325" y="1939149"/>
            <a:ext cx="4231398" cy="3809159"/>
          </a:xfrm>
          <a:prstGeom prst="rect">
            <a:avLst/>
          </a:prstGeom>
        </p:spPr>
      </p:pic>
      <p:pic>
        <p:nvPicPr>
          <p:cNvPr id="10" name="图片 9">
            <a:extLst>
              <a:ext uri="{FF2B5EF4-FFF2-40B4-BE49-F238E27FC236}">
                <a16:creationId xmlns:a16="http://schemas.microsoft.com/office/drawing/2014/main" id="{13D3A985-D22A-44FB-AE56-DC465B7F92B1}"/>
              </a:ext>
            </a:extLst>
          </p:cNvPr>
          <p:cNvPicPr/>
          <p:nvPr/>
        </p:nvPicPr>
        <p:blipFill>
          <a:blip r:embed="rId5"/>
          <a:stretch>
            <a:fillRect/>
          </a:stretch>
        </p:blipFill>
        <p:spPr>
          <a:xfrm>
            <a:off x="6143865" y="1996664"/>
            <a:ext cx="4141842" cy="3694131"/>
          </a:xfrm>
          <a:prstGeom prst="rect">
            <a:avLst/>
          </a:prstGeom>
        </p:spPr>
      </p:pic>
      <p:sp>
        <p:nvSpPr>
          <p:cNvPr id="11" name="文本框 10">
            <a:extLst>
              <a:ext uri="{FF2B5EF4-FFF2-40B4-BE49-F238E27FC236}">
                <a16:creationId xmlns:a16="http://schemas.microsoft.com/office/drawing/2014/main" id="{525B2001-831D-43E2-9BCB-B6A79BC2293D}"/>
              </a:ext>
            </a:extLst>
          </p:cNvPr>
          <p:cNvSpPr txBox="1"/>
          <p:nvPr/>
        </p:nvSpPr>
        <p:spPr>
          <a:xfrm>
            <a:off x="5047056" y="263039"/>
            <a:ext cx="6110342" cy="1296637"/>
          </a:xfrm>
          <a:prstGeom prst="rect">
            <a:avLst/>
          </a:prstGeom>
          <a:noFill/>
        </p:spPr>
        <p:txBody>
          <a:bodyPr wrap="square">
            <a:spAutoFit/>
          </a:bodyPr>
          <a:lstStyle/>
          <a:p>
            <a:pPr marL="342900" marR="68580" lvl="0" indent="-342900">
              <a:lnSpc>
                <a:spcPct val="150000"/>
              </a:lnSpc>
              <a:spcAft>
                <a:spcPts val="0"/>
              </a:spcAf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较大的掩膜信号有更好的性能。</a:t>
            </a:r>
          </a:p>
          <a:p>
            <a:pPr marL="342900" marR="68580" lvl="0" indent="-342900">
              <a:lnSpc>
                <a:spcPct val="150000"/>
              </a:lnSpc>
              <a:spcAft>
                <a:spcPts val="0"/>
              </a:spcAf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模拟比数字有更好的性能</a:t>
            </a:r>
          </a:p>
          <a:p>
            <a:pPr marL="342900" marR="68580" lvl="0" indent="-342900">
              <a:lnSpc>
                <a:spcPct val="150000"/>
              </a:lnSpc>
              <a:spcAft>
                <a:spcPts val="0"/>
              </a:spcAft>
              <a:buFont typeface="+mj-lt"/>
              <a:buAutoNum type="arabicPeriod"/>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大的截止频率的彩色噪声有更好的性能。</a:t>
            </a:r>
          </a:p>
        </p:txBody>
      </p:sp>
      <p:sp>
        <p:nvSpPr>
          <p:cNvPr id="12" name="灯片编号占位符 11">
            <a:extLst>
              <a:ext uri="{FF2B5EF4-FFF2-40B4-BE49-F238E27FC236}">
                <a16:creationId xmlns:a16="http://schemas.microsoft.com/office/drawing/2014/main" id="{83CE6773-E3DF-4F76-8462-422A38C9D278}"/>
              </a:ext>
            </a:extLst>
          </p:cNvPr>
          <p:cNvSpPr>
            <a:spLocks noGrp="1"/>
          </p:cNvSpPr>
          <p:nvPr>
            <p:ph type="sldNum" sz="quarter" idx="12"/>
          </p:nvPr>
        </p:nvSpPr>
        <p:spPr/>
        <p:txBody>
          <a:bodyPr/>
          <a:lstStyle/>
          <a:p>
            <a:fld id="{E3A068A8-8577-41C8-BEE4-6D4A2AD85817}" type="slidenum">
              <a:rPr lang="zh-CN" altLang="en-US" smtClean="0"/>
              <a:t>21</a:t>
            </a:fld>
            <a:endParaRPr lang="zh-CN" altLang="en-US"/>
          </a:p>
        </p:txBody>
      </p:sp>
    </p:spTree>
    <p:extLst>
      <p:ext uri="{BB962C8B-B14F-4D97-AF65-F5344CB8AC3E}">
        <p14:creationId xmlns:p14="http://schemas.microsoft.com/office/powerpoint/2010/main" val="2330215296"/>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3"/>
          <p:cNvSpPr>
            <a:spLocks noChangeArrowheads="1"/>
          </p:cNvSpPr>
          <p:nvPr/>
        </p:nvSpPr>
        <p:spPr bwMode="auto">
          <a:xfrm>
            <a:off x="784560" y="480659"/>
            <a:ext cx="6638216"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储备池的结构</a:t>
            </a:r>
            <a:r>
              <a:rPr lang="en-US" altLang="zh-CN"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a:t>
            </a:r>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物理节点储备池</a:t>
            </a:r>
          </a:p>
        </p:txBody>
      </p:sp>
      <p:pic>
        <p:nvPicPr>
          <p:cNvPr id="6" name="图片 5">
            <a:extLst>
              <a:ext uri="{FF2B5EF4-FFF2-40B4-BE49-F238E27FC236}">
                <a16:creationId xmlns:a16="http://schemas.microsoft.com/office/drawing/2014/main" id="{B348C23B-C963-40FC-8F56-19A1035685CC}"/>
              </a:ext>
            </a:extLst>
          </p:cNvPr>
          <p:cNvPicPr>
            <a:picLocks noChangeAspect="1"/>
          </p:cNvPicPr>
          <p:nvPr/>
        </p:nvPicPr>
        <p:blipFill>
          <a:blip r:embed="rId4"/>
          <a:stretch>
            <a:fillRect/>
          </a:stretch>
        </p:blipFill>
        <p:spPr>
          <a:xfrm>
            <a:off x="3118968" y="1797254"/>
            <a:ext cx="4388794" cy="2254268"/>
          </a:xfrm>
          <a:prstGeom prst="rect">
            <a:avLst/>
          </a:prstGeom>
        </p:spPr>
      </p:pic>
      <p:sp>
        <p:nvSpPr>
          <p:cNvPr id="9" name="文本框 8">
            <a:extLst>
              <a:ext uri="{FF2B5EF4-FFF2-40B4-BE49-F238E27FC236}">
                <a16:creationId xmlns:a16="http://schemas.microsoft.com/office/drawing/2014/main" id="{4CFBA0A7-47F4-495A-9902-AD015E196A31}"/>
              </a:ext>
            </a:extLst>
          </p:cNvPr>
          <p:cNvSpPr txBox="1"/>
          <p:nvPr/>
        </p:nvSpPr>
        <p:spPr>
          <a:xfrm>
            <a:off x="4350554" y="4663483"/>
            <a:ext cx="2631157" cy="646331"/>
          </a:xfrm>
          <a:prstGeom prst="rect">
            <a:avLst/>
          </a:prstGeom>
          <a:noFill/>
        </p:spPr>
        <p:txBody>
          <a:bodyPr wrap="square" rtlCol="0">
            <a:spAutoFit/>
          </a:bodyPr>
          <a:lstStyle/>
          <a:p>
            <a:r>
              <a:rPr lang="en-US" altLang="zh-CN" dirty="0"/>
              <a:t>MMI</a:t>
            </a:r>
            <a:r>
              <a:rPr lang="zh-CN" altLang="en-US" dirty="0"/>
              <a:t>（多模干涉仪）搭建的物理节点储备池</a:t>
            </a:r>
          </a:p>
        </p:txBody>
      </p:sp>
      <p:pic>
        <p:nvPicPr>
          <p:cNvPr id="11" name="图片 10">
            <a:extLst>
              <a:ext uri="{FF2B5EF4-FFF2-40B4-BE49-F238E27FC236}">
                <a16:creationId xmlns:a16="http://schemas.microsoft.com/office/drawing/2014/main" id="{146B9938-3BC5-4265-BE46-9973BD3264E1}"/>
              </a:ext>
            </a:extLst>
          </p:cNvPr>
          <p:cNvPicPr>
            <a:picLocks noChangeAspect="1"/>
          </p:cNvPicPr>
          <p:nvPr/>
        </p:nvPicPr>
        <p:blipFill>
          <a:blip r:embed="rId5"/>
          <a:stretch>
            <a:fillRect/>
          </a:stretch>
        </p:blipFill>
        <p:spPr>
          <a:xfrm>
            <a:off x="784560" y="1964193"/>
            <a:ext cx="1872579" cy="1920389"/>
          </a:xfrm>
          <a:prstGeom prst="rect">
            <a:avLst/>
          </a:prstGeom>
        </p:spPr>
      </p:pic>
      <p:sp>
        <p:nvSpPr>
          <p:cNvPr id="13" name="文本框 12">
            <a:extLst>
              <a:ext uri="{FF2B5EF4-FFF2-40B4-BE49-F238E27FC236}">
                <a16:creationId xmlns:a16="http://schemas.microsoft.com/office/drawing/2014/main" id="{DE6E69B7-7814-42F1-8543-D3FF849760E1}"/>
              </a:ext>
            </a:extLst>
          </p:cNvPr>
          <p:cNvSpPr txBox="1"/>
          <p:nvPr/>
        </p:nvSpPr>
        <p:spPr>
          <a:xfrm>
            <a:off x="784560" y="4663484"/>
            <a:ext cx="2334408" cy="646331"/>
          </a:xfrm>
          <a:prstGeom prst="rect">
            <a:avLst/>
          </a:prstGeom>
          <a:noFill/>
        </p:spPr>
        <p:txBody>
          <a:bodyPr wrap="square" rtlCol="0">
            <a:spAutoFit/>
          </a:bodyPr>
          <a:lstStyle/>
          <a:p>
            <a:r>
              <a:rPr lang="en-US" altLang="zh-CN" dirty="0"/>
              <a:t>OA</a:t>
            </a:r>
            <a:r>
              <a:rPr lang="zh-CN" altLang="en-US" dirty="0"/>
              <a:t>（光放大器）搭建的物理节点储备池</a:t>
            </a:r>
          </a:p>
        </p:txBody>
      </p:sp>
      <p:pic>
        <p:nvPicPr>
          <p:cNvPr id="14" name="图片 13">
            <a:extLst>
              <a:ext uri="{FF2B5EF4-FFF2-40B4-BE49-F238E27FC236}">
                <a16:creationId xmlns:a16="http://schemas.microsoft.com/office/drawing/2014/main" id="{F2023BC3-DD78-4E5B-B7EF-5D83919E5E91}"/>
              </a:ext>
            </a:extLst>
          </p:cNvPr>
          <p:cNvPicPr/>
          <p:nvPr/>
        </p:nvPicPr>
        <p:blipFill>
          <a:blip r:embed="rId6"/>
          <a:stretch>
            <a:fillRect/>
          </a:stretch>
        </p:blipFill>
        <p:spPr>
          <a:xfrm>
            <a:off x="7969591" y="1797254"/>
            <a:ext cx="2970936" cy="2254268"/>
          </a:xfrm>
          <a:prstGeom prst="rect">
            <a:avLst/>
          </a:prstGeom>
        </p:spPr>
      </p:pic>
      <p:sp>
        <p:nvSpPr>
          <p:cNvPr id="15" name="文本框 14">
            <a:extLst>
              <a:ext uri="{FF2B5EF4-FFF2-40B4-BE49-F238E27FC236}">
                <a16:creationId xmlns:a16="http://schemas.microsoft.com/office/drawing/2014/main" id="{A387EF64-4834-4B8E-995A-5E53AFFF4242}"/>
              </a:ext>
            </a:extLst>
          </p:cNvPr>
          <p:cNvSpPr txBox="1"/>
          <p:nvPr/>
        </p:nvSpPr>
        <p:spPr>
          <a:xfrm>
            <a:off x="8429496" y="4663483"/>
            <a:ext cx="2631157" cy="646331"/>
          </a:xfrm>
          <a:prstGeom prst="rect">
            <a:avLst/>
          </a:prstGeom>
          <a:noFill/>
        </p:spPr>
        <p:txBody>
          <a:bodyPr wrap="square" rtlCol="0">
            <a:spAutoFit/>
          </a:bodyPr>
          <a:lstStyle/>
          <a:p>
            <a:r>
              <a:rPr lang="en-US" altLang="zh-CN" dirty="0"/>
              <a:t>Resonance ring </a:t>
            </a:r>
            <a:r>
              <a:rPr lang="zh-CN" altLang="en-US" dirty="0"/>
              <a:t>（谐振环）搭建的物理节点储备池</a:t>
            </a:r>
          </a:p>
        </p:txBody>
      </p:sp>
      <p:sp>
        <p:nvSpPr>
          <p:cNvPr id="17" name="灯片编号占位符 16">
            <a:extLst>
              <a:ext uri="{FF2B5EF4-FFF2-40B4-BE49-F238E27FC236}">
                <a16:creationId xmlns:a16="http://schemas.microsoft.com/office/drawing/2014/main" id="{2BF2BE89-3E53-45C4-BFA3-0FC79CA6AC40}"/>
              </a:ext>
            </a:extLst>
          </p:cNvPr>
          <p:cNvSpPr>
            <a:spLocks noGrp="1"/>
          </p:cNvSpPr>
          <p:nvPr>
            <p:ph type="sldNum" sz="quarter" idx="12"/>
          </p:nvPr>
        </p:nvSpPr>
        <p:spPr/>
        <p:txBody>
          <a:bodyPr/>
          <a:lstStyle/>
          <a:p>
            <a:fld id="{E3A068A8-8577-41C8-BEE4-6D4A2AD85817}" type="slidenum">
              <a:rPr lang="zh-CN" altLang="en-US" smtClean="0"/>
              <a:t>22</a:t>
            </a:fld>
            <a:endParaRPr lang="zh-CN" altLang="en-US"/>
          </a:p>
        </p:txBody>
      </p:sp>
    </p:spTree>
    <p:extLst>
      <p:ext uri="{BB962C8B-B14F-4D97-AF65-F5344CB8AC3E}">
        <p14:creationId xmlns:p14="http://schemas.microsoft.com/office/powerpoint/2010/main" val="4095053236"/>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3"/>
          <p:cNvSpPr>
            <a:spLocks noChangeArrowheads="1"/>
          </p:cNvSpPr>
          <p:nvPr/>
        </p:nvSpPr>
        <p:spPr bwMode="auto">
          <a:xfrm>
            <a:off x="784559" y="480659"/>
            <a:ext cx="7185031"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储备池的结构</a:t>
            </a:r>
            <a:r>
              <a:rPr lang="en-US" altLang="zh-CN"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a:t>
            </a:r>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单节点延迟环储备池</a:t>
            </a:r>
          </a:p>
        </p:txBody>
      </p:sp>
      <p:pic>
        <p:nvPicPr>
          <p:cNvPr id="5" name="图片 4">
            <a:extLst>
              <a:ext uri="{FF2B5EF4-FFF2-40B4-BE49-F238E27FC236}">
                <a16:creationId xmlns:a16="http://schemas.microsoft.com/office/drawing/2014/main" id="{3416D31D-4833-4DA0-A103-CA1EC1DA1A00}"/>
              </a:ext>
            </a:extLst>
          </p:cNvPr>
          <p:cNvPicPr>
            <a:picLocks noChangeAspect="1"/>
          </p:cNvPicPr>
          <p:nvPr/>
        </p:nvPicPr>
        <p:blipFill>
          <a:blip r:embed="rId4"/>
          <a:stretch>
            <a:fillRect/>
          </a:stretch>
        </p:blipFill>
        <p:spPr>
          <a:xfrm>
            <a:off x="363599" y="1881672"/>
            <a:ext cx="4629598" cy="2173961"/>
          </a:xfrm>
          <a:prstGeom prst="rect">
            <a:avLst/>
          </a:prstGeom>
        </p:spPr>
      </p:pic>
      <p:pic>
        <p:nvPicPr>
          <p:cNvPr id="8" name="图片 7">
            <a:extLst>
              <a:ext uri="{FF2B5EF4-FFF2-40B4-BE49-F238E27FC236}">
                <a16:creationId xmlns:a16="http://schemas.microsoft.com/office/drawing/2014/main" id="{C84C8A5B-C0EE-454A-886C-69CD58436AEB}"/>
              </a:ext>
            </a:extLst>
          </p:cNvPr>
          <p:cNvPicPr>
            <a:picLocks noChangeAspect="1"/>
          </p:cNvPicPr>
          <p:nvPr/>
        </p:nvPicPr>
        <p:blipFill>
          <a:blip r:embed="rId5"/>
          <a:stretch>
            <a:fillRect/>
          </a:stretch>
        </p:blipFill>
        <p:spPr>
          <a:xfrm>
            <a:off x="5671513" y="1881672"/>
            <a:ext cx="5007280" cy="2120821"/>
          </a:xfrm>
          <a:prstGeom prst="rect">
            <a:avLst/>
          </a:prstGeom>
        </p:spPr>
      </p:pic>
      <p:sp>
        <p:nvSpPr>
          <p:cNvPr id="10" name="文本框 9">
            <a:extLst>
              <a:ext uri="{FF2B5EF4-FFF2-40B4-BE49-F238E27FC236}">
                <a16:creationId xmlns:a16="http://schemas.microsoft.com/office/drawing/2014/main" id="{44BF79F0-EBD0-4C82-8486-DC38A426555F}"/>
              </a:ext>
            </a:extLst>
          </p:cNvPr>
          <p:cNvSpPr txBox="1"/>
          <p:nvPr/>
        </p:nvSpPr>
        <p:spPr>
          <a:xfrm>
            <a:off x="1280159" y="4502539"/>
            <a:ext cx="1611339" cy="369332"/>
          </a:xfrm>
          <a:prstGeom prst="rect">
            <a:avLst/>
          </a:prstGeom>
          <a:noFill/>
        </p:spPr>
        <p:txBody>
          <a:bodyPr wrap="none" rtlCol="0">
            <a:spAutoFit/>
          </a:bodyPr>
          <a:lstStyle/>
          <a:p>
            <a:r>
              <a:rPr lang="zh-CN" altLang="en-US" dirty="0"/>
              <a:t>传统的储备池</a:t>
            </a:r>
          </a:p>
        </p:txBody>
      </p:sp>
      <p:sp>
        <p:nvSpPr>
          <p:cNvPr id="18" name="文本框 17">
            <a:extLst>
              <a:ext uri="{FF2B5EF4-FFF2-40B4-BE49-F238E27FC236}">
                <a16:creationId xmlns:a16="http://schemas.microsoft.com/office/drawing/2014/main" id="{40826009-D434-4AC5-9FFD-9FB6B27F1A5C}"/>
              </a:ext>
            </a:extLst>
          </p:cNvPr>
          <p:cNvSpPr txBox="1"/>
          <p:nvPr/>
        </p:nvSpPr>
        <p:spPr>
          <a:xfrm>
            <a:off x="7142405" y="4502539"/>
            <a:ext cx="2262158" cy="369332"/>
          </a:xfrm>
          <a:prstGeom prst="rect">
            <a:avLst/>
          </a:prstGeom>
          <a:noFill/>
        </p:spPr>
        <p:txBody>
          <a:bodyPr wrap="none" rtlCol="0">
            <a:spAutoFit/>
          </a:bodyPr>
          <a:lstStyle/>
          <a:p>
            <a:r>
              <a:rPr lang="zh-CN" altLang="en-US" dirty="0"/>
              <a:t>单节点延迟环储备池</a:t>
            </a:r>
          </a:p>
        </p:txBody>
      </p:sp>
      <p:sp>
        <p:nvSpPr>
          <p:cNvPr id="19" name="文本框 9">
            <a:extLst>
              <a:ext uri="{FF2B5EF4-FFF2-40B4-BE49-F238E27FC236}">
                <a16:creationId xmlns:a16="http://schemas.microsoft.com/office/drawing/2014/main" id="{44BF79F0-EBD0-4C82-8486-DC38A426555F}"/>
              </a:ext>
            </a:extLst>
          </p:cNvPr>
          <p:cNvSpPr txBox="1"/>
          <p:nvPr/>
        </p:nvSpPr>
        <p:spPr>
          <a:xfrm>
            <a:off x="3313353" y="5597090"/>
            <a:ext cx="3647152"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优势：降低储备池硬件实现的难度</a:t>
            </a:r>
          </a:p>
        </p:txBody>
      </p:sp>
      <p:sp>
        <p:nvSpPr>
          <p:cNvPr id="21" name="灯片编号占位符 20">
            <a:extLst>
              <a:ext uri="{FF2B5EF4-FFF2-40B4-BE49-F238E27FC236}">
                <a16:creationId xmlns:a16="http://schemas.microsoft.com/office/drawing/2014/main" id="{9D323FEC-D875-42A8-82BA-A4C35C842AB1}"/>
              </a:ext>
            </a:extLst>
          </p:cNvPr>
          <p:cNvSpPr>
            <a:spLocks noGrp="1"/>
          </p:cNvSpPr>
          <p:nvPr>
            <p:ph type="sldNum" sz="quarter" idx="12"/>
          </p:nvPr>
        </p:nvSpPr>
        <p:spPr/>
        <p:txBody>
          <a:bodyPr/>
          <a:lstStyle/>
          <a:p>
            <a:fld id="{E3A068A8-8577-41C8-BEE4-6D4A2AD85817}" type="slidenum">
              <a:rPr lang="zh-CN" altLang="en-US" smtClean="0"/>
              <a:t>23</a:t>
            </a:fld>
            <a:endParaRPr lang="zh-CN" altLang="en-US"/>
          </a:p>
        </p:txBody>
      </p:sp>
    </p:spTree>
    <p:extLst>
      <p:ext uri="{BB962C8B-B14F-4D97-AF65-F5344CB8AC3E}">
        <p14:creationId xmlns:p14="http://schemas.microsoft.com/office/powerpoint/2010/main" val="172788367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3"/>
          <p:cNvSpPr>
            <a:spLocks noChangeArrowheads="1"/>
          </p:cNvSpPr>
          <p:nvPr/>
        </p:nvSpPr>
        <p:spPr bwMode="auto">
          <a:xfrm>
            <a:off x="587336" y="235569"/>
            <a:ext cx="3294716"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储备池的实现</a:t>
            </a:r>
          </a:p>
        </p:txBody>
      </p:sp>
      <p:pic>
        <p:nvPicPr>
          <p:cNvPr id="4" name="图片 3">
            <a:extLst>
              <a:ext uri="{FF2B5EF4-FFF2-40B4-BE49-F238E27FC236}">
                <a16:creationId xmlns:a16="http://schemas.microsoft.com/office/drawing/2014/main" id="{2D71F750-B0D7-4777-9E3A-3842011FDF2A}"/>
              </a:ext>
            </a:extLst>
          </p:cNvPr>
          <p:cNvPicPr>
            <a:picLocks noChangeAspect="1"/>
          </p:cNvPicPr>
          <p:nvPr/>
        </p:nvPicPr>
        <p:blipFill>
          <a:blip r:embed="rId4"/>
          <a:stretch>
            <a:fillRect/>
          </a:stretch>
        </p:blipFill>
        <p:spPr>
          <a:xfrm>
            <a:off x="1065049" y="1056180"/>
            <a:ext cx="3294716" cy="2198351"/>
          </a:xfrm>
          <a:prstGeom prst="rect">
            <a:avLst/>
          </a:prstGeom>
        </p:spPr>
      </p:pic>
      <p:sp>
        <p:nvSpPr>
          <p:cNvPr id="6" name="文本框 5">
            <a:extLst>
              <a:ext uri="{FF2B5EF4-FFF2-40B4-BE49-F238E27FC236}">
                <a16:creationId xmlns:a16="http://schemas.microsoft.com/office/drawing/2014/main" id="{AFBC6676-B02A-4E09-87BD-0827AFB520F1}"/>
              </a:ext>
            </a:extLst>
          </p:cNvPr>
          <p:cNvSpPr txBox="1"/>
          <p:nvPr/>
        </p:nvSpPr>
        <p:spPr>
          <a:xfrm>
            <a:off x="1898575" y="3429000"/>
            <a:ext cx="1465803" cy="369332"/>
          </a:xfrm>
          <a:prstGeom prst="rect">
            <a:avLst/>
          </a:prstGeom>
          <a:noFill/>
        </p:spPr>
        <p:txBody>
          <a:bodyPr wrap="square" rtlCol="0">
            <a:spAutoFit/>
          </a:bodyPr>
          <a:lstStyle/>
          <a:p>
            <a:r>
              <a:rPr lang="zh-CN" altLang="en-US" dirty="0"/>
              <a:t>动力系统</a:t>
            </a:r>
            <a:r>
              <a:rPr lang="en-US" altLang="zh-CN" dirty="0"/>
              <a:t>RC</a:t>
            </a:r>
            <a:endParaRPr lang="zh-CN" altLang="en-US" dirty="0"/>
          </a:p>
        </p:txBody>
      </p:sp>
      <p:pic>
        <p:nvPicPr>
          <p:cNvPr id="9" name="图片 8">
            <a:extLst>
              <a:ext uri="{FF2B5EF4-FFF2-40B4-BE49-F238E27FC236}">
                <a16:creationId xmlns:a16="http://schemas.microsoft.com/office/drawing/2014/main" id="{FA09AFB8-0F51-4E55-B879-E7230DDF6D4A}"/>
              </a:ext>
            </a:extLst>
          </p:cNvPr>
          <p:cNvPicPr>
            <a:picLocks noChangeAspect="1"/>
          </p:cNvPicPr>
          <p:nvPr/>
        </p:nvPicPr>
        <p:blipFill>
          <a:blip r:embed="rId5"/>
          <a:stretch>
            <a:fillRect/>
          </a:stretch>
        </p:blipFill>
        <p:spPr>
          <a:xfrm>
            <a:off x="5542093" y="1056180"/>
            <a:ext cx="5238750" cy="1885950"/>
          </a:xfrm>
          <a:prstGeom prst="rect">
            <a:avLst/>
          </a:prstGeom>
        </p:spPr>
      </p:pic>
      <p:sp>
        <p:nvSpPr>
          <p:cNvPr id="12" name="文本框 11">
            <a:extLst>
              <a:ext uri="{FF2B5EF4-FFF2-40B4-BE49-F238E27FC236}">
                <a16:creationId xmlns:a16="http://schemas.microsoft.com/office/drawing/2014/main" id="{8AA2591C-9910-441A-A30F-13957E6DCFEC}"/>
              </a:ext>
            </a:extLst>
          </p:cNvPr>
          <p:cNvSpPr txBox="1"/>
          <p:nvPr/>
        </p:nvSpPr>
        <p:spPr>
          <a:xfrm>
            <a:off x="7949899" y="3152001"/>
            <a:ext cx="957433" cy="369332"/>
          </a:xfrm>
          <a:prstGeom prst="rect">
            <a:avLst/>
          </a:prstGeom>
          <a:noFill/>
        </p:spPr>
        <p:txBody>
          <a:bodyPr wrap="square" rtlCol="0">
            <a:spAutoFit/>
          </a:bodyPr>
          <a:lstStyle/>
          <a:p>
            <a:r>
              <a:rPr lang="zh-CN" altLang="en-US" dirty="0"/>
              <a:t>电</a:t>
            </a:r>
            <a:r>
              <a:rPr lang="en-US" altLang="zh-CN" dirty="0"/>
              <a:t>RC</a:t>
            </a:r>
            <a:endParaRPr lang="zh-CN" altLang="en-US" dirty="0"/>
          </a:p>
        </p:txBody>
      </p:sp>
      <p:pic>
        <p:nvPicPr>
          <p:cNvPr id="16" name="图片 15">
            <a:extLst>
              <a:ext uri="{FF2B5EF4-FFF2-40B4-BE49-F238E27FC236}">
                <a16:creationId xmlns:a16="http://schemas.microsoft.com/office/drawing/2014/main" id="{F181E53B-9140-47ED-A75A-BC8BFFBBDCC7}"/>
              </a:ext>
            </a:extLst>
          </p:cNvPr>
          <p:cNvPicPr/>
          <p:nvPr/>
        </p:nvPicPr>
        <p:blipFill>
          <a:blip r:embed="rId6"/>
          <a:stretch>
            <a:fillRect/>
          </a:stretch>
        </p:blipFill>
        <p:spPr>
          <a:xfrm>
            <a:off x="443774" y="3972801"/>
            <a:ext cx="4375403" cy="1852876"/>
          </a:xfrm>
          <a:prstGeom prst="rect">
            <a:avLst/>
          </a:prstGeom>
        </p:spPr>
      </p:pic>
      <p:sp>
        <p:nvSpPr>
          <p:cNvPr id="13" name="文本框 12">
            <a:extLst>
              <a:ext uri="{FF2B5EF4-FFF2-40B4-BE49-F238E27FC236}">
                <a16:creationId xmlns:a16="http://schemas.microsoft.com/office/drawing/2014/main" id="{3141A038-F112-49E1-851A-AB0975918A19}"/>
              </a:ext>
            </a:extLst>
          </p:cNvPr>
          <p:cNvSpPr txBox="1"/>
          <p:nvPr/>
        </p:nvSpPr>
        <p:spPr>
          <a:xfrm>
            <a:off x="2062704" y="6179720"/>
            <a:ext cx="892745" cy="369332"/>
          </a:xfrm>
          <a:prstGeom prst="rect">
            <a:avLst/>
          </a:prstGeom>
          <a:noFill/>
        </p:spPr>
        <p:txBody>
          <a:bodyPr wrap="none" rtlCol="0">
            <a:spAutoFit/>
          </a:bodyPr>
          <a:lstStyle/>
          <a:p>
            <a:r>
              <a:rPr lang="zh-CN" altLang="en-US" dirty="0"/>
              <a:t>电光</a:t>
            </a:r>
            <a:r>
              <a:rPr lang="en-US" altLang="zh-CN" dirty="0"/>
              <a:t>RC</a:t>
            </a:r>
            <a:endParaRPr lang="zh-CN" altLang="en-US" dirty="0"/>
          </a:p>
        </p:txBody>
      </p:sp>
      <p:pic>
        <p:nvPicPr>
          <p:cNvPr id="21" name="图片 20">
            <a:extLst>
              <a:ext uri="{FF2B5EF4-FFF2-40B4-BE49-F238E27FC236}">
                <a16:creationId xmlns:a16="http://schemas.microsoft.com/office/drawing/2014/main" id="{52DAAB85-CCFF-4789-A1EA-021DF48DF838}"/>
              </a:ext>
            </a:extLst>
          </p:cNvPr>
          <p:cNvPicPr/>
          <p:nvPr/>
        </p:nvPicPr>
        <p:blipFill>
          <a:blip r:embed="rId7"/>
          <a:stretch>
            <a:fillRect/>
          </a:stretch>
        </p:blipFill>
        <p:spPr>
          <a:xfrm>
            <a:off x="5542093" y="3972801"/>
            <a:ext cx="5238750" cy="2100302"/>
          </a:xfrm>
          <a:prstGeom prst="rect">
            <a:avLst/>
          </a:prstGeom>
        </p:spPr>
      </p:pic>
      <p:sp>
        <p:nvSpPr>
          <p:cNvPr id="14" name="文本框 13">
            <a:extLst>
              <a:ext uri="{FF2B5EF4-FFF2-40B4-BE49-F238E27FC236}">
                <a16:creationId xmlns:a16="http://schemas.microsoft.com/office/drawing/2014/main" id="{A86ADEF3-33B4-48B2-A315-1E91AF054156}"/>
              </a:ext>
            </a:extLst>
          </p:cNvPr>
          <p:cNvSpPr txBox="1"/>
          <p:nvPr/>
        </p:nvSpPr>
        <p:spPr>
          <a:xfrm>
            <a:off x="7715095" y="6185157"/>
            <a:ext cx="892745" cy="369332"/>
          </a:xfrm>
          <a:prstGeom prst="rect">
            <a:avLst/>
          </a:prstGeom>
          <a:noFill/>
        </p:spPr>
        <p:txBody>
          <a:bodyPr wrap="none" rtlCol="0">
            <a:spAutoFit/>
          </a:bodyPr>
          <a:lstStyle/>
          <a:p>
            <a:r>
              <a:rPr lang="zh-CN" altLang="en-US" dirty="0"/>
              <a:t>全光</a:t>
            </a:r>
            <a:r>
              <a:rPr lang="en-US" altLang="zh-CN" dirty="0"/>
              <a:t>RC</a:t>
            </a:r>
            <a:endParaRPr lang="zh-CN" altLang="en-US" dirty="0"/>
          </a:p>
        </p:txBody>
      </p:sp>
      <p:sp>
        <p:nvSpPr>
          <p:cNvPr id="22" name="灯片编号占位符 21">
            <a:extLst>
              <a:ext uri="{FF2B5EF4-FFF2-40B4-BE49-F238E27FC236}">
                <a16:creationId xmlns:a16="http://schemas.microsoft.com/office/drawing/2014/main" id="{9A7799EB-4A6F-4775-A834-33B7EE4F6373}"/>
              </a:ext>
            </a:extLst>
          </p:cNvPr>
          <p:cNvSpPr>
            <a:spLocks noGrp="1"/>
          </p:cNvSpPr>
          <p:nvPr>
            <p:ph type="sldNum" sz="quarter" idx="12"/>
          </p:nvPr>
        </p:nvSpPr>
        <p:spPr/>
        <p:txBody>
          <a:bodyPr/>
          <a:lstStyle/>
          <a:p>
            <a:fld id="{E3A068A8-8577-41C8-BEE4-6D4A2AD85817}" type="slidenum">
              <a:rPr lang="zh-CN" altLang="en-US" smtClean="0"/>
              <a:t>24</a:t>
            </a:fld>
            <a:endParaRPr lang="zh-CN" altLang="en-US"/>
          </a:p>
        </p:txBody>
      </p:sp>
    </p:spTree>
    <p:extLst>
      <p:ext uri="{BB962C8B-B14F-4D97-AF65-F5344CB8AC3E}">
        <p14:creationId xmlns:p14="http://schemas.microsoft.com/office/powerpoint/2010/main" val="2988887348"/>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3"/>
          <p:cNvSpPr>
            <a:spLocks noChangeArrowheads="1"/>
          </p:cNvSpPr>
          <p:nvPr/>
        </p:nvSpPr>
        <p:spPr bwMode="auto">
          <a:xfrm>
            <a:off x="587336" y="235569"/>
            <a:ext cx="3294716"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储备池的实现</a:t>
            </a:r>
          </a:p>
        </p:txBody>
      </p:sp>
      <p:sp>
        <p:nvSpPr>
          <p:cNvPr id="6" name="文本框 5">
            <a:extLst>
              <a:ext uri="{FF2B5EF4-FFF2-40B4-BE49-F238E27FC236}">
                <a16:creationId xmlns:a16="http://schemas.microsoft.com/office/drawing/2014/main" id="{AFBC6676-B02A-4E09-87BD-0827AFB520F1}"/>
              </a:ext>
            </a:extLst>
          </p:cNvPr>
          <p:cNvSpPr txBox="1"/>
          <p:nvPr/>
        </p:nvSpPr>
        <p:spPr>
          <a:xfrm>
            <a:off x="2214018" y="3053221"/>
            <a:ext cx="1465803" cy="369332"/>
          </a:xfrm>
          <a:prstGeom prst="rect">
            <a:avLst/>
          </a:prstGeom>
          <a:noFill/>
        </p:spPr>
        <p:txBody>
          <a:bodyPr wrap="square" rtlCol="0">
            <a:spAutoFit/>
          </a:bodyPr>
          <a:lstStyle/>
          <a:p>
            <a:r>
              <a:rPr lang="zh-CN" altLang="en-US" dirty="0"/>
              <a:t>有源集成</a:t>
            </a:r>
            <a:r>
              <a:rPr lang="en-US" altLang="zh-CN" dirty="0"/>
              <a:t>RC</a:t>
            </a:r>
            <a:endParaRPr lang="zh-CN" altLang="en-US" dirty="0"/>
          </a:p>
        </p:txBody>
      </p:sp>
      <p:sp>
        <p:nvSpPr>
          <p:cNvPr id="12" name="文本框 11">
            <a:extLst>
              <a:ext uri="{FF2B5EF4-FFF2-40B4-BE49-F238E27FC236}">
                <a16:creationId xmlns:a16="http://schemas.microsoft.com/office/drawing/2014/main" id="{8AA2591C-9910-441A-A30F-13957E6DCFEC}"/>
              </a:ext>
            </a:extLst>
          </p:cNvPr>
          <p:cNvSpPr txBox="1"/>
          <p:nvPr/>
        </p:nvSpPr>
        <p:spPr>
          <a:xfrm>
            <a:off x="8240585" y="3053221"/>
            <a:ext cx="1465803" cy="369332"/>
          </a:xfrm>
          <a:prstGeom prst="rect">
            <a:avLst/>
          </a:prstGeom>
          <a:noFill/>
        </p:spPr>
        <p:txBody>
          <a:bodyPr wrap="square" rtlCol="0">
            <a:spAutoFit/>
          </a:bodyPr>
          <a:lstStyle/>
          <a:p>
            <a:r>
              <a:rPr lang="zh-CN" altLang="en-US" dirty="0"/>
              <a:t>光子晶体</a:t>
            </a:r>
            <a:r>
              <a:rPr lang="en-US" altLang="zh-CN" dirty="0"/>
              <a:t>RC</a:t>
            </a:r>
            <a:endParaRPr lang="zh-CN" altLang="en-US" dirty="0"/>
          </a:p>
        </p:txBody>
      </p:sp>
      <p:sp>
        <p:nvSpPr>
          <p:cNvPr id="13" name="文本框 12">
            <a:extLst>
              <a:ext uri="{FF2B5EF4-FFF2-40B4-BE49-F238E27FC236}">
                <a16:creationId xmlns:a16="http://schemas.microsoft.com/office/drawing/2014/main" id="{3141A038-F112-49E1-851A-AB0975918A19}"/>
              </a:ext>
            </a:extLst>
          </p:cNvPr>
          <p:cNvSpPr txBox="1"/>
          <p:nvPr/>
        </p:nvSpPr>
        <p:spPr>
          <a:xfrm>
            <a:off x="2214017" y="6292840"/>
            <a:ext cx="2659197" cy="369332"/>
          </a:xfrm>
          <a:prstGeom prst="rect">
            <a:avLst/>
          </a:prstGeom>
          <a:noFill/>
        </p:spPr>
        <p:txBody>
          <a:bodyPr wrap="square" rtlCol="0">
            <a:spAutoFit/>
          </a:bodyPr>
          <a:lstStyle/>
          <a:p>
            <a:r>
              <a:rPr lang="zh-CN" altLang="en-US" dirty="0"/>
              <a:t>含有缺陷的单波导</a:t>
            </a:r>
            <a:r>
              <a:rPr lang="en-US" altLang="zh-CN" dirty="0"/>
              <a:t>RC</a:t>
            </a:r>
            <a:endParaRPr lang="zh-CN" altLang="en-US" dirty="0"/>
          </a:p>
        </p:txBody>
      </p:sp>
      <p:sp>
        <p:nvSpPr>
          <p:cNvPr id="14" name="文本框 13">
            <a:extLst>
              <a:ext uri="{FF2B5EF4-FFF2-40B4-BE49-F238E27FC236}">
                <a16:creationId xmlns:a16="http://schemas.microsoft.com/office/drawing/2014/main" id="{A86ADEF3-33B4-48B2-A315-1E91AF054156}"/>
              </a:ext>
            </a:extLst>
          </p:cNvPr>
          <p:cNvSpPr txBox="1"/>
          <p:nvPr/>
        </p:nvSpPr>
        <p:spPr>
          <a:xfrm>
            <a:off x="8240585" y="6292840"/>
            <a:ext cx="1354410" cy="369332"/>
          </a:xfrm>
          <a:prstGeom prst="rect">
            <a:avLst/>
          </a:prstGeom>
          <a:noFill/>
        </p:spPr>
        <p:txBody>
          <a:bodyPr wrap="none" rtlCol="0">
            <a:spAutoFit/>
          </a:bodyPr>
          <a:lstStyle/>
          <a:p>
            <a:r>
              <a:rPr lang="zh-CN" altLang="en-US" dirty="0"/>
              <a:t>体外细胞</a:t>
            </a:r>
            <a:r>
              <a:rPr lang="en-US" altLang="zh-CN" dirty="0"/>
              <a:t>RC</a:t>
            </a:r>
            <a:endParaRPr lang="zh-CN" altLang="en-US" dirty="0"/>
          </a:p>
        </p:txBody>
      </p:sp>
      <p:pic>
        <p:nvPicPr>
          <p:cNvPr id="2" name="图片 1">
            <a:extLst>
              <a:ext uri="{FF2B5EF4-FFF2-40B4-BE49-F238E27FC236}">
                <a16:creationId xmlns:a16="http://schemas.microsoft.com/office/drawing/2014/main" id="{08880C90-621E-4F3D-B0FC-B945985A7970}"/>
              </a:ext>
            </a:extLst>
          </p:cNvPr>
          <p:cNvPicPr>
            <a:picLocks noChangeAspect="1"/>
          </p:cNvPicPr>
          <p:nvPr/>
        </p:nvPicPr>
        <p:blipFill>
          <a:blip r:embed="rId4"/>
          <a:stretch>
            <a:fillRect/>
          </a:stretch>
        </p:blipFill>
        <p:spPr>
          <a:xfrm>
            <a:off x="700648" y="1679048"/>
            <a:ext cx="4947117" cy="1030938"/>
          </a:xfrm>
          <a:prstGeom prst="rect">
            <a:avLst/>
          </a:prstGeom>
        </p:spPr>
      </p:pic>
      <p:pic>
        <p:nvPicPr>
          <p:cNvPr id="7" name="图片 6">
            <a:extLst>
              <a:ext uri="{FF2B5EF4-FFF2-40B4-BE49-F238E27FC236}">
                <a16:creationId xmlns:a16="http://schemas.microsoft.com/office/drawing/2014/main" id="{9BA1FEE3-6FEB-4671-A0E3-346C802244EC}"/>
              </a:ext>
            </a:extLst>
          </p:cNvPr>
          <p:cNvPicPr>
            <a:picLocks noChangeAspect="1"/>
          </p:cNvPicPr>
          <p:nvPr/>
        </p:nvPicPr>
        <p:blipFill>
          <a:blip r:embed="rId5"/>
          <a:stretch>
            <a:fillRect/>
          </a:stretch>
        </p:blipFill>
        <p:spPr>
          <a:xfrm>
            <a:off x="478301" y="3568690"/>
            <a:ext cx="5924550" cy="2724150"/>
          </a:xfrm>
          <a:prstGeom prst="rect">
            <a:avLst/>
          </a:prstGeom>
        </p:spPr>
      </p:pic>
      <p:pic>
        <p:nvPicPr>
          <p:cNvPr id="11" name="图片 10">
            <a:extLst>
              <a:ext uri="{FF2B5EF4-FFF2-40B4-BE49-F238E27FC236}">
                <a16:creationId xmlns:a16="http://schemas.microsoft.com/office/drawing/2014/main" id="{81EED0F9-8364-475A-AD54-78DD44FD80D7}"/>
              </a:ext>
            </a:extLst>
          </p:cNvPr>
          <p:cNvPicPr>
            <a:picLocks noChangeAspect="1"/>
          </p:cNvPicPr>
          <p:nvPr/>
        </p:nvPicPr>
        <p:blipFill>
          <a:blip r:embed="rId6"/>
          <a:stretch>
            <a:fillRect/>
          </a:stretch>
        </p:blipFill>
        <p:spPr>
          <a:xfrm>
            <a:off x="7490602" y="1079160"/>
            <a:ext cx="2815224" cy="1974061"/>
          </a:xfrm>
          <a:prstGeom prst="rect">
            <a:avLst/>
          </a:prstGeom>
        </p:spPr>
      </p:pic>
      <p:pic>
        <p:nvPicPr>
          <p:cNvPr id="18" name="图片 17">
            <a:extLst>
              <a:ext uri="{FF2B5EF4-FFF2-40B4-BE49-F238E27FC236}">
                <a16:creationId xmlns:a16="http://schemas.microsoft.com/office/drawing/2014/main" id="{BE0B70A5-6B5A-43D5-8E7B-4E1AD87FAF81}"/>
              </a:ext>
            </a:extLst>
          </p:cNvPr>
          <p:cNvPicPr>
            <a:picLocks noChangeAspect="1"/>
          </p:cNvPicPr>
          <p:nvPr/>
        </p:nvPicPr>
        <p:blipFill>
          <a:blip r:embed="rId7"/>
          <a:stretch>
            <a:fillRect/>
          </a:stretch>
        </p:blipFill>
        <p:spPr>
          <a:xfrm>
            <a:off x="7001811" y="4175903"/>
            <a:ext cx="3943350" cy="1762125"/>
          </a:xfrm>
          <a:prstGeom prst="rect">
            <a:avLst/>
          </a:prstGeom>
        </p:spPr>
      </p:pic>
      <p:sp>
        <p:nvSpPr>
          <p:cNvPr id="22" name="灯片编号占位符 21">
            <a:extLst>
              <a:ext uri="{FF2B5EF4-FFF2-40B4-BE49-F238E27FC236}">
                <a16:creationId xmlns:a16="http://schemas.microsoft.com/office/drawing/2014/main" id="{A2517B39-D98E-4DAE-B681-2D1FC18408FA}"/>
              </a:ext>
            </a:extLst>
          </p:cNvPr>
          <p:cNvSpPr>
            <a:spLocks noGrp="1"/>
          </p:cNvSpPr>
          <p:nvPr>
            <p:ph type="sldNum" sz="quarter" idx="12"/>
          </p:nvPr>
        </p:nvSpPr>
        <p:spPr/>
        <p:txBody>
          <a:bodyPr/>
          <a:lstStyle/>
          <a:p>
            <a:fld id="{E3A068A8-8577-41C8-BEE4-6D4A2AD85817}" type="slidenum">
              <a:rPr lang="zh-CN" altLang="en-US" smtClean="0"/>
              <a:t>25</a:t>
            </a:fld>
            <a:endParaRPr lang="zh-CN" altLang="en-US"/>
          </a:p>
        </p:txBody>
      </p:sp>
    </p:spTree>
    <p:extLst>
      <p:ext uri="{BB962C8B-B14F-4D97-AF65-F5344CB8AC3E}">
        <p14:creationId xmlns:p14="http://schemas.microsoft.com/office/powerpoint/2010/main" val="250079144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3"/>
          <p:cNvSpPr>
            <a:spLocks noChangeArrowheads="1"/>
          </p:cNvSpPr>
          <p:nvPr/>
        </p:nvSpPr>
        <p:spPr bwMode="auto">
          <a:xfrm>
            <a:off x="784559" y="480659"/>
            <a:ext cx="4314566"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多个储备池的体系结构</a:t>
            </a:r>
          </a:p>
        </p:txBody>
      </p:sp>
      <p:sp>
        <p:nvSpPr>
          <p:cNvPr id="19" name="文本框 9">
            <a:extLst>
              <a:ext uri="{FF2B5EF4-FFF2-40B4-BE49-F238E27FC236}">
                <a16:creationId xmlns:a16="http://schemas.microsoft.com/office/drawing/2014/main" id="{44BF79F0-EBD0-4C82-8486-DC38A426555F}"/>
              </a:ext>
            </a:extLst>
          </p:cNvPr>
          <p:cNvSpPr txBox="1"/>
          <p:nvPr/>
        </p:nvSpPr>
        <p:spPr>
          <a:xfrm>
            <a:off x="784559" y="5003867"/>
            <a:ext cx="11150809" cy="9233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1</a:t>
            </a:r>
            <a:r>
              <a:rPr lang="zh-CN" altLang="en-US" dirty="0"/>
              <a:t>、残差学习，</a:t>
            </a:r>
            <a:r>
              <a:rPr lang="en-US" altLang="zh-CN" dirty="0"/>
              <a:t>boost</a:t>
            </a:r>
            <a:r>
              <a:rPr lang="zh-CN" altLang="en-US" dirty="0"/>
              <a:t>算法重的一种，可以对错误的结果重点照顾，给予更大的权重使其分类正确</a:t>
            </a:r>
            <a:endParaRPr lang="en-US" altLang="zh-CN" dirty="0"/>
          </a:p>
          <a:p>
            <a:r>
              <a:rPr lang="en-US" altLang="zh-CN" dirty="0"/>
              <a:t>2</a:t>
            </a:r>
            <a:r>
              <a:rPr lang="zh-CN" altLang="en-US" dirty="0"/>
              <a:t>、</a:t>
            </a:r>
            <a:r>
              <a:rPr lang="zh-CN" altLang="zh-CN" dirty="0"/>
              <a:t>第一个储备池的分类结果作为第二个储备池的输入，这样第二个储备池能够纠正第一个储备池的分类结果</a:t>
            </a:r>
            <a:endParaRPr lang="en-US" altLang="zh-CN" dirty="0"/>
          </a:p>
          <a:p>
            <a:r>
              <a:rPr lang="en-US" altLang="zh-CN" dirty="0"/>
              <a:t>3</a:t>
            </a:r>
            <a:r>
              <a:rPr lang="zh-CN" altLang="en-US" dirty="0"/>
              <a:t>、利用了</a:t>
            </a:r>
            <a:r>
              <a:rPr lang="en-US" altLang="zh-CN" dirty="0"/>
              <a:t>RC</a:t>
            </a:r>
            <a:r>
              <a:rPr lang="zh-CN" altLang="en-US" dirty="0"/>
              <a:t>的抗噪声能力。</a:t>
            </a:r>
          </a:p>
        </p:txBody>
      </p:sp>
      <p:pic>
        <p:nvPicPr>
          <p:cNvPr id="4" name="图片 3">
            <a:extLst>
              <a:ext uri="{FF2B5EF4-FFF2-40B4-BE49-F238E27FC236}">
                <a16:creationId xmlns:a16="http://schemas.microsoft.com/office/drawing/2014/main" id="{B582C935-9D76-4329-ADEB-7C45C8B22D4A}"/>
              </a:ext>
            </a:extLst>
          </p:cNvPr>
          <p:cNvPicPr>
            <a:picLocks noChangeAspect="1"/>
          </p:cNvPicPr>
          <p:nvPr/>
        </p:nvPicPr>
        <p:blipFill>
          <a:blip r:embed="rId4"/>
          <a:stretch>
            <a:fillRect/>
          </a:stretch>
        </p:blipFill>
        <p:spPr>
          <a:xfrm>
            <a:off x="113372" y="1392468"/>
            <a:ext cx="3661996" cy="2364178"/>
          </a:xfrm>
          <a:prstGeom prst="rect">
            <a:avLst/>
          </a:prstGeom>
        </p:spPr>
      </p:pic>
      <p:pic>
        <p:nvPicPr>
          <p:cNvPr id="6" name="图片 5">
            <a:extLst>
              <a:ext uri="{FF2B5EF4-FFF2-40B4-BE49-F238E27FC236}">
                <a16:creationId xmlns:a16="http://schemas.microsoft.com/office/drawing/2014/main" id="{941FD702-FC18-4BEE-87D0-C10CC47F2101}"/>
              </a:ext>
            </a:extLst>
          </p:cNvPr>
          <p:cNvPicPr>
            <a:picLocks noChangeAspect="1"/>
          </p:cNvPicPr>
          <p:nvPr/>
        </p:nvPicPr>
        <p:blipFill>
          <a:blip r:embed="rId5"/>
          <a:stretch>
            <a:fillRect/>
          </a:stretch>
        </p:blipFill>
        <p:spPr>
          <a:xfrm>
            <a:off x="3873473" y="1477913"/>
            <a:ext cx="3096862" cy="2193289"/>
          </a:xfrm>
          <a:prstGeom prst="rect">
            <a:avLst/>
          </a:prstGeom>
        </p:spPr>
      </p:pic>
      <p:pic>
        <p:nvPicPr>
          <p:cNvPr id="9" name="图片 8">
            <a:extLst>
              <a:ext uri="{FF2B5EF4-FFF2-40B4-BE49-F238E27FC236}">
                <a16:creationId xmlns:a16="http://schemas.microsoft.com/office/drawing/2014/main" id="{5045CE58-FC96-46FA-B049-24BB4525020A}"/>
              </a:ext>
            </a:extLst>
          </p:cNvPr>
          <p:cNvPicPr>
            <a:picLocks noChangeAspect="1"/>
          </p:cNvPicPr>
          <p:nvPr/>
        </p:nvPicPr>
        <p:blipFill>
          <a:blip r:embed="rId6"/>
          <a:stretch>
            <a:fillRect/>
          </a:stretch>
        </p:blipFill>
        <p:spPr>
          <a:xfrm>
            <a:off x="7048854" y="1392468"/>
            <a:ext cx="4716010" cy="2364178"/>
          </a:xfrm>
          <a:prstGeom prst="rect">
            <a:avLst/>
          </a:prstGeom>
        </p:spPr>
      </p:pic>
      <p:sp>
        <p:nvSpPr>
          <p:cNvPr id="14" name="文本框 9">
            <a:extLst>
              <a:ext uri="{FF2B5EF4-FFF2-40B4-BE49-F238E27FC236}">
                <a16:creationId xmlns:a16="http://schemas.microsoft.com/office/drawing/2014/main" id="{8F40C02A-5FD5-437E-BEF8-0A1DD0F90176}"/>
              </a:ext>
            </a:extLst>
          </p:cNvPr>
          <p:cNvSpPr txBox="1"/>
          <p:nvPr/>
        </p:nvSpPr>
        <p:spPr>
          <a:xfrm>
            <a:off x="1078427" y="3978803"/>
            <a:ext cx="64633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并联</a:t>
            </a:r>
          </a:p>
        </p:txBody>
      </p:sp>
      <p:sp>
        <p:nvSpPr>
          <p:cNvPr id="15" name="文本框 9">
            <a:extLst>
              <a:ext uri="{FF2B5EF4-FFF2-40B4-BE49-F238E27FC236}">
                <a16:creationId xmlns:a16="http://schemas.microsoft.com/office/drawing/2014/main" id="{8FF69FC1-9671-4EAE-B2F2-2F83581E336A}"/>
              </a:ext>
            </a:extLst>
          </p:cNvPr>
          <p:cNvSpPr txBox="1"/>
          <p:nvPr/>
        </p:nvSpPr>
        <p:spPr>
          <a:xfrm>
            <a:off x="4598327" y="3924137"/>
            <a:ext cx="64633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串联</a:t>
            </a:r>
          </a:p>
        </p:txBody>
      </p:sp>
      <p:sp>
        <p:nvSpPr>
          <p:cNvPr id="16" name="文本框 9">
            <a:extLst>
              <a:ext uri="{FF2B5EF4-FFF2-40B4-BE49-F238E27FC236}">
                <a16:creationId xmlns:a16="http://schemas.microsoft.com/office/drawing/2014/main" id="{8F40C02A-5FD5-437E-BEF8-0A1DD0F90176}"/>
              </a:ext>
            </a:extLst>
          </p:cNvPr>
          <p:cNvSpPr txBox="1"/>
          <p:nvPr/>
        </p:nvSpPr>
        <p:spPr>
          <a:xfrm>
            <a:off x="8764558" y="4005028"/>
            <a:ext cx="2297424"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t>正向</a:t>
            </a:r>
            <a:r>
              <a:rPr lang="en-US" altLang="zh-CN" dirty="0"/>
              <a:t>+</a:t>
            </a:r>
            <a:r>
              <a:rPr lang="zh-CN" altLang="en-US" dirty="0"/>
              <a:t>反向</a:t>
            </a:r>
            <a:r>
              <a:rPr lang="en-US" altLang="zh-CN" dirty="0"/>
              <a:t>+</a:t>
            </a:r>
            <a:r>
              <a:rPr lang="zh-CN" altLang="en-US" dirty="0"/>
              <a:t>多层级联</a:t>
            </a:r>
          </a:p>
        </p:txBody>
      </p:sp>
      <p:sp>
        <p:nvSpPr>
          <p:cNvPr id="17" name="灯片编号占位符 16">
            <a:extLst>
              <a:ext uri="{FF2B5EF4-FFF2-40B4-BE49-F238E27FC236}">
                <a16:creationId xmlns:a16="http://schemas.microsoft.com/office/drawing/2014/main" id="{17F47F71-A6F0-452F-A2AF-AC37BACB0036}"/>
              </a:ext>
            </a:extLst>
          </p:cNvPr>
          <p:cNvSpPr>
            <a:spLocks noGrp="1"/>
          </p:cNvSpPr>
          <p:nvPr>
            <p:ph type="sldNum" sz="quarter" idx="12"/>
          </p:nvPr>
        </p:nvSpPr>
        <p:spPr/>
        <p:txBody>
          <a:bodyPr/>
          <a:lstStyle/>
          <a:p>
            <a:fld id="{E3A068A8-8577-41C8-BEE4-6D4A2AD85817}" type="slidenum">
              <a:rPr lang="zh-CN" altLang="en-US" smtClean="0"/>
              <a:t>26</a:t>
            </a:fld>
            <a:endParaRPr lang="zh-CN" altLang="en-US"/>
          </a:p>
        </p:txBody>
      </p:sp>
    </p:spTree>
    <p:extLst>
      <p:ext uri="{BB962C8B-B14F-4D97-AF65-F5344CB8AC3E}">
        <p14:creationId xmlns:p14="http://schemas.microsoft.com/office/powerpoint/2010/main" val="411448603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nvPicPr>
        <p:blipFill>
          <a:blip r:embed="rId2"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503555" y="509905"/>
            <a:ext cx="4423447" cy="584775"/>
          </a:xfrm>
          <a:prstGeom prst="rect">
            <a:avLst/>
          </a:prstGeom>
          <a:solidFill>
            <a:srgbClr val="559DE2"/>
          </a:solidFill>
          <a:ln w="9525">
            <a:noFill/>
            <a:miter lim="800000"/>
          </a:ln>
        </p:spPr>
        <p:txBody>
          <a:bodyPr wrap="square" lIns="91440" tIns="45720" rIns="91440" bIns="45720">
            <a:spAutoFit/>
          </a:bodyPr>
          <a:lstStyle/>
          <a:p>
            <a:pPr algn="ctr"/>
            <a:r>
              <a:rPr lang="zh-CN" altLang="en-US" sz="3200" dirty="0">
                <a:solidFill>
                  <a:schemeClr val="bg1"/>
                </a:solidFill>
                <a:latin typeface="微软雅黑" panose="020B0503020204020204" charset="-122"/>
                <a:ea typeface="微软雅黑" panose="020B0503020204020204" charset="-122"/>
                <a:cs typeface="Arial" panose="020B0604020202020204" pitchFamily="34" charset="0"/>
                <a:sym typeface="+mn-ea"/>
              </a:rPr>
              <a:t>测试储备池性能的实验</a:t>
            </a:r>
          </a:p>
        </p:txBody>
      </p:sp>
      <p:sp>
        <p:nvSpPr>
          <p:cNvPr id="6" name="文本框 5"/>
          <p:cNvSpPr txBox="1"/>
          <p:nvPr/>
        </p:nvSpPr>
        <p:spPr>
          <a:xfrm>
            <a:off x="726794" y="1491988"/>
            <a:ext cx="4772024" cy="787395"/>
          </a:xfrm>
          <a:prstGeom prst="rect">
            <a:avLst/>
          </a:prstGeom>
          <a:noFill/>
        </p:spPr>
        <p:txBody>
          <a:bodyPr wrap="square" rtlCol="0">
            <a:spAutoFit/>
          </a:bodyPr>
          <a:lstStyle/>
          <a:p>
            <a:pPr indent="-406400" algn="just" fontAlgn="auto">
              <a:lnSpc>
                <a:spcPct val="150000"/>
              </a:lnSpc>
              <a:extLst>
                <a:ext uri="{35155182-B16C-46BC-9424-99874614C6A1}">
                  <wpsdc:indentchars xmlns="" xmlns:wpsdc="http://www.wps.cn/officeDocument/2017/drawingmlCustomData" val="-200" checksum="1563227874"/>
                </a:ext>
              </a:extLst>
            </a:pPr>
            <a:r>
              <a:rPr lang="zh-CN" altLang="en-US" sz="1600" dirty="0">
                <a:solidFill>
                  <a:schemeClr val="tx1"/>
                </a:solidFill>
                <a:uFillTx/>
                <a:latin typeface="Times New Roman" panose="02020603050405020304" charset="0"/>
                <a:ea typeface="微软雅黑" panose="020B0503020204020204" charset="-122"/>
              </a:rPr>
              <a:t>一：</a:t>
            </a:r>
            <a:r>
              <a:rPr lang="en-US" altLang="zh-CN" sz="1600" dirty="0">
                <a:solidFill>
                  <a:schemeClr val="tx1"/>
                </a:solidFill>
                <a:uFillTx/>
                <a:latin typeface="Times New Roman" panose="02020603050405020304" charset="0"/>
                <a:ea typeface="微软雅黑" panose="020B0503020204020204" charset="-122"/>
              </a:rPr>
              <a:t>XOR</a:t>
            </a:r>
            <a:r>
              <a:rPr lang="zh-CN" altLang="en-US" sz="1600" dirty="0">
                <a:solidFill>
                  <a:schemeClr val="tx1"/>
                </a:solidFill>
                <a:uFillTx/>
                <a:latin typeface="Times New Roman" panose="02020603050405020304" charset="0"/>
                <a:ea typeface="微软雅黑" panose="020B0503020204020204" charset="-122"/>
              </a:rPr>
              <a:t>（异或）实验：输入一</a:t>
            </a:r>
            <a:r>
              <a:rPr lang="zh-CN" altLang="en-US" sz="1600" dirty="0">
                <a:latin typeface="Times New Roman" panose="02020603050405020304" charset="0"/>
                <a:ea typeface="微软雅黑" panose="020B0503020204020204" charset="-122"/>
              </a:rPr>
              <a:t>二进制序列信号，训练权重，在输出端得到某两位之间的异或结果。</a:t>
            </a:r>
            <a:endParaRPr lang="en-US" altLang="zh-CN" sz="1600" dirty="0">
              <a:solidFill>
                <a:schemeClr val="tx1"/>
              </a:solidFill>
              <a:uFillTx/>
              <a:latin typeface="Times New Roman" panose="02020603050405020304" charset="0"/>
              <a:ea typeface="微软雅黑" panose="020B0503020204020204" charset="-122"/>
            </a:endParaRPr>
          </a:p>
        </p:txBody>
      </p:sp>
      <p:pic>
        <p:nvPicPr>
          <p:cNvPr id="2" name="图片 1">
            <a:extLst>
              <a:ext uri="{FF2B5EF4-FFF2-40B4-BE49-F238E27FC236}">
                <a16:creationId xmlns:a16="http://schemas.microsoft.com/office/drawing/2014/main" id="{F253EFAE-43A3-4F19-AFD9-6D5E8FA54508}"/>
              </a:ext>
            </a:extLst>
          </p:cNvPr>
          <p:cNvPicPr>
            <a:picLocks noChangeAspect="1"/>
          </p:cNvPicPr>
          <p:nvPr/>
        </p:nvPicPr>
        <p:blipFill>
          <a:blip r:embed="rId3"/>
          <a:stretch>
            <a:fillRect/>
          </a:stretch>
        </p:blipFill>
        <p:spPr>
          <a:xfrm>
            <a:off x="503555" y="2676692"/>
            <a:ext cx="4772025" cy="3038475"/>
          </a:xfrm>
          <a:prstGeom prst="rect">
            <a:avLst/>
          </a:prstGeom>
        </p:spPr>
      </p:pic>
      <p:sp>
        <p:nvSpPr>
          <p:cNvPr id="7" name="文本框 6">
            <a:extLst>
              <a:ext uri="{FF2B5EF4-FFF2-40B4-BE49-F238E27FC236}">
                <a16:creationId xmlns:a16="http://schemas.microsoft.com/office/drawing/2014/main" id="{530115EA-0DB6-4AC0-8126-DF20D928B7DA}"/>
              </a:ext>
            </a:extLst>
          </p:cNvPr>
          <p:cNvSpPr txBox="1"/>
          <p:nvPr/>
        </p:nvSpPr>
        <p:spPr>
          <a:xfrm>
            <a:off x="6071551" y="1492586"/>
            <a:ext cx="4772024" cy="787395"/>
          </a:xfrm>
          <a:prstGeom prst="rect">
            <a:avLst/>
          </a:prstGeom>
          <a:noFill/>
        </p:spPr>
        <p:txBody>
          <a:bodyPr wrap="square" rtlCol="0">
            <a:spAutoFit/>
          </a:bodyPr>
          <a:lstStyle/>
          <a:p>
            <a:pPr indent="-406400" algn="just" fontAlgn="auto">
              <a:lnSpc>
                <a:spcPct val="150000"/>
              </a:lnSpc>
              <a:extLst>
                <a:ext uri="{35155182-B16C-46BC-9424-99874614C6A1}">
                  <wpsdc:indentchars xmlns="" xmlns:wpsdc="http://www.wps.cn/officeDocument/2017/drawingmlCustomData" val="-200" checksum="1563227874"/>
                </a:ext>
              </a:extLst>
            </a:pPr>
            <a:r>
              <a:rPr lang="zh-CN" altLang="en-US" sz="1600" dirty="0">
                <a:latin typeface="Times New Roman" panose="02020603050405020304" charset="0"/>
                <a:ea typeface="微软雅黑" panose="020B0503020204020204" charset="-122"/>
              </a:rPr>
              <a:t>二</a:t>
            </a:r>
            <a:r>
              <a:rPr lang="zh-CN" altLang="en-US" sz="1600" dirty="0">
                <a:solidFill>
                  <a:schemeClr val="tx1"/>
                </a:solidFill>
                <a:uFillTx/>
                <a:latin typeface="Times New Roman" panose="02020603050405020304" charset="0"/>
                <a:ea typeface="微软雅黑" panose="020B0503020204020204" charset="-122"/>
              </a:rPr>
              <a:t>：</a:t>
            </a:r>
            <a:r>
              <a:rPr lang="zh-CN" altLang="en-US" sz="1600" dirty="0">
                <a:latin typeface="Times New Roman" panose="02020603050405020304" charset="0"/>
                <a:ea typeface="微软雅黑" panose="020B0503020204020204" charset="-122"/>
              </a:rPr>
              <a:t>时间序列预测</a:t>
            </a:r>
            <a:r>
              <a:rPr lang="zh-CN" altLang="en-US" sz="1600" dirty="0">
                <a:solidFill>
                  <a:schemeClr val="tx1"/>
                </a:solidFill>
                <a:uFillTx/>
                <a:latin typeface="Times New Roman" panose="02020603050405020304" charset="0"/>
                <a:ea typeface="微软雅黑" panose="020B0503020204020204" charset="-122"/>
              </a:rPr>
              <a:t>实验：输入为一段混沌信号</a:t>
            </a:r>
            <a:r>
              <a:rPr lang="zh-CN" altLang="en-US" sz="1600" dirty="0">
                <a:latin typeface="Times New Roman" panose="02020603050405020304" charset="0"/>
                <a:ea typeface="微软雅黑" panose="020B0503020204020204" charset="-122"/>
              </a:rPr>
              <a:t>，输出为该信号的下一个值。</a:t>
            </a:r>
            <a:endParaRPr lang="en-US" altLang="zh-CN" sz="1600" dirty="0">
              <a:solidFill>
                <a:schemeClr val="tx1"/>
              </a:solidFill>
              <a:uFillTx/>
              <a:latin typeface="Times New Roman" panose="02020603050405020304" charset="0"/>
              <a:ea typeface="微软雅黑" panose="020B0503020204020204" charset="-122"/>
            </a:endParaRPr>
          </a:p>
        </p:txBody>
      </p:sp>
      <p:pic>
        <p:nvPicPr>
          <p:cNvPr id="3" name="图片 2">
            <a:extLst>
              <a:ext uri="{FF2B5EF4-FFF2-40B4-BE49-F238E27FC236}">
                <a16:creationId xmlns:a16="http://schemas.microsoft.com/office/drawing/2014/main" id="{072B701B-086A-4131-B952-3464CCA62774}"/>
              </a:ext>
            </a:extLst>
          </p:cNvPr>
          <p:cNvPicPr>
            <a:picLocks noChangeAspect="1"/>
          </p:cNvPicPr>
          <p:nvPr/>
        </p:nvPicPr>
        <p:blipFill>
          <a:blip r:embed="rId4"/>
          <a:stretch>
            <a:fillRect/>
          </a:stretch>
        </p:blipFill>
        <p:spPr>
          <a:xfrm>
            <a:off x="5850759" y="2538075"/>
            <a:ext cx="5218860" cy="3333404"/>
          </a:xfrm>
          <a:prstGeom prst="rect">
            <a:avLst/>
          </a:prstGeom>
        </p:spPr>
      </p:pic>
      <p:sp>
        <p:nvSpPr>
          <p:cNvPr id="8" name="灯片编号占位符 7">
            <a:extLst>
              <a:ext uri="{FF2B5EF4-FFF2-40B4-BE49-F238E27FC236}">
                <a16:creationId xmlns:a16="http://schemas.microsoft.com/office/drawing/2014/main" id="{D8DE3F03-E552-4937-BF2A-69CCE8717103}"/>
              </a:ext>
            </a:extLst>
          </p:cNvPr>
          <p:cNvSpPr>
            <a:spLocks noGrp="1"/>
          </p:cNvSpPr>
          <p:nvPr>
            <p:ph type="sldNum" sz="quarter" idx="12"/>
          </p:nvPr>
        </p:nvSpPr>
        <p:spPr/>
        <p:txBody>
          <a:bodyPr/>
          <a:lstStyle/>
          <a:p>
            <a:fld id="{E3A068A8-8577-41C8-BEE4-6D4A2AD85817}" type="slidenum">
              <a:rPr lang="zh-CN" altLang="en-US" smtClean="0"/>
              <a:t>27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nvPicPr>
        <p:blipFill>
          <a:blip r:embed="rId2"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503555" y="509905"/>
            <a:ext cx="4423447" cy="584775"/>
          </a:xfrm>
          <a:prstGeom prst="rect">
            <a:avLst/>
          </a:prstGeom>
          <a:solidFill>
            <a:srgbClr val="559DE2"/>
          </a:solidFill>
          <a:ln w="9525">
            <a:noFill/>
            <a:miter lim="800000"/>
          </a:ln>
        </p:spPr>
        <p:txBody>
          <a:bodyPr wrap="square" lIns="91440" tIns="45720" rIns="91440" bIns="45720">
            <a:spAutoFit/>
          </a:bodyPr>
          <a:lstStyle/>
          <a:p>
            <a:pPr algn="ctr"/>
            <a:r>
              <a:rPr lang="zh-CN" altLang="en-US" sz="3200" dirty="0">
                <a:solidFill>
                  <a:schemeClr val="bg1"/>
                </a:solidFill>
                <a:latin typeface="微软雅黑" panose="020B0503020204020204" charset="-122"/>
                <a:ea typeface="微软雅黑" panose="020B0503020204020204" charset="-122"/>
                <a:cs typeface="Arial" panose="020B0604020202020204" pitchFamily="34" charset="0"/>
                <a:sym typeface="+mn-ea"/>
              </a:rPr>
              <a:t>测试储备池性能的实验</a:t>
            </a:r>
          </a:p>
        </p:txBody>
      </p:sp>
      <p:sp>
        <p:nvSpPr>
          <p:cNvPr id="6" name="文本框 5"/>
          <p:cNvSpPr txBox="1"/>
          <p:nvPr/>
        </p:nvSpPr>
        <p:spPr>
          <a:xfrm>
            <a:off x="716037" y="1576855"/>
            <a:ext cx="4772024" cy="787395"/>
          </a:xfrm>
          <a:prstGeom prst="rect">
            <a:avLst/>
          </a:prstGeom>
          <a:noFill/>
        </p:spPr>
        <p:txBody>
          <a:bodyPr wrap="square" rtlCol="0">
            <a:spAutoFit/>
          </a:bodyPr>
          <a:lstStyle/>
          <a:p>
            <a:pPr indent="-406400" algn="just" fontAlgn="auto">
              <a:lnSpc>
                <a:spcPct val="150000"/>
              </a:lnSpc>
              <a:extLst>
                <a:ext uri="{35155182-B16C-46BC-9424-99874614C6A1}">
                  <wpsdc:indentchars xmlns:wpsdc="http://www.wps.cn/officeDocument/2017/drawingmlCustomData" xmlns="" val="-200" checksum="1563227874"/>
                </a:ext>
              </a:extLst>
            </a:pPr>
            <a:r>
              <a:rPr lang="zh-CN" altLang="en-US" sz="1600" dirty="0">
                <a:latin typeface="Times New Roman" panose="02020603050405020304" charset="0"/>
                <a:ea typeface="微软雅黑" panose="020B0503020204020204" charset="-122"/>
              </a:rPr>
              <a:t>三</a:t>
            </a:r>
            <a:r>
              <a:rPr lang="zh-CN" altLang="en-US" sz="1600" dirty="0">
                <a:solidFill>
                  <a:schemeClr val="tx1"/>
                </a:solidFill>
                <a:uFillTx/>
                <a:latin typeface="Times New Roman" panose="02020603050405020304" charset="0"/>
                <a:ea typeface="微软雅黑" panose="020B0503020204020204" charset="-122"/>
              </a:rPr>
              <a:t>：表头识别实验：识别出一段序列重符合要求的一段连续字符。</a:t>
            </a:r>
            <a:endParaRPr lang="en-US" altLang="zh-CN" sz="1600" dirty="0">
              <a:solidFill>
                <a:schemeClr val="tx1"/>
              </a:solidFill>
              <a:uFillTx/>
              <a:latin typeface="Times New Roman" panose="02020603050405020304" charset="0"/>
              <a:ea typeface="微软雅黑" panose="020B0503020204020204" charset="-122"/>
            </a:endParaRPr>
          </a:p>
        </p:txBody>
      </p:sp>
      <p:sp>
        <p:nvSpPr>
          <p:cNvPr id="7" name="文本框 6">
            <a:extLst>
              <a:ext uri="{FF2B5EF4-FFF2-40B4-BE49-F238E27FC236}">
                <a16:creationId xmlns:a16="http://schemas.microsoft.com/office/drawing/2014/main" id="{530115EA-0DB6-4AC0-8126-DF20D928B7DA}"/>
              </a:ext>
            </a:extLst>
          </p:cNvPr>
          <p:cNvSpPr txBox="1"/>
          <p:nvPr/>
        </p:nvSpPr>
        <p:spPr>
          <a:xfrm>
            <a:off x="6071551" y="1392486"/>
            <a:ext cx="4772024" cy="786754"/>
          </a:xfrm>
          <a:prstGeom prst="rect">
            <a:avLst/>
          </a:prstGeom>
          <a:noFill/>
        </p:spPr>
        <p:txBody>
          <a:bodyPr wrap="square" rtlCol="0">
            <a:spAutoFit/>
          </a:bodyPr>
          <a:lstStyle/>
          <a:p>
            <a:pPr indent="-406400" algn="just" fontAlgn="auto">
              <a:lnSpc>
                <a:spcPct val="150000"/>
              </a:lnSpc>
              <a:extLst>
                <a:ext uri="{35155182-B16C-46BC-9424-99874614C6A1}">
                  <wpsdc:indentchars xmlns:wpsdc="http://www.wps.cn/officeDocument/2017/drawingmlCustomData" xmlns="" val="-200" checksum="1563227874"/>
                </a:ext>
              </a:extLst>
            </a:pPr>
            <a:r>
              <a:rPr lang="zh-CN" altLang="en-US" sz="1600" dirty="0">
                <a:solidFill>
                  <a:schemeClr val="tx1"/>
                </a:solidFill>
                <a:uFillTx/>
                <a:latin typeface="Times New Roman" panose="02020603050405020304" charset="0"/>
                <a:ea typeface="微软雅黑" panose="020B0503020204020204" charset="-122"/>
              </a:rPr>
              <a:t>四：非线性信道均衡：输入信号（</a:t>
            </a:r>
            <a:r>
              <a:rPr lang="en-US" altLang="zh-CN" sz="1600" dirty="0">
                <a:solidFill>
                  <a:schemeClr val="tx1"/>
                </a:solidFill>
                <a:uFillTx/>
                <a:latin typeface="Times New Roman" panose="02020603050405020304" charset="0"/>
                <a:ea typeface="微软雅黑" panose="020B0503020204020204" charset="-122"/>
              </a:rPr>
              <a:t>-3</a:t>
            </a:r>
            <a:r>
              <a:rPr lang="zh-CN" altLang="en-US" sz="1600" dirty="0">
                <a:solidFill>
                  <a:schemeClr val="tx1"/>
                </a:solidFill>
                <a:uFillTx/>
                <a:latin typeface="Times New Roman" panose="02020603050405020304" charset="0"/>
                <a:ea typeface="微软雅黑" panose="020B0503020204020204" charset="-122"/>
              </a:rPr>
              <a:t>，</a:t>
            </a:r>
            <a:r>
              <a:rPr lang="en-US" altLang="zh-CN" sz="1600" dirty="0">
                <a:solidFill>
                  <a:schemeClr val="tx1"/>
                </a:solidFill>
                <a:uFillTx/>
                <a:latin typeface="Times New Roman" panose="02020603050405020304" charset="0"/>
                <a:ea typeface="微软雅黑" panose="020B0503020204020204" charset="-122"/>
              </a:rPr>
              <a:t>-1</a:t>
            </a:r>
            <a:r>
              <a:rPr lang="zh-CN" altLang="en-US" sz="1600" dirty="0">
                <a:solidFill>
                  <a:schemeClr val="tx1"/>
                </a:solidFill>
                <a:uFillTx/>
                <a:latin typeface="Times New Roman" panose="02020603050405020304" charset="0"/>
                <a:ea typeface="微软雅黑" panose="020B0503020204020204" charset="-122"/>
              </a:rPr>
              <a:t>，</a:t>
            </a:r>
            <a:r>
              <a:rPr lang="en-US" altLang="zh-CN" sz="1600" dirty="0">
                <a:solidFill>
                  <a:schemeClr val="tx1"/>
                </a:solidFill>
                <a:uFillTx/>
                <a:latin typeface="Times New Roman" panose="02020603050405020304" charset="0"/>
                <a:ea typeface="微软雅黑" panose="020B0503020204020204" charset="-122"/>
              </a:rPr>
              <a:t>1</a:t>
            </a:r>
            <a:r>
              <a:rPr lang="zh-CN" altLang="en-US" sz="1600" dirty="0">
                <a:solidFill>
                  <a:schemeClr val="tx1"/>
                </a:solidFill>
                <a:uFillTx/>
                <a:latin typeface="Times New Roman" panose="02020603050405020304" charset="0"/>
                <a:ea typeface="微软雅黑" panose="020B0503020204020204" charset="-122"/>
              </a:rPr>
              <a:t>，</a:t>
            </a:r>
            <a:r>
              <a:rPr lang="en-US" altLang="zh-CN" sz="1600" dirty="0">
                <a:latin typeface="Times New Roman" panose="02020603050405020304" charset="0"/>
                <a:ea typeface="微软雅黑" panose="020B0503020204020204" charset="-122"/>
              </a:rPr>
              <a:t>3</a:t>
            </a:r>
            <a:r>
              <a:rPr lang="zh-CN" altLang="en-US" sz="1600" dirty="0">
                <a:solidFill>
                  <a:schemeClr val="tx1"/>
                </a:solidFill>
                <a:uFillTx/>
                <a:latin typeface="Times New Roman" panose="02020603050405020304" charset="0"/>
                <a:ea typeface="微软雅黑" panose="020B0503020204020204" charset="-122"/>
              </a:rPr>
              <a:t>）通过非线性信道之后，通过储备池进行恢复。</a:t>
            </a:r>
            <a:endParaRPr lang="en-US" altLang="zh-CN" sz="1600" dirty="0">
              <a:solidFill>
                <a:schemeClr val="tx1"/>
              </a:solidFill>
              <a:uFillTx/>
              <a:latin typeface="Times New Roman" panose="02020603050405020304" charset="0"/>
              <a:ea typeface="微软雅黑" panose="020B0503020204020204" charset="-122"/>
            </a:endParaRPr>
          </a:p>
        </p:txBody>
      </p:sp>
      <p:pic>
        <p:nvPicPr>
          <p:cNvPr id="4" name="图片 3">
            <a:extLst>
              <a:ext uri="{FF2B5EF4-FFF2-40B4-BE49-F238E27FC236}">
                <a16:creationId xmlns:a16="http://schemas.microsoft.com/office/drawing/2014/main" id="{0C55D282-E12D-41BA-92A3-C9D9926BBB7D}"/>
              </a:ext>
            </a:extLst>
          </p:cNvPr>
          <p:cNvPicPr>
            <a:picLocks noChangeAspect="1"/>
          </p:cNvPicPr>
          <p:nvPr/>
        </p:nvPicPr>
        <p:blipFill>
          <a:blip r:embed="rId3"/>
          <a:stretch>
            <a:fillRect/>
          </a:stretch>
        </p:blipFill>
        <p:spPr>
          <a:xfrm>
            <a:off x="716037" y="2847889"/>
            <a:ext cx="4429125" cy="3124200"/>
          </a:xfrm>
          <a:prstGeom prst="rect">
            <a:avLst/>
          </a:prstGeom>
        </p:spPr>
      </p:pic>
      <p:pic>
        <p:nvPicPr>
          <p:cNvPr id="5" name="图片 4">
            <a:extLst>
              <a:ext uri="{FF2B5EF4-FFF2-40B4-BE49-F238E27FC236}">
                <a16:creationId xmlns:a16="http://schemas.microsoft.com/office/drawing/2014/main" id="{FE6BD45B-C81D-4B31-8C6D-D0B6D69C460A}"/>
              </a:ext>
            </a:extLst>
          </p:cNvPr>
          <p:cNvPicPr>
            <a:picLocks noChangeAspect="1"/>
          </p:cNvPicPr>
          <p:nvPr/>
        </p:nvPicPr>
        <p:blipFill>
          <a:blip r:embed="rId4"/>
          <a:stretch>
            <a:fillRect/>
          </a:stretch>
        </p:blipFill>
        <p:spPr>
          <a:xfrm>
            <a:off x="6071551" y="2194517"/>
            <a:ext cx="4965194" cy="1674862"/>
          </a:xfrm>
          <a:prstGeom prst="rect">
            <a:avLst/>
          </a:prstGeom>
        </p:spPr>
      </p:pic>
      <p:pic>
        <p:nvPicPr>
          <p:cNvPr id="8" name="图片 7">
            <a:extLst>
              <a:ext uri="{FF2B5EF4-FFF2-40B4-BE49-F238E27FC236}">
                <a16:creationId xmlns:a16="http://schemas.microsoft.com/office/drawing/2014/main" id="{3F02BC44-CE5C-4954-B007-E0ABA3D4183D}"/>
              </a:ext>
            </a:extLst>
          </p:cNvPr>
          <p:cNvPicPr>
            <a:picLocks noChangeAspect="1"/>
          </p:cNvPicPr>
          <p:nvPr/>
        </p:nvPicPr>
        <p:blipFill>
          <a:blip r:embed="rId5"/>
          <a:stretch>
            <a:fillRect/>
          </a:stretch>
        </p:blipFill>
        <p:spPr>
          <a:xfrm>
            <a:off x="6403937" y="4039112"/>
            <a:ext cx="3686735" cy="2765051"/>
          </a:xfrm>
          <a:prstGeom prst="rect">
            <a:avLst/>
          </a:prstGeom>
        </p:spPr>
      </p:pic>
      <p:sp>
        <p:nvSpPr>
          <p:cNvPr id="11" name="灯片编号占位符 10">
            <a:extLst>
              <a:ext uri="{FF2B5EF4-FFF2-40B4-BE49-F238E27FC236}">
                <a16:creationId xmlns:a16="http://schemas.microsoft.com/office/drawing/2014/main" id="{ED6E793C-7770-4F5D-84BB-A5B04B6FED2E}"/>
              </a:ext>
            </a:extLst>
          </p:cNvPr>
          <p:cNvSpPr>
            <a:spLocks noGrp="1"/>
          </p:cNvSpPr>
          <p:nvPr>
            <p:ph type="sldNum" sz="quarter" idx="12"/>
          </p:nvPr>
        </p:nvSpPr>
        <p:spPr/>
        <p:txBody>
          <a:bodyPr/>
          <a:lstStyle/>
          <a:p>
            <a:fld id="{E3A068A8-8577-41C8-BEE4-6D4A2AD85817}" type="slidenum">
              <a:rPr lang="zh-CN" altLang="en-US" smtClean="0"/>
              <a:t>28</a:t>
            </a:fld>
            <a:endParaRPr lang="zh-CN" altLang="en-US"/>
          </a:p>
        </p:txBody>
      </p:sp>
    </p:spTree>
    <p:extLst>
      <p:ext uri="{BB962C8B-B14F-4D97-AF65-F5344CB8AC3E}">
        <p14:creationId xmlns:p14="http://schemas.microsoft.com/office/powerpoint/2010/main" val="4239915375"/>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4560822" y="3429000"/>
            <a:ext cx="4652049" cy="830997"/>
          </a:xfrm>
          <a:prstGeom prst="rect">
            <a:avLst/>
          </a:prstGeom>
          <a:noFill/>
        </p:spPr>
        <p:txBody>
          <a:bodyPr wrap="square" rtlCol="0">
            <a:spAutoFit/>
          </a:bodyPr>
          <a:lstStyle/>
          <a:p>
            <a:r>
              <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方正兰亭粗黑简体" panose="02000000000000000000" pitchFamily="2" charset="-122"/>
              </a:rPr>
              <a:t>归纳总结</a:t>
            </a:r>
            <a:endPar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endParaRPr>
          </a:p>
        </p:txBody>
      </p:sp>
      <p:cxnSp>
        <p:nvCxnSpPr>
          <p:cNvPr id="14" name="直接连接符 13"/>
          <p:cNvCxnSpPr/>
          <p:nvPr/>
        </p:nvCxnSpPr>
        <p:spPr>
          <a:xfrm>
            <a:off x="3934887" y="4151425"/>
            <a:ext cx="394420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118188" y="2138920"/>
            <a:ext cx="1768659" cy="1323439"/>
          </a:xfrm>
          <a:prstGeom prst="rect">
            <a:avLst/>
          </a:prstGeom>
          <a:noFill/>
        </p:spPr>
        <p:txBody>
          <a:bodyPr wrap="square" rtlCol="0">
            <a:spAutoFit/>
          </a:bodyPr>
          <a:lstStyle/>
          <a:p>
            <a:r>
              <a:rPr lang="en-US" altLang="zh-CN" sz="8000" b="1" dirty="0">
                <a:solidFill>
                  <a:srgbClr val="000000"/>
                </a:solidFill>
                <a:latin typeface="方正兰亭粗黑简体" panose="02000000000000000000" pitchFamily="2" charset="-122"/>
                <a:ea typeface="方正兰亭粗黑简体" panose="02000000000000000000" pitchFamily="2" charset="-122"/>
              </a:rPr>
              <a:t>05</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
        <p:nvSpPr>
          <p:cNvPr id="4" name="灯片编号占位符 3">
            <a:extLst>
              <a:ext uri="{FF2B5EF4-FFF2-40B4-BE49-F238E27FC236}">
                <a16:creationId xmlns:a16="http://schemas.microsoft.com/office/drawing/2014/main" id="{D541F50A-AC64-4BE4-96CC-1648AA1837E9}"/>
              </a:ext>
            </a:extLst>
          </p:cNvPr>
          <p:cNvSpPr>
            <a:spLocks noGrp="1"/>
          </p:cNvSpPr>
          <p:nvPr>
            <p:ph type="sldNum" sz="quarter" idx="12"/>
          </p:nvPr>
        </p:nvSpPr>
        <p:spPr/>
        <p:txBody>
          <a:bodyPr/>
          <a:lstStyle/>
          <a:p>
            <a:fld id="{E3A068A8-8577-41C8-BEE4-6D4A2AD85817}" type="slidenum">
              <a:rPr lang="zh-CN" altLang="en-US" smtClean="0"/>
              <a:t>29</a:t>
            </a:fld>
            <a:endParaRPr lang="zh-CN" altLang="en-US"/>
          </a:p>
        </p:txBody>
      </p:sp>
    </p:spTree>
    <p:extLst>
      <p:ext uri="{BB962C8B-B14F-4D97-AF65-F5344CB8AC3E}">
        <p14:creationId xmlns:p14="http://schemas.microsoft.com/office/powerpoint/2010/main" val="1855280761"/>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rcRect t="61706" r="40353"/>
          <a:stretch>
            <a:fillRect/>
          </a:stretch>
        </p:blipFill>
        <p:spPr>
          <a:xfrm rot="8195221">
            <a:off x="6015934" y="3502426"/>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4291330" y="3373755"/>
            <a:ext cx="2846705" cy="829945"/>
          </a:xfrm>
          <a:prstGeom prst="rect">
            <a:avLst/>
          </a:prstGeom>
          <a:noFill/>
        </p:spPr>
        <p:txBody>
          <a:bodyPr wrap="square" rtlCol="0">
            <a:spAutoFit/>
          </a:bodyPr>
          <a:lstStyle/>
          <a:p>
            <a:pPr algn="ctr"/>
            <a:r>
              <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rPr>
              <a:t>研究背景</a:t>
            </a:r>
          </a:p>
        </p:txBody>
      </p:sp>
      <p:sp>
        <p:nvSpPr>
          <p:cNvPr id="15" name="文本框 14"/>
          <p:cNvSpPr txBox="1"/>
          <p:nvPr/>
        </p:nvSpPr>
        <p:spPr>
          <a:xfrm>
            <a:off x="5089122" y="4468268"/>
            <a:ext cx="1367913" cy="337185"/>
          </a:xfrm>
          <a:prstGeom prst="rect">
            <a:avLst/>
          </a:prstGeom>
          <a:noFill/>
        </p:spPr>
        <p:txBody>
          <a:bodyPr wrap="square" rtlCol="0">
            <a:spAutoFit/>
          </a:bodyPr>
          <a:lstStyle/>
          <a:p>
            <a:pPr marL="285750"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研究背景           </a:t>
            </a:r>
          </a:p>
        </p:txBody>
      </p:sp>
      <p:sp>
        <p:nvSpPr>
          <p:cNvPr id="16" name="文本框 15"/>
          <p:cNvSpPr txBox="1"/>
          <p:nvPr/>
        </p:nvSpPr>
        <p:spPr>
          <a:xfrm>
            <a:off x="5118188" y="2138920"/>
            <a:ext cx="1768659" cy="1323439"/>
          </a:xfrm>
          <a:prstGeom prst="rect">
            <a:avLst/>
          </a:prstGeom>
          <a:noFill/>
        </p:spPr>
        <p:txBody>
          <a:bodyPr wrap="square" rtlCol="0">
            <a:spAutoFit/>
          </a:bodyPr>
          <a:lstStyle/>
          <a:p>
            <a:r>
              <a:rPr lang="en-US" altLang="zh-CN" sz="8000" b="1" dirty="0">
                <a:solidFill>
                  <a:srgbClr val="000000"/>
                </a:solidFill>
                <a:latin typeface="方正兰亭粗黑简体" panose="02000000000000000000" pitchFamily="2" charset="-122"/>
                <a:ea typeface="方正兰亭粗黑简体" panose="02000000000000000000" pitchFamily="2" charset="-122"/>
              </a:rPr>
              <a:t>01</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
        <p:nvSpPr>
          <p:cNvPr id="17" name="文本框 16"/>
          <p:cNvSpPr txBox="1"/>
          <p:nvPr/>
        </p:nvSpPr>
        <p:spPr>
          <a:xfrm>
            <a:off x="5095943" y="4809959"/>
            <a:ext cx="1367913" cy="337185"/>
          </a:xfrm>
          <a:prstGeom prst="rect">
            <a:avLst/>
          </a:prstGeom>
          <a:noFill/>
        </p:spPr>
        <p:txBody>
          <a:bodyPr wrap="square" rtlCol="0">
            <a:spAutoFit/>
          </a:bodyPr>
          <a:lstStyle/>
          <a:p>
            <a:pPr marL="285750"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研究现状          </a:t>
            </a:r>
          </a:p>
        </p:txBody>
      </p:sp>
      <p:sp>
        <p:nvSpPr>
          <p:cNvPr id="4" name="灯片编号占位符 3">
            <a:extLst>
              <a:ext uri="{FF2B5EF4-FFF2-40B4-BE49-F238E27FC236}">
                <a16:creationId xmlns:a16="http://schemas.microsoft.com/office/drawing/2014/main" id="{0B7B9F95-46CE-40B4-B204-AEF02B9E37D1}"/>
              </a:ext>
            </a:extLst>
          </p:cNvPr>
          <p:cNvSpPr>
            <a:spLocks noGrp="1"/>
          </p:cNvSpPr>
          <p:nvPr>
            <p:ph type="sldNum" sz="quarter" idx="12"/>
          </p:nvPr>
        </p:nvSpPr>
        <p:spPr/>
        <p:txBody>
          <a:bodyPr/>
          <a:lstStyle/>
          <a:p>
            <a:fld id="{E3A068A8-8577-41C8-BEE4-6D4A2AD85817}" type="slidenum">
              <a:rPr lang="zh-CN" altLang="en-US" smtClean="0"/>
              <a:t>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nvPicPr>
        <p:blipFill>
          <a:blip r:embed="rId2"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503555" y="509905"/>
            <a:ext cx="2734497" cy="584775"/>
          </a:xfrm>
          <a:prstGeom prst="rect">
            <a:avLst/>
          </a:prstGeom>
          <a:solidFill>
            <a:srgbClr val="559DE2"/>
          </a:solidFill>
          <a:ln w="9525">
            <a:noFill/>
            <a:miter lim="800000"/>
          </a:ln>
        </p:spPr>
        <p:txBody>
          <a:bodyPr wrap="square" lIns="91440" tIns="45720" rIns="91440" bIns="45720">
            <a:spAutoFit/>
          </a:bodyPr>
          <a:lstStyle/>
          <a:p>
            <a:pPr algn="ctr"/>
            <a:r>
              <a:rPr lang="zh-CN" altLang="en-US" sz="3200" dirty="0">
                <a:solidFill>
                  <a:schemeClr val="bg1"/>
                </a:solidFill>
                <a:latin typeface="微软雅黑" panose="020B0503020204020204" charset="-122"/>
                <a:ea typeface="微软雅黑" panose="020B0503020204020204" charset="-122"/>
                <a:cs typeface="Arial" panose="020B0604020202020204" pitchFamily="34" charset="0"/>
                <a:sym typeface="+mn-ea"/>
              </a:rPr>
              <a:t>几点总结</a:t>
            </a:r>
          </a:p>
        </p:txBody>
      </p:sp>
      <p:sp>
        <p:nvSpPr>
          <p:cNvPr id="6" name="文本框 5"/>
          <p:cNvSpPr txBox="1"/>
          <p:nvPr/>
        </p:nvSpPr>
        <p:spPr>
          <a:xfrm>
            <a:off x="1167858" y="2030572"/>
            <a:ext cx="10482674" cy="3349956"/>
          </a:xfrm>
          <a:prstGeom prst="rect">
            <a:avLst/>
          </a:prstGeom>
          <a:noFill/>
        </p:spPr>
        <p:txBody>
          <a:bodyPr wrap="square" rtlCol="0">
            <a:spAutoFit/>
          </a:bodyPr>
          <a:lstStyle/>
          <a:p>
            <a:pPr indent="-406400" algn="just" fontAlgn="auto">
              <a:lnSpc>
                <a:spcPct val="150000"/>
              </a:lnSpc>
              <a:extLst>
                <a:ext uri="{35155182-B16C-46BC-9424-99874614C6A1}">
                  <wpsdc:indentchars xmlns="" xmlns:wpsdc="http://www.wps.cn/officeDocument/2017/drawingmlCustomData" val="-200" checksum="1563227874"/>
                </a:ext>
              </a:extLst>
            </a:pPr>
            <a:r>
              <a:rPr lang="zh-CN" altLang="en-US" sz="2400" dirty="0">
                <a:solidFill>
                  <a:srgbClr val="FF0000"/>
                </a:solidFill>
                <a:latin typeface="Times New Roman" panose="02020603050405020304" charset="0"/>
                <a:ea typeface="微软雅黑" panose="020B0503020204020204" charset="-122"/>
              </a:rPr>
              <a:t>一、掩膜可以使储增加储备池节点的动态</a:t>
            </a:r>
            <a:endParaRPr lang="en-US" altLang="zh-CN" sz="2400" dirty="0">
              <a:solidFill>
                <a:srgbClr val="FF0000"/>
              </a:solidFill>
              <a:latin typeface="Times New Roman" panose="02020603050405020304" charset="0"/>
              <a:ea typeface="微软雅黑" panose="020B0503020204020204" charset="-122"/>
            </a:endParaRPr>
          </a:p>
          <a:p>
            <a:pPr indent="-406400" algn="just" fontAlgn="auto">
              <a:lnSpc>
                <a:spcPct val="150000"/>
              </a:lnSpc>
              <a:extLst>
                <a:ext uri="{35155182-B16C-46BC-9424-99874614C6A1}">
                  <wpsdc:indentchars xmlns="" xmlns:wpsdc="http://www.wps.cn/officeDocument/2017/drawingmlCustomData" val="-200" checksum="1563227874"/>
                </a:ext>
              </a:extLst>
            </a:pPr>
            <a:r>
              <a:rPr lang="zh-CN" altLang="en-US" sz="2400" dirty="0">
                <a:solidFill>
                  <a:srgbClr val="FF0000"/>
                </a:solidFill>
                <a:latin typeface="Times New Roman" panose="02020603050405020304" charset="0"/>
                <a:ea typeface="微软雅黑" panose="020B0503020204020204" charset="-122"/>
              </a:rPr>
              <a:t>二、多模式耦合可以增加储备池节点的动态</a:t>
            </a:r>
            <a:endParaRPr lang="en-US" altLang="zh-CN" sz="2400" dirty="0">
              <a:solidFill>
                <a:srgbClr val="FF0000"/>
              </a:solidFill>
              <a:latin typeface="Times New Roman" panose="02020603050405020304" charset="0"/>
              <a:ea typeface="微软雅黑" panose="020B0503020204020204" charset="-122"/>
            </a:endParaRPr>
          </a:p>
          <a:p>
            <a:pPr indent="-406400" algn="just" fontAlgn="auto">
              <a:lnSpc>
                <a:spcPct val="150000"/>
              </a:lnSpc>
              <a:extLst>
                <a:ext uri="{35155182-B16C-46BC-9424-99874614C6A1}">
                  <wpsdc:indentchars xmlns="" xmlns:wpsdc="http://www.wps.cn/officeDocument/2017/drawingmlCustomData" val="-200" checksum="1563227874"/>
                </a:ext>
              </a:extLst>
            </a:pPr>
            <a:r>
              <a:rPr lang="zh-CN" altLang="en-US" sz="2400" dirty="0">
                <a:solidFill>
                  <a:srgbClr val="FF0000"/>
                </a:solidFill>
                <a:latin typeface="Times New Roman" panose="02020603050405020304" charset="0"/>
                <a:ea typeface="微软雅黑" panose="020B0503020204020204" charset="-122"/>
              </a:rPr>
              <a:t>三、在延迟环中，一个非线性节点即可以提供储备池所需的非线性</a:t>
            </a:r>
            <a:endParaRPr lang="en-US" altLang="zh-CN" sz="2400" dirty="0">
              <a:solidFill>
                <a:srgbClr val="FF0000"/>
              </a:solidFill>
              <a:latin typeface="Times New Roman" panose="02020603050405020304" charset="0"/>
              <a:ea typeface="微软雅黑" panose="020B0503020204020204" charset="-122"/>
            </a:endParaRPr>
          </a:p>
          <a:p>
            <a:pPr indent="-406400" algn="just" fontAlgn="auto">
              <a:lnSpc>
                <a:spcPct val="150000"/>
              </a:lnSpc>
              <a:extLst>
                <a:ext uri="{35155182-B16C-46BC-9424-99874614C6A1}">
                  <wpsdc:indentchars xmlns="" xmlns:wpsdc="http://www.wps.cn/officeDocument/2017/drawingmlCustomData" val="-200" checksum="1563227874"/>
                </a:ext>
              </a:extLst>
            </a:pPr>
            <a:r>
              <a:rPr lang="zh-CN" altLang="en-US" sz="2400" dirty="0">
                <a:solidFill>
                  <a:srgbClr val="FF0000"/>
                </a:solidFill>
                <a:latin typeface="Times New Roman" panose="02020603050405020304" charset="0"/>
                <a:ea typeface="微软雅黑" panose="020B0503020204020204" charset="-122"/>
              </a:rPr>
              <a:t>四、非线性不一定要在非线性延迟环的内部</a:t>
            </a:r>
            <a:endParaRPr lang="en-US" altLang="zh-CN" sz="2400" dirty="0">
              <a:solidFill>
                <a:srgbClr val="FF0000"/>
              </a:solidFill>
              <a:latin typeface="Times New Roman" panose="02020603050405020304" charset="0"/>
              <a:ea typeface="微软雅黑" panose="020B0503020204020204" charset="-122"/>
            </a:endParaRPr>
          </a:p>
          <a:p>
            <a:pPr indent="-406400" algn="just" fontAlgn="auto">
              <a:lnSpc>
                <a:spcPct val="150000"/>
              </a:lnSpc>
              <a:extLst>
                <a:ext uri="{35155182-B16C-46BC-9424-99874614C6A1}">
                  <wpsdc:indentchars xmlns="" xmlns:wpsdc="http://www.wps.cn/officeDocument/2017/drawingmlCustomData" val="-200" checksum="1563227874"/>
                </a:ext>
              </a:extLst>
            </a:pPr>
            <a:r>
              <a:rPr lang="zh-CN" altLang="en-US" sz="2400" dirty="0">
                <a:solidFill>
                  <a:srgbClr val="FF0000"/>
                </a:solidFill>
                <a:latin typeface="Times New Roman" panose="02020603050405020304" charset="0"/>
                <a:ea typeface="微软雅黑" panose="020B0503020204020204" charset="-122"/>
              </a:rPr>
              <a:t>五、储备池更多的使利用现实中丰富的非线性器件去实现；</a:t>
            </a:r>
            <a:r>
              <a:rPr lang="en-US" altLang="zh-CN" sz="2400" dirty="0">
                <a:solidFill>
                  <a:srgbClr val="FF0000"/>
                </a:solidFill>
                <a:latin typeface="Times New Roman" panose="02020603050405020304" charset="0"/>
                <a:ea typeface="微软雅黑" panose="020B0503020204020204" charset="-122"/>
              </a:rPr>
              <a:t>RNN</a:t>
            </a:r>
            <a:r>
              <a:rPr lang="zh-CN" altLang="en-US" sz="2400" dirty="0">
                <a:solidFill>
                  <a:srgbClr val="FF0000"/>
                </a:solidFill>
                <a:latin typeface="Times New Roman" panose="02020603050405020304" charset="0"/>
                <a:ea typeface="微软雅黑" panose="020B0503020204020204" charset="-122"/>
              </a:rPr>
              <a:t>更多的是考虑结构上的循环连接。</a:t>
            </a:r>
            <a:endParaRPr lang="en-US" altLang="zh-CN" sz="2400" dirty="0">
              <a:solidFill>
                <a:srgbClr val="FF0000"/>
              </a:solidFill>
              <a:latin typeface="Times New Roman" panose="02020603050405020304" charset="0"/>
              <a:ea typeface="微软雅黑" panose="020B0503020204020204" charset="-122"/>
            </a:endParaRPr>
          </a:p>
        </p:txBody>
      </p:sp>
      <p:sp>
        <p:nvSpPr>
          <p:cNvPr id="9" name="灯片编号占位符 8">
            <a:extLst>
              <a:ext uri="{FF2B5EF4-FFF2-40B4-BE49-F238E27FC236}">
                <a16:creationId xmlns:a16="http://schemas.microsoft.com/office/drawing/2014/main" id="{F314D16C-3AEA-404C-A498-DA6190C2EA65}"/>
              </a:ext>
            </a:extLst>
          </p:cNvPr>
          <p:cNvSpPr>
            <a:spLocks noGrp="1"/>
          </p:cNvSpPr>
          <p:nvPr>
            <p:ph type="sldNum" sz="quarter" idx="12"/>
          </p:nvPr>
        </p:nvSpPr>
        <p:spPr/>
        <p:txBody>
          <a:bodyPr/>
          <a:lstStyle/>
          <a:p>
            <a:fld id="{E3A068A8-8577-41C8-BEE4-6D4A2AD85817}" type="slidenum">
              <a:rPr lang="zh-CN" altLang="en-US" smtClean="0"/>
              <a:t>30</a:t>
            </a:fld>
            <a:endParaRPr lang="zh-CN" altLang="en-US"/>
          </a:p>
        </p:txBody>
      </p:sp>
    </p:spTree>
    <p:extLst>
      <p:ext uri="{BB962C8B-B14F-4D97-AF65-F5344CB8AC3E}">
        <p14:creationId xmlns:p14="http://schemas.microsoft.com/office/powerpoint/2010/main" val="4275796199"/>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nvPicPr>
        <p:blipFill>
          <a:blip r:embed="rId2"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503555" y="509905"/>
            <a:ext cx="2734497" cy="584775"/>
          </a:xfrm>
          <a:prstGeom prst="rect">
            <a:avLst/>
          </a:prstGeom>
          <a:solidFill>
            <a:srgbClr val="559DE2"/>
          </a:solidFill>
          <a:ln w="9525">
            <a:noFill/>
            <a:miter lim="800000"/>
          </a:ln>
        </p:spPr>
        <p:txBody>
          <a:bodyPr wrap="square" lIns="91440" tIns="45720" rIns="91440" bIns="45720">
            <a:spAutoFit/>
          </a:bodyPr>
          <a:lstStyle/>
          <a:p>
            <a:pPr algn="ctr"/>
            <a:r>
              <a:rPr lang="zh-CN" altLang="en-US" sz="3200" dirty="0">
                <a:solidFill>
                  <a:schemeClr val="bg1"/>
                </a:solidFill>
                <a:latin typeface="微软雅黑" panose="020B0503020204020204" charset="-122"/>
                <a:ea typeface="微软雅黑" panose="020B0503020204020204" charset="-122"/>
                <a:cs typeface="Arial" panose="020B0604020202020204" pitchFamily="34" charset="0"/>
                <a:sym typeface="+mn-ea"/>
              </a:rPr>
              <a:t>结构图</a:t>
            </a:r>
          </a:p>
        </p:txBody>
      </p:sp>
      <p:graphicFrame>
        <p:nvGraphicFramePr>
          <p:cNvPr id="2" name="对象 1">
            <a:extLst>
              <a:ext uri="{FF2B5EF4-FFF2-40B4-BE49-F238E27FC236}">
                <a16:creationId xmlns:a16="http://schemas.microsoft.com/office/drawing/2014/main" id="{473288AD-6EC2-48D0-B6F5-B7C2EEF0087A}"/>
              </a:ext>
            </a:extLst>
          </p:cNvPr>
          <p:cNvGraphicFramePr>
            <a:graphicFrameLocks noChangeAspect="1"/>
          </p:cNvGraphicFramePr>
          <p:nvPr>
            <p:extLst>
              <p:ext uri="{D42A27DB-BD31-4B8C-83A1-F6EECF244321}">
                <p14:modId xmlns:p14="http://schemas.microsoft.com/office/powerpoint/2010/main" val="921564916"/>
              </p:ext>
            </p:extLst>
          </p:nvPr>
        </p:nvGraphicFramePr>
        <p:xfrm>
          <a:off x="1567853" y="1449682"/>
          <a:ext cx="8129184" cy="5087913"/>
        </p:xfrm>
        <a:graphic>
          <a:graphicData uri="http://schemas.openxmlformats.org/presentationml/2006/ole">
            <mc:AlternateContent xmlns:mc="http://schemas.openxmlformats.org/markup-compatibility/2006">
              <mc:Choice xmlns:v="urn:schemas-microsoft-com:vml" Requires="v">
                <p:oleObj name="Equation" r:id="rId3" imgW="5397480" imgH="3377880" progId="Equation.DSMT4">
                  <p:embed/>
                </p:oleObj>
              </mc:Choice>
              <mc:Fallback>
                <p:oleObj name="Equation" r:id="rId3" imgW="5397480" imgH="3377880" progId="Equation.DSMT4">
                  <p:embed/>
                  <p:pic>
                    <p:nvPicPr>
                      <p:cNvPr id="0" name=""/>
                      <p:cNvPicPr/>
                      <p:nvPr/>
                    </p:nvPicPr>
                    <p:blipFill>
                      <a:blip r:embed="rId4"/>
                      <a:stretch>
                        <a:fillRect/>
                      </a:stretch>
                    </p:blipFill>
                    <p:spPr>
                      <a:xfrm>
                        <a:off x="1567853" y="1449682"/>
                        <a:ext cx="8129184" cy="5087913"/>
                      </a:xfrm>
                      <a:prstGeom prst="rect">
                        <a:avLst/>
                      </a:prstGeom>
                    </p:spPr>
                  </p:pic>
                </p:oleObj>
              </mc:Fallback>
            </mc:AlternateContent>
          </a:graphicData>
        </a:graphic>
      </p:graphicFrame>
      <p:sp>
        <p:nvSpPr>
          <p:cNvPr id="5" name="灯片编号占位符 4">
            <a:extLst>
              <a:ext uri="{FF2B5EF4-FFF2-40B4-BE49-F238E27FC236}">
                <a16:creationId xmlns:a16="http://schemas.microsoft.com/office/drawing/2014/main" id="{4F21FC11-6A68-4841-89E1-91C8CACD0D03}"/>
              </a:ext>
            </a:extLst>
          </p:cNvPr>
          <p:cNvSpPr>
            <a:spLocks noGrp="1"/>
          </p:cNvSpPr>
          <p:nvPr>
            <p:ph type="sldNum" sz="quarter" idx="12"/>
          </p:nvPr>
        </p:nvSpPr>
        <p:spPr/>
        <p:txBody>
          <a:bodyPr/>
          <a:lstStyle/>
          <a:p>
            <a:fld id="{E3A068A8-8577-41C8-BEE4-6D4A2AD85817}" type="slidenum">
              <a:rPr lang="zh-CN" altLang="en-US" smtClean="0"/>
              <a:t>31</a:t>
            </a:fld>
            <a:endParaRPr lang="zh-CN" altLang="en-US"/>
          </a:p>
        </p:txBody>
      </p:sp>
    </p:spTree>
    <p:extLst>
      <p:ext uri="{BB962C8B-B14F-4D97-AF65-F5344CB8AC3E}">
        <p14:creationId xmlns:p14="http://schemas.microsoft.com/office/powerpoint/2010/main" val="1193442563"/>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41A75E-A510-45F1-BB7E-3924F97EEBF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5B8439D-A147-4DC1-828A-7E82D3E0A6EA}"/>
              </a:ext>
            </a:extLst>
          </p:cNvPr>
          <p:cNvSpPr>
            <a:spLocks noGrp="1"/>
          </p:cNvSpPr>
          <p:nvPr>
            <p:ph idx="1"/>
          </p:nvPr>
        </p:nvSpPr>
        <p:spPr/>
        <p:txBody>
          <a:bodyPr/>
          <a:lstStyle/>
          <a:p>
            <a:r>
              <a:rPr lang="en-US" altLang="zh-CN" dirty="0"/>
              <a:t>RNN</a:t>
            </a:r>
            <a:r>
              <a:rPr lang="zh-CN" altLang="en-US" dirty="0"/>
              <a:t>与</a:t>
            </a:r>
            <a:r>
              <a:rPr lang="en-US" altLang="zh-CN" dirty="0"/>
              <a:t>RC</a:t>
            </a:r>
          </a:p>
          <a:p>
            <a:r>
              <a:rPr lang="zh-CN" altLang="en-US" dirty="0"/>
              <a:t>二维码结构</a:t>
            </a:r>
            <a:endParaRPr lang="en-US" altLang="zh-CN" dirty="0"/>
          </a:p>
          <a:p>
            <a:endParaRPr lang="zh-CN" altLang="en-US" dirty="0"/>
          </a:p>
        </p:txBody>
      </p:sp>
      <p:sp>
        <p:nvSpPr>
          <p:cNvPr id="4" name="灯片编号占位符 3">
            <a:extLst>
              <a:ext uri="{FF2B5EF4-FFF2-40B4-BE49-F238E27FC236}">
                <a16:creationId xmlns:a16="http://schemas.microsoft.com/office/drawing/2014/main" id="{EA41ABBA-15CC-4657-B82D-E956A07F64CA}"/>
              </a:ext>
            </a:extLst>
          </p:cNvPr>
          <p:cNvSpPr>
            <a:spLocks noGrp="1"/>
          </p:cNvSpPr>
          <p:nvPr>
            <p:ph type="sldNum" sz="quarter" idx="12"/>
          </p:nvPr>
        </p:nvSpPr>
        <p:spPr/>
        <p:txBody>
          <a:bodyPr/>
          <a:lstStyle/>
          <a:p>
            <a:fld id="{E3A068A8-8577-41C8-BEE4-6D4A2AD85817}" type="slidenum">
              <a:rPr lang="zh-CN" altLang="en-US" smtClean="0"/>
              <a:t>32</a:t>
            </a:fld>
            <a:endParaRPr lang="zh-CN" altLang="en-US"/>
          </a:p>
        </p:txBody>
      </p:sp>
    </p:spTree>
    <p:extLst>
      <p:ext uri="{BB962C8B-B14F-4D97-AF65-F5344CB8AC3E}">
        <p14:creationId xmlns:p14="http://schemas.microsoft.com/office/powerpoint/2010/main" val="580056146"/>
      </p:ext>
    </p:extLst>
  </p:cSld>
  <p:clrMapOvr>
    <a:masterClrMapping/>
  </p:clrMapOvr>
  <mc:AlternateContent xmlns:mc="http://schemas.openxmlformats.org/markup-compatibility/2006" xmlns:p14="http://schemas.microsoft.com/office/powerpoint/2010/main">
    <mc:Choice Requires="p14">
      <p:transition spd="slow" advTm="6506"/>
    </mc:Choice>
    <mc:Fallback xmlns="">
      <p:transition spd="slow" advTm="6506"/>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2">
            <a:extLst>
              <a:ext uri="{28A0092B-C50C-407E-A947-70E740481C1C}">
                <a14:useLocalDpi xmlns:a14="http://schemas.microsoft.com/office/drawing/2010/main" val="0"/>
              </a:ext>
            </a:extLst>
          </a:blip>
          <a:srcRect l="30232" t="62621" r="26693" b="10296"/>
          <a:stretch>
            <a:fillRect/>
          </a:stretch>
        </p:blipFill>
        <p:spPr>
          <a:xfrm rot="10800000">
            <a:off x="-4" y="-8192"/>
            <a:ext cx="12192003" cy="6880705"/>
          </a:xfrm>
          <a:custGeom>
            <a:avLst/>
            <a:gdLst>
              <a:gd name="connsiteX0" fmla="*/ 0 w 12192000"/>
              <a:gd name="connsiteY0" fmla="*/ 0 h 6088666"/>
              <a:gd name="connsiteX1" fmla="*/ 12192000 w 12192000"/>
              <a:gd name="connsiteY1" fmla="*/ 0 h 6088666"/>
              <a:gd name="connsiteX2" fmla="*/ 12192000 w 12192000"/>
              <a:gd name="connsiteY2" fmla="*/ 6088666 h 6088666"/>
              <a:gd name="connsiteX3" fmla="*/ 0 w 12192000"/>
              <a:gd name="connsiteY3" fmla="*/ 6088666 h 6088666"/>
              <a:gd name="connsiteX4" fmla="*/ 0 w 12192000"/>
              <a:gd name="connsiteY4" fmla="*/ 0 h 6088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088666">
                <a:moveTo>
                  <a:pt x="0" y="0"/>
                </a:moveTo>
                <a:lnTo>
                  <a:pt x="12192000" y="0"/>
                </a:lnTo>
                <a:lnTo>
                  <a:pt x="12192000" y="6088666"/>
                </a:lnTo>
                <a:lnTo>
                  <a:pt x="0" y="6088666"/>
                </a:lnTo>
                <a:lnTo>
                  <a:pt x="0" y="0"/>
                </a:lnTo>
                <a:close/>
              </a:path>
            </a:pathLst>
          </a:custGeom>
        </p:spPr>
      </p:pic>
      <p:sp>
        <p:nvSpPr>
          <p:cNvPr id="7" name="文本框 6"/>
          <p:cNvSpPr txBox="1"/>
          <p:nvPr/>
        </p:nvSpPr>
        <p:spPr>
          <a:xfrm>
            <a:off x="3668395" y="2585720"/>
            <a:ext cx="4794885" cy="1322070"/>
          </a:xfrm>
          <a:prstGeom prst="rect">
            <a:avLst/>
          </a:prstGeom>
          <a:noFill/>
        </p:spPr>
        <p:txBody>
          <a:bodyPr wrap="square" rtlCol="0">
            <a:spAutoFit/>
          </a:bodyPr>
          <a:lstStyle/>
          <a:p>
            <a:pPr algn="dist"/>
            <a:r>
              <a:rPr lang="zh-CN" altLang="en-US" sz="8000" dirty="0">
                <a:solidFill>
                  <a:schemeClr val="bg1"/>
                </a:solidFill>
                <a:latin typeface="方正兰亭粗黑简体" panose="02000000000000000000" pitchFamily="2" charset="-122"/>
                <a:ea typeface="方正兰亭粗黑简体" panose="02000000000000000000" pitchFamily="2" charset="-122"/>
              </a:rPr>
              <a:t>谢谢观看</a:t>
            </a:r>
          </a:p>
        </p:txBody>
      </p:sp>
      <p:cxnSp>
        <p:nvCxnSpPr>
          <p:cNvPr id="8" name="直接连接符 7"/>
          <p:cNvCxnSpPr/>
          <p:nvPr/>
        </p:nvCxnSpPr>
        <p:spPr>
          <a:xfrm>
            <a:off x="8457892" y="3246507"/>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916803" y="3246507"/>
            <a:ext cx="67207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9998074F-1338-43F6-BED6-85CCC3181D03}"/>
              </a:ext>
            </a:extLst>
          </p:cNvPr>
          <p:cNvSpPr>
            <a:spLocks noGrp="1"/>
          </p:cNvSpPr>
          <p:nvPr>
            <p:ph type="sldNum" sz="quarter" idx="12"/>
          </p:nvPr>
        </p:nvSpPr>
        <p:spPr/>
        <p:txBody>
          <a:bodyPr/>
          <a:lstStyle/>
          <a:p>
            <a:fld id="{E3A068A8-8577-41C8-BEE4-6D4A2AD85817}" type="slidenum">
              <a:rPr lang="zh-CN" altLang="en-US" smtClean="0"/>
              <a:t>33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p:cNvPicPr>
            <a:picLocks noChangeAspect="1"/>
          </p:cNvPicPr>
          <p:nvPr/>
        </p:nvPicPr>
        <p:blipFill>
          <a:blip r:embed="rId2" cstate="print">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3"/>
          <p:cNvSpPr>
            <a:spLocks noChangeArrowheads="1"/>
          </p:cNvSpPr>
          <p:nvPr/>
        </p:nvSpPr>
        <p:spPr bwMode="auto">
          <a:xfrm>
            <a:off x="590924" y="338680"/>
            <a:ext cx="2004060"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研究背景</a:t>
            </a:r>
          </a:p>
        </p:txBody>
      </p:sp>
      <p:sp>
        <p:nvSpPr>
          <p:cNvPr id="10" name="文本框 9">
            <a:extLst>
              <a:ext uri="{FF2B5EF4-FFF2-40B4-BE49-F238E27FC236}">
                <a16:creationId xmlns:a16="http://schemas.microsoft.com/office/drawing/2014/main" id="{727C5F1C-F0E9-458A-9137-2311A8299AEC}"/>
              </a:ext>
            </a:extLst>
          </p:cNvPr>
          <p:cNvSpPr txBox="1"/>
          <p:nvPr/>
        </p:nvSpPr>
        <p:spPr>
          <a:xfrm>
            <a:off x="1228674" y="922245"/>
            <a:ext cx="10464888" cy="5445080"/>
          </a:xfrm>
          <a:prstGeom prst="rect">
            <a:avLst/>
          </a:prstGeom>
          <a:noFill/>
        </p:spPr>
        <p:txBody>
          <a:bodyPr wrap="square">
            <a:spAutoFit/>
          </a:bodyPr>
          <a:lstStyle/>
          <a:p>
            <a:pPr fontAlgn="auto">
              <a:lnSpc>
                <a:spcPts val="2800"/>
              </a:lnSpc>
              <a:spcBef>
                <a:spcPct val="0"/>
              </a:spcBef>
              <a:buNone/>
              <a:extLst>
                <a:ext uri="{35155182-B16C-46BC-9424-99874614C6A1}">
                  <wpsdc:indentchars xmlns:lc="http://schemas.openxmlformats.org/drawingml/2006/lockedCanvas" xmlns:wpsdc="http://www.wps.cn/officeDocument/2017/drawingmlCustomData" xmlns="" val="200" checksum="282533468"/>
                </a:ext>
              </a:extLst>
            </a:pPr>
            <a:r>
              <a:rPr lang="zh-CN" altLang="en-US" dirty="0"/>
              <a:t>        随着 </a:t>
            </a:r>
            <a:r>
              <a:rPr lang="en-US" altLang="zh-CN" dirty="0"/>
              <a:t>ANNs </a:t>
            </a:r>
            <a:r>
              <a:rPr lang="zh-CN" altLang="en-US" dirty="0"/>
              <a:t>的拓扑结构和算法的不断丰富，由其前馈神经网络发展出递归神经网络（</a:t>
            </a:r>
            <a:r>
              <a:rPr lang="en-US" altLang="zh-CN" dirty="0"/>
              <a:t>Recurrent neural networks</a:t>
            </a:r>
            <a:r>
              <a:rPr lang="zh-CN" altLang="en-US" dirty="0"/>
              <a:t>，</a:t>
            </a:r>
            <a:r>
              <a:rPr lang="en-US" altLang="zh-CN" dirty="0"/>
              <a:t>RNNs</a:t>
            </a:r>
            <a:r>
              <a:rPr lang="zh-CN" altLang="en-US" dirty="0"/>
              <a:t>），这种结构虽然训练过程比较繁琐，但因</a:t>
            </a:r>
            <a:r>
              <a:rPr lang="zh-CN" altLang="en-US" dirty="0">
                <a:solidFill>
                  <a:srgbClr val="FF0000"/>
                </a:solidFill>
              </a:rPr>
              <a:t>内部递归结构的存在而使得信息可以在网络中存留一段时间，从而使得系统具备了一定的动态记忆能力</a:t>
            </a:r>
            <a:r>
              <a:rPr lang="zh-CN" altLang="en-US" dirty="0"/>
              <a:t>。而这种能力在</a:t>
            </a:r>
            <a:r>
              <a:rPr lang="zh-CN" altLang="en-US" dirty="0">
                <a:solidFill>
                  <a:srgbClr val="FF0000"/>
                </a:solidFill>
              </a:rPr>
              <a:t>处理时间序列方面</a:t>
            </a:r>
            <a:r>
              <a:rPr lang="zh-CN" altLang="en-US" dirty="0"/>
              <a:t>是非常重要的。</a:t>
            </a:r>
            <a:endParaRPr lang="en-US" altLang="zh-CN" dirty="0"/>
          </a:p>
          <a:p>
            <a:pPr fontAlgn="auto">
              <a:lnSpc>
                <a:spcPts val="2800"/>
              </a:lnSpc>
              <a:spcBef>
                <a:spcPct val="0"/>
              </a:spcBef>
              <a:buNone/>
              <a:extLst>
                <a:ext uri="{35155182-B16C-46BC-9424-99874614C6A1}">
                  <wpsdc:indentchars xmlns:lc="http://schemas.openxmlformats.org/drawingml/2006/lockedCanvas" xmlns:wpsdc="http://www.wps.cn/officeDocument/2017/drawingmlCustomData" xmlns="" val="200" checksum="282533468"/>
                </a:ext>
              </a:extLst>
            </a:pPr>
            <a:r>
              <a:rPr lang="zh-CN" altLang="en-US" dirty="0"/>
              <a:t>        为了改变 </a:t>
            </a:r>
            <a:r>
              <a:rPr lang="en-US" altLang="zh-CN" dirty="0"/>
              <a:t>RNNs </a:t>
            </a:r>
            <a:r>
              <a:rPr lang="zh-CN" altLang="en-US" dirty="0"/>
              <a:t>难以训练的缺点，另一种源于神经学的机器学习方法在 </a:t>
            </a:r>
            <a:r>
              <a:rPr lang="en-US" altLang="zh-CN" dirty="0"/>
              <a:t>1995</a:t>
            </a:r>
            <a:r>
              <a:rPr lang="zh-CN" altLang="en-US" dirty="0"/>
              <a:t>年由</a:t>
            </a:r>
            <a:r>
              <a:rPr lang="en-US" altLang="zh-CN" dirty="0"/>
              <a:t>D. </a:t>
            </a:r>
            <a:r>
              <a:rPr lang="en-US" altLang="zh-CN" dirty="0" err="1"/>
              <a:t>Buonomano</a:t>
            </a:r>
            <a:r>
              <a:rPr lang="en-US" altLang="zh-CN" dirty="0"/>
              <a:t>  </a:t>
            </a:r>
            <a:r>
              <a:rPr lang="zh-CN" altLang="en-US" dirty="0"/>
              <a:t>和  </a:t>
            </a:r>
            <a:r>
              <a:rPr lang="en-US" altLang="zh-CN" dirty="0"/>
              <a:t>M. </a:t>
            </a:r>
            <a:r>
              <a:rPr lang="en-US" altLang="zh-CN" dirty="0" err="1"/>
              <a:t>Merzenich</a:t>
            </a:r>
            <a:r>
              <a:rPr lang="zh-CN" altLang="en-US" dirty="0"/>
              <a:t>提出，他们的方法中</a:t>
            </a:r>
            <a:r>
              <a:rPr lang="zh-CN" altLang="en-US" dirty="0">
                <a:solidFill>
                  <a:srgbClr val="FF0000"/>
                </a:solidFill>
              </a:rPr>
              <a:t>包含了一个随机连接的隐藏层递归神经网络，其特点是随机连接的权重不被训练</a:t>
            </a:r>
            <a:r>
              <a:rPr lang="zh-CN" altLang="en-US" dirty="0"/>
              <a:t>。尽管两位学者没有提出储备池计算（</a:t>
            </a:r>
            <a:r>
              <a:rPr lang="en-US" altLang="zh-CN" dirty="0"/>
              <a:t>Reservoir computing</a:t>
            </a:r>
            <a:r>
              <a:rPr lang="zh-CN" altLang="en-US" dirty="0"/>
              <a:t>，</a:t>
            </a:r>
            <a:r>
              <a:rPr lang="en-US" altLang="zh-CN" dirty="0"/>
              <a:t>RC</a:t>
            </a:r>
            <a:r>
              <a:rPr lang="zh-CN" altLang="en-US" dirty="0"/>
              <a:t>）这一术语，但其文中提出的方法从现在的角度看基本包含了 </a:t>
            </a:r>
            <a:r>
              <a:rPr lang="en-US" altLang="zh-CN" dirty="0"/>
              <a:t>RC </a:t>
            </a:r>
            <a:r>
              <a:rPr lang="zh-CN" altLang="en-US" dirty="0"/>
              <a:t>这个概念。基于这种计算理念，</a:t>
            </a:r>
            <a:endParaRPr lang="en-US" altLang="zh-CN" dirty="0"/>
          </a:p>
          <a:p>
            <a:pPr fontAlgn="auto">
              <a:lnSpc>
                <a:spcPts val="2800"/>
              </a:lnSpc>
              <a:spcBef>
                <a:spcPct val="0"/>
              </a:spcBef>
              <a:buNone/>
              <a:extLst>
                <a:ext uri="{35155182-B16C-46BC-9424-99874614C6A1}">
                  <wpsdc:indentchars xmlns:lc="http://schemas.openxmlformats.org/drawingml/2006/lockedCanvas" xmlns:wpsdc="http://www.wps.cn/officeDocument/2017/drawingmlCustomData" xmlns="" val="200" checksum="282533468"/>
                </a:ext>
              </a:extLst>
            </a:pPr>
            <a:r>
              <a:rPr lang="en-US" altLang="zh-CN" dirty="0"/>
              <a:t>2001 </a:t>
            </a:r>
            <a:r>
              <a:rPr lang="zh-CN" altLang="en-US" dirty="0"/>
              <a:t>年</a:t>
            </a:r>
            <a:r>
              <a:rPr lang="en-US" altLang="zh-CN" dirty="0"/>
              <a:t>Jaeger </a:t>
            </a:r>
            <a:r>
              <a:rPr lang="zh-CN" altLang="en-US" dirty="0"/>
              <a:t>提出回声状态网络（</a:t>
            </a:r>
            <a:r>
              <a:rPr lang="en-US" altLang="zh-CN" dirty="0"/>
              <a:t>Echo  state  networks</a:t>
            </a:r>
            <a:r>
              <a:rPr lang="zh-CN" altLang="en-US" dirty="0"/>
              <a:t>，</a:t>
            </a:r>
            <a:r>
              <a:rPr lang="en-US" altLang="zh-CN" dirty="0"/>
              <a:t>ESNs), </a:t>
            </a:r>
          </a:p>
          <a:p>
            <a:pPr fontAlgn="auto">
              <a:lnSpc>
                <a:spcPts val="2800"/>
              </a:lnSpc>
              <a:spcBef>
                <a:spcPct val="0"/>
              </a:spcBef>
              <a:buNone/>
              <a:extLst>
                <a:ext uri="{35155182-B16C-46BC-9424-99874614C6A1}">
                  <wpsdc:indentchars xmlns:lc="http://schemas.openxmlformats.org/drawingml/2006/lockedCanvas" xmlns:wpsdc="http://www.wps.cn/officeDocument/2017/drawingmlCustomData" xmlns="" val="200" checksum="282533468"/>
                </a:ext>
              </a:extLst>
            </a:pPr>
            <a:r>
              <a:rPr lang="en-US" altLang="zh-CN" dirty="0"/>
              <a:t>2002 </a:t>
            </a:r>
            <a:r>
              <a:rPr lang="zh-CN" altLang="en-US" dirty="0"/>
              <a:t>年 </a:t>
            </a:r>
            <a:r>
              <a:rPr lang="en-US" altLang="zh-CN" dirty="0" err="1"/>
              <a:t>Maass</a:t>
            </a:r>
            <a:r>
              <a:rPr lang="en-US" altLang="zh-CN" dirty="0"/>
              <a:t> </a:t>
            </a:r>
            <a:r>
              <a:rPr lang="zh-CN" altLang="en-US" dirty="0"/>
              <a:t>提出液体状态机（</a:t>
            </a:r>
            <a:r>
              <a:rPr lang="en-US" altLang="zh-CN" dirty="0"/>
              <a:t>Liquid State Machines</a:t>
            </a:r>
            <a:r>
              <a:rPr lang="zh-CN" altLang="en-US" dirty="0"/>
              <a:t>，</a:t>
            </a:r>
            <a:r>
              <a:rPr lang="en-US" altLang="zh-CN" dirty="0"/>
              <a:t>LSMs</a:t>
            </a:r>
            <a:r>
              <a:rPr lang="zh-CN" altLang="en-US" dirty="0"/>
              <a:t>）。</a:t>
            </a:r>
            <a:endParaRPr lang="en-US" altLang="zh-CN" dirty="0"/>
          </a:p>
          <a:p>
            <a:pPr fontAlgn="auto">
              <a:lnSpc>
                <a:spcPts val="2800"/>
              </a:lnSpc>
              <a:spcBef>
                <a:spcPct val="0"/>
              </a:spcBef>
              <a:buNone/>
              <a:extLst>
                <a:ext uri="{35155182-B16C-46BC-9424-99874614C6A1}">
                  <wpsdc:indentchars xmlns:lc="http://schemas.openxmlformats.org/drawingml/2006/lockedCanvas" xmlns:wpsdc="http://www.wps.cn/officeDocument/2017/drawingmlCustomData" xmlns="" val="200" checksum="282533468"/>
                </a:ext>
              </a:extLst>
            </a:pPr>
            <a:r>
              <a:rPr lang="en-US" altLang="zh-CN" dirty="0"/>
              <a:t>       </a:t>
            </a:r>
            <a:r>
              <a:rPr lang="zh-CN" altLang="en-US" dirty="0"/>
              <a:t>虽然这两种方法提出的角度不同，但是本质上都是对传统的 </a:t>
            </a:r>
            <a:r>
              <a:rPr lang="en-US" altLang="zh-CN" dirty="0"/>
              <a:t>RNNs </a:t>
            </a:r>
            <a:r>
              <a:rPr lang="zh-CN" altLang="en-US" dirty="0"/>
              <a:t>训练算法的改进。即，</a:t>
            </a:r>
            <a:r>
              <a:rPr lang="zh-CN" altLang="en-US" dirty="0">
                <a:solidFill>
                  <a:srgbClr val="FF0000"/>
                </a:solidFill>
              </a:rPr>
              <a:t>都使用了 </a:t>
            </a:r>
            <a:r>
              <a:rPr lang="en-US" altLang="zh-CN" dirty="0">
                <a:solidFill>
                  <a:srgbClr val="FF0000"/>
                </a:solidFill>
              </a:rPr>
              <a:t>RNNs </a:t>
            </a:r>
            <a:r>
              <a:rPr lang="zh-CN" altLang="en-US" dirty="0">
                <a:solidFill>
                  <a:srgbClr val="FF0000"/>
                </a:solidFill>
              </a:rPr>
              <a:t>的方案，但神经元内部的连接权重是固定的，只有输出层的权重需要训练</a:t>
            </a:r>
            <a:r>
              <a:rPr lang="zh-CN" altLang="en-US" dirty="0"/>
              <a:t>。这种简化训练的方案并没有因此降低系统的计算能力，却显著的提高了系统的运算效率。</a:t>
            </a:r>
            <a:endParaRPr lang="en-US" altLang="zh-CN" dirty="0"/>
          </a:p>
          <a:p>
            <a:pPr fontAlgn="auto">
              <a:lnSpc>
                <a:spcPts val="2800"/>
              </a:lnSpc>
              <a:spcBef>
                <a:spcPct val="0"/>
              </a:spcBef>
              <a:buNone/>
              <a:extLst>
                <a:ext uri="{35155182-B16C-46BC-9424-99874614C6A1}">
                  <wpsdc:indentchars xmlns:lc="http://schemas.openxmlformats.org/drawingml/2006/lockedCanvas" xmlns:wpsdc="http://www.wps.cn/officeDocument/2017/drawingmlCustomData" xmlns="" val="200" checksum="282533468"/>
                </a:ext>
              </a:extLst>
            </a:pPr>
            <a:r>
              <a:rPr lang="en-US" altLang="zh-CN" dirty="0"/>
              <a:t>2007 </a:t>
            </a:r>
            <a:r>
              <a:rPr lang="zh-CN" altLang="en-US" dirty="0"/>
              <a:t>年 </a:t>
            </a:r>
            <a:r>
              <a:rPr lang="en-US" altLang="zh-CN" dirty="0"/>
              <a:t>D. </a:t>
            </a:r>
            <a:r>
              <a:rPr lang="en-US" altLang="zh-CN" dirty="0" err="1"/>
              <a:t>Verstraeten</a:t>
            </a:r>
            <a:r>
              <a:rPr lang="en-US" altLang="zh-CN" dirty="0"/>
              <a:t> </a:t>
            </a:r>
            <a:r>
              <a:rPr lang="zh-CN" altLang="en-US" dirty="0"/>
              <a:t>等人以实验的方式证明了 </a:t>
            </a:r>
            <a:r>
              <a:rPr lang="en-US" altLang="zh-CN" dirty="0"/>
              <a:t>ESNs </a:t>
            </a:r>
            <a:r>
              <a:rPr lang="zh-CN" altLang="en-US" dirty="0"/>
              <a:t>和 </a:t>
            </a:r>
            <a:r>
              <a:rPr lang="en-US" altLang="zh-CN" dirty="0"/>
              <a:t>LSMs </a:t>
            </a:r>
            <a:r>
              <a:rPr lang="zh-CN" altLang="en-US" dirty="0"/>
              <a:t>在本质上是一致的，并首次使用储备池计算（</a:t>
            </a:r>
            <a:r>
              <a:rPr lang="en-US" altLang="zh-CN" dirty="0"/>
              <a:t>RC</a:t>
            </a:r>
            <a:r>
              <a:rPr lang="zh-CN" altLang="en-US" dirty="0"/>
              <a:t>）这一术语，将其统称为 </a:t>
            </a:r>
            <a:r>
              <a:rPr lang="en-US" altLang="zh-CN" dirty="0"/>
              <a:t>RC</a:t>
            </a:r>
            <a:r>
              <a:rPr lang="zh-CN" altLang="en-US" dirty="0"/>
              <a:t>。</a:t>
            </a:r>
          </a:p>
        </p:txBody>
      </p:sp>
      <p:sp>
        <p:nvSpPr>
          <p:cNvPr id="5" name="灯片编号占位符 4">
            <a:extLst>
              <a:ext uri="{FF2B5EF4-FFF2-40B4-BE49-F238E27FC236}">
                <a16:creationId xmlns:a16="http://schemas.microsoft.com/office/drawing/2014/main" id="{AF135943-59C7-4936-B453-5433D5DE3661}"/>
              </a:ext>
            </a:extLst>
          </p:cNvPr>
          <p:cNvSpPr>
            <a:spLocks noGrp="1"/>
          </p:cNvSpPr>
          <p:nvPr>
            <p:ph type="sldNum" sz="quarter" idx="12"/>
          </p:nvPr>
        </p:nvSpPr>
        <p:spPr/>
        <p:txBody>
          <a:bodyPr/>
          <a:lstStyle/>
          <a:p>
            <a:fld id="{E3A068A8-8577-41C8-BEE4-6D4A2AD85817}" type="slidenum">
              <a:rPr lang="zh-CN" altLang="en-US" smtClean="0"/>
              <a:t>4</a:t>
            </a:fld>
            <a:endParaRPr lang="zh-CN" altLang="en-US"/>
          </a:p>
        </p:txBody>
      </p:sp>
    </p:spTree>
    <p:extLst>
      <p:ext uri="{BB962C8B-B14F-4D97-AF65-F5344CB8AC3E}">
        <p14:creationId xmlns:p14="http://schemas.microsoft.com/office/powerpoint/2010/main" val="272470517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p:cNvPicPr>
            <a:picLocks noChangeAspect="1"/>
          </p:cNvPicPr>
          <p:nvPr/>
        </p:nvPicPr>
        <p:blipFill>
          <a:blip r:embed="rId2" cstate="print">
            <a:extLst>
              <a:ext uri="{28A0092B-C50C-407E-A947-70E740481C1C}">
                <a14:useLocalDpi xmlns:a14="http://schemas.microsoft.com/office/drawing/2010/main" val="0"/>
              </a:ext>
            </a:extLst>
          </a:blip>
          <a:srcRect l="2316" t="79044" r="53519"/>
          <a:stretch>
            <a:fillRect/>
          </a:stretch>
        </p:blipFill>
        <p:spPr>
          <a:xfrm rot="20147618">
            <a:off x="-48387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3"/>
          <p:cNvSpPr>
            <a:spLocks noChangeArrowheads="1"/>
          </p:cNvSpPr>
          <p:nvPr/>
        </p:nvSpPr>
        <p:spPr bwMode="auto">
          <a:xfrm>
            <a:off x="881380" y="586105"/>
            <a:ext cx="2004060" cy="58356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研究现状</a:t>
            </a:r>
          </a:p>
        </p:txBody>
      </p:sp>
      <p:sp>
        <p:nvSpPr>
          <p:cNvPr id="10" name="文本框 9">
            <a:extLst>
              <a:ext uri="{FF2B5EF4-FFF2-40B4-BE49-F238E27FC236}">
                <a16:creationId xmlns:a16="http://schemas.microsoft.com/office/drawing/2014/main" id="{727C5F1C-F0E9-458A-9137-2311A8299AEC}"/>
              </a:ext>
            </a:extLst>
          </p:cNvPr>
          <p:cNvSpPr txBox="1"/>
          <p:nvPr/>
        </p:nvSpPr>
        <p:spPr>
          <a:xfrm>
            <a:off x="1266712" y="1344168"/>
            <a:ext cx="9340327" cy="5030864"/>
          </a:xfrm>
          <a:prstGeom prst="rect">
            <a:avLst/>
          </a:prstGeom>
          <a:noFill/>
        </p:spPr>
        <p:txBody>
          <a:bodyPr wrap="square">
            <a:spAutoFit/>
          </a:bodyPr>
          <a:lstStyle/>
          <a:p>
            <a:pPr>
              <a:lnSpc>
                <a:spcPct val="150000"/>
              </a:lnSpc>
            </a:pPr>
            <a:r>
              <a:rPr lang="en-US" altLang="zh-CN" dirty="0"/>
              <a:t>        RC </a:t>
            </a:r>
            <a:r>
              <a:rPr lang="zh-CN" altLang="en-US" dirty="0"/>
              <a:t>的提出原本是作为 </a:t>
            </a:r>
            <a:r>
              <a:rPr lang="en-US" altLang="zh-CN" dirty="0"/>
              <a:t>RNNs </a:t>
            </a:r>
            <a:r>
              <a:rPr lang="zh-CN" altLang="en-US" dirty="0"/>
              <a:t>的一种训练方法，但由于其</a:t>
            </a:r>
            <a:r>
              <a:rPr lang="zh-CN" altLang="en-US" dirty="0">
                <a:solidFill>
                  <a:srgbClr val="FF0000"/>
                </a:solidFill>
              </a:rPr>
              <a:t>易于训练、易于实施</a:t>
            </a:r>
            <a:r>
              <a:rPr lang="zh-CN" altLang="en-US" dirty="0"/>
              <a:t>的特点，目前已发展为一种专门的机器学习的概念，迅速在数值模拟及物理实验中验证了其先进性，并</a:t>
            </a:r>
            <a:r>
              <a:rPr lang="zh-CN" altLang="en-US" dirty="0">
                <a:solidFill>
                  <a:srgbClr val="FF0000"/>
                </a:solidFill>
              </a:rPr>
              <a:t>被广泛应用于时间序列预测、手写识别、语音识别、非线性信道均衡、财务预测、机器人控制和癫痫发作的检测等任务</a:t>
            </a:r>
            <a:r>
              <a:rPr lang="zh-CN" altLang="en-US" dirty="0"/>
              <a:t>。时至今日，</a:t>
            </a:r>
            <a:r>
              <a:rPr lang="en-US" altLang="zh-CN" dirty="0"/>
              <a:t>RC </a:t>
            </a:r>
            <a:r>
              <a:rPr lang="zh-CN" altLang="en-US" dirty="0"/>
              <a:t>已由最初接近于 </a:t>
            </a:r>
            <a:r>
              <a:rPr lang="en-US" altLang="zh-CN" dirty="0"/>
              <a:t>RNNs </a:t>
            </a:r>
            <a:r>
              <a:rPr lang="zh-CN" altLang="en-US" dirty="0"/>
              <a:t>理念的</a:t>
            </a:r>
            <a:r>
              <a:rPr lang="zh-CN" altLang="en-US" dirty="0">
                <a:solidFill>
                  <a:srgbClr val="FF0000"/>
                </a:solidFill>
              </a:rPr>
              <a:t>多个非线性节点</a:t>
            </a:r>
            <a:r>
              <a:rPr lang="zh-CN" altLang="en-US" dirty="0"/>
              <a:t>的空间分布结构（简称空间型 </a:t>
            </a:r>
            <a:r>
              <a:rPr lang="en-US" altLang="zh-CN" dirty="0"/>
              <a:t>RC</a:t>
            </a:r>
            <a:r>
              <a:rPr lang="zh-CN" altLang="en-US" dirty="0"/>
              <a:t>）发展出</a:t>
            </a:r>
            <a:r>
              <a:rPr lang="zh-CN" altLang="en-US" dirty="0">
                <a:solidFill>
                  <a:srgbClr val="FF0000"/>
                </a:solidFill>
              </a:rPr>
              <a:t>单个非线性节点加延迟反馈环的简化结构</a:t>
            </a:r>
            <a:r>
              <a:rPr lang="zh-CN" altLang="en-US" dirty="0"/>
              <a:t>（简称延时型 </a:t>
            </a:r>
            <a:r>
              <a:rPr lang="en-US" altLang="zh-CN" dirty="0"/>
              <a:t>RC</a:t>
            </a:r>
            <a:r>
              <a:rPr lang="zh-CN" altLang="en-US" dirty="0"/>
              <a:t>），这种简化将 </a:t>
            </a:r>
            <a:r>
              <a:rPr lang="en-US" altLang="zh-CN" dirty="0"/>
              <a:t>RC </a:t>
            </a:r>
            <a:r>
              <a:rPr lang="zh-CN" altLang="en-US" dirty="0"/>
              <a:t>对硬件的需求降到了极致，只需一个非线性节点和一个延迟反馈环就可实施，而且从理论上讲任何非线性的变换都可以构成一个非线性节点，因此 </a:t>
            </a:r>
            <a:r>
              <a:rPr lang="en-US" altLang="zh-CN" dirty="0"/>
              <a:t>RC </a:t>
            </a:r>
            <a:r>
              <a:rPr lang="zh-CN" altLang="en-US" dirty="0"/>
              <a:t>迎来了跨越式发展。尤其是</a:t>
            </a:r>
            <a:r>
              <a:rPr lang="zh-CN" altLang="en-US" dirty="0">
                <a:solidFill>
                  <a:srgbClr val="FF0000"/>
                </a:solidFill>
              </a:rPr>
              <a:t>该方法与光学的结合</a:t>
            </a:r>
            <a:r>
              <a:rPr lang="zh-CN" altLang="en-US" dirty="0"/>
              <a:t>，不仅发挥了光快速传播的特性，而且在计算精度上也得到了显著提高。</a:t>
            </a:r>
            <a:endParaRPr lang="en-US" altLang="zh-CN" dirty="0"/>
          </a:p>
          <a:p>
            <a:pPr>
              <a:lnSpc>
                <a:spcPct val="150000"/>
              </a:lnSpc>
            </a:pPr>
            <a:r>
              <a:rPr lang="zh-CN" altLang="en-US" dirty="0"/>
              <a:t>    现如今，光通信中技术成熟的光放大器、调制器、半导体激光器（</a:t>
            </a:r>
            <a:r>
              <a:rPr lang="en-US" altLang="zh-CN" dirty="0"/>
              <a:t>Semiconductor laser</a:t>
            </a:r>
            <a:r>
              <a:rPr lang="zh-CN" altLang="en-US" dirty="0"/>
              <a:t>，</a:t>
            </a:r>
            <a:r>
              <a:rPr lang="en-US" altLang="zh-CN" dirty="0"/>
              <a:t>SL</a:t>
            </a:r>
            <a:r>
              <a:rPr lang="zh-CN" altLang="en-US" dirty="0"/>
              <a:t>）都是构成储备池的理想非线性器件，其中通过引入 </a:t>
            </a:r>
            <a:r>
              <a:rPr lang="en-US" altLang="zh-CN" dirty="0"/>
              <a:t>SL </a:t>
            </a:r>
            <a:r>
              <a:rPr lang="zh-CN" altLang="en-US" dirty="0"/>
              <a:t>实现的 </a:t>
            </a:r>
            <a:r>
              <a:rPr lang="en-US" altLang="zh-CN" dirty="0"/>
              <a:t>RC</a:t>
            </a:r>
            <a:r>
              <a:rPr lang="zh-CN" altLang="en-US" dirty="0"/>
              <a:t>，因其具有</a:t>
            </a:r>
            <a:r>
              <a:rPr lang="zh-CN" altLang="en-US" dirty="0">
                <a:solidFill>
                  <a:srgbClr val="FF0000"/>
                </a:solidFill>
              </a:rPr>
              <a:t>快速、高功效、宽带宽和并行计算的优势</a:t>
            </a:r>
            <a:r>
              <a:rPr lang="zh-CN" altLang="en-US" dirty="0"/>
              <a:t>，越来越受到更多研究者的关注</a:t>
            </a:r>
          </a:p>
        </p:txBody>
      </p:sp>
      <p:sp>
        <p:nvSpPr>
          <p:cNvPr id="11" name="灯片编号占位符 10">
            <a:extLst>
              <a:ext uri="{FF2B5EF4-FFF2-40B4-BE49-F238E27FC236}">
                <a16:creationId xmlns:a16="http://schemas.microsoft.com/office/drawing/2014/main" id="{DD870CAC-1849-4E7E-9E08-BEBA61D655AD}"/>
              </a:ext>
            </a:extLst>
          </p:cNvPr>
          <p:cNvSpPr>
            <a:spLocks noGrp="1"/>
          </p:cNvSpPr>
          <p:nvPr>
            <p:ph type="sldNum" sz="quarter" idx="12"/>
          </p:nvPr>
        </p:nvSpPr>
        <p:spPr/>
        <p:txBody>
          <a:bodyPr/>
          <a:lstStyle/>
          <a:p>
            <a:fld id="{E3A068A8-8577-41C8-BEE4-6D4A2AD85817}" type="slidenum">
              <a:rPr lang="zh-CN" altLang="en-US" smtClean="0"/>
              <a:t>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t="60589" r="53519"/>
          <a:stretch>
            <a:fillRect/>
          </a:stretch>
        </p:blipFill>
        <p:spPr>
          <a:xfrm rot="18571216">
            <a:off x="-830670" y="-1570681"/>
            <a:ext cx="6555461" cy="4989057"/>
          </a:xfrm>
          <a:custGeom>
            <a:avLst/>
            <a:gdLst>
              <a:gd name="connsiteX0" fmla="*/ 1605325 w 4313260"/>
              <a:gd name="connsiteY0" fmla="*/ 0 h 3282622"/>
              <a:gd name="connsiteX1" fmla="*/ 4313260 w 4313260"/>
              <a:gd name="connsiteY1" fmla="*/ 3282622 h 3282622"/>
              <a:gd name="connsiteX2" fmla="*/ 0 w 4313260"/>
              <a:gd name="connsiteY2" fmla="*/ 3282622 h 3282622"/>
              <a:gd name="connsiteX3" fmla="*/ 0 w 4313260"/>
              <a:gd name="connsiteY3" fmla="*/ 1324281 h 3282622"/>
              <a:gd name="connsiteX4" fmla="*/ 1605325 w 4313260"/>
              <a:gd name="connsiteY4" fmla="*/ 0 h 32826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3260" h="3282622">
                <a:moveTo>
                  <a:pt x="1605325" y="0"/>
                </a:moveTo>
                <a:lnTo>
                  <a:pt x="4313260" y="3282622"/>
                </a:lnTo>
                <a:lnTo>
                  <a:pt x="0" y="3282622"/>
                </a:lnTo>
                <a:lnTo>
                  <a:pt x="0" y="1324281"/>
                </a:lnTo>
                <a:lnTo>
                  <a:pt x="1605325" y="0"/>
                </a:lnTo>
                <a:close/>
              </a:path>
            </a:pathLst>
          </a:cu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rcRect t="61706" r="40353"/>
          <a:stretch>
            <a:fillRect/>
          </a:stretch>
        </p:blipFill>
        <p:spPr>
          <a:xfrm rot="8195221">
            <a:off x="6031954" y="3491669"/>
            <a:ext cx="7957079" cy="4585384"/>
          </a:xfrm>
          <a:custGeom>
            <a:avLst/>
            <a:gdLst>
              <a:gd name="connsiteX0" fmla="*/ 0 w 5125566"/>
              <a:gd name="connsiteY0" fmla="*/ 2953683 h 2953683"/>
              <a:gd name="connsiteX1" fmla="*/ 0 w 5125566"/>
              <a:gd name="connsiteY1" fmla="*/ 2117735 h 2953683"/>
              <a:gd name="connsiteX2" fmla="*/ 2003551 w 5125566"/>
              <a:gd name="connsiteY2" fmla="*/ 0 h 2953683"/>
              <a:gd name="connsiteX3" fmla="*/ 5125566 w 5125566"/>
              <a:gd name="connsiteY3" fmla="*/ 2953683 h 2953683"/>
              <a:gd name="connsiteX4" fmla="*/ 0 w 5125566"/>
              <a:gd name="connsiteY4" fmla="*/ 2953683 h 2953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25566" h="2953683">
                <a:moveTo>
                  <a:pt x="0" y="2953683"/>
                </a:moveTo>
                <a:lnTo>
                  <a:pt x="0" y="2117735"/>
                </a:lnTo>
                <a:lnTo>
                  <a:pt x="2003551" y="0"/>
                </a:lnTo>
                <a:lnTo>
                  <a:pt x="5125566" y="2953683"/>
                </a:lnTo>
                <a:lnTo>
                  <a:pt x="0" y="2953683"/>
                </a:lnTo>
                <a:close/>
              </a:path>
            </a:pathLst>
          </a:custGeom>
        </p:spPr>
      </p:pic>
      <p:sp>
        <p:nvSpPr>
          <p:cNvPr id="13" name="文本框 12"/>
          <p:cNvSpPr txBox="1"/>
          <p:nvPr/>
        </p:nvSpPr>
        <p:spPr>
          <a:xfrm>
            <a:off x="4502785" y="3373755"/>
            <a:ext cx="2834005" cy="829945"/>
          </a:xfrm>
          <a:prstGeom prst="rect">
            <a:avLst/>
          </a:prstGeom>
          <a:noFill/>
        </p:spPr>
        <p:txBody>
          <a:bodyPr wrap="square" rtlCol="0">
            <a:spAutoFit/>
          </a:bodyPr>
          <a:lstStyle/>
          <a:p>
            <a:r>
              <a:rPr lang="zh-CN" altLang="en-US" sz="4800" b="1" dirty="0">
                <a:solidFill>
                  <a:srgbClr val="000000"/>
                </a:solidFill>
                <a:effectLst>
                  <a:outerShdw blurRad="60007" dist="310007" dir="7680000" sy="30000" kx="1300200" algn="ctr" rotWithShape="0">
                    <a:prstClr val="black">
                      <a:alpha val="32000"/>
                    </a:prstClr>
                  </a:outerShdw>
                </a:effectLst>
                <a:latin typeface="造字工房悦黑体验版纤细体" pitchFamily="50" charset="-122"/>
                <a:ea typeface="造字工房悦黑体验版纤细体" pitchFamily="50" charset="-122"/>
              </a:rPr>
              <a:t>基础理论</a:t>
            </a:r>
          </a:p>
        </p:txBody>
      </p:sp>
      <p:sp>
        <p:nvSpPr>
          <p:cNvPr id="15" name="文本框 14"/>
          <p:cNvSpPr txBox="1"/>
          <p:nvPr/>
        </p:nvSpPr>
        <p:spPr>
          <a:xfrm>
            <a:off x="5107537" y="4461283"/>
            <a:ext cx="2648727" cy="830997"/>
          </a:xfrm>
          <a:prstGeom prst="rect">
            <a:avLst/>
          </a:prstGeom>
          <a:noFill/>
        </p:spPr>
        <p:txBody>
          <a:bodyPr wrap="square" rtlCol="0">
            <a:spAutoFit/>
          </a:bodyPr>
          <a:lstStyle/>
          <a:p>
            <a:pPr marL="285750"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数学模型</a:t>
            </a:r>
            <a:endParaRPr lang="en-US" altLang="zh-CN"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endParaRPr>
          </a:p>
          <a:p>
            <a:pPr marL="285750"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训练方法</a:t>
            </a:r>
            <a:endParaRPr lang="en-US" altLang="zh-CN"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endParaRPr>
          </a:p>
          <a:p>
            <a:pPr marL="285750" indent="-285750">
              <a:buFont typeface="Wingdings" panose="05000000000000000000" pitchFamily="2" charset="2"/>
              <a:buChar char="n"/>
            </a:pPr>
            <a:r>
              <a:rPr lang="zh-CN" altLang="en-US" sz="1600" dirty="0">
                <a:solidFill>
                  <a:srgbClr val="000000"/>
                </a:solidFill>
                <a:effectLst>
                  <a:outerShdw blurRad="60007" dist="310007" dir="7680000" sy="30000" kx="1300200" algn="ctr" rotWithShape="0">
                    <a:prstClr val="black">
                      <a:alpha val="32000"/>
                    </a:prstClr>
                  </a:outerShdw>
                </a:effectLst>
                <a:latin typeface="华文细黑" panose="02010600040101010101" pitchFamily="2" charset="-122"/>
                <a:ea typeface="华文细黑" panose="02010600040101010101" pitchFamily="2" charset="-122"/>
              </a:rPr>
              <a:t>回声状态特性          </a:t>
            </a:r>
          </a:p>
        </p:txBody>
      </p:sp>
      <p:sp>
        <p:nvSpPr>
          <p:cNvPr id="16" name="文本框 15"/>
          <p:cNvSpPr txBox="1"/>
          <p:nvPr/>
        </p:nvSpPr>
        <p:spPr>
          <a:xfrm>
            <a:off x="5118188" y="2138920"/>
            <a:ext cx="1768659" cy="1323439"/>
          </a:xfrm>
          <a:prstGeom prst="rect">
            <a:avLst/>
          </a:prstGeom>
          <a:noFill/>
        </p:spPr>
        <p:txBody>
          <a:bodyPr wrap="square" rtlCol="0">
            <a:spAutoFit/>
          </a:bodyPr>
          <a:lstStyle/>
          <a:p>
            <a:r>
              <a:rPr lang="en-US" altLang="zh-CN" sz="8000" b="1" dirty="0">
                <a:solidFill>
                  <a:srgbClr val="000000"/>
                </a:solidFill>
                <a:latin typeface="方正兰亭粗黑简体" panose="02000000000000000000" pitchFamily="2" charset="-122"/>
                <a:ea typeface="方正兰亭粗黑简体" panose="02000000000000000000" pitchFamily="2" charset="-122"/>
              </a:rPr>
              <a:t>02</a:t>
            </a:r>
            <a:endParaRPr lang="zh-CN" altLang="en-US" sz="8000" b="1" dirty="0">
              <a:solidFill>
                <a:srgbClr val="000000"/>
              </a:solidFill>
              <a:latin typeface="方正兰亭粗黑简体" panose="02000000000000000000" pitchFamily="2" charset="-122"/>
              <a:ea typeface="方正兰亭粗黑简体" panose="02000000000000000000" pitchFamily="2" charset="-122"/>
            </a:endParaRPr>
          </a:p>
        </p:txBody>
      </p:sp>
      <p:sp>
        <p:nvSpPr>
          <p:cNvPr id="4" name="灯片编号占位符 3">
            <a:extLst>
              <a:ext uri="{FF2B5EF4-FFF2-40B4-BE49-F238E27FC236}">
                <a16:creationId xmlns:a16="http://schemas.microsoft.com/office/drawing/2014/main" id="{CCB9DE57-2D02-45C5-9FCF-F56A1DA13C58}"/>
              </a:ext>
            </a:extLst>
          </p:cNvPr>
          <p:cNvSpPr>
            <a:spLocks noGrp="1"/>
          </p:cNvSpPr>
          <p:nvPr>
            <p:ph type="sldNum" sz="quarter" idx="12"/>
          </p:nvPr>
        </p:nvSpPr>
        <p:spPr/>
        <p:txBody>
          <a:bodyPr/>
          <a:lstStyle/>
          <a:p>
            <a:fld id="{E3A068A8-8577-41C8-BEE4-6D4A2AD85817}" type="slidenum">
              <a:rPr lang="zh-CN" altLang="en-US" smtClean="0"/>
              <a:t>6</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l="2316" t="79044" r="53519"/>
          <a:stretch>
            <a:fillRect/>
          </a:stretch>
        </p:blipFill>
        <p:spPr>
          <a:xfrm rot="20147618">
            <a:off x="-497840" y="-80962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23595" name="文本框 3"/>
          <p:cNvSpPr>
            <a:spLocks noChangeArrowheads="1"/>
          </p:cNvSpPr>
          <p:nvPr/>
        </p:nvSpPr>
        <p:spPr bwMode="auto">
          <a:xfrm>
            <a:off x="619126" y="605155"/>
            <a:ext cx="5894796"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kern="0" dirty="0">
                <a:solidFill>
                  <a:schemeClr val="bg1"/>
                </a:solidFill>
                <a:latin typeface="Times New Roman" panose="02020603050405020304" charset="0"/>
                <a:ea typeface="微软雅黑" panose="020B0503020204020204" charset="-122"/>
                <a:cs typeface="Times New Roman" panose="02020603050405020304" charset="0"/>
                <a:sym typeface="Segoe UI" panose="020B0502040204020203" pitchFamily="34" charset="0"/>
              </a:rPr>
              <a:t>回声状态网络的数学模型</a:t>
            </a:r>
          </a:p>
        </p:txBody>
      </p:sp>
      <p:pic>
        <p:nvPicPr>
          <p:cNvPr id="4" name="图片 3">
            <a:extLst>
              <a:ext uri="{FF2B5EF4-FFF2-40B4-BE49-F238E27FC236}">
                <a16:creationId xmlns:a16="http://schemas.microsoft.com/office/drawing/2014/main" id="{3081C16B-348C-4B3E-AC99-65A299F6C619}"/>
              </a:ext>
            </a:extLst>
          </p:cNvPr>
          <p:cNvPicPr>
            <a:picLocks noChangeAspect="1"/>
          </p:cNvPicPr>
          <p:nvPr/>
        </p:nvPicPr>
        <p:blipFill>
          <a:blip r:embed="rId5"/>
          <a:stretch>
            <a:fillRect/>
          </a:stretch>
        </p:blipFill>
        <p:spPr>
          <a:xfrm>
            <a:off x="619126" y="1893774"/>
            <a:ext cx="4782780" cy="3514931"/>
          </a:xfrm>
          <a:prstGeom prst="rect">
            <a:avLst/>
          </a:prstGeom>
        </p:spPr>
      </p:pic>
      <p:sp>
        <p:nvSpPr>
          <p:cNvPr id="5" name="文本框 4">
            <a:extLst>
              <a:ext uri="{FF2B5EF4-FFF2-40B4-BE49-F238E27FC236}">
                <a16:creationId xmlns:a16="http://schemas.microsoft.com/office/drawing/2014/main" id="{F0D02D85-76FF-4CFF-9846-B53C38C0DC29}"/>
              </a:ext>
            </a:extLst>
          </p:cNvPr>
          <p:cNvSpPr txBox="1"/>
          <p:nvPr/>
        </p:nvSpPr>
        <p:spPr>
          <a:xfrm>
            <a:off x="5868214" y="1189930"/>
            <a:ext cx="6253121" cy="1200329"/>
          </a:xfrm>
          <a:prstGeom prst="rect">
            <a:avLst/>
          </a:prstGeom>
          <a:noFill/>
        </p:spPr>
        <p:txBody>
          <a:bodyPr wrap="square" rtlCol="0">
            <a:spAutoFit/>
          </a:bodyPr>
          <a:lstStyle/>
          <a:p>
            <a:r>
              <a:rPr lang="zh-CN" altLang="en-US" sz="2400" dirty="0"/>
              <a:t>假设</a:t>
            </a:r>
            <a:r>
              <a:rPr lang="en-US" altLang="zh-CN" sz="2400" dirty="0"/>
              <a:t>ESN</a:t>
            </a:r>
            <a:r>
              <a:rPr lang="zh-CN" altLang="en-US" sz="2400" dirty="0"/>
              <a:t>具有</a:t>
            </a:r>
            <a:r>
              <a:rPr lang="en-US" altLang="zh-CN" sz="2400" dirty="0"/>
              <a:t>M</a:t>
            </a:r>
            <a:r>
              <a:rPr lang="zh-CN" altLang="en-US" sz="2400" dirty="0"/>
              <a:t>个输入单元，</a:t>
            </a:r>
            <a:r>
              <a:rPr lang="en-US" altLang="zh-CN" sz="2400" dirty="0"/>
              <a:t>N</a:t>
            </a:r>
            <a:r>
              <a:rPr lang="zh-CN" altLang="en-US" sz="2400" dirty="0"/>
              <a:t>个内部神经元，</a:t>
            </a:r>
            <a:r>
              <a:rPr lang="en-US" altLang="zh-CN" sz="2400" dirty="0"/>
              <a:t>L</a:t>
            </a:r>
            <a:r>
              <a:rPr lang="zh-CN" altLang="en-US" sz="2400" dirty="0"/>
              <a:t>个输出。</a:t>
            </a:r>
            <a:r>
              <a:rPr lang="en-US" altLang="zh-CN" sz="2400" dirty="0">
                <a:solidFill>
                  <a:srgbClr val="FF0000"/>
                </a:solidFill>
              </a:rPr>
              <a:t>n</a:t>
            </a:r>
            <a:r>
              <a:rPr lang="zh-CN" altLang="en-US" sz="2400" dirty="0">
                <a:solidFill>
                  <a:srgbClr val="FF0000"/>
                </a:solidFill>
              </a:rPr>
              <a:t>时刻</a:t>
            </a:r>
            <a:r>
              <a:rPr lang="zh-CN" altLang="en-US" sz="2400" dirty="0"/>
              <a:t>，输入单元，内部状态，及输出单元的取值分别为：</a:t>
            </a:r>
          </a:p>
        </p:txBody>
      </p:sp>
      <p:graphicFrame>
        <p:nvGraphicFramePr>
          <p:cNvPr id="6" name="对象 5">
            <a:extLst>
              <a:ext uri="{FF2B5EF4-FFF2-40B4-BE49-F238E27FC236}">
                <a16:creationId xmlns:a16="http://schemas.microsoft.com/office/drawing/2014/main" id="{05BFD8C1-399C-43DC-978D-3BE99B3DDD85}"/>
              </a:ext>
            </a:extLst>
          </p:cNvPr>
          <p:cNvGraphicFramePr>
            <a:graphicFrameLocks noChangeAspect="1"/>
          </p:cNvGraphicFramePr>
          <p:nvPr>
            <p:extLst>
              <p:ext uri="{D42A27DB-BD31-4B8C-83A1-F6EECF244321}">
                <p14:modId xmlns:p14="http://schemas.microsoft.com/office/powerpoint/2010/main" val="1024907189"/>
              </p:ext>
            </p:extLst>
          </p:nvPr>
        </p:nvGraphicFramePr>
        <p:xfrm>
          <a:off x="6111875" y="2387808"/>
          <a:ext cx="3575524" cy="1401219"/>
        </p:xfrm>
        <a:graphic>
          <a:graphicData uri="http://schemas.openxmlformats.org/presentationml/2006/ole">
            <mc:AlternateContent xmlns:mc="http://schemas.openxmlformats.org/markup-compatibility/2006">
              <mc:Choice xmlns:v="urn:schemas-microsoft-com:vml" Requires="v">
                <p:oleObj name="Equation" r:id="rId6" imgW="1879560" imgH="736560" progId="Equation.DSMT4">
                  <p:embed/>
                </p:oleObj>
              </mc:Choice>
              <mc:Fallback>
                <p:oleObj name="Equation" r:id="rId6" imgW="1879560" imgH="736560" progId="Equation.DSMT4">
                  <p:embed/>
                  <p:pic>
                    <p:nvPicPr>
                      <p:cNvPr id="0" name=""/>
                      <p:cNvPicPr/>
                      <p:nvPr/>
                    </p:nvPicPr>
                    <p:blipFill>
                      <a:blip r:embed="rId7"/>
                      <a:stretch>
                        <a:fillRect/>
                      </a:stretch>
                    </p:blipFill>
                    <p:spPr>
                      <a:xfrm>
                        <a:off x="6111875" y="2387808"/>
                        <a:ext cx="3575524" cy="1401219"/>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B7ECF135-B048-49AA-A77A-DB44414EAFE1}"/>
              </a:ext>
            </a:extLst>
          </p:cNvPr>
          <p:cNvSpPr txBox="1"/>
          <p:nvPr/>
        </p:nvSpPr>
        <p:spPr>
          <a:xfrm>
            <a:off x="5733826" y="3866218"/>
            <a:ext cx="6645549" cy="461665"/>
          </a:xfrm>
          <a:prstGeom prst="rect">
            <a:avLst/>
          </a:prstGeom>
          <a:noFill/>
        </p:spPr>
        <p:txBody>
          <a:bodyPr wrap="square" rtlCol="0">
            <a:spAutoFit/>
          </a:bodyPr>
          <a:lstStyle/>
          <a:p>
            <a:r>
              <a:rPr lang="en-US" altLang="zh-CN" sz="2400" dirty="0">
                <a:solidFill>
                  <a:srgbClr val="FF0000"/>
                </a:solidFill>
              </a:rPr>
              <a:t>n+1</a:t>
            </a:r>
            <a:r>
              <a:rPr lang="zh-CN" altLang="en-US" sz="2400" dirty="0">
                <a:solidFill>
                  <a:srgbClr val="FF0000"/>
                </a:solidFill>
              </a:rPr>
              <a:t>时刻</a:t>
            </a:r>
            <a:r>
              <a:rPr lang="zh-CN" altLang="en-US" sz="2400" dirty="0"/>
              <a:t>，内部状态及输出单元的更新方程为：</a:t>
            </a:r>
          </a:p>
        </p:txBody>
      </p:sp>
      <p:graphicFrame>
        <p:nvGraphicFramePr>
          <p:cNvPr id="8" name="对象 7">
            <a:extLst>
              <a:ext uri="{FF2B5EF4-FFF2-40B4-BE49-F238E27FC236}">
                <a16:creationId xmlns:a16="http://schemas.microsoft.com/office/drawing/2014/main" id="{22FBF998-70A3-4B12-ADA3-6A428A2EE891}"/>
              </a:ext>
            </a:extLst>
          </p:cNvPr>
          <p:cNvGraphicFramePr>
            <a:graphicFrameLocks noChangeAspect="1"/>
          </p:cNvGraphicFramePr>
          <p:nvPr>
            <p:extLst>
              <p:ext uri="{D42A27DB-BD31-4B8C-83A1-F6EECF244321}">
                <p14:modId xmlns:p14="http://schemas.microsoft.com/office/powerpoint/2010/main" val="1791438441"/>
              </p:ext>
            </p:extLst>
          </p:nvPr>
        </p:nvGraphicFramePr>
        <p:xfrm>
          <a:off x="6111875" y="4575175"/>
          <a:ext cx="5765800" cy="920750"/>
        </p:xfrm>
        <a:graphic>
          <a:graphicData uri="http://schemas.openxmlformats.org/presentationml/2006/ole">
            <mc:AlternateContent xmlns:mc="http://schemas.openxmlformats.org/markup-compatibility/2006">
              <mc:Choice xmlns:v="urn:schemas-microsoft-com:vml" Requires="v">
                <p:oleObj name="Equation" r:id="rId8" imgW="3022560" imgH="482400" progId="Equation.DSMT4">
                  <p:embed/>
                </p:oleObj>
              </mc:Choice>
              <mc:Fallback>
                <p:oleObj name="Equation" r:id="rId8" imgW="3022560" imgH="482400" progId="Equation.DSMT4">
                  <p:embed/>
                  <p:pic>
                    <p:nvPicPr>
                      <p:cNvPr id="0" name=""/>
                      <p:cNvPicPr/>
                      <p:nvPr/>
                    </p:nvPicPr>
                    <p:blipFill>
                      <a:blip r:embed="rId9"/>
                      <a:stretch>
                        <a:fillRect/>
                      </a:stretch>
                    </p:blipFill>
                    <p:spPr>
                      <a:xfrm>
                        <a:off x="6111875" y="4575175"/>
                        <a:ext cx="5765800" cy="920750"/>
                      </a:xfrm>
                      <a:prstGeom prst="rect">
                        <a:avLst/>
                      </a:prstGeom>
                    </p:spPr>
                  </p:pic>
                </p:oleObj>
              </mc:Fallback>
            </mc:AlternateContent>
          </a:graphicData>
        </a:graphic>
      </p:graphicFrame>
      <p:sp>
        <p:nvSpPr>
          <p:cNvPr id="9" name="文本框 8">
            <a:extLst>
              <a:ext uri="{FF2B5EF4-FFF2-40B4-BE49-F238E27FC236}">
                <a16:creationId xmlns:a16="http://schemas.microsoft.com/office/drawing/2014/main" id="{1585B942-71CD-40BF-B255-02417BF54F72}"/>
              </a:ext>
            </a:extLst>
          </p:cNvPr>
          <p:cNvSpPr txBox="1"/>
          <p:nvPr/>
        </p:nvSpPr>
        <p:spPr>
          <a:xfrm>
            <a:off x="466252" y="5743217"/>
            <a:ext cx="11411423" cy="923330"/>
          </a:xfrm>
          <a:prstGeom prst="rect">
            <a:avLst/>
          </a:prstGeom>
          <a:noFill/>
        </p:spPr>
        <p:txBody>
          <a:bodyPr wrap="square" rtlCol="0">
            <a:spAutoFit/>
          </a:bodyPr>
          <a:lstStyle/>
          <a:p>
            <a:r>
              <a:rPr lang="en-US" altLang="zh-CN" dirty="0"/>
              <a:t>n</a:t>
            </a:r>
            <a:r>
              <a:rPr lang="zh-CN" altLang="en-US" dirty="0"/>
              <a:t>时刻的输入和</a:t>
            </a:r>
            <a:r>
              <a:rPr lang="en-US" altLang="zh-CN" dirty="0"/>
              <a:t>n</a:t>
            </a:r>
            <a:r>
              <a:rPr lang="zh-CN" altLang="en-US" dirty="0"/>
              <a:t>时刻储备池内部节点的状态决定了储备池</a:t>
            </a:r>
            <a:r>
              <a:rPr lang="en-US" altLang="zh-CN" dirty="0"/>
              <a:t>n+1</a:t>
            </a:r>
            <a:r>
              <a:rPr lang="zh-CN" altLang="en-US" dirty="0"/>
              <a:t>时刻的节点的状态。</a:t>
            </a:r>
            <a:endParaRPr lang="en-US" altLang="zh-CN" dirty="0"/>
          </a:p>
          <a:p>
            <a:r>
              <a:rPr lang="en-US" altLang="zh-CN" dirty="0"/>
              <a:t>f</a:t>
            </a:r>
            <a:r>
              <a:rPr lang="zh-CN" altLang="en-US" dirty="0"/>
              <a:t>表示储备池的非线性处理，仿真中一般用的是</a:t>
            </a:r>
            <a:r>
              <a:rPr lang="en-US" altLang="zh-CN" dirty="0"/>
              <a:t>sigmoid</a:t>
            </a:r>
            <a:r>
              <a:rPr lang="zh-CN" altLang="en-US" dirty="0"/>
              <a:t>函数。</a:t>
            </a:r>
            <a:endParaRPr lang="en-US" altLang="zh-CN" dirty="0"/>
          </a:p>
          <a:p>
            <a:r>
              <a:rPr lang="en-US" altLang="zh-CN" dirty="0"/>
              <a:t>y(n+1)</a:t>
            </a:r>
            <a:r>
              <a:rPr lang="zh-CN" altLang="en-US" dirty="0"/>
              <a:t>表示储备池的输出由</a:t>
            </a:r>
            <a:r>
              <a:rPr lang="en-US" altLang="zh-CN" dirty="0">
                <a:solidFill>
                  <a:srgbClr val="FF0000"/>
                </a:solidFill>
              </a:rPr>
              <a:t>n+1</a:t>
            </a:r>
            <a:r>
              <a:rPr lang="zh-CN" altLang="en-US" dirty="0">
                <a:solidFill>
                  <a:srgbClr val="FF0000"/>
                </a:solidFill>
              </a:rPr>
              <a:t>时刻的输入</a:t>
            </a:r>
            <a:r>
              <a:rPr lang="en-US" altLang="zh-CN" dirty="0">
                <a:solidFill>
                  <a:srgbClr val="FF0000"/>
                </a:solidFill>
              </a:rPr>
              <a:t>,n+1</a:t>
            </a:r>
            <a:r>
              <a:rPr lang="zh-CN" altLang="en-US" dirty="0">
                <a:solidFill>
                  <a:srgbClr val="FF0000"/>
                </a:solidFill>
              </a:rPr>
              <a:t>时刻的储备池状态，</a:t>
            </a:r>
            <a:r>
              <a:rPr lang="en-US" altLang="zh-CN" dirty="0">
                <a:solidFill>
                  <a:srgbClr val="FF0000"/>
                </a:solidFill>
              </a:rPr>
              <a:t>n</a:t>
            </a:r>
            <a:r>
              <a:rPr lang="zh-CN" altLang="en-US" dirty="0">
                <a:solidFill>
                  <a:srgbClr val="FF0000"/>
                </a:solidFill>
              </a:rPr>
              <a:t>时刻的储备池输出</a:t>
            </a:r>
            <a:r>
              <a:rPr lang="zh-CN" altLang="en-US" dirty="0"/>
              <a:t>构成的</a:t>
            </a:r>
            <a:r>
              <a:rPr lang="zh-CN" altLang="en-US" dirty="0">
                <a:solidFill>
                  <a:srgbClr val="FF0000"/>
                </a:solidFill>
              </a:rPr>
              <a:t>拼接矩阵</a:t>
            </a:r>
            <a:r>
              <a:rPr lang="zh-CN" altLang="en-US" dirty="0"/>
              <a:t>决定。</a:t>
            </a:r>
            <a:endParaRPr lang="en-US" altLang="zh-CN" dirty="0"/>
          </a:p>
        </p:txBody>
      </p:sp>
      <p:sp>
        <p:nvSpPr>
          <p:cNvPr id="12" name="灯片编号占位符 11">
            <a:extLst>
              <a:ext uri="{FF2B5EF4-FFF2-40B4-BE49-F238E27FC236}">
                <a16:creationId xmlns:a16="http://schemas.microsoft.com/office/drawing/2014/main" id="{9E1AEA15-4AE6-4842-BB2B-0D6BD953F4F1}"/>
              </a:ext>
            </a:extLst>
          </p:cNvPr>
          <p:cNvSpPr>
            <a:spLocks noGrp="1"/>
          </p:cNvSpPr>
          <p:nvPr>
            <p:ph type="sldNum" sz="quarter" idx="12"/>
          </p:nvPr>
        </p:nvSpPr>
        <p:spPr/>
        <p:txBody>
          <a:bodyPr/>
          <a:lstStyle/>
          <a:p>
            <a:fld id="{E3A068A8-8577-41C8-BEE4-6D4A2AD85817}" type="slidenum">
              <a:rPr lang="zh-CN" altLang="en-US" smtClean="0"/>
              <a:t>7</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nvPicPr>
        <p:blipFill>
          <a:blip r:embed="rId2"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4" name="文本框 3"/>
          <p:cNvSpPr>
            <a:spLocks noChangeArrowheads="1"/>
          </p:cNvSpPr>
          <p:nvPr/>
        </p:nvSpPr>
        <p:spPr bwMode="auto">
          <a:xfrm>
            <a:off x="619125" y="605155"/>
            <a:ext cx="5078095"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kern="0" dirty="0">
                <a:solidFill>
                  <a:schemeClr val="bg1"/>
                </a:solidFill>
                <a:latin typeface="Times New Roman" panose="02020603050405020304" charset="0"/>
                <a:ea typeface="微软雅黑" panose="020B0503020204020204" charset="-122"/>
                <a:cs typeface="Times New Roman" panose="02020603050405020304" charset="0"/>
                <a:sym typeface="Segoe UI" panose="020B0502040204020203" pitchFamily="34" charset="0"/>
              </a:rPr>
              <a:t>训练方法</a:t>
            </a:r>
            <a:r>
              <a:rPr lang="en-US" altLang="zh-CN" sz="3200" kern="0" dirty="0">
                <a:solidFill>
                  <a:schemeClr val="bg1"/>
                </a:solidFill>
                <a:latin typeface="Times New Roman" panose="02020603050405020304" charset="0"/>
                <a:ea typeface="微软雅黑" panose="020B0503020204020204" charset="-122"/>
                <a:cs typeface="Times New Roman" panose="02020603050405020304" charset="0"/>
                <a:sym typeface="Segoe UI" panose="020B0502040204020203" pitchFamily="34" charset="0"/>
              </a:rPr>
              <a:t>——</a:t>
            </a:r>
            <a:r>
              <a:rPr lang="zh-CN" altLang="en-US" sz="3200" kern="0" dirty="0">
                <a:solidFill>
                  <a:schemeClr val="bg1"/>
                </a:solidFill>
                <a:latin typeface="Times New Roman" panose="02020603050405020304" charset="0"/>
                <a:ea typeface="微软雅黑" panose="020B0503020204020204" charset="-122"/>
                <a:cs typeface="Times New Roman" panose="02020603050405020304" charset="0"/>
                <a:sym typeface="Segoe UI" panose="020B0502040204020203" pitchFamily="34" charset="0"/>
              </a:rPr>
              <a:t>岭回归求权重</a:t>
            </a:r>
          </a:p>
        </p:txBody>
      </p:sp>
      <p:sp>
        <p:nvSpPr>
          <p:cNvPr id="3" name="文本框 2">
            <a:extLst>
              <a:ext uri="{FF2B5EF4-FFF2-40B4-BE49-F238E27FC236}">
                <a16:creationId xmlns:a16="http://schemas.microsoft.com/office/drawing/2014/main" id="{A74E28CF-DB58-4BCD-948C-5EC8D035C671}"/>
              </a:ext>
            </a:extLst>
          </p:cNvPr>
          <p:cNvSpPr txBox="1"/>
          <p:nvPr/>
        </p:nvSpPr>
        <p:spPr>
          <a:xfrm>
            <a:off x="236667" y="2170415"/>
            <a:ext cx="6387423" cy="461665"/>
          </a:xfrm>
          <a:prstGeom prst="rect">
            <a:avLst/>
          </a:prstGeom>
          <a:noFill/>
        </p:spPr>
        <p:txBody>
          <a:bodyPr wrap="square" rtlCol="0">
            <a:spAutoFit/>
          </a:bodyPr>
          <a:lstStyle/>
          <a:p>
            <a:r>
              <a:rPr lang="zh-CN" altLang="en-US" sz="2400" dirty="0"/>
              <a:t>大部分情况下，输出公式很简单，用的是：</a:t>
            </a:r>
          </a:p>
        </p:txBody>
      </p:sp>
      <p:graphicFrame>
        <p:nvGraphicFramePr>
          <p:cNvPr id="5" name="对象 4">
            <a:extLst>
              <a:ext uri="{FF2B5EF4-FFF2-40B4-BE49-F238E27FC236}">
                <a16:creationId xmlns:a16="http://schemas.microsoft.com/office/drawing/2014/main" id="{1E196FCF-B3C4-4A13-9470-C3C2CA913A64}"/>
              </a:ext>
            </a:extLst>
          </p:cNvPr>
          <p:cNvGraphicFramePr>
            <a:graphicFrameLocks noChangeAspect="1"/>
          </p:cNvGraphicFramePr>
          <p:nvPr>
            <p:extLst>
              <p:ext uri="{D42A27DB-BD31-4B8C-83A1-F6EECF244321}">
                <p14:modId xmlns:p14="http://schemas.microsoft.com/office/powerpoint/2010/main" val="2301116795"/>
              </p:ext>
            </p:extLst>
          </p:nvPr>
        </p:nvGraphicFramePr>
        <p:xfrm>
          <a:off x="476414" y="1412689"/>
          <a:ext cx="7117261" cy="568185"/>
        </p:xfrm>
        <a:graphic>
          <a:graphicData uri="http://schemas.openxmlformats.org/presentationml/2006/ole">
            <mc:AlternateContent xmlns:mc="http://schemas.openxmlformats.org/markup-compatibility/2006">
              <mc:Choice xmlns:v="urn:schemas-microsoft-com:vml" Requires="v">
                <p:oleObj name="Equation" r:id="rId3" imgW="3022560" imgH="241200" progId="Equation.DSMT4">
                  <p:embed/>
                </p:oleObj>
              </mc:Choice>
              <mc:Fallback>
                <p:oleObj name="Equation" r:id="rId3" imgW="3022560" imgH="241200" progId="Equation.DSMT4">
                  <p:embed/>
                  <p:pic>
                    <p:nvPicPr>
                      <p:cNvPr id="0" name=""/>
                      <p:cNvPicPr/>
                      <p:nvPr/>
                    </p:nvPicPr>
                    <p:blipFill>
                      <a:blip r:embed="rId4"/>
                      <a:stretch>
                        <a:fillRect/>
                      </a:stretch>
                    </p:blipFill>
                    <p:spPr>
                      <a:xfrm>
                        <a:off x="476414" y="1412689"/>
                        <a:ext cx="7117261" cy="56818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36CE3C9C-E8B2-4423-9F94-728ADAA6AED6}"/>
              </a:ext>
            </a:extLst>
          </p:cNvPr>
          <p:cNvGraphicFramePr>
            <a:graphicFrameLocks noChangeAspect="1"/>
          </p:cNvGraphicFramePr>
          <p:nvPr>
            <p:extLst>
              <p:ext uri="{D42A27DB-BD31-4B8C-83A1-F6EECF244321}">
                <p14:modId xmlns:p14="http://schemas.microsoft.com/office/powerpoint/2010/main" val="1160814487"/>
              </p:ext>
            </p:extLst>
          </p:nvPr>
        </p:nvGraphicFramePr>
        <p:xfrm>
          <a:off x="6096000" y="2042540"/>
          <a:ext cx="3508644" cy="584774"/>
        </p:xfrm>
        <a:graphic>
          <a:graphicData uri="http://schemas.openxmlformats.org/presentationml/2006/ole">
            <mc:AlternateContent xmlns:mc="http://schemas.openxmlformats.org/markup-compatibility/2006">
              <mc:Choice xmlns:v="urn:schemas-microsoft-com:vml" Requires="v">
                <p:oleObj name="Equation" r:id="rId5" imgW="1371600" imgH="228600" progId="Equation.DSMT4">
                  <p:embed/>
                </p:oleObj>
              </mc:Choice>
              <mc:Fallback>
                <p:oleObj name="Equation" r:id="rId5" imgW="1371600" imgH="228600" progId="Equation.DSMT4">
                  <p:embed/>
                  <p:pic>
                    <p:nvPicPr>
                      <p:cNvPr id="0" name=""/>
                      <p:cNvPicPr/>
                      <p:nvPr/>
                    </p:nvPicPr>
                    <p:blipFill>
                      <a:blip r:embed="rId6"/>
                      <a:stretch>
                        <a:fillRect/>
                      </a:stretch>
                    </p:blipFill>
                    <p:spPr>
                      <a:xfrm>
                        <a:off x="6096000" y="2042540"/>
                        <a:ext cx="3508644" cy="584774"/>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2CF23B98-AA22-401C-8AFF-750CEE73A231}"/>
              </a:ext>
            </a:extLst>
          </p:cNvPr>
          <p:cNvSpPr txBox="1"/>
          <p:nvPr/>
        </p:nvSpPr>
        <p:spPr>
          <a:xfrm>
            <a:off x="268939" y="2779291"/>
            <a:ext cx="8057479" cy="461665"/>
          </a:xfrm>
          <a:prstGeom prst="rect">
            <a:avLst/>
          </a:prstGeom>
          <a:noFill/>
        </p:spPr>
        <p:txBody>
          <a:bodyPr wrap="square" rtlCol="0">
            <a:spAutoFit/>
          </a:bodyPr>
          <a:lstStyle/>
          <a:p>
            <a:r>
              <a:rPr lang="zh-CN" altLang="en-US" sz="2400" dirty="0"/>
              <a:t>输入和输出是线性关系，利用网络的输出逼近实际的输出：</a:t>
            </a:r>
          </a:p>
        </p:txBody>
      </p:sp>
      <p:graphicFrame>
        <p:nvGraphicFramePr>
          <p:cNvPr id="8" name="对象 7">
            <a:extLst>
              <a:ext uri="{FF2B5EF4-FFF2-40B4-BE49-F238E27FC236}">
                <a16:creationId xmlns:a16="http://schemas.microsoft.com/office/drawing/2014/main" id="{71FD9CC9-5B89-4810-86BB-A02A12FA9F71}"/>
              </a:ext>
            </a:extLst>
          </p:cNvPr>
          <p:cNvGraphicFramePr>
            <a:graphicFrameLocks noChangeAspect="1"/>
          </p:cNvGraphicFramePr>
          <p:nvPr>
            <p:extLst>
              <p:ext uri="{D42A27DB-BD31-4B8C-83A1-F6EECF244321}">
                <p14:modId xmlns:p14="http://schemas.microsoft.com/office/powerpoint/2010/main" val="537639624"/>
              </p:ext>
            </p:extLst>
          </p:nvPr>
        </p:nvGraphicFramePr>
        <p:xfrm>
          <a:off x="8199826" y="2554510"/>
          <a:ext cx="3482975" cy="911225"/>
        </p:xfrm>
        <a:graphic>
          <a:graphicData uri="http://schemas.openxmlformats.org/presentationml/2006/ole">
            <mc:AlternateContent xmlns:mc="http://schemas.openxmlformats.org/markup-compatibility/2006">
              <mc:Choice xmlns:v="urn:schemas-microsoft-com:vml" Requires="v">
                <p:oleObj name="Equation" r:id="rId7" imgW="1650960" imgH="431640" progId="Equation.DSMT4">
                  <p:embed/>
                </p:oleObj>
              </mc:Choice>
              <mc:Fallback>
                <p:oleObj name="Equation" r:id="rId7" imgW="1650960" imgH="431640" progId="Equation.DSMT4">
                  <p:embed/>
                  <p:pic>
                    <p:nvPicPr>
                      <p:cNvPr id="0" name=""/>
                      <p:cNvPicPr/>
                      <p:nvPr/>
                    </p:nvPicPr>
                    <p:blipFill>
                      <a:blip r:embed="rId8"/>
                      <a:stretch>
                        <a:fillRect/>
                      </a:stretch>
                    </p:blipFill>
                    <p:spPr>
                      <a:xfrm>
                        <a:off x="8199826" y="2554510"/>
                        <a:ext cx="3482975" cy="91122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7E815A9B-77EA-41EF-8241-A2FFB47AC1F8}"/>
              </a:ext>
            </a:extLst>
          </p:cNvPr>
          <p:cNvGraphicFramePr>
            <a:graphicFrameLocks noChangeAspect="1"/>
          </p:cNvGraphicFramePr>
          <p:nvPr>
            <p:extLst>
              <p:ext uri="{D42A27DB-BD31-4B8C-83A1-F6EECF244321}">
                <p14:modId xmlns:p14="http://schemas.microsoft.com/office/powerpoint/2010/main" val="3705187158"/>
              </p:ext>
            </p:extLst>
          </p:nvPr>
        </p:nvGraphicFramePr>
        <p:xfrm>
          <a:off x="818416" y="3932438"/>
          <a:ext cx="6618288" cy="701675"/>
        </p:xfrm>
        <a:graphic>
          <a:graphicData uri="http://schemas.openxmlformats.org/presentationml/2006/ole">
            <mc:AlternateContent xmlns:mc="http://schemas.openxmlformats.org/markup-compatibility/2006">
              <mc:Choice xmlns:v="urn:schemas-microsoft-com:vml" Requires="v">
                <p:oleObj name="Equation" r:id="rId9" imgW="4076640" imgH="431640" progId="Equation.DSMT4">
                  <p:embed/>
                </p:oleObj>
              </mc:Choice>
              <mc:Fallback>
                <p:oleObj name="Equation" r:id="rId9" imgW="4076640" imgH="431640" progId="Equation.DSMT4">
                  <p:embed/>
                  <p:pic>
                    <p:nvPicPr>
                      <p:cNvPr id="0" name=""/>
                      <p:cNvPicPr/>
                      <p:nvPr/>
                    </p:nvPicPr>
                    <p:blipFill>
                      <a:blip r:embed="rId10"/>
                      <a:stretch>
                        <a:fillRect/>
                      </a:stretch>
                    </p:blipFill>
                    <p:spPr>
                      <a:xfrm>
                        <a:off x="818416" y="3932438"/>
                        <a:ext cx="6618288" cy="70167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5CB94C22-96CF-420C-ACC0-FB51EEF7650D}"/>
              </a:ext>
            </a:extLst>
          </p:cNvPr>
          <p:cNvGraphicFramePr>
            <a:graphicFrameLocks noChangeAspect="1"/>
          </p:cNvGraphicFramePr>
          <p:nvPr>
            <p:extLst>
              <p:ext uri="{D42A27DB-BD31-4B8C-83A1-F6EECF244321}">
                <p14:modId xmlns:p14="http://schemas.microsoft.com/office/powerpoint/2010/main" val="3154174070"/>
              </p:ext>
            </p:extLst>
          </p:nvPr>
        </p:nvGraphicFramePr>
        <p:xfrm>
          <a:off x="818416" y="4716698"/>
          <a:ext cx="10194925" cy="628650"/>
        </p:xfrm>
        <a:graphic>
          <a:graphicData uri="http://schemas.openxmlformats.org/presentationml/2006/ole">
            <mc:AlternateContent xmlns:mc="http://schemas.openxmlformats.org/markup-compatibility/2006">
              <mc:Choice xmlns:v="urn:schemas-microsoft-com:vml" Requires="v">
                <p:oleObj name="Equation" r:id="rId11" imgW="6375240" imgH="393480" progId="Equation.DSMT4">
                  <p:embed/>
                </p:oleObj>
              </mc:Choice>
              <mc:Fallback>
                <p:oleObj name="Equation" r:id="rId11" imgW="6375240" imgH="393480" progId="Equation.DSMT4">
                  <p:embed/>
                  <p:pic>
                    <p:nvPicPr>
                      <p:cNvPr id="0" name=""/>
                      <p:cNvPicPr/>
                      <p:nvPr/>
                    </p:nvPicPr>
                    <p:blipFill>
                      <a:blip r:embed="rId12"/>
                      <a:stretch>
                        <a:fillRect/>
                      </a:stretch>
                    </p:blipFill>
                    <p:spPr>
                      <a:xfrm>
                        <a:off x="818416" y="4716698"/>
                        <a:ext cx="10194925" cy="62865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21DCEE5E-0FE7-4658-9751-FE9090E8C47A}"/>
              </a:ext>
            </a:extLst>
          </p:cNvPr>
          <p:cNvGraphicFramePr>
            <a:graphicFrameLocks noChangeAspect="1"/>
          </p:cNvGraphicFramePr>
          <p:nvPr>
            <p:extLst>
              <p:ext uri="{D42A27DB-BD31-4B8C-83A1-F6EECF244321}">
                <p14:modId xmlns:p14="http://schemas.microsoft.com/office/powerpoint/2010/main" val="743922032"/>
              </p:ext>
            </p:extLst>
          </p:nvPr>
        </p:nvGraphicFramePr>
        <p:xfrm>
          <a:off x="5327650" y="2676525"/>
          <a:ext cx="114300" cy="177800"/>
        </p:xfrm>
        <a:graphic>
          <a:graphicData uri="http://schemas.openxmlformats.org/presentationml/2006/ole">
            <mc:AlternateContent xmlns:mc="http://schemas.openxmlformats.org/markup-compatibility/2006">
              <mc:Choice xmlns:v="urn:schemas-microsoft-com:vml" Requires="v">
                <p:oleObj name="Equation" r:id="rId13" imgW="114120" imgH="177480" progId="Equation.DSMT4">
                  <p:embed/>
                </p:oleObj>
              </mc:Choice>
              <mc:Fallback>
                <p:oleObj name="Equation" r:id="rId13" imgW="114120" imgH="177480" progId="Equation.DSMT4">
                  <p:embed/>
                  <p:pic>
                    <p:nvPicPr>
                      <p:cNvPr id="0" name=""/>
                      <p:cNvPicPr/>
                      <p:nvPr/>
                    </p:nvPicPr>
                    <p:blipFill>
                      <a:blip r:embed="rId14"/>
                      <a:stretch>
                        <a:fillRect/>
                      </a:stretch>
                    </p:blipFill>
                    <p:spPr>
                      <a:xfrm>
                        <a:off x="5327650" y="2676525"/>
                        <a:ext cx="114300" cy="177800"/>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4E6ECEA7-1442-4A87-AF6D-8D1D66671596}"/>
              </a:ext>
            </a:extLst>
          </p:cNvPr>
          <p:cNvGraphicFramePr>
            <a:graphicFrameLocks noChangeAspect="1"/>
          </p:cNvGraphicFramePr>
          <p:nvPr>
            <p:extLst>
              <p:ext uri="{D42A27DB-BD31-4B8C-83A1-F6EECF244321}">
                <p14:modId xmlns:p14="http://schemas.microsoft.com/office/powerpoint/2010/main" val="4544669"/>
              </p:ext>
            </p:extLst>
          </p:nvPr>
        </p:nvGraphicFramePr>
        <p:xfrm>
          <a:off x="818416" y="5556807"/>
          <a:ext cx="3206000" cy="461664"/>
        </p:xfrm>
        <a:graphic>
          <a:graphicData uri="http://schemas.openxmlformats.org/presentationml/2006/ole">
            <mc:AlternateContent xmlns:mc="http://schemas.openxmlformats.org/markup-compatibility/2006">
              <mc:Choice xmlns:v="urn:schemas-microsoft-com:vml" Requires="v">
                <p:oleObj name="Equation" r:id="rId15" imgW="1587240" imgH="228600" progId="Equation.DSMT4">
                  <p:embed/>
                </p:oleObj>
              </mc:Choice>
              <mc:Fallback>
                <p:oleObj name="Equation" r:id="rId15" imgW="1587240" imgH="228600" progId="Equation.DSMT4">
                  <p:embed/>
                  <p:pic>
                    <p:nvPicPr>
                      <p:cNvPr id="0" name=""/>
                      <p:cNvPicPr/>
                      <p:nvPr/>
                    </p:nvPicPr>
                    <p:blipFill>
                      <a:blip r:embed="rId16"/>
                      <a:stretch>
                        <a:fillRect/>
                      </a:stretch>
                    </p:blipFill>
                    <p:spPr>
                      <a:xfrm>
                        <a:off x="818416" y="5556807"/>
                        <a:ext cx="3206000" cy="461664"/>
                      </a:xfrm>
                      <a:prstGeom prst="rect">
                        <a:avLst/>
                      </a:prstGeom>
                    </p:spPr>
                  </p:pic>
                </p:oleObj>
              </mc:Fallback>
            </mc:AlternateContent>
          </a:graphicData>
        </a:graphic>
      </p:graphicFrame>
      <p:sp>
        <p:nvSpPr>
          <p:cNvPr id="13" name="文本框 12">
            <a:extLst>
              <a:ext uri="{FF2B5EF4-FFF2-40B4-BE49-F238E27FC236}">
                <a16:creationId xmlns:a16="http://schemas.microsoft.com/office/drawing/2014/main" id="{110B36C1-5C93-4683-B5E4-FEC0B7C6244D}"/>
              </a:ext>
            </a:extLst>
          </p:cNvPr>
          <p:cNvSpPr txBox="1"/>
          <p:nvPr/>
        </p:nvSpPr>
        <p:spPr>
          <a:xfrm>
            <a:off x="268939" y="3398719"/>
            <a:ext cx="6032421" cy="461665"/>
          </a:xfrm>
          <a:prstGeom prst="rect">
            <a:avLst/>
          </a:prstGeom>
          <a:noFill/>
        </p:spPr>
        <p:txBody>
          <a:bodyPr wrap="none" rtlCol="0">
            <a:spAutoFit/>
          </a:bodyPr>
          <a:lstStyle/>
          <a:p>
            <a:r>
              <a:rPr lang="zh-CN" altLang="en-US" sz="2400" dirty="0"/>
              <a:t>收集储备池的状态和每一个输出的目标值：</a:t>
            </a:r>
          </a:p>
        </p:txBody>
      </p:sp>
      <p:graphicFrame>
        <p:nvGraphicFramePr>
          <p:cNvPr id="16" name="对象 15">
            <a:extLst>
              <a:ext uri="{FF2B5EF4-FFF2-40B4-BE49-F238E27FC236}">
                <a16:creationId xmlns:a16="http://schemas.microsoft.com/office/drawing/2014/main" id="{207CFE99-DEE3-4239-9A79-045372E4B886}"/>
              </a:ext>
            </a:extLst>
          </p:cNvPr>
          <p:cNvGraphicFramePr>
            <a:graphicFrameLocks noChangeAspect="1"/>
          </p:cNvGraphicFramePr>
          <p:nvPr>
            <p:extLst>
              <p:ext uri="{D42A27DB-BD31-4B8C-83A1-F6EECF244321}">
                <p14:modId xmlns:p14="http://schemas.microsoft.com/office/powerpoint/2010/main" val="703085519"/>
              </p:ext>
            </p:extLst>
          </p:nvPr>
        </p:nvGraphicFramePr>
        <p:xfrm>
          <a:off x="6161923" y="3427687"/>
          <a:ext cx="4584966" cy="435572"/>
        </p:xfrm>
        <a:graphic>
          <a:graphicData uri="http://schemas.openxmlformats.org/presentationml/2006/ole">
            <mc:AlternateContent xmlns:mc="http://schemas.openxmlformats.org/markup-compatibility/2006">
              <mc:Choice xmlns:v="urn:schemas-microsoft-com:vml" Requires="v">
                <p:oleObj name="Equation" r:id="rId17" imgW="2539800" imgH="241200" progId="Equation.DSMT4">
                  <p:embed/>
                </p:oleObj>
              </mc:Choice>
              <mc:Fallback>
                <p:oleObj name="Equation" r:id="rId17" imgW="2539800" imgH="241200" progId="Equation.DSMT4">
                  <p:embed/>
                  <p:pic>
                    <p:nvPicPr>
                      <p:cNvPr id="0" name=""/>
                      <p:cNvPicPr/>
                      <p:nvPr/>
                    </p:nvPicPr>
                    <p:blipFill>
                      <a:blip r:embed="rId18"/>
                      <a:stretch>
                        <a:fillRect/>
                      </a:stretch>
                    </p:blipFill>
                    <p:spPr>
                      <a:xfrm>
                        <a:off x="6161923" y="3427687"/>
                        <a:ext cx="4584966" cy="435572"/>
                      </a:xfrm>
                      <a:prstGeom prst="rect">
                        <a:avLst/>
                      </a:prstGeom>
                    </p:spPr>
                  </p:pic>
                </p:oleObj>
              </mc:Fallback>
            </mc:AlternateContent>
          </a:graphicData>
        </a:graphic>
      </p:graphicFrame>
      <p:sp>
        <p:nvSpPr>
          <p:cNvPr id="20" name="灯片编号占位符 19">
            <a:extLst>
              <a:ext uri="{FF2B5EF4-FFF2-40B4-BE49-F238E27FC236}">
                <a16:creationId xmlns:a16="http://schemas.microsoft.com/office/drawing/2014/main" id="{B8E7C438-8E89-48AC-BCD1-B8355033FB0B}"/>
              </a:ext>
            </a:extLst>
          </p:cNvPr>
          <p:cNvSpPr>
            <a:spLocks noGrp="1"/>
          </p:cNvSpPr>
          <p:nvPr>
            <p:ph type="sldNum" sz="quarter" idx="12"/>
          </p:nvPr>
        </p:nvSpPr>
        <p:spPr/>
        <p:txBody>
          <a:bodyPr/>
          <a:lstStyle/>
          <a:p>
            <a:fld id="{E3A068A8-8577-41C8-BEE4-6D4A2AD85817}" type="slidenum">
              <a:rPr lang="zh-CN" altLang="en-US" smtClean="0"/>
              <a:t>8</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图片 7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l="2316" t="79044" r="53519"/>
          <a:stretch>
            <a:fillRect/>
          </a:stretch>
        </p:blipFill>
        <p:spPr>
          <a:xfrm rot="20147618">
            <a:off x="-497840" y="-795655"/>
            <a:ext cx="4884420" cy="2080260"/>
          </a:xfrm>
          <a:custGeom>
            <a:avLst/>
            <a:gdLst>
              <a:gd name="connsiteX0" fmla="*/ 957211 w 6228785"/>
              <a:gd name="connsiteY0" fmla="*/ 0 h 2652880"/>
              <a:gd name="connsiteX1" fmla="*/ 5857672 w 6228785"/>
              <a:gd name="connsiteY1" fmla="*/ 2203009 h 2652880"/>
              <a:gd name="connsiteX2" fmla="*/ 6228785 w 6228785"/>
              <a:gd name="connsiteY2" fmla="*/ 2652880 h 2652880"/>
              <a:gd name="connsiteX3" fmla="*/ 1164771 w 6228785"/>
              <a:gd name="connsiteY3" fmla="*/ 2652880 h 2652880"/>
              <a:gd name="connsiteX4" fmla="*/ 0 w 6228785"/>
              <a:gd name="connsiteY4" fmla="*/ 2129256 h 2652880"/>
              <a:gd name="connsiteX5" fmla="*/ 957211 w 6228785"/>
              <a:gd name="connsiteY5" fmla="*/ 0 h 265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28785" h="2652880">
                <a:moveTo>
                  <a:pt x="957211" y="0"/>
                </a:moveTo>
                <a:lnTo>
                  <a:pt x="5857672" y="2203009"/>
                </a:lnTo>
                <a:lnTo>
                  <a:pt x="6228785" y="2652880"/>
                </a:lnTo>
                <a:lnTo>
                  <a:pt x="1164771" y="2652880"/>
                </a:lnTo>
                <a:lnTo>
                  <a:pt x="0" y="2129256"/>
                </a:lnTo>
                <a:lnTo>
                  <a:pt x="957211" y="0"/>
                </a:lnTo>
                <a:close/>
              </a:path>
            </a:pathLst>
          </a:custGeom>
          <a:ln>
            <a:noFill/>
          </a:ln>
        </p:spPr>
      </p:pic>
      <p:sp>
        <p:nvSpPr>
          <p:cNvPr id="3" name="文本框 3"/>
          <p:cNvSpPr>
            <a:spLocks noChangeArrowheads="1"/>
          </p:cNvSpPr>
          <p:nvPr/>
        </p:nvSpPr>
        <p:spPr bwMode="auto">
          <a:xfrm>
            <a:off x="393699" y="536619"/>
            <a:ext cx="5702301" cy="584775"/>
          </a:xfrm>
          <a:prstGeom prst="rect">
            <a:avLst/>
          </a:prstGeom>
          <a:solidFill>
            <a:srgbClr val="559DE2"/>
          </a:solidFill>
          <a:ln w="9525">
            <a:noFill/>
            <a:miter lim="800000"/>
          </a:ln>
        </p:spPr>
        <p:txBody>
          <a:bodyPr wrap="square" lIns="91440" tIns="45720" rIns="91440" bIns="45720">
            <a:spAutoFit/>
          </a:bodyPr>
          <a:lstStyle/>
          <a:p>
            <a:pPr algn="dist"/>
            <a:r>
              <a:rPr lang="zh-CN" altLang="en-US" sz="3200" dirty="0">
                <a:solidFill>
                  <a:schemeClr val="bg1"/>
                </a:solidFill>
                <a:latin typeface="微软雅黑" panose="020B0503020204020204" charset="-122"/>
                <a:ea typeface="微软雅黑" panose="020B0503020204020204" charset="-122"/>
                <a:cs typeface="微软雅黑" panose="020B0503020204020204" charset="-122"/>
                <a:sym typeface="Segoe UI" panose="020B0502040204020203" pitchFamily="34" charset="0"/>
              </a:rPr>
              <a:t>回声状态网络的稳定性证明</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70E3F9B3-9268-49A8-BCF1-47A1191921EF}"/>
                  </a:ext>
                </a:extLst>
              </p:cNvPr>
              <p:cNvSpPr txBox="1"/>
              <p:nvPr/>
            </p:nvSpPr>
            <p:spPr>
              <a:xfrm>
                <a:off x="232334" y="1288623"/>
                <a:ext cx="11450470" cy="369332"/>
              </a:xfrm>
              <a:prstGeom prst="rect">
                <a:avLst/>
              </a:prstGeom>
              <a:noFill/>
            </p:spPr>
            <p:txBody>
              <a:bodyPr wrap="square">
                <a:spAutoFit/>
              </a:bodyPr>
              <a:lstStyle/>
              <a:p>
                <a:r>
                  <a:rPr lang="zh-CN" altLang="en-US" dirty="0"/>
                  <a:t>设 非线性函数</a:t>
                </a:r>
                <a:r>
                  <a:rPr lang="en-US" altLang="zh-CN" dirty="0"/>
                  <a:t>f</a:t>
                </a:r>
                <a:r>
                  <a:rPr lang="zh-CN" altLang="en-US" dirty="0"/>
                  <a:t>为 </a:t>
                </a:r>
                <a:r>
                  <a:rPr lang="en-US" altLang="zh-CN" dirty="0"/>
                  <a:t>sigmoid </a:t>
                </a:r>
                <a:r>
                  <a:rPr lang="zh-CN" altLang="en-US" dirty="0"/>
                  <a:t>函数，当储备池</a:t>
                </a:r>
                <a:r>
                  <a:rPr lang="zh-CN" altLang="en-US" dirty="0">
                    <a:solidFill>
                      <a:srgbClr val="FF0000"/>
                    </a:solidFill>
                  </a:rPr>
                  <a:t>连接权值矩阵</a:t>
                </a:r>
                <a:r>
                  <a:rPr lang="en-US" altLang="zh-CN" dirty="0">
                    <a:solidFill>
                      <a:srgbClr val="FF0000"/>
                    </a:solidFill>
                  </a:rPr>
                  <a:t>W </a:t>
                </a:r>
                <a:r>
                  <a:rPr lang="zh-CN" altLang="en-US" dirty="0">
                    <a:solidFill>
                      <a:srgbClr val="FF0000"/>
                    </a:solidFill>
                  </a:rPr>
                  <a:t>的最大奇异值</a:t>
                </a:r>
                <a14:m>
                  <m:oMath xmlns:m="http://schemas.openxmlformats.org/officeDocument/2006/math">
                    <m:r>
                      <a:rPr lang="zh-CN" altLang="en-US" i="1" dirty="0" smtClean="0">
                        <a:solidFill>
                          <a:srgbClr val="FF0000"/>
                        </a:solidFill>
                        <a:latin typeface="Cambria Math" panose="02040503050406030204" pitchFamily="18" charset="0"/>
                      </a:rPr>
                      <m:t>𝜌</m:t>
                    </m:r>
                  </m:oMath>
                </a14:m>
                <a:r>
                  <a:rPr lang="zh-CN" altLang="en-US" dirty="0">
                    <a:solidFill>
                      <a:srgbClr val="FF0000"/>
                    </a:solidFill>
                  </a:rPr>
                  <a:t>小于 </a:t>
                </a:r>
                <a:r>
                  <a:rPr lang="en-US" altLang="zh-CN" dirty="0">
                    <a:solidFill>
                      <a:srgbClr val="FF0000"/>
                    </a:solidFill>
                  </a:rPr>
                  <a:t>1 </a:t>
                </a:r>
                <a:r>
                  <a:rPr lang="zh-CN" altLang="en-US" dirty="0">
                    <a:solidFill>
                      <a:srgbClr val="FF0000"/>
                    </a:solidFill>
                  </a:rPr>
                  <a:t>时，则网络的内部状态是稳定的</a:t>
                </a:r>
                <a:r>
                  <a:rPr lang="zh-CN" altLang="en-US" dirty="0"/>
                  <a:t>。</a:t>
                </a:r>
              </a:p>
            </p:txBody>
          </p:sp>
        </mc:Choice>
        <mc:Fallback>
          <p:sp>
            <p:nvSpPr>
              <p:cNvPr id="6" name="文本框 5">
                <a:extLst>
                  <a:ext uri="{FF2B5EF4-FFF2-40B4-BE49-F238E27FC236}">
                    <a16:creationId xmlns:a16="http://schemas.microsoft.com/office/drawing/2014/main" id="{70E3F9B3-9268-49A8-BCF1-47A1191921EF}"/>
                  </a:ext>
                </a:extLst>
              </p:cNvPr>
              <p:cNvSpPr txBox="1">
                <a:spLocks noRot="1" noChangeAspect="1" noMove="1" noResize="1" noEditPoints="1" noAdjustHandles="1" noChangeArrowheads="1" noChangeShapeType="1" noTextEdit="1"/>
              </p:cNvSpPr>
              <p:nvPr/>
            </p:nvSpPr>
            <p:spPr>
              <a:xfrm>
                <a:off x="232334" y="1288623"/>
                <a:ext cx="11450470" cy="369332"/>
              </a:xfrm>
              <a:prstGeom prst="rect">
                <a:avLst/>
              </a:prstGeom>
              <a:blipFill>
                <a:blip r:embed="rId4"/>
                <a:stretch>
                  <a:fillRect l="-426" t="-13115" r="-2449" b="-262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038B1DE7-DDA2-47A9-9929-89843481421A}"/>
                  </a:ext>
                </a:extLst>
              </p:cNvPr>
              <p:cNvSpPr txBox="1"/>
              <p:nvPr/>
            </p:nvSpPr>
            <p:spPr>
              <a:xfrm>
                <a:off x="228000" y="1908800"/>
                <a:ext cx="12143004" cy="369332"/>
              </a:xfrm>
              <a:prstGeom prst="rect">
                <a:avLst/>
              </a:prstGeom>
              <a:noFill/>
            </p:spPr>
            <p:txBody>
              <a:bodyPr wrap="none" rtlCol="0">
                <a:spAutoFit/>
              </a:bodyPr>
              <a:lstStyle/>
              <a:p>
                <a:r>
                  <a:rPr lang="zh-CN" altLang="en-US" dirty="0"/>
                  <a:t>设回升状态网络分别处在两个不同的状态</a:t>
                </a:r>
                <a14:m>
                  <m:oMath xmlns:m="http://schemas.openxmlformats.org/officeDocument/2006/math">
                    <m:r>
                      <a:rPr lang="zh-CN" altLang="en-US" i="1" smtClean="0">
                        <a:latin typeface="Cambria Math" panose="02040503050406030204" pitchFamily="18" charset="0"/>
                      </a:rPr>
                      <m:t>𝑥</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𝑡</m:t>
                        </m:r>
                      </m:e>
                    </m:d>
                    <m:r>
                      <a:rPr lang="zh-CN" altLang="en-US" i="1" smtClean="0">
                        <a:latin typeface="Cambria Math" panose="02040503050406030204" pitchFamily="18" charset="0"/>
                      </a:rPr>
                      <m:t>和</m:t>
                    </m:r>
                    <m:sSup>
                      <m:sSupPr>
                        <m:ctrlPr>
                          <a:rPr lang="zh-CN" altLang="en-US" smtClean="0">
                            <a:solidFill>
                              <a:srgbClr val="836967"/>
                            </a:solidFill>
                            <a:latin typeface="Cambria Math" panose="02040503050406030204" pitchFamily="18" charset="0"/>
                          </a:rPr>
                        </m:ctrlPr>
                      </m:sSupPr>
                      <m:e>
                        <m:r>
                          <a:rPr lang="zh-CN" altLang="en-US" i="1">
                            <a:latin typeface="Cambria Math" panose="02040503050406030204" pitchFamily="18" charset="0"/>
                          </a:rPr>
                          <m:t>𝑥</m:t>
                        </m:r>
                      </m:e>
                      <m:sup>
                        <m:r>
                          <a:rPr lang="zh-CN" altLang="en-US" i="0">
                            <a:latin typeface="Cambria Math" panose="02040503050406030204" pitchFamily="18" charset="0"/>
                          </a:rPr>
                          <m:t>′</m:t>
                        </m:r>
                      </m:sup>
                    </m:sSup>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𝑡</m:t>
                        </m:r>
                      </m:e>
                    </m:d>
                  </m:oMath>
                </a14:m>
                <a:r>
                  <a:rPr lang="zh-CN" altLang="en-US" dirty="0"/>
                  <a:t>下，在相同的输入</a:t>
                </a:r>
                <a14:m>
                  <m:oMath xmlns:m="http://schemas.openxmlformats.org/officeDocument/2006/math">
                    <m:r>
                      <a:rPr lang="zh-CN" altLang="en-US" i="1" smtClean="0">
                        <a:latin typeface="Cambria Math" panose="02040503050406030204" pitchFamily="18" charset="0"/>
                      </a:rPr>
                      <m:t>𝑢</m:t>
                    </m:r>
                    <m:d>
                      <m:dPr>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𝑡</m:t>
                        </m:r>
                      </m:e>
                    </m:d>
                  </m:oMath>
                </a14:m>
                <a:r>
                  <a:rPr lang="zh-CN" altLang="en-US" dirty="0"/>
                  <a:t>的作用下，由储备池内部状态的更新公式：</a:t>
                </a:r>
              </a:p>
            </p:txBody>
          </p:sp>
        </mc:Choice>
        <mc:Fallback>
          <p:sp>
            <p:nvSpPr>
              <p:cNvPr id="5" name="文本框 4">
                <a:extLst>
                  <a:ext uri="{FF2B5EF4-FFF2-40B4-BE49-F238E27FC236}">
                    <a16:creationId xmlns:a16="http://schemas.microsoft.com/office/drawing/2014/main" id="{038B1DE7-DDA2-47A9-9929-89843481421A}"/>
                  </a:ext>
                </a:extLst>
              </p:cNvPr>
              <p:cNvSpPr txBox="1">
                <a:spLocks noRot="1" noChangeAspect="1" noMove="1" noResize="1" noEditPoints="1" noAdjustHandles="1" noChangeArrowheads="1" noChangeShapeType="1" noTextEdit="1"/>
              </p:cNvSpPr>
              <p:nvPr/>
            </p:nvSpPr>
            <p:spPr>
              <a:xfrm>
                <a:off x="228000" y="1908800"/>
                <a:ext cx="12143004" cy="369332"/>
              </a:xfrm>
              <a:prstGeom prst="rect">
                <a:avLst/>
              </a:prstGeom>
              <a:blipFill>
                <a:blip r:embed="rId5"/>
                <a:stretch>
                  <a:fillRect l="-402" t="-13115" b="-19672"/>
                </a:stretch>
              </a:blipFill>
            </p:spPr>
            <p:txBody>
              <a:bodyPr/>
              <a:lstStyle/>
              <a:p>
                <a:r>
                  <a:rPr lang="zh-CN" altLang="en-US">
                    <a:noFill/>
                  </a:rPr>
                  <a:t> </a:t>
                </a:r>
              </a:p>
            </p:txBody>
          </p:sp>
        </mc:Fallback>
      </mc:AlternateContent>
      <p:graphicFrame>
        <p:nvGraphicFramePr>
          <p:cNvPr id="10" name="对象 9">
            <a:extLst>
              <a:ext uri="{FF2B5EF4-FFF2-40B4-BE49-F238E27FC236}">
                <a16:creationId xmlns:a16="http://schemas.microsoft.com/office/drawing/2014/main" id="{7E61DEBA-A8C3-471B-A0D5-9922E8D157E2}"/>
              </a:ext>
            </a:extLst>
          </p:cNvPr>
          <p:cNvGraphicFramePr>
            <a:graphicFrameLocks noChangeAspect="1"/>
          </p:cNvGraphicFramePr>
          <p:nvPr>
            <p:extLst>
              <p:ext uri="{D42A27DB-BD31-4B8C-83A1-F6EECF244321}">
                <p14:modId xmlns:p14="http://schemas.microsoft.com/office/powerpoint/2010/main" val="1918580950"/>
              </p:ext>
            </p:extLst>
          </p:nvPr>
        </p:nvGraphicFramePr>
        <p:xfrm>
          <a:off x="2528888" y="2459038"/>
          <a:ext cx="5370512" cy="446087"/>
        </p:xfrm>
        <a:graphic>
          <a:graphicData uri="http://schemas.openxmlformats.org/presentationml/2006/ole">
            <mc:AlternateContent xmlns:mc="http://schemas.openxmlformats.org/markup-compatibility/2006">
              <mc:Choice xmlns:v="urn:schemas-microsoft-com:vml" Requires="v">
                <p:oleObj name="Equation" r:id="rId6" imgW="2755800" imgH="228600" progId="Equation.DSMT4">
                  <p:embed/>
                </p:oleObj>
              </mc:Choice>
              <mc:Fallback>
                <p:oleObj name="Equation" r:id="rId6" imgW="2755800" imgH="228600" progId="Equation.DSMT4">
                  <p:embed/>
                  <p:pic>
                    <p:nvPicPr>
                      <p:cNvPr id="0" name=""/>
                      <p:cNvPicPr/>
                      <p:nvPr/>
                    </p:nvPicPr>
                    <p:blipFill>
                      <a:blip r:embed="rId7"/>
                      <a:stretch>
                        <a:fillRect/>
                      </a:stretch>
                    </p:blipFill>
                    <p:spPr>
                      <a:xfrm>
                        <a:off x="2528888" y="2459038"/>
                        <a:ext cx="5370512" cy="446087"/>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B4184172-F5A0-432C-B3D1-24E244C57F40}"/>
              </a:ext>
            </a:extLst>
          </p:cNvPr>
          <p:cNvSpPr txBox="1"/>
          <p:nvPr/>
        </p:nvSpPr>
        <p:spPr>
          <a:xfrm>
            <a:off x="228000" y="3099135"/>
            <a:ext cx="2031325" cy="369332"/>
          </a:xfrm>
          <a:prstGeom prst="rect">
            <a:avLst/>
          </a:prstGeom>
          <a:noFill/>
        </p:spPr>
        <p:txBody>
          <a:bodyPr wrap="none" rtlCol="0">
            <a:spAutoFit/>
          </a:bodyPr>
          <a:lstStyle/>
          <a:p>
            <a:r>
              <a:rPr lang="zh-CN" altLang="en-US" dirty="0"/>
              <a:t>不考虑反馈链接：</a:t>
            </a:r>
          </a:p>
        </p:txBody>
      </p:sp>
      <p:graphicFrame>
        <p:nvGraphicFramePr>
          <p:cNvPr id="13" name="对象 12">
            <a:extLst>
              <a:ext uri="{FF2B5EF4-FFF2-40B4-BE49-F238E27FC236}">
                <a16:creationId xmlns:a16="http://schemas.microsoft.com/office/drawing/2014/main" id="{DF1E199F-84CE-49E4-8ABE-204B427DB2E0}"/>
              </a:ext>
            </a:extLst>
          </p:cNvPr>
          <p:cNvGraphicFramePr>
            <a:graphicFrameLocks noChangeAspect="1"/>
          </p:cNvGraphicFramePr>
          <p:nvPr>
            <p:extLst>
              <p:ext uri="{D42A27DB-BD31-4B8C-83A1-F6EECF244321}">
                <p14:modId xmlns:p14="http://schemas.microsoft.com/office/powerpoint/2010/main" val="3068030926"/>
              </p:ext>
            </p:extLst>
          </p:nvPr>
        </p:nvGraphicFramePr>
        <p:xfrm>
          <a:off x="2360312" y="3120146"/>
          <a:ext cx="9230636" cy="2143261"/>
        </p:xfrm>
        <a:graphic>
          <a:graphicData uri="http://schemas.openxmlformats.org/presentationml/2006/ole">
            <mc:AlternateContent xmlns:mc="http://schemas.openxmlformats.org/markup-compatibility/2006">
              <mc:Choice xmlns:v="urn:schemas-microsoft-com:vml" Requires="v">
                <p:oleObj name="Equation" r:id="rId8" imgW="4813200" imgH="1117440" progId="Equation.DSMT4">
                  <p:embed/>
                </p:oleObj>
              </mc:Choice>
              <mc:Fallback>
                <p:oleObj name="Equation" r:id="rId8" imgW="4813200" imgH="1117440" progId="Equation.DSMT4">
                  <p:embed/>
                  <p:pic>
                    <p:nvPicPr>
                      <p:cNvPr id="0" name=""/>
                      <p:cNvPicPr/>
                      <p:nvPr/>
                    </p:nvPicPr>
                    <p:blipFill>
                      <a:blip r:embed="rId9"/>
                      <a:stretch>
                        <a:fillRect/>
                      </a:stretch>
                    </p:blipFill>
                    <p:spPr>
                      <a:xfrm>
                        <a:off x="2360312" y="3120146"/>
                        <a:ext cx="9230636" cy="2143261"/>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7437C7D4-2929-4C50-9A25-ABF8F5F99ADB}"/>
                  </a:ext>
                </a:extLst>
              </p:cNvPr>
              <p:cNvSpPr txBox="1"/>
              <p:nvPr/>
            </p:nvSpPr>
            <p:spPr>
              <a:xfrm>
                <a:off x="228000" y="5478429"/>
                <a:ext cx="10827332" cy="1200329"/>
              </a:xfrm>
              <a:prstGeom prst="rect">
                <a:avLst/>
              </a:prstGeom>
              <a:noFill/>
            </p:spPr>
            <p:txBody>
              <a:bodyPr wrap="square" rtlCol="0">
                <a:spAutoFit/>
              </a:bodyPr>
              <a:lstStyle/>
              <a:p>
                <a:r>
                  <a:rPr lang="en-US" altLang="zh-CN" sz="2400" dirty="0"/>
                  <a:t>W</a:t>
                </a:r>
                <a:r>
                  <a:rPr lang="zh-CN" altLang="en-US" sz="2400" dirty="0"/>
                  <a:t>的二范数是谱半径（最大特征值），当</a:t>
                </a:r>
                <a14:m>
                  <m:oMath xmlns:m="http://schemas.openxmlformats.org/officeDocument/2006/math">
                    <m:r>
                      <a:rPr lang="zh-CN" altLang="en-US" sz="2400" dirty="0" smtClean="0">
                        <a:latin typeface="Cambria Math" panose="02040503050406030204" pitchFamily="18" charset="0"/>
                      </a:rPr>
                      <m:t>0</m:t>
                    </m:r>
                    <m:r>
                      <a:rPr lang="zh-CN" altLang="en-US" sz="2400" i="0" dirty="0">
                        <a:latin typeface="Cambria Math" panose="02040503050406030204" pitchFamily="18" charset="0"/>
                      </a:rPr>
                      <m:t>&lt;</m:t>
                    </m:r>
                    <m:r>
                      <a:rPr lang="zh-CN" altLang="en-US" sz="2400" i="1" dirty="0">
                        <a:latin typeface="Cambria Math" panose="02040503050406030204" pitchFamily="18" charset="0"/>
                      </a:rPr>
                      <m:t>𝜌</m:t>
                    </m:r>
                    <m:d>
                      <m:dPr>
                        <m:ctrlPr>
                          <a:rPr lang="zh-CN" altLang="en-US" sz="2400" i="1" dirty="0">
                            <a:solidFill>
                              <a:srgbClr val="836967"/>
                            </a:solidFill>
                            <a:latin typeface="Cambria Math" panose="02040503050406030204" pitchFamily="18" charset="0"/>
                          </a:rPr>
                        </m:ctrlPr>
                      </m:dPr>
                      <m:e>
                        <m:r>
                          <a:rPr lang="zh-CN" altLang="en-US" sz="2400" i="1" dirty="0">
                            <a:latin typeface="Cambria Math" panose="02040503050406030204" pitchFamily="18" charset="0"/>
                          </a:rPr>
                          <m:t>𝑤</m:t>
                        </m:r>
                      </m:e>
                    </m:d>
                    <m:r>
                      <a:rPr lang="zh-CN" altLang="en-US" sz="2400" i="0" dirty="0">
                        <a:latin typeface="Cambria Math" panose="02040503050406030204" pitchFamily="18" charset="0"/>
                      </a:rPr>
                      <m:t>&lt;1</m:t>
                    </m:r>
                    <m:r>
                      <a:rPr lang="zh-CN" altLang="en-US" sz="2400" i="1" dirty="0" smtClean="0">
                        <a:latin typeface="Cambria Math" panose="02040503050406030204" pitchFamily="18" charset="0"/>
                      </a:rPr>
                      <m:t>时</m:t>
                    </m:r>
                  </m:oMath>
                </a14:m>
                <a:r>
                  <a:rPr lang="zh-CN" altLang="en-US" sz="2400" dirty="0"/>
                  <a:t>，</a:t>
                </a:r>
                <a14:m>
                  <m:oMath xmlns:m="http://schemas.openxmlformats.org/officeDocument/2006/math">
                    <m:r>
                      <a:rPr lang="zh-CN" altLang="en-US" sz="2400" i="1" dirty="0" smtClean="0">
                        <a:latin typeface="Cambria Math" panose="02040503050406030204" pitchFamily="18" charset="0"/>
                      </a:rPr>
                      <m:t>𝑡</m:t>
                    </m:r>
                    <m:r>
                      <a:rPr lang="zh-CN" altLang="en-US" sz="2400" i="0" dirty="0">
                        <a:latin typeface="Cambria Math" panose="02040503050406030204" pitchFamily="18" charset="0"/>
                      </a:rPr>
                      <m:t>~∞</m:t>
                    </m:r>
                    <m:r>
                      <a:rPr lang="zh-CN" altLang="en-US" sz="2400" i="1" dirty="0" smtClean="0">
                        <a:latin typeface="Cambria Math" panose="02040503050406030204" pitchFamily="18" charset="0"/>
                      </a:rPr>
                      <m:t>时</m:t>
                    </m:r>
                  </m:oMath>
                </a14:m>
                <a:r>
                  <a:rPr lang="zh-CN" altLang="en-US" sz="2400" dirty="0"/>
                  <a:t>，</a:t>
                </a:r>
                <a14:m>
                  <m:oMath xmlns:m="http://schemas.openxmlformats.org/officeDocument/2006/math">
                    <m:sSub>
                      <m:sSubPr>
                        <m:ctrlPr>
                          <a:rPr lang="zh-CN" altLang="en-US" sz="2400" dirty="0" smtClean="0">
                            <a:solidFill>
                              <a:srgbClr val="836967"/>
                            </a:solidFill>
                            <a:latin typeface="Cambria Math" panose="02040503050406030204" pitchFamily="18" charset="0"/>
                          </a:rPr>
                        </m:ctrlPr>
                      </m:sSubPr>
                      <m:e>
                        <m:d>
                          <m:dPr>
                            <m:begChr m:val="‖"/>
                            <m:endChr m:val="‖"/>
                            <m:ctrlPr>
                              <a:rPr lang="zh-CN" altLang="en-US" sz="2400" dirty="0">
                                <a:solidFill>
                                  <a:srgbClr val="836967"/>
                                </a:solidFill>
                                <a:latin typeface="Cambria Math" panose="02040503050406030204" pitchFamily="18" charset="0"/>
                              </a:rPr>
                            </m:ctrlPr>
                          </m:dPr>
                          <m:e>
                            <m:sSub>
                              <m:sSubPr>
                                <m:ctrlPr>
                                  <a:rPr lang="zh-CN" altLang="en-US" sz="2400" dirty="0">
                                    <a:solidFill>
                                      <a:srgbClr val="836967"/>
                                    </a:solidFill>
                                    <a:latin typeface="Cambria Math" panose="02040503050406030204" pitchFamily="18" charset="0"/>
                                  </a:rPr>
                                </m:ctrlPr>
                              </m:sSubPr>
                              <m:e>
                                <m:r>
                                  <a:rPr lang="zh-CN" altLang="en-US" sz="2400" i="1" dirty="0">
                                    <a:latin typeface="Cambria Math" panose="02040503050406030204" pitchFamily="18" charset="0"/>
                                  </a:rPr>
                                  <m:t>h</m:t>
                                </m:r>
                              </m:e>
                              <m:sub>
                                <m:r>
                                  <a:rPr lang="zh-CN" altLang="en-US" sz="2400" i="1" dirty="0">
                                    <a:latin typeface="Cambria Math" panose="02040503050406030204" pitchFamily="18" charset="0"/>
                                  </a:rPr>
                                  <m:t>𝑡</m:t>
                                </m:r>
                              </m:sub>
                            </m:sSub>
                          </m:e>
                        </m:d>
                      </m:e>
                      <m:sub>
                        <m:r>
                          <a:rPr lang="zh-CN" altLang="en-US" sz="2400" i="0" dirty="0">
                            <a:latin typeface="Cambria Math" panose="02040503050406030204" pitchFamily="18" charset="0"/>
                          </a:rPr>
                          <m:t>2</m:t>
                        </m:r>
                      </m:sub>
                    </m:sSub>
                    <m:r>
                      <a:rPr lang="zh-CN" altLang="en-US" sz="2400" i="0" dirty="0">
                        <a:latin typeface="Cambria Math" panose="02040503050406030204" pitchFamily="18" charset="0"/>
                      </a:rPr>
                      <m:t>~0</m:t>
                    </m:r>
                    <m:r>
                      <a:rPr lang="zh-CN" altLang="en-US" sz="2400" i="1" dirty="0" smtClean="0">
                        <a:latin typeface="Cambria Math" panose="02040503050406030204" pitchFamily="18" charset="0"/>
                      </a:rPr>
                      <m:t>。</m:t>
                    </m:r>
                  </m:oMath>
                </a14:m>
                <a:endParaRPr lang="en-US" altLang="zh-CN" sz="2400" dirty="0"/>
              </a:p>
              <a:p>
                <a:r>
                  <a:rPr lang="zh-CN" altLang="en-US" sz="2400" dirty="0"/>
                  <a:t>也就是说，初始状态对储备池的输出的影响渐渐降低。</a:t>
                </a:r>
                <a:endParaRPr lang="en-US" altLang="zh-CN" sz="2400" dirty="0"/>
              </a:p>
              <a:p>
                <a:r>
                  <a:rPr lang="zh-CN" altLang="en-US" sz="2400" dirty="0"/>
                  <a:t>谱半径大于</a:t>
                </a:r>
                <a:r>
                  <a:rPr lang="en-US" altLang="zh-CN" sz="2400" dirty="0"/>
                  <a:t>1</a:t>
                </a:r>
                <a:r>
                  <a:rPr lang="zh-CN" altLang="en-US" sz="2400" dirty="0"/>
                  <a:t>，混沌状态。</a:t>
                </a:r>
              </a:p>
            </p:txBody>
          </p:sp>
        </mc:Choice>
        <mc:Fallback>
          <p:sp>
            <p:nvSpPr>
              <p:cNvPr id="14" name="文本框 13">
                <a:extLst>
                  <a:ext uri="{FF2B5EF4-FFF2-40B4-BE49-F238E27FC236}">
                    <a16:creationId xmlns:a16="http://schemas.microsoft.com/office/drawing/2014/main" id="{7437C7D4-2929-4C50-9A25-ABF8F5F99ADB}"/>
                  </a:ext>
                </a:extLst>
              </p:cNvPr>
              <p:cNvSpPr txBox="1">
                <a:spLocks noRot="1" noChangeAspect="1" noMove="1" noResize="1" noEditPoints="1" noAdjustHandles="1" noChangeArrowheads="1" noChangeShapeType="1" noTextEdit="1"/>
              </p:cNvSpPr>
              <p:nvPr/>
            </p:nvSpPr>
            <p:spPr>
              <a:xfrm>
                <a:off x="228000" y="5478429"/>
                <a:ext cx="10827332" cy="1200329"/>
              </a:xfrm>
              <a:prstGeom prst="rect">
                <a:avLst/>
              </a:prstGeom>
              <a:blipFill>
                <a:blip r:embed="rId10"/>
                <a:stretch>
                  <a:fillRect l="-844" t="-6091" b="-11168"/>
                </a:stretch>
              </a:blipFill>
            </p:spPr>
            <p:txBody>
              <a:bodyPr/>
              <a:lstStyle/>
              <a:p>
                <a:r>
                  <a:rPr lang="zh-CN" altLang="en-US">
                    <a:noFill/>
                  </a:rPr>
                  <a:t> </a:t>
                </a:r>
              </a:p>
            </p:txBody>
          </p:sp>
        </mc:Fallback>
      </mc:AlternateContent>
      <p:sp>
        <p:nvSpPr>
          <p:cNvPr id="17" name="灯片编号占位符 16">
            <a:extLst>
              <a:ext uri="{FF2B5EF4-FFF2-40B4-BE49-F238E27FC236}">
                <a16:creationId xmlns:a16="http://schemas.microsoft.com/office/drawing/2014/main" id="{FF123C09-CB3A-4A68-8CD1-0027A7683F7C}"/>
              </a:ext>
            </a:extLst>
          </p:cNvPr>
          <p:cNvSpPr>
            <a:spLocks noGrp="1"/>
          </p:cNvSpPr>
          <p:nvPr>
            <p:ph type="sldNum" sz="quarter" idx="12"/>
          </p:nvPr>
        </p:nvSpPr>
        <p:spPr/>
        <p:txBody>
          <a:bodyPr/>
          <a:lstStyle/>
          <a:p>
            <a:fld id="{E3A068A8-8577-41C8-BEE4-6D4A2AD85817}" type="slidenum">
              <a:rPr lang="zh-CN" altLang="en-US" smtClean="0"/>
              <a:t>9</a:t>
            </a:fld>
            <a:endParaRPr lang="zh-CN" altLang="en-US"/>
          </a:p>
        </p:txBody>
      </p:sp>
    </p:spTree>
    <p:extLst>
      <p:ext uri="{BB962C8B-B14F-4D97-AF65-F5344CB8AC3E}">
        <p14:creationId xmlns:p14="http://schemas.microsoft.com/office/powerpoint/2010/main" val="1395859028"/>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76,&quot;width&quot;:769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1685</TotalTime>
  <Words>2485</Words>
  <Application>Microsoft Office PowerPoint</Application>
  <PresentationFormat>宽屏</PresentationFormat>
  <Paragraphs>164</Paragraphs>
  <Slides>33</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6" baseType="lpstr">
      <vt:lpstr>等线</vt:lpstr>
      <vt:lpstr>方正兰亭粗黑简体</vt:lpstr>
      <vt:lpstr>华文细黑</vt:lpstr>
      <vt:lpstr>微软雅黑</vt:lpstr>
      <vt:lpstr>造字工房悦黑体验版纤细体</vt:lpstr>
      <vt:lpstr>Arial</vt:lpstr>
      <vt:lpstr>Calibri</vt:lpstr>
      <vt:lpstr>Calibri Light</vt:lpstr>
      <vt:lpstr>Cambria Math</vt:lpstr>
      <vt:lpstr>Times New Roman</vt:lpstr>
      <vt:lpstr>Wingdings</vt:lpstr>
      <vt:lpstr>Office 主题</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来 一航</cp:lastModifiedBy>
  <cp:revision>196</cp:revision>
  <dcterms:created xsi:type="dcterms:W3CDTF">2016-03-16T13:16:00Z</dcterms:created>
  <dcterms:modified xsi:type="dcterms:W3CDTF">2020-12-09T07:59:00Z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