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1" r:id="rId4"/>
    <p:sldId id="412" r:id="rId5"/>
    <p:sldId id="415" r:id="rId6"/>
    <p:sldId id="416" r:id="rId7"/>
    <p:sldId id="417" r:id="rId8"/>
    <p:sldId id="418" r:id="rId9"/>
    <p:sldId id="419" r:id="rId10"/>
    <p:sldId id="421" r:id="rId11"/>
    <p:sldId id="414" r:id="rId12"/>
    <p:sldId id="422" r:id="rId13"/>
    <p:sldId id="423" r:id="rId14"/>
    <p:sldId id="424" r:id="rId15"/>
    <p:sldId id="425" r:id="rId16"/>
    <p:sldId id="426" r:id="rId17"/>
    <p:sldId id="427" r:id="rId18"/>
    <p:sldId id="42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7.xml"/><Relationship Id="rId7" Type="http://schemas.openxmlformats.org/officeDocument/2006/relationships/image" Target="../media/image6.wmf"/><Relationship Id="rId6" Type="http://schemas.openxmlformats.org/officeDocument/2006/relationships/oleObject" Target="../embeddings/oleObject16.bin"/><Relationship Id="rId5" Type="http://schemas.openxmlformats.org/officeDocument/2006/relationships/image" Target="../media/image7.wmf"/><Relationship Id="rId4" Type="http://schemas.openxmlformats.org/officeDocument/2006/relationships/oleObject" Target="../embeddings/oleObject15.bin"/><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vmlDrawing" Target="../drawings/vmlDrawing7.v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tags" Target="../tags/tag115.xml"/><Relationship Id="rId5" Type="http://schemas.openxmlformats.org/officeDocument/2006/relationships/oleObject" Target="../embeddings/oleObject18.bin"/><Relationship Id="rId4" Type="http://schemas.openxmlformats.org/officeDocument/2006/relationships/image" Target="../media/image8.wmf"/><Relationship Id="rId3" Type="http://schemas.openxmlformats.org/officeDocument/2006/relationships/oleObject" Target="../embeddings/oleObject17.bin"/><Relationship Id="rId2" Type="http://schemas.openxmlformats.org/officeDocument/2006/relationships/tags" Target="../tags/tag114.xml"/><Relationship Id="rId1" Type="http://schemas.openxmlformats.org/officeDocument/2006/relationships/tags" Target="../tags/tag11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image" Target="../media/image9.wmf"/><Relationship Id="rId3" Type="http://schemas.openxmlformats.org/officeDocument/2006/relationships/oleObject" Target="../embeddings/oleObject19.bin"/><Relationship Id="rId2" Type="http://schemas.openxmlformats.org/officeDocument/2006/relationships/tags" Target="../tags/tag120.xml"/><Relationship Id="rId1" Type="http://schemas.openxmlformats.org/officeDocument/2006/relationships/tags" Target="../tags/tag119.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3.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2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125.xml"/><Relationship Id="rId1" Type="http://schemas.openxmlformats.org/officeDocument/2006/relationships/tags" Target="../tags/tag124.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slideLayout" Target="../slideLayouts/slideLayout7.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image" Target="../media/image3.wmf"/><Relationship Id="rId7" Type="http://schemas.openxmlformats.org/officeDocument/2006/relationships/oleObject" Target="../embeddings/oleObject3.bin"/><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 Id="rId3" Type="http://schemas.openxmlformats.org/officeDocument/2006/relationships/oleObject" Target="../embeddings/oleObject1.bin"/><Relationship Id="rId2" Type="http://schemas.openxmlformats.org/officeDocument/2006/relationships/tags" Target="../tags/tag79.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image" Target="../media/image4.wmf"/><Relationship Id="rId7" Type="http://schemas.openxmlformats.org/officeDocument/2006/relationships/oleObject" Target="../embeddings/oleObject6.bin"/><Relationship Id="rId6" Type="http://schemas.openxmlformats.org/officeDocument/2006/relationships/image" Target="../media/image3.wmf"/><Relationship Id="rId5" Type="http://schemas.openxmlformats.org/officeDocument/2006/relationships/oleObject" Target="../embeddings/oleObject5.bin"/><Relationship Id="rId4" Type="http://schemas.openxmlformats.org/officeDocument/2006/relationships/image" Target="../media/image2.wmf"/><Relationship Id="rId3" Type="http://schemas.openxmlformats.org/officeDocument/2006/relationships/oleObject" Target="../embeddings/oleObject4.bin"/><Relationship Id="rId2" Type="http://schemas.openxmlformats.org/officeDocument/2006/relationships/tags" Target="../tags/tag82.xml"/><Relationship Id="rId11" Type="http://schemas.openxmlformats.org/officeDocument/2006/relationships/vmlDrawing" Target="../drawings/vmlDrawing2.vml"/><Relationship Id="rId10" Type="http://schemas.openxmlformats.org/officeDocument/2006/relationships/slideLayout" Target="../slideLayouts/slideLayout2.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1.xml"/><Relationship Id="rId7" Type="http://schemas.openxmlformats.org/officeDocument/2006/relationships/image" Target="../media/image5.wmf"/><Relationship Id="rId6" Type="http://schemas.openxmlformats.org/officeDocument/2006/relationships/oleObject" Target="../embeddings/oleObject8.bin"/><Relationship Id="rId5" Type="http://schemas.openxmlformats.org/officeDocument/2006/relationships/image" Target="../media/image2.wmf"/><Relationship Id="rId4" Type="http://schemas.openxmlformats.org/officeDocument/2006/relationships/oleObject" Target="../embeddings/oleObject7.bin"/><Relationship Id="rId3" Type="http://schemas.openxmlformats.org/officeDocument/2006/relationships/tags" Target="../tags/tag90.xml"/><Relationship Id="rId2" Type="http://schemas.openxmlformats.org/officeDocument/2006/relationships/tags" Target="../tags/tag89.xml"/><Relationship Id="rId10" Type="http://schemas.openxmlformats.org/officeDocument/2006/relationships/vmlDrawing" Target="../drawings/vmlDrawing3.vml"/><Relationship Id="rId1" Type="http://schemas.openxmlformats.org/officeDocument/2006/relationships/tags" Target="../tags/tag88.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5.xml"/><Relationship Id="rId7" Type="http://schemas.openxmlformats.org/officeDocument/2006/relationships/image" Target="../media/image6.wmf"/><Relationship Id="rId6" Type="http://schemas.openxmlformats.org/officeDocument/2006/relationships/oleObject" Target="../embeddings/oleObject10.bin"/><Relationship Id="rId5" Type="http://schemas.openxmlformats.org/officeDocument/2006/relationships/image" Target="../media/image2.wmf"/><Relationship Id="rId4" Type="http://schemas.openxmlformats.org/officeDocument/2006/relationships/oleObject" Target="../embeddings/oleObject9.bin"/><Relationship Id="rId3" Type="http://schemas.openxmlformats.org/officeDocument/2006/relationships/tags" Target="../tags/tag94.xml"/><Relationship Id="rId2" Type="http://schemas.openxmlformats.org/officeDocument/2006/relationships/tags" Target="../tags/tag93.xml"/><Relationship Id="rId10" Type="http://schemas.openxmlformats.org/officeDocument/2006/relationships/vmlDrawing" Target="../drawings/vmlDrawing4.vml"/><Relationship Id="rId1" Type="http://schemas.openxmlformats.org/officeDocument/2006/relationships/tags" Target="../tags/tag9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9.xml"/><Relationship Id="rId7" Type="http://schemas.openxmlformats.org/officeDocument/2006/relationships/image" Target="../media/image6.wmf"/><Relationship Id="rId6" Type="http://schemas.openxmlformats.org/officeDocument/2006/relationships/oleObject" Target="../embeddings/oleObject12.bin"/><Relationship Id="rId5" Type="http://schemas.openxmlformats.org/officeDocument/2006/relationships/image" Target="../media/image7.wmf"/><Relationship Id="rId4" Type="http://schemas.openxmlformats.org/officeDocument/2006/relationships/oleObject" Target="../embeddings/oleObject11.bin"/><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vmlDrawing" Target="../drawings/vmlDrawing5.vml"/><Relationship Id="rId1" Type="http://schemas.openxmlformats.org/officeDocument/2006/relationships/tags" Target="../tags/tag96.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03.xml"/><Relationship Id="rId7" Type="http://schemas.openxmlformats.org/officeDocument/2006/relationships/image" Target="../media/image6.wmf"/><Relationship Id="rId6" Type="http://schemas.openxmlformats.org/officeDocument/2006/relationships/oleObject" Target="../embeddings/oleObject14.bin"/><Relationship Id="rId5" Type="http://schemas.openxmlformats.org/officeDocument/2006/relationships/image" Target="../media/image7.wmf"/><Relationship Id="rId4" Type="http://schemas.openxmlformats.org/officeDocument/2006/relationships/oleObject" Target="../embeddings/oleObject13.bin"/><Relationship Id="rId3" Type="http://schemas.openxmlformats.org/officeDocument/2006/relationships/tags" Target="../tags/tag102.xml"/><Relationship Id="rId2" Type="http://schemas.openxmlformats.org/officeDocument/2006/relationships/tags" Target="../tags/tag101.xml"/><Relationship Id="rId10" Type="http://schemas.openxmlformats.org/officeDocument/2006/relationships/vmlDrawing" Target="../drawings/vmlDrawing6.v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p>
            <a:r>
              <a:rPr lang="zh-CN" altLang="zh-CN"/>
              <a:t>光子神经网络</a:t>
            </a:r>
            <a:r>
              <a:rPr lang="zh-CN" altLang="zh-CN"/>
              <a:t>实现</a:t>
            </a:r>
            <a:r>
              <a:rPr lang="en-US" altLang="zh-CN"/>
              <a:t>DQN</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Update</a:t>
            </a:r>
            <a:r>
              <a:rPr lang="en-US" altLang="zh-CN" dirty="0">
                <a:solidFill>
                  <a:schemeClr val="tx1"/>
                </a:solidFill>
              </a:rPr>
              <a:t> Q-Table</a:t>
            </a: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76630" y="2051685"/>
          <a:ext cx="10256520" cy="4088130"/>
        </p:xfrm>
        <a:graphic>
          <a:graphicData uri="http://schemas.openxmlformats.org/drawingml/2006/table">
            <a:tbl>
              <a:tblPr firstRow="1" bandRow="1">
                <a:tableStyleId>{5940675A-B579-460E-94D1-54222C63F5DA}</a:tableStyleId>
              </a:tblPr>
              <a:tblGrid>
                <a:gridCol w="1863090"/>
                <a:gridCol w="1497330"/>
                <a:gridCol w="1618615"/>
                <a:gridCol w="1856105"/>
                <a:gridCol w="1710690"/>
                <a:gridCol w="1710690"/>
              </a:tblGrid>
              <a:tr h="57150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Down</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Right</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reward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rPr>
                        <a:t>25</a:t>
                      </a:r>
                      <a:endPar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40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r=220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（1，1）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55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r=160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（1，3）</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85</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r=280</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（2，3）</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Arial" panose="020B0604020202020204" pitchFamily="34" charset="0"/>
                        </a:rPr>
                        <a:t>70</a:t>
                      </a:r>
                      <a:endParaRPr lang="en-US" altLang="en-US" sz="1800" b="0">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en-US" sz="1800" b="0">
                          <a:solidFill>
                            <a:srgbClr val="FF0000"/>
                          </a:solidFill>
                          <a:latin typeface="Arial" panose="020B0604020202020204" pitchFamily="34" charset="0"/>
                          <a:ea typeface="宋体" panose="02010600030101010101" pitchFamily="2" charset="-122"/>
                          <a:cs typeface="Arial" panose="020B0604020202020204" pitchFamily="34" charset="0"/>
                        </a:rPr>
                        <a:t>→</a:t>
                      </a:r>
                      <a:r>
                        <a:rPr lang="en-US" sz="1800" b="0">
                          <a:solidFill>
                            <a:srgbClr val="FF0000"/>
                          </a:solidFill>
                          <a:latin typeface="宋体" panose="02010600030101010101" pitchFamily="2" charset="-122"/>
                          <a:ea typeface="宋体" panose="02010600030101010101" pitchFamily="2" charset="-122"/>
                          <a:cs typeface="Arial" panose="020B0604020202020204" pitchFamily="34" charset="0"/>
                        </a:rPr>
                        <a:t>91.25</a:t>
                      </a:r>
                      <a:endParaRPr lang="en-US" altLang="en-US" sz="1800" b="0">
                        <a:solidFill>
                          <a:srgbClr val="FF0000"/>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r=340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r>
                        <a:rPr lang="zh-CN" altLang="en-US" sz="1800" b="0">
                          <a:latin typeface="宋体" panose="02010600030101010101" pitchFamily="2" charset="-122"/>
                          <a:ea typeface="宋体" panose="02010600030101010101" pitchFamily="2" charset="-122"/>
                          <a:cs typeface="宋体" panose="02010600030101010101" pitchFamily="2" charset="-122"/>
                        </a:rPr>
                        <a:t>（终点）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r=1000</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r=280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2051685"/>
            <a:ext cx="1858010" cy="56134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51255" y="21977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334260" y="20516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794375" y="883285"/>
          <a:ext cx="4779010" cy="364490"/>
        </p:xfrm>
        <a:graphic>
          <a:graphicData uri="http://schemas.openxmlformats.org/presentationml/2006/ole">
            <mc:AlternateContent xmlns:mc="http://schemas.openxmlformats.org/markup-compatibility/2006">
              <mc:Choice xmlns:v="urn:schemas-microsoft-com:vml" Requires="v">
                <p:oleObj spid="_x0000_s1028" name="" r:id="rId4" imgW="2997200" imgH="228600" progId="Equation.KSEE3">
                  <p:embed/>
                </p:oleObj>
              </mc:Choice>
              <mc:Fallback>
                <p:oleObj name="" r:id="rId4" imgW="2997200" imgH="228600" progId="Equation.KSEE3">
                  <p:embed/>
                  <p:pic>
                    <p:nvPicPr>
                      <p:cNvPr id="0" name="图片 1027"/>
                      <p:cNvPicPr/>
                      <p:nvPr/>
                    </p:nvPicPr>
                    <p:blipFill>
                      <a:blip r:embed="rId5"/>
                      <a:stretch>
                        <a:fillRect/>
                      </a:stretch>
                    </p:blipFill>
                    <p:spPr>
                      <a:xfrm>
                        <a:off x="5794375" y="883285"/>
                        <a:ext cx="4779010" cy="364490"/>
                      </a:xfrm>
                      <a:prstGeom prst="rect">
                        <a:avLst/>
                      </a:prstGeom>
                    </p:spPr>
                  </p:pic>
                </p:oleObj>
              </mc:Fallback>
            </mc:AlternateContent>
          </a:graphicData>
        </a:graphic>
      </p:graphicFrame>
      <p:cxnSp>
        <p:nvCxnSpPr>
          <p:cNvPr id="9" name="直接连接符 8"/>
          <p:cNvCxnSpPr/>
          <p:nvPr/>
        </p:nvCxnSpPr>
        <p:spPr>
          <a:xfrm flipV="1">
            <a:off x="6714490" y="1265555"/>
            <a:ext cx="3925570" cy="889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6624638" y="1283018"/>
          <a:ext cx="1775460" cy="360045"/>
        </p:xfrm>
        <a:graphic>
          <a:graphicData uri="http://schemas.openxmlformats.org/presentationml/2006/ole">
            <mc:AlternateContent xmlns:mc="http://schemas.openxmlformats.org/markup-compatibility/2006">
              <mc:Choice xmlns:v="urn:schemas-microsoft-com:vml" Requires="v">
                <p:oleObj spid="_x0000_s3073" name="" r:id="rId6" imgW="1002665" imgH="203200" progId="Equation.KSEE3">
                  <p:embed/>
                </p:oleObj>
              </mc:Choice>
              <mc:Fallback>
                <p:oleObj name="" r:id="rId6" imgW="1002665" imgH="203200" progId="Equation.KSEE3">
                  <p:embed/>
                  <p:pic>
                    <p:nvPicPr>
                      <p:cNvPr id="0" name="图片 3072"/>
                      <p:cNvPicPr/>
                      <p:nvPr/>
                    </p:nvPicPr>
                    <p:blipFill>
                      <a:blip r:embed="rId7"/>
                      <a:stretch>
                        <a:fillRect/>
                      </a:stretch>
                    </p:blipFill>
                    <p:spPr>
                      <a:xfrm>
                        <a:off x="6624638" y="1283018"/>
                        <a:ext cx="1775460" cy="360045"/>
                      </a:xfrm>
                      <a:prstGeom prst="rect">
                        <a:avLst/>
                      </a:prstGeom>
                    </p:spPr>
                  </p:pic>
                </p:oleObj>
              </mc:Fallback>
            </mc:AlternateContent>
          </a:graphicData>
        </a:graphic>
      </p:graphicFrame>
      <p:sp>
        <p:nvSpPr>
          <p:cNvPr id="13" name="文本框 12"/>
          <p:cNvSpPr txBox="1"/>
          <p:nvPr/>
        </p:nvSpPr>
        <p:spPr>
          <a:xfrm>
            <a:off x="586740" y="44011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14" name="文本框 13"/>
          <p:cNvSpPr txBox="1"/>
          <p:nvPr/>
        </p:nvSpPr>
        <p:spPr>
          <a:xfrm>
            <a:off x="586740" y="484949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2.DQN</a:t>
            </a:r>
            <a:endParaRPr lang="en-US" altLang="zh-CN"/>
          </a:p>
        </p:txBody>
      </p:sp>
      <p:sp>
        <p:nvSpPr>
          <p:cNvPr id="4" name="椭圆 3"/>
          <p:cNvSpPr/>
          <p:nvPr/>
        </p:nvSpPr>
        <p:spPr>
          <a:xfrm>
            <a:off x="4526915" y="3371215"/>
            <a:ext cx="1520825" cy="7829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agent</a:t>
            </a:r>
            <a:endParaRPr lang="en-US" altLang="zh-CN"/>
          </a:p>
        </p:txBody>
      </p:sp>
      <p:cxnSp>
        <p:nvCxnSpPr>
          <p:cNvPr id="5" name="直接箭头连接符 4"/>
          <p:cNvCxnSpPr/>
          <p:nvPr/>
        </p:nvCxnSpPr>
        <p:spPr>
          <a:xfrm flipH="1" flipV="1">
            <a:off x="2971165" y="3869055"/>
            <a:ext cx="1555750" cy="19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圆角矩形 5"/>
          <p:cNvSpPr/>
          <p:nvPr/>
        </p:nvSpPr>
        <p:spPr>
          <a:xfrm>
            <a:off x="1043940" y="3098165"/>
            <a:ext cx="1927225" cy="132905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environment</a:t>
            </a:r>
            <a:endParaRPr lang="en-US" altLang="zh-CN"/>
          </a:p>
        </p:txBody>
      </p:sp>
      <p:cxnSp>
        <p:nvCxnSpPr>
          <p:cNvPr id="7" name="直接箭头连接符 6"/>
          <p:cNvCxnSpPr/>
          <p:nvPr/>
        </p:nvCxnSpPr>
        <p:spPr>
          <a:xfrm flipV="1">
            <a:off x="3001645" y="3646170"/>
            <a:ext cx="1582420" cy="203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8" name="直接箭头连接符 7"/>
          <p:cNvCxnSpPr>
            <a:stCxn id="4" idx="0"/>
          </p:cNvCxnSpPr>
          <p:nvPr/>
        </p:nvCxnSpPr>
        <p:spPr>
          <a:xfrm flipV="1">
            <a:off x="5287645" y="2205990"/>
            <a:ext cx="6350" cy="11652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流程图: 可选过程 9"/>
          <p:cNvSpPr/>
          <p:nvPr/>
        </p:nvSpPr>
        <p:spPr>
          <a:xfrm>
            <a:off x="4464685" y="1313180"/>
            <a:ext cx="1652905" cy="892810"/>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memory</a:t>
            </a:r>
            <a:endParaRPr lang="en-US" altLang="zh-CN"/>
          </a:p>
        </p:txBody>
      </p:sp>
      <p:sp>
        <p:nvSpPr>
          <p:cNvPr id="12" name="圆角矩形 11"/>
          <p:cNvSpPr/>
          <p:nvPr/>
        </p:nvSpPr>
        <p:spPr>
          <a:xfrm>
            <a:off x="7900670" y="3027680"/>
            <a:ext cx="1978025" cy="11969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a:t>Neural Network</a:t>
            </a:r>
            <a:endParaRPr lang="en-US" altLang="zh-CN"/>
          </a:p>
        </p:txBody>
      </p:sp>
      <p:cxnSp>
        <p:nvCxnSpPr>
          <p:cNvPr id="14" name="肘形连接符 13"/>
          <p:cNvCxnSpPr>
            <a:stCxn id="10" idx="3"/>
            <a:endCxn id="12" idx="0"/>
          </p:cNvCxnSpPr>
          <p:nvPr/>
        </p:nvCxnSpPr>
        <p:spPr>
          <a:xfrm>
            <a:off x="6117590" y="1759585"/>
            <a:ext cx="2772410" cy="126809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肘形连接符 14"/>
          <p:cNvCxnSpPr/>
          <p:nvPr/>
        </p:nvCxnSpPr>
        <p:spPr>
          <a:xfrm rot="5400000" flipH="1">
            <a:off x="7059930" y="2388235"/>
            <a:ext cx="70485" cy="3602355"/>
          </a:xfrm>
          <a:prstGeom prst="bentConnector3">
            <a:avLst>
              <a:gd name="adj1" fmla="val -1662162"/>
            </a:avLst>
          </a:prstGeom>
          <a:ln>
            <a:tailEnd type="arrow" w="med" len="med"/>
          </a:ln>
        </p:spPr>
        <p:style>
          <a:lnRef idx="1">
            <a:schemeClr val="dk1"/>
          </a:lnRef>
          <a:fillRef idx="0">
            <a:schemeClr val="dk1"/>
          </a:fillRef>
          <a:effectRef idx="0">
            <a:schemeClr val="dk1"/>
          </a:effectRef>
          <a:fontRef idx="minor">
            <a:schemeClr val="tx1"/>
          </a:fontRef>
        </p:style>
      </p:cxnSp>
      <p:sp>
        <p:nvSpPr>
          <p:cNvPr id="16" name="文本框 15"/>
          <p:cNvSpPr txBox="1"/>
          <p:nvPr/>
        </p:nvSpPr>
        <p:spPr>
          <a:xfrm>
            <a:off x="6541135" y="4904105"/>
            <a:ext cx="1480820" cy="368300"/>
          </a:xfrm>
          <a:prstGeom prst="rect">
            <a:avLst/>
          </a:prstGeom>
          <a:noFill/>
        </p:spPr>
        <p:txBody>
          <a:bodyPr wrap="square" rtlCol="0">
            <a:spAutoFit/>
          </a:bodyPr>
          <a:p>
            <a:r>
              <a:rPr lang="en-US" altLang="zh-CN"/>
              <a:t>Predict</a:t>
            </a:r>
            <a:endParaRPr lang="en-US" altLang="zh-CN"/>
          </a:p>
        </p:txBody>
      </p:sp>
      <p:sp>
        <p:nvSpPr>
          <p:cNvPr id="17" name="文本框 16"/>
          <p:cNvSpPr txBox="1"/>
          <p:nvPr/>
        </p:nvSpPr>
        <p:spPr>
          <a:xfrm>
            <a:off x="6931660" y="1049655"/>
            <a:ext cx="1480820" cy="645160"/>
          </a:xfrm>
          <a:prstGeom prst="rect">
            <a:avLst/>
          </a:prstGeom>
          <a:noFill/>
        </p:spPr>
        <p:txBody>
          <a:bodyPr wrap="square" rtlCol="0">
            <a:spAutoFit/>
          </a:bodyPr>
          <a:p>
            <a:r>
              <a:rPr lang="en-US" altLang="zh-CN"/>
              <a:t>Q-Table</a:t>
            </a:r>
            <a:r>
              <a:rPr lang="zh-CN" altLang="en-US"/>
              <a:t>（</a:t>
            </a:r>
            <a:r>
              <a:rPr lang="en-US" altLang="zh-CN"/>
              <a:t>Q</a:t>
            </a:r>
            <a:r>
              <a:rPr lang="zh-CN" altLang="en-US"/>
              <a:t>（</a:t>
            </a:r>
            <a:r>
              <a:rPr lang="en-US" altLang="zh-CN"/>
              <a:t>s,a))</a:t>
            </a:r>
            <a:endParaRPr lang="en-US" altLang="zh-CN"/>
          </a:p>
        </p:txBody>
      </p:sp>
      <p:sp>
        <p:nvSpPr>
          <p:cNvPr id="21" name="文本框 20"/>
          <p:cNvSpPr txBox="1"/>
          <p:nvPr/>
        </p:nvSpPr>
        <p:spPr>
          <a:xfrm>
            <a:off x="7079615" y="2604770"/>
            <a:ext cx="1480820" cy="368300"/>
          </a:xfrm>
          <a:prstGeom prst="rect">
            <a:avLst/>
          </a:prstGeom>
          <a:noFill/>
        </p:spPr>
        <p:txBody>
          <a:bodyPr wrap="square" rtlCol="0">
            <a:spAutoFit/>
          </a:bodyPr>
          <a:p>
            <a:r>
              <a:rPr lang="en-US" altLang="zh-CN"/>
              <a:t>Training</a:t>
            </a:r>
            <a:endParaRPr lang="en-US" altLang="zh-CN"/>
          </a:p>
        </p:txBody>
      </p:sp>
      <p:sp>
        <p:nvSpPr>
          <p:cNvPr id="22" name="文本框 21"/>
          <p:cNvSpPr txBox="1"/>
          <p:nvPr/>
        </p:nvSpPr>
        <p:spPr>
          <a:xfrm>
            <a:off x="3225165" y="3183890"/>
            <a:ext cx="1480820" cy="368300"/>
          </a:xfrm>
          <a:prstGeom prst="rect">
            <a:avLst/>
          </a:prstGeom>
          <a:noFill/>
        </p:spPr>
        <p:txBody>
          <a:bodyPr wrap="square" rtlCol="0">
            <a:spAutoFit/>
          </a:bodyPr>
          <a:p>
            <a:r>
              <a:rPr lang="en-US" altLang="zh-CN"/>
              <a:t>s,r,s'</a:t>
            </a:r>
            <a:endParaRPr lang="en-US" altLang="zh-CN"/>
          </a:p>
        </p:txBody>
      </p:sp>
      <p:sp>
        <p:nvSpPr>
          <p:cNvPr id="23" name="文本框 22"/>
          <p:cNvSpPr txBox="1"/>
          <p:nvPr/>
        </p:nvSpPr>
        <p:spPr>
          <a:xfrm>
            <a:off x="3225165" y="4058920"/>
            <a:ext cx="1480820" cy="368300"/>
          </a:xfrm>
          <a:prstGeom prst="rect">
            <a:avLst/>
          </a:prstGeom>
          <a:noFill/>
        </p:spPr>
        <p:txBody>
          <a:bodyPr wrap="square" rtlCol="0">
            <a:spAutoFit/>
          </a:bodyPr>
          <a:p>
            <a:r>
              <a:rPr lang="en-US" altLang="zh-CN"/>
              <a:t>actioin</a:t>
            </a:r>
            <a:endParaRPr lang="en-US" altLang="zh-CN"/>
          </a:p>
        </p:txBody>
      </p:sp>
      <p:sp>
        <p:nvSpPr>
          <p:cNvPr id="24" name="文本框 23"/>
          <p:cNvSpPr txBox="1"/>
          <p:nvPr/>
        </p:nvSpPr>
        <p:spPr>
          <a:xfrm>
            <a:off x="4366895" y="2510790"/>
            <a:ext cx="1480820" cy="368300"/>
          </a:xfrm>
          <a:prstGeom prst="rect">
            <a:avLst/>
          </a:prstGeom>
          <a:noFill/>
        </p:spPr>
        <p:txBody>
          <a:bodyPr wrap="square" rtlCol="0">
            <a:spAutoFit/>
          </a:bodyPr>
          <a:p>
            <a:r>
              <a:rPr lang="en-US" altLang="zh-CN"/>
              <a:t>s,a,r,s'</a:t>
            </a:r>
            <a:endParaRPr lang="en-US" altLang="zh-CN"/>
          </a:p>
        </p:txBody>
      </p:sp>
      <p:sp>
        <p:nvSpPr>
          <p:cNvPr id="25" name="文本框 24"/>
          <p:cNvSpPr txBox="1"/>
          <p:nvPr/>
        </p:nvSpPr>
        <p:spPr>
          <a:xfrm>
            <a:off x="10015855" y="3298190"/>
            <a:ext cx="1480820" cy="922020"/>
          </a:xfrm>
          <a:prstGeom prst="rect">
            <a:avLst/>
          </a:prstGeom>
          <a:noFill/>
        </p:spPr>
        <p:txBody>
          <a:bodyPr wrap="square" rtlCol="0">
            <a:spAutoFit/>
          </a:bodyPr>
          <a:p>
            <a:r>
              <a:rPr lang="en-US" altLang="zh-CN"/>
              <a:t>Input=s</a:t>
            </a:r>
            <a:endParaRPr lang="en-US" altLang="zh-CN"/>
          </a:p>
          <a:p>
            <a:r>
              <a:rPr lang="en-US" altLang="zh-CN"/>
              <a:t>Output=q(s,a)</a:t>
            </a:r>
            <a:endParaRPr lang="en-US" alt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2.DQN</a:t>
            </a:r>
            <a:endParaRPr lang="en-US" altLang="zh-CN"/>
          </a:p>
        </p:txBody>
      </p:sp>
      <p:sp>
        <p:nvSpPr>
          <p:cNvPr id="2" name="内容占位符 1"/>
          <p:cNvSpPr>
            <a:spLocks noGrp="1"/>
          </p:cNvSpPr>
          <p:nvPr>
            <p:ph idx="1"/>
            <p:custDataLst>
              <p:tags r:id="rId2"/>
            </p:custDataLst>
          </p:nvPr>
        </p:nvSpPr>
        <p:spPr/>
        <p:txBody>
          <a:bodyPr/>
          <a:lstStyle/>
          <a:p>
            <a:r>
              <a:rPr dirty="0"/>
              <a:t>优势：</a:t>
            </a:r>
            <a:endParaRPr dirty="0"/>
          </a:p>
          <a:p>
            <a:pPr lvl="1"/>
            <a:r>
              <a:rPr dirty="0"/>
              <a:t>不需要再再把所有状态的</a:t>
            </a:r>
            <a:r>
              <a:rPr lang="en-US" altLang="zh-CN" dirty="0"/>
              <a:t>Q</a:t>
            </a:r>
            <a:r>
              <a:rPr dirty="0"/>
              <a:t>值存储起来</a:t>
            </a:r>
            <a:endParaRPr dirty="0"/>
          </a:p>
          <a:p>
            <a:pPr lvl="1"/>
            <a:r>
              <a:rPr dirty="0"/>
              <a:t>省去了查找</a:t>
            </a:r>
            <a:r>
              <a:rPr lang="en-US" altLang="zh-CN" dirty="0"/>
              <a:t>Q</a:t>
            </a:r>
            <a:r>
              <a:rPr dirty="0"/>
              <a:t>表的过程，直接通过神经网络前向传播来得到</a:t>
            </a:r>
            <a:r>
              <a:rPr lang="en-US" altLang="zh-CN" dirty="0"/>
              <a:t>Q</a:t>
            </a:r>
            <a:r>
              <a:rPr dirty="0"/>
              <a:t>估计</a:t>
            </a:r>
            <a:endParaRPr dirty="0"/>
          </a:p>
          <a:p>
            <a:pPr lvl="1"/>
            <a:r>
              <a:rPr dirty="0"/>
              <a:t>存储器不需要把所有状态参量全部存储下来，而是采用新数据覆盖老数据的方式</a:t>
            </a:r>
            <a:endParaRPr dirty="0"/>
          </a:p>
          <a:p>
            <a:pPr lvl="1"/>
            <a:endParaRPr dirty="0"/>
          </a:p>
          <a:p>
            <a:pPr lvl="1"/>
            <a:endParaRPr dirty="0"/>
          </a:p>
          <a:p>
            <a:pPr marL="228600" lvl="0" indent="-228600">
              <a:buFont typeface="Arial" panose="020B0604020202020204" pitchFamily="34" charset="0"/>
              <a:buChar char="●"/>
            </a:pPr>
            <a:r>
              <a:rPr dirty="0">
                <a:solidFill>
                  <a:schemeClr val="tx1">
                    <a:lumMod val="65000"/>
                    <a:lumOff val="35000"/>
                  </a:schemeClr>
                </a:solidFill>
              </a:rPr>
              <a:t>缺点：</a:t>
            </a:r>
            <a:endParaRPr dirty="0">
              <a:solidFill>
                <a:schemeClr val="tx1">
                  <a:lumMod val="65000"/>
                  <a:lumOff val="35000"/>
                </a:schemeClr>
              </a:solidFill>
            </a:endParaRPr>
          </a:p>
          <a:p>
            <a:pPr marL="685800" lvl="1" indent="-228600">
              <a:buFont typeface="Arial" panose="020B0604020202020204" pitchFamily="34" charset="0"/>
              <a:buChar char="●"/>
            </a:pPr>
            <a:r>
              <a:rPr dirty="0">
                <a:solidFill>
                  <a:schemeClr val="tx1">
                    <a:lumMod val="65000"/>
                    <a:lumOff val="35000"/>
                  </a:schemeClr>
                </a:solidFill>
              </a:rPr>
              <a:t>动态的数据训练</a:t>
            </a:r>
            <a:r>
              <a:rPr dirty="0">
                <a:solidFill>
                  <a:schemeClr val="tx1">
                    <a:lumMod val="65000"/>
                    <a:lumOff val="35000"/>
                  </a:schemeClr>
                </a:solidFill>
              </a:rPr>
              <a:t>对神经网络训练效果要求较高</a:t>
            </a:r>
            <a:endParaRPr dirty="0">
              <a:solidFill>
                <a:schemeClr val="tx1">
                  <a:lumMod val="65000"/>
                  <a:lumOff val="35000"/>
                </a:schemeClr>
              </a:solidFill>
            </a:endParaRPr>
          </a:p>
          <a:p>
            <a:pPr marL="685800" lvl="1" indent="-228600">
              <a:buFont typeface="Arial" panose="020B0604020202020204" pitchFamily="34" charset="0"/>
              <a:buChar char="●"/>
            </a:pPr>
            <a:r>
              <a:rPr dirty="0">
                <a:solidFill>
                  <a:schemeClr val="tx1">
                    <a:lumMod val="65000"/>
                    <a:lumOff val="35000"/>
                  </a:schemeClr>
                </a:solidFill>
              </a:rPr>
              <a:t>同样需要计算每一个到达状态的</a:t>
            </a:r>
            <a:r>
              <a:rPr lang="en-US" altLang="zh-CN" dirty="0">
                <a:solidFill>
                  <a:schemeClr val="tx1">
                    <a:lumMod val="65000"/>
                    <a:lumOff val="35000"/>
                  </a:schemeClr>
                </a:solidFill>
              </a:rPr>
              <a:t>Q</a:t>
            </a:r>
            <a:r>
              <a:rPr dirty="0">
                <a:solidFill>
                  <a:schemeClr val="tx1">
                    <a:lumMod val="65000"/>
                    <a:lumOff val="35000"/>
                  </a:schemeClr>
                </a:solidFill>
              </a:rPr>
              <a:t>值</a:t>
            </a:r>
            <a:endParaRPr dirty="0">
              <a:solidFill>
                <a:schemeClr val="tx1">
                  <a:lumMod val="65000"/>
                  <a:lumOff val="35000"/>
                </a:schemeClr>
              </a:solidFill>
            </a:endParaRPr>
          </a:p>
          <a:p>
            <a:pPr marL="685800" lvl="1" indent="-228600">
              <a:buFont typeface="Arial" panose="020B0604020202020204" pitchFamily="34" charset="0"/>
              <a:buChar char="●"/>
            </a:pPr>
            <a:r>
              <a:rPr dirty="0">
                <a:solidFill>
                  <a:schemeClr val="tx1">
                    <a:lumMod val="65000"/>
                    <a:lumOff val="35000"/>
                  </a:schemeClr>
                </a:solidFill>
              </a:rPr>
              <a:t>神经网络预测出错只能归因于训练的欠拟合，无法像存储</a:t>
            </a:r>
            <a:r>
              <a:rPr lang="en-US" altLang="zh-CN" dirty="0">
                <a:solidFill>
                  <a:schemeClr val="tx1">
                    <a:lumMod val="65000"/>
                    <a:lumOff val="35000"/>
                  </a:schemeClr>
                </a:solidFill>
              </a:rPr>
              <a:t>Q</a:t>
            </a:r>
            <a:r>
              <a:rPr dirty="0">
                <a:solidFill>
                  <a:schemeClr val="tx1">
                    <a:lumMod val="65000"/>
                    <a:lumOff val="35000"/>
                  </a:schemeClr>
                </a:solidFill>
              </a:rPr>
              <a:t>表一样直观</a:t>
            </a:r>
            <a:endParaRPr dirty="0">
              <a:solidFill>
                <a:schemeClr val="tx1">
                  <a:lumMod val="65000"/>
                  <a:lumOff val="35000"/>
                </a:schemeClr>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3.</a:t>
            </a:r>
            <a:r>
              <a:t>光子神经网络实现</a:t>
            </a:r>
            <a:r>
              <a:rPr lang="en-US" altLang="zh-CN"/>
              <a:t>DQN</a:t>
            </a:r>
            <a:endParaRPr lang="en-US" altLang="zh-CN"/>
          </a:p>
        </p:txBody>
      </p:sp>
      <p:sp>
        <p:nvSpPr>
          <p:cNvPr id="2" name="内容占位符 1"/>
          <p:cNvSpPr>
            <a:spLocks noGrp="1"/>
          </p:cNvSpPr>
          <p:nvPr>
            <p:ph idx="1"/>
            <p:custDataLst>
              <p:tags r:id="rId2"/>
            </p:custDataLst>
          </p:nvPr>
        </p:nvSpPr>
        <p:spPr/>
        <p:txBody>
          <a:bodyPr/>
          <a:lstStyle/>
          <a:p>
            <a:r>
              <a:rPr lang="zh-CN" altLang="en-US" dirty="0"/>
              <a:t>粒子群算法实现</a:t>
            </a:r>
            <a:endParaRPr lang="zh-CN" altLang="en-US" dirty="0"/>
          </a:p>
          <a:p>
            <a:pPr lvl="1"/>
            <a:r>
              <a:rPr lang="zh-CN" altLang="en-US" dirty="0"/>
              <a:t>构建一个</a:t>
            </a:r>
            <a:r>
              <a:rPr lang="en-US" altLang="zh-CN" dirty="0"/>
              <a:t>ONN</a:t>
            </a:r>
            <a:r>
              <a:rPr dirty="0"/>
              <a:t>数据</a:t>
            </a:r>
            <a:r>
              <a:rPr dirty="0"/>
              <a:t>结构，</a:t>
            </a:r>
            <a:r>
              <a:rPr lang="zh-CN" altLang="en-US" dirty="0"/>
              <a:t>初始化</a:t>
            </a:r>
            <a:r>
              <a:rPr lang="en-US" altLang="zh-CN" dirty="0"/>
              <a:t>ONN</a:t>
            </a:r>
            <a:r>
              <a:rPr dirty="0"/>
              <a:t>中的          ， 一般都会采用随机的相位值。</a:t>
            </a:r>
            <a:endParaRPr dirty="0"/>
          </a:p>
          <a:p>
            <a:pPr lvl="1"/>
            <a:r>
              <a:rPr dirty="0"/>
              <a:t>提取所有           到一个</a:t>
            </a:r>
            <a:r>
              <a:rPr dirty="0"/>
              <a:t>字典里。</a:t>
            </a:r>
            <a:endParaRPr dirty="0"/>
          </a:p>
          <a:p>
            <a:pPr lvl="1"/>
            <a:r>
              <a:rPr dirty="0"/>
              <a:t>利用字典为</a:t>
            </a:r>
            <a:r>
              <a:rPr lang="en-US" altLang="zh-CN" dirty="0"/>
              <a:t>ONN</a:t>
            </a:r>
            <a:r>
              <a:rPr dirty="0"/>
              <a:t>循环赋值，产生的多个拥有不同初始参数值的</a:t>
            </a:r>
            <a:r>
              <a:rPr lang="en-US" altLang="zh-CN" dirty="0"/>
              <a:t>ONN</a:t>
            </a:r>
            <a:r>
              <a:rPr dirty="0"/>
              <a:t>，并存在一个链表里，对应的参数字典存在另</a:t>
            </a:r>
            <a:r>
              <a:rPr dirty="0"/>
              <a:t>一个链表里。</a:t>
            </a:r>
            <a:endParaRPr dirty="0"/>
          </a:p>
          <a:p>
            <a:pPr lvl="1"/>
            <a:r>
              <a:rPr dirty="0"/>
              <a:t>将这些</a:t>
            </a:r>
            <a:r>
              <a:rPr lang="en-US" altLang="zh-CN" dirty="0"/>
              <a:t>ONN</a:t>
            </a:r>
            <a:r>
              <a:rPr dirty="0"/>
              <a:t>作为一个种群中的不同个体分别对</a:t>
            </a:r>
            <a:r>
              <a:rPr lang="en-US" altLang="zh-CN" dirty="0"/>
              <a:t>Q</a:t>
            </a:r>
            <a:r>
              <a:rPr dirty="0"/>
              <a:t>值进行预测，并将结果与</a:t>
            </a:r>
            <a:r>
              <a:rPr lang="en-US" altLang="zh-CN" dirty="0"/>
              <a:t>Q</a:t>
            </a:r>
            <a:r>
              <a:rPr dirty="0"/>
              <a:t>表的结果比对，结果一致判定为正确，不一致判定为错误，最终将准确率最高的作为最优个体。</a:t>
            </a:r>
            <a:endParaRPr dirty="0"/>
          </a:p>
          <a:p>
            <a:pPr lvl="1"/>
            <a:r>
              <a:rPr dirty="0"/>
              <a:t>由于强化学习是边进行游戏边训练，训练发生在游戏中的当前步和下一步之间，所以如果一次性训练太久，会导致游戏十分卡顿，因此需要在每一次调用神经网络进行训练后，保留现有种群。</a:t>
            </a:r>
            <a:endParaRPr dirty="0"/>
          </a:p>
          <a:p>
            <a:r>
              <a:rPr dirty="0"/>
              <a:t>梯度下降法实现</a:t>
            </a:r>
            <a:endParaRPr dirty="0"/>
          </a:p>
          <a:p>
            <a:pPr lvl="1"/>
            <a:r>
              <a:rPr dirty="0"/>
              <a:t>和上述粒子群算法不同的是无须构建多个</a:t>
            </a:r>
            <a:r>
              <a:rPr lang="en-US" altLang="zh-CN" dirty="0"/>
              <a:t>ONN</a:t>
            </a:r>
            <a:r>
              <a:rPr dirty="0"/>
              <a:t>模型，只需要保留每一次训练后的模型参数即可。</a:t>
            </a:r>
            <a:endParaRPr dirty="0"/>
          </a:p>
        </p:txBody>
      </p:sp>
      <p:graphicFrame>
        <p:nvGraphicFramePr>
          <p:cNvPr id="4" name="对象 3">
            <a:hlinkClick r:id="" action="ppaction://ole?verb="/>
          </p:cNvPr>
          <p:cNvGraphicFramePr>
            <a:graphicFrameLocks noChangeAspect="1"/>
          </p:cNvGraphicFramePr>
          <p:nvPr/>
        </p:nvGraphicFramePr>
        <p:xfrm>
          <a:off x="5545455" y="2068830"/>
          <a:ext cx="768985" cy="327025"/>
        </p:xfrm>
        <a:graphic>
          <a:graphicData uri="http://schemas.openxmlformats.org/presentationml/2006/ole">
            <mc:AlternateContent xmlns:mc="http://schemas.openxmlformats.org/markup-compatibility/2006">
              <mc:Choice xmlns:v="urn:schemas-microsoft-com:vml" Requires="v">
                <p:oleObj spid="_x0000_s4097" name="" r:id="rId3" imgW="508000" imgH="215900" progId="Equation.KSEE3">
                  <p:embed/>
                </p:oleObj>
              </mc:Choice>
              <mc:Fallback>
                <p:oleObj name="" r:id="rId3" imgW="508000" imgH="215900" progId="Equation.KSEE3">
                  <p:embed/>
                  <p:pic>
                    <p:nvPicPr>
                      <p:cNvPr id="0" name="图片 4096"/>
                      <p:cNvPicPr/>
                      <p:nvPr/>
                    </p:nvPicPr>
                    <p:blipFill>
                      <a:blip r:embed="rId4"/>
                      <a:stretch>
                        <a:fillRect/>
                      </a:stretch>
                    </p:blipFill>
                    <p:spPr>
                      <a:xfrm>
                        <a:off x="5545455" y="2068830"/>
                        <a:ext cx="768985" cy="3270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263140" y="2395855"/>
          <a:ext cx="768985" cy="327025"/>
        </p:xfrm>
        <a:graphic>
          <a:graphicData uri="http://schemas.openxmlformats.org/presentationml/2006/ole">
            <mc:AlternateContent xmlns:mc="http://schemas.openxmlformats.org/markup-compatibility/2006">
              <mc:Choice xmlns:v="urn:schemas-microsoft-com:vml" Requires="v">
                <p:oleObj spid="_x0000_s4097" name="" r:id="rId5" imgW="508000" imgH="215900" progId="Equation.KSEE3">
                  <p:embed/>
                </p:oleObj>
              </mc:Choice>
              <mc:Fallback>
                <p:oleObj name="" r:id="rId5" imgW="508000" imgH="215900" progId="Equation.KSEE3">
                  <p:embed/>
                  <p:pic>
                    <p:nvPicPr>
                      <p:cNvPr id="0" name="图片 4096"/>
                      <p:cNvPicPr/>
                      <p:nvPr/>
                    </p:nvPicPr>
                    <p:blipFill>
                      <a:blip r:embed="rId4"/>
                      <a:stretch>
                        <a:fillRect/>
                      </a:stretch>
                    </p:blipFill>
                    <p:spPr>
                      <a:xfrm>
                        <a:off x="2263140" y="2395855"/>
                        <a:ext cx="768985" cy="327025"/>
                      </a:xfrm>
                      <a:prstGeom prst="rect">
                        <a:avLst/>
                      </a:prstGeom>
                    </p:spPr>
                  </p:pic>
                </p:oleObj>
              </mc:Fallback>
            </mc:AlternateContent>
          </a:graphicData>
        </a:graphic>
      </p:graphicFrame>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3.</a:t>
            </a:r>
            <a:r>
              <a:t>光子神经网络实现</a:t>
            </a:r>
            <a:r>
              <a:rPr lang="en-US" altLang="zh-CN"/>
              <a:t>DQN</a:t>
            </a:r>
            <a:endParaRPr lang="en-US" altLang="zh-CN"/>
          </a:p>
        </p:txBody>
      </p:sp>
      <p:sp>
        <p:nvSpPr>
          <p:cNvPr id="2" name="内容占位符 1"/>
          <p:cNvSpPr>
            <a:spLocks noGrp="1"/>
          </p:cNvSpPr>
          <p:nvPr>
            <p:ph idx="1"/>
            <p:custDataLst>
              <p:tags r:id="rId2"/>
            </p:custDataLst>
          </p:nvPr>
        </p:nvSpPr>
        <p:spPr/>
        <p:txBody>
          <a:bodyPr/>
          <a:lstStyle/>
          <a:p>
            <a:r>
              <a:rPr lang="zh-CN" altLang="en-US" dirty="0"/>
              <a:t>粒子群算法实现的优劣</a:t>
            </a:r>
            <a:endParaRPr lang="zh-CN" altLang="en-US" dirty="0"/>
          </a:p>
          <a:p>
            <a:pPr lvl="1"/>
            <a:r>
              <a:rPr lang="zh-CN" altLang="en-US" dirty="0"/>
              <a:t>优点：</a:t>
            </a:r>
            <a:r>
              <a:rPr dirty="0"/>
              <a:t>通过提升判决准确率来优化神经网络的参数，可以直接反应在智能体选择操作数的准确度上。</a:t>
            </a:r>
            <a:endParaRPr dirty="0"/>
          </a:p>
          <a:p>
            <a:pPr lvl="1"/>
            <a:r>
              <a:rPr dirty="0"/>
              <a:t>缺点：训练过程类似于穷举，不太有变化趋势，容易陷入局部最优。</a:t>
            </a:r>
            <a:endParaRPr dirty="0"/>
          </a:p>
          <a:p>
            <a:pPr marL="228600" lvl="0" indent="-228600">
              <a:buFont typeface="Arial" panose="020B0604020202020204" pitchFamily="34" charset="0"/>
              <a:buChar char="●"/>
            </a:pPr>
            <a:r>
              <a:rPr dirty="0">
                <a:solidFill>
                  <a:schemeClr val="tx1">
                    <a:lumMod val="65000"/>
                    <a:lumOff val="35000"/>
                  </a:schemeClr>
                </a:solidFill>
              </a:rPr>
              <a:t>梯度下降法实现的优劣</a:t>
            </a:r>
            <a:endParaRPr dirty="0">
              <a:solidFill>
                <a:schemeClr val="tx1">
                  <a:lumMod val="65000"/>
                  <a:lumOff val="35000"/>
                </a:schemeClr>
              </a:solidFill>
            </a:endParaRPr>
          </a:p>
          <a:p>
            <a:pPr marL="685800" lvl="1" indent="-228600">
              <a:buFont typeface="Arial" panose="020B0604020202020204" pitchFamily="34" charset="0"/>
              <a:buChar char="●"/>
            </a:pPr>
            <a:r>
              <a:rPr dirty="0">
                <a:solidFill>
                  <a:schemeClr val="tx1">
                    <a:lumMod val="65000"/>
                    <a:lumOff val="35000"/>
                  </a:schemeClr>
                </a:solidFill>
              </a:rPr>
              <a:t>优点：有随着梯度下降而逼近目标输出的趋势，有一定的变化方向。</a:t>
            </a:r>
            <a:endParaRPr dirty="0">
              <a:solidFill>
                <a:schemeClr val="tx1">
                  <a:lumMod val="65000"/>
                  <a:lumOff val="35000"/>
                </a:schemeClr>
              </a:solidFill>
            </a:endParaRPr>
          </a:p>
          <a:p>
            <a:pPr marL="685800" lvl="1" indent="-228600">
              <a:buFont typeface="Arial" panose="020B0604020202020204" pitchFamily="34" charset="0"/>
              <a:buChar char="●"/>
            </a:pPr>
            <a:r>
              <a:rPr dirty="0">
                <a:solidFill>
                  <a:schemeClr val="tx1">
                    <a:lumMod val="65000"/>
                    <a:lumOff val="35000"/>
                  </a:schemeClr>
                </a:solidFill>
              </a:rPr>
              <a:t>缺点：</a:t>
            </a:r>
            <a:endParaRPr dirty="0">
              <a:solidFill>
                <a:schemeClr val="tx1">
                  <a:lumMod val="65000"/>
                  <a:lumOff val="35000"/>
                </a:schemeClr>
              </a:solidFill>
            </a:endParaRPr>
          </a:p>
          <a:p>
            <a:pPr marL="1143000" lvl="2" indent="-228600">
              <a:buFont typeface="Arial" panose="020B0604020202020204" pitchFamily="34" charset="0"/>
              <a:buChar char="●"/>
            </a:pPr>
            <a:r>
              <a:rPr dirty="0">
                <a:solidFill>
                  <a:schemeClr val="tx1">
                    <a:lumMod val="65000"/>
                    <a:lumOff val="35000"/>
                  </a:schemeClr>
                </a:solidFill>
              </a:rPr>
              <a:t>由于强化学习中的目标输出（</a:t>
            </a:r>
            <a:r>
              <a:rPr lang="en-US" altLang="zh-CN" dirty="0">
                <a:solidFill>
                  <a:schemeClr val="tx1">
                    <a:lumMod val="65000"/>
                    <a:lumOff val="35000"/>
                  </a:schemeClr>
                </a:solidFill>
              </a:rPr>
              <a:t>Q</a:t>
            </a:r>
            <a:r>
              <a:rPr dirty="0">
                <a:solidFill>
                  <a:schemeClr val="tx1">
                    <a:lumMod val="65000"/>
                    <a:lumOff val="35000"/>
                  </a:schemeClr>
                </a:solidFill>
              </a:rPr>
              <a:t>表）数值一直在不断的变化，所以这次</a:t>
            </a:r>
            <a:r>
              <a:rPr lang="en-US" altLang="zh-CN" dirty="0">
                <a:solidFill>
                  <a:schemeClr val="tx1">
                    <a:lumMod val="65000"/>
                    <a:lumOff val="35000"/>
                  </a:schemeClr>
                </a:solidFill>
              </a:rPr>
              <a:t>loss</a:t>
            </a:r>
            <a:r>
              <a:rPr dirty="0">
                <a:solidFill>
                  <a:schemeClr val="tx1">
                    <a:lumMod val="65000"/>
                    <a:lumOff val="35000"/>
                  </a:schemeClr>
                </a:solidFill>
              </a:rPr>
              <a:t>值下降后，在进行下次训练时，由于</a:t>
            </a:r>
            <a:r>
              <a:rPr lang="en-US" altLang="zh-CN" dirty="0">
                <a:solidFill>
                  <a:schemeClr val="tx1">
                    <a:lumMod val="65000"/>
                    <a:lumOff val="35000"/>
                  </a:schemeClr>
                </a:solidFill>
              </a:rPr>
              <a:t>Q</a:t>
            </a:r>
            <a:r>
              <a:rPr dirty="0">
                <a:solidFill>
                  <a:schemeClr val="tx1">
                    <a:lumMod val="65000"/>
                    <a:lumOff val="35000"/>
                  </a:schemeClr>
                </a:solidFill>
              </a:rPr>
              <a:t>表得到了更新，所以可能</a:t>
            </a:r>
            <a:r>
              <a:rPr lang="en-US" altLang="zh-CN" dirty="0">
                <a:solidFill>
                  <a:schemeClr val="tx1">
                    <a:lumMod val="65000"/>
                    <a:lumOff val="35000"/>
                  </a:schemeClr>
                </a:solidFill>
              </a:rPr>
              <a:t>loss</a:t>
            </a:r>
            <a:r>
              <a:rPr dirty="0">
                <a:solidFill>
                  <a:schemeClr val="tx1">
                    <a:lumMod val="65000"/>
                    <a:lumOff val="35000"/>
                  </a:schemeClr>
                </a:solidFill>
              </a:rPr>
              <a:t>反而比先前更大。</a:t>
            </a:r>
            <a:endParaRPr dirty="0">
              <a:solidFill>
                <a:schemeClr val="tx1">
                  <a:lumMod val="65000"/>
                  <a:lumOff val="35000"/>
                </a:schemeClr>
              </a:solidFill>
            </a:endParaRPr>
          </a:p>
          <a:p>
            <a:pPr marL="1143000" lvl="2" indent="-228600">
              <a:buFont typeface="Arial" panose="020B0604020202020204" pitchFamily="34" charset="0"/>
              <a:buChar char="●"/>
            </a:pPr>
            <a:r>
              <a:rPr dirty="0">
                <a:solidFill>
                  <a:schemeClr val="tx1">
                    <a:lumMod val="65000"/>
                    <a:lumOff val="35000"/>
                  </a:schemeClr>
                </a:solidFill>
              </a:rPr>
              <a:t>优化的目标是不断逼近</a:t>
            </a:r>
            <a:r>
              <a:rPr lang="en-US" altLang="zh-CN" dirty="0">
                <a:solidFill>
                  <a:schemeClr val="tx1">
                    <a:lumMod val="65000"/>
                    <a:lumOff val="35000"/>
                  </a:schemeClr>
                </a:solidFill>
              </a:rPr>
              <a:t>Q</a:t>
            </a:r>
            <a:r>
              <a:rPr dirty="0">
                <a:solidFill>
                  <a:schemeClr val="tx1">
                    <a:lumMod val="65000"/>
                    <a:lumOff val="35000"/>
                  </a:schemeClr>
                </a:solidFill>
              </a:rPr>
              <a:t>表的</a:t>
            </a:r>
            <a:r>
              <a:rPr lang="en-US" altLang="zh-CN" dirty="0">
                <a:solidFill>
                  <a:schemeClr val="tx1">
                    <a:lumMod val="65000"/>
                    <a:lumOff val="35000"/>
                  </a:schemeClr>
                </a:solidFill>
              </a:rPr>
              <a:t>Q</a:t>
            </a:r>
            <a:r>
              <a:rPr dirty="0">
                <a:solidFill>
                  <a:schemeClr val="tx1">
                    <a:lumMod val="65000"/>
                    <a:lumOff val="35000"/>
                  </a:schemeClr>
                </a:solidFill>
              </a:rPr>
              <a:t>值，而非最终判决操作数的结果，所以是间接提升智能体选择操作数的准确度</a:t>
            </a:r>
            <a:endParaRPr dirty="0">
              <a:solidFill>
                <a:schemeClr val="tx1">
                  <a:lumMod val="65000"/>
                  <a:lumOff val="35000"/>
                </a:schemeClr>
              </a:solidFill>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a:xfrm>
            <a:off x="608330" y="1490345"/>
            <a:ext cx="10968990" cy="5286375"/>
          </a:xfrm>
        </p:spPr>
        <p:txBody>
          <a:bodyPr/>
          <a:lstStyle/>
          <a:p>
            <a:r>
              <a:rPr lang="en-US" altLang="zh-CN" dirty="0"/>
              <a:t>DQN</a:t>
            </a:r>
            <a:r>
              <a:rPr dirty="0"/>
              <a:t>实现强化学习结果不收敛的归因问题</a:t>
            </a:r>
            <a:endParaRPr dirty="0"/>
          </a:p>
          <a:p>
            <a:pPr lvl="1"/>
            <a:r>
              <a:rPr dirty="0"/>
              <a:t>会导致最终结果不收敛的原因主要</a:t>
            </a:r>
            <a:r>
              <a:rPr dirty="0"/>
              <a:t>有：</a:t>
            </a:r>
            <a:endParaRPr dirty="0"/>
          </a:p>
          <a:p>
            <a:pPr lvl="2"/>
            <a:r>
              <a:rPr lang="en-US" altLang="zh-CN" dirty="0"/>
              <a:t>Q</a:t>
            </a:r>
            <a:r>
              <a:rPr dirty="0"/>
              <a:t>表不准确：当智能体并未探索到所有可探索状态时可能会出现</a:t>
            </a:r>
            <a:r>
              <a:rPr lang="en-US" altLang="zh-CN" dirty="0"/>
              <a:t>Q</a:t>
            </a:r>
            <a:r>
              <a:rPr dirty="0"/>
              <a:t>表更新不充分的情况，尤其落在最佳路径上的状态尚未被探索的情况下，极大可能会出现不收敛。</a:t>
            </a:r>
            <a:endParaRPr dirty="0"/>
          </a:p>
          <a:p>
            <a:pPr lvl="2"/>
            <a:r>
              <a:rPr dirty="0"/>
              <a:t>神经网络训练不充分：一般在监督学习中，使用梯度下降法时出现欠拟合会比较直观，但由于强化学习目标输出在不断更新中，无法判别每一次的训练</a:t>
            </a:r>
            <a:r>
              <a:rPr lang="en-US" altLang="zh-CN" dirty="0"/>
              <a:t>loss</a:t>
            </a:r>
            <a:r>
              <a:rPr dirty="0"/>
              <a:t>是否已经收敛。在粒子群算法中，也无法判断当前的神经网络结构是否还有更好的个体没有被优化出来。</a:t>
            </a:r>
            <a:endParaRPr dirty="0"/>
          </a:p>
          <a:p>
            <a:pPr lvl="2"/>
            <a:r>
              <a:rPr dirty="0"/>
              <a:t>神经网络当前的结构本身是否能够实现这些状态值的分类问题，由于没有标签值（</a:t>
            </a:r>
            <a:r>
              <a:rPr lang="en-US" altLang="zh-CN" dirty="0"/>
              <a:t>label</a:t>
            </a:r>
            <a:r>
              <a:rPr dirty="0"/>
              <a:t>），所以无法像监督学习那样把数据单纯输入观察训练后的输出效果来调整网络层数等可调变量。</a:t>
            </a:r>
            <a:endParaRPr dirty="0"/>
          </a:p>
          <a:p>
            <a:pPr marL="685800" lvl="1" indent="-228600">
              <a:buFont typeface="Arial" panose="020B0604020202020204" pitchFamily="34" charset="0"/>
              <a:buChar char="●"/>
            </a:pPr>
            <a:r>
              <a:rPr dirty="0">
                <a:solidFill>
                  <a:schemeClr val="tx1">
                    <a:lumMod val="65000"/>
                    <a:lumOff val="35000"/>
                  </a:schemeClr>
                </a:solidFill>
              </a:rPr>
              <a:t>解决方法：</a:t>
            </a:r>
            <a:endParaRPr dirty="0">
              <a:solidFill>
                <a:schemeClr val="tx1">
                  <a:lumMod val="65000"/>
                  <a:lumOff val="35000"/>
                </a:schemeClr>
              </a:solidFill>
            </a:endParaRPr>
          </a:p>
          <a:p>
            <a:pPr marL="1143000" lvl="2" indent="-228600">
              <a:buFont typeface="Arial" panose="020B0604020202020204" pitchFamily="34" charset="0"/>
              <a:buChar char="●"/>
            </a:pPr>
            <a:r>
              <a:rPr dirty="0">
                <a:solidFill>
                  <a:schemeClr val="tx1">
                    <a:lumMod val="65000"/>
                    <a:lumOff val="35000"/>
                  </a:schemeClr>
                </a:solidFill>
              </a:rPr>
              <a:t>将每一次更新后的</a:t>
            </a:r>
            <a:r>
              <a:rPr lang="en-US" altLang="zh-CN" dirty="0">
                <a:solidFill>
                  <a:schemeClr val="tx1">
                    <a:lumMod val="65000"/>
                    <a:lumOff val="35000"/>
                  </a:schemeClr>
                </a:solidFill>
              </a:rPr>
              <a:t>Q</a:t>
            </a:r>
            <a:r>
              <a:rPr dirty="0">
                <a:solidFill>
                  <a:schemeClr val="tx1">
                    <a:lumMod val="65000"/>
                    <a:lumOff val="35000"/>
                  </a:schemeClr>
                </a:solidFill>
              </a:rPr>
              <a:t>表记录在记事本中，在游戏结束时或者陷入无限死循环时在记事本中查看</a:t>
            </a:r>
            <a:r>
              <a:rPr lang="en-US" altLang="zh-CN" dirty="0">
                <a:solidFill>
                  <a:schemeClr val="tx1">
                    <a:lumMod val="65000"/>
                    <a:lumOff val="35000"/>
                  </a:schemeClr>
                </a:solidFill>
              </a:rPr>
              <a:t>Q</a:t>
            </a:r>
            <a:r>
              <a:rPr dirty="0">
                <a:solidFill>
                  <a:schemeClr val="tx1">
                    <a:lumMod val="65000"/>
                    <a:lumOff val="35000"/>
                  </a:schemeClr>
                </a:solidFill>
              </a:rPr>
              <a:t>表有无错误，如果有错误则修改   的衰减率，让智能体随机探索的概率加大。</a:t>
            </a:r>
            <a:endParaRPr dirty="0">
              <a:solidFill>
                <a:schemeClr val="tx1">
                  <a:lumMod val="65000"/>
                  <a:lumOff val="35000"/>
                </a:schemeClr>
              </a:solidFill>
            </a:endParaRPr>
          </a:p>
          <a:p>
            <a:pPr marL="1143000" lvl="2" indent="-228600">
              <a:buFont typeface="Arial" panose="020B0604020202020204" pitchFamily="34" charset="0"/>
              <a:buChar char="●"/>
            </a:pPr>
            <a:r>
              <a:rPr dirty="0">
                <a:solidFill>
                  <a:schemeClr val="tx1">
                    <a:lumMod val="65000"/>
                    <a:lumOff val="35000"/>
                  </a:schemeClr>
                </a:solidFill>
              </a:rPr>
              <a:t>自己写一个</a:t>
            </a:r>
            <a:r>
              <a:rPr lang="en-US" altLang="zh-CN" dirty="0">
                <a:solidFill>
                  <a:schemeClr val="tx1">
                    <a:lumMod val="65000"/>
                    <a:lumOff val="35000"/>
                  </a:schemeClr>
                </a:solidFill>
              </a:rPr>
              <a:t>Q</a:t>
            </a:r>
            <a:r>
              <a:rPr dirty="0">
                <a:solidFill>
                  <a:schemeClr val="tx1">
                    <a:lumMod val="65000"/>
                    <a:lumOff val="35000"/>
                  </a:schemeClr>
                </a:solidFill>
              </a:rPr>
              <a:t>表（游戏状态个数不算太多）来验证当前神经网络的结构是否合理。</a:t>
            </a:r>
            <a:endParaRPr dirty="0">
              <a:solidFill>
                <a:schemeClr val="tx1">
                  <a:lumMod val="65000"/>
                  <a:lumOff val="35000"/>
                </a:schemeClr>
              </a:solidFill>
            </a:endParaRPr>
          </a:p>
        </p:txBody>
      </p:sp>
      <p:sp>
        <p:nvSpPr>
          <p:cNvPr id="4" name="标题 3"/>
          <p:cNvSpPr>
            <a:spLocks noGrp="1"/>
          </p:cNvSpPr>
          <p:nvPr>
            <p:ph type="title"/>
            <p:custDataLst>
              <p:tags r:id="rId2"/>
            </p:custDataLst>
          </p:nvPr>
        </p:nvSpPr>
        <p:spPr/>
        <p:txBody>
          <a:bodyPr/>
          <a:p>
            <a:r>
              <a:rPr lang="en-US" altLang="zh-CN"/>
              <a:t>3.</a:t>
            </a:r>
            <a:r>
              <a:t>光子神经网络实现</a:t>
            </a:r>
            <a:r>
              <a:rPr lang="en-US" altLang="zh-CN"/>
              <a:t>DQN</a:t>
            </a:r>
            <a:endParaRPr lang="en-US" altLang="zh-CN"/>
          </a:p>
        </p:txBody>
      </p:sp>
      <p:graphicFrame>
        <p:nvGraphicFramePr>
          <p:cNvPr id="5" name="对象 4">
            <a:hlinkClick r:id="" action="ppaction://ole?verb="/>
          </p:cNvPr>
          <p:cNvGraphicFramePr>
            <a:graphicFrameLocks noChangeAspect="1"/>
          </p:cNvGraphicFramePr>
          <p:nvPr/>
        </p:nvGraphicFramePr>
        <p:xfrm>
          <a:off x="4754245" y="5408295"/>
          <a:ext cx="198120" cy="217805"/>
        </p:xfrm>
        <a:graphic>
          <a:graphicData uri="http://schemas.openxmlformats.org/presentationml/2006/ole">
            <mc:AlternateContent xmlns:mc="http://schemas.openxmlformats.org/markup-compatibility/2006">
              <mc:Choice xmlns:v="urn:schemas-microsoft-com:vml" Requires="v">
                <p:oleObj spid="_x0000_s5121" name="" r:id="rId3" imgW="127000" imgH="139700" progId="Equation.KSEE3">
                  <p:embed/>
                </p:oleObj>
              </mc:Choice>
              <mc:Fallback>
                <p:oleObj name="" r:id="rId3" imgW="127000" imgH="139700" progId="Equation.KSEE3">
                  <p:embed/>
                  <p:pic>
                    <p:nvPicPr>
                      <p:cNvPr id="0" name="图片 5120"/>
                      <p:cNvPicPr/>
                      <p:nvPr/>
                    </p:nvPicPr>
                    <p:blipFill>
                      <a:blip r:embed="rId4"/>
                      <a:stretch>
                        <a:fillRect/>
                      </a:stretch>
                    </p:blipFill>
                    <p:spPr>
                      <a:xfrm>
                        <a:off x="4754245" y="5408295"/>
                        <a:ext cx="198120" cy="217805"/>
                      </a:xfrm>
                      <a:prstGeom prst="rect">
                        <a:avLst/>
                      </a:prstGeom>
                    </p:spPr>
                  </p:pic>
                </p:oleObj>
              </mc:Fallback>
            </mc:AlternateContent>
          </a:graphicData>
        </a:graphic>
      </p:graphicFrame>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4.ODQN</a:t>
            </a:r>
            <a:r>
              <a:t>应用</a:t>
            </a:r>
          </a:p>
        </p:txBody>
      </p:sp>
      <p:pic>
        <p:nvPicPr>
          <p:cNvPr id="9" name="图片 8"/>
          <p:cNvPicPr>
            <a:picLocks noChangeAspect="1"/>
          </p:cNvPicPr>
          <p:nvPr/>
        </p:nvPicPr>
        <p:blipFill>
          <a:blip r:embed="rId2"/>
          <a:stretch>
            <a:fillRect/>
          </a:stretch>
        </p:blipFill>
        <p:spPr>
          <a:xfrm>
            <a:off x="916305" y="1664335"/>
            <a:ext cx="3020695" cy="2331720"/>
          </a:xfrm>
          <a:prstGeom prst="rect">
            <a:avLst/>
          </a:prstGeom>
        </p:spPr>
      </p:pic>
      <p:pic>
        <p:nvPicPr>
          <p:cNvPr id="10" name="图片 9"/>
          <p:cNvPicPr>
            <a:picLocks noChangeAspect="1"/>
          </p:cNvPicPr>
          <p:nvPr/>
        </p:nvPicPr>
        <p:blipFill>
          <a:blip r:embed="rId3"/>
          <a:stretch>
            <a:fillRect/>
          </a:stretch>
        </p:blipFill>
        <p:spPr>
          <a:xfrm>
            <a:off x="4168775" y="1664335"/>
            <a:ext cx="2955925" cy="2331720"/>
          </a:xfrm>
          <a:prstGeom prst="rect">
            <a:avLst/>
          </a:prstGeom>
        </p:spPr>
      </p:pic>
      <p:pic>
        <p:nvPicPr>
          <p:cNvPr id="11" name="图片 10"/>
          <p:cNvPicPr>
            <a:picLocks noChangeAspect="1"/>
          </p:cNvPicPr>
          <p:nvPr/>
        </p:nvPicPr>
        <p:blipFill>
          <a:blip r:embed="rId4"/>
          <a:stretch>
            <a:fillRect/>
          </a:stretch>
        </p:blipFill>
        <p:spPr>
          <a:xfrm>
            <a:off x="7512050" y="1664335"/>
            <a:ext cx="2921000" cy="2331720"/>
          </a:xfrm>
          <a:prstGeom prst="rect">
            <a:avLst/>
          </a:prstGeom>
        </p:spPr>
      </p:pic>
      <p:pic>
        <p:nvPicPr>
          <p:cNvPr id="12" name="图片 5"/>
          <p:cNvPicPr>
            <a:picLocks noChangeAspect="1"/>
          </p:cNvPicPr>
          <p:nvPr/>
        </p:nvPicPr>
        <p:blipFill>
          <a:blip r:embed="rId5"/>
          <a:stretch>
            <a:fillRect/>
          </a:stretch>
        </p:blipFill>
        <p:spPr>
          <a:xfrm>
            <a:off x="4239260" y="4287520"/>
            <a:ext cx="3009900" cy="2252345"/>
          </a:xfrm>
          <a:prstGeom prst="rect">
            <a:avLst/>
          </a:prstGeom>
          <a:noFill/>
          <a:ln>
            <a:noFill/>
          </a:ln>
        </p:spPr>
      </p:pic>
      <p:pic>
        <p:nvPicPr>
          <p:cNvPr id="14" name="图片 14"/>
          <p:cNvPicPr>
            <a:picLocks noChangeAspect="1"/>
          </p:cNvPicPr>
          <p:nvPr/>
        </p:nvPicPr>
        <p:blipFill>
          <a:blip r:embed="rId6"/>
          <a:stretch>
            <a:fillRect/>
          </a:stretch>
        </p:blipFill>
        <p:spPr>
          <a:xfrm>
            <a:off x="1012190" y="4278630"/>
            <a:ext cx="2828290" cy="2261235"/>
          </a:xfrm>
          <a:prstGeom prst="rect">
            <a:avLst/>
          </a:prstGeom>
          <a:noFill/>
          <a:ln>
            <a:noFill/>
          </a:ln>
        </p:spPr>
      </p:pic>
      <p:pic>
        <p:nvPicPr>
          <p:cNvPr id="13" name="图片 1"/>
          <p:cNvPicPr>
            <a:picLocks noChangeAspect="1"/>
          </p:cNvPicPr>
          <p:nvPr/>
        </p:nvPicPr>
        <p:blipFill>
          <a:blip r:embed="rId7"/>
          <a:stretch>
            <a:fillRect/>
          </a:stretch>
        </p:blipFill>
        <p:spPr>
          <a:xfrm>
            <a:off x="7574280" y="4287520"/>
            <a:ext cx="2947035" cy="2174875"/>
          </a:xfrm>
          <a:prstGeom prst="rect">
            <a:avLst/>
          </a:prstGeom>
          <a:noFill/>
          <a:ln>
            <a:noFill/>
          </a:ln>
        </p:spPr>
      </p:pic>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custDataLst>
              <p:tags r:id="rId1"/>
            </p:custDataLst>
          </p:nvPr>
        </p:nvSpPr>
        <p:spPr/>
        <p:txBody>
          <a:bodyPr/>
          <a:lstStyle/>
          <a:p>
            <a:r>
              <a:rPr dirty="0"/>
              <a:t>强化学习效果同神经网络参数，粒子群参数间的关系</a:t>
            </a:r>
            <a:endParaRPr dirty="0"/>
          </a:p>
        </p:txBody>
      </p:sp>
      <p:sp>
        <p:nvSpPr>
          <p:cNvPr id="7" name="标题 6"/>
          <p:cNvSpPr>
            <a:spLocks noGrp="1"/>
          </p:cNvSpPr>
          <p:nvPr>
            <p:ph type="title"/>
            <p:custDataLst>
              <p:tags r:id="rId2"/>
            </p:custDataLst>
          </p:nvPr>
        </p:nvSpPr>
        <p:spPr/>
        <p:txBody>
          <a:bodyPr/>
          <a:p>
            <a:r>
              <a:rPr lang="en-US" altLang="zh-CN"/>
              <a:t>4.ODQN</a:t>
            </a:r>
            <a:r>
              <a:t>应用</a:t>
            </a:r>
          </a:p>
        </p:txBody>
      </p:sp>
      <p:pic>
        <p:nvPicPr>
          <p:cNvPr id="8" name="图片 7"/>
          <p:cNvPicPr>
            <a:picLocks noChangeAspect="1"/>
          </p:cNvPicPr>
          <p:nvPr/>
        </p:nvPicPr>
        <p:blipFill>
          <a:blip r:embed="rId3"/>
          <a:stretch>
            <a:fillRect/>
          </a:stretch>
        </p:blipFill>
        <p:spPr>
          <a:xfrm>
            <a:off x="6290945" y="2316480"/>
            <a:ext cx="5141595" cy="3169285"/>
          </a:xfrm>
          <a:prstGeom prst="rect">
            <a:avLst/>
          </a:prstGeom>
        </p:spPr>
      </p:pic>
      <p:pic>
        <p:nvPicPr>
          <p:cNvPr id="9" name="图片 8"/>
          <p:cNvPicPr>
            <a:picLocks noChangeAspect="1"/>
          </p:cNvPicPr>
          <p:nvPr/>
        </p:nvPicPr>
        <p:blipFill>
          <a:blip r:embed="rId4"/>
          <a:stretch>
            <a:fillRect/>
          </a:stretch>
        </p:blipFill>
        <p:spPr>
          <a:xfrm>
            <a:off x="793115" y="2317115"/>
            <a:ext cx="4873625" cy="3105785"/>
          </a:xfrm>
          <a:prstGeom prst="rect">
            <a:avLst/>
          </a:prstGeom>
        </p:spPr>
      </p:pic>
      <p:sp>
        <p:nvSpPr>
          <p:cNvPr id="10" name="文本框 9"/>
          <p:cNvSpPr txBox="1"/>
          <p:nvPr/>
        </p:nvSpPr>
        <p:spPr>
          <a:xfrm>
            <a:off x="1520825" y="5614035"/>
            <a:ext cx="3570605" cy="368300"/>
          </a:xfrm>
          <a:prstGeom prst="rect">
            <a:avLst/>
          </a:prstGeom>
          <a:noFill/>
        </p:spPr>
        <p:txBody>
          <a:bodyPr wrap="square" rtlCol="0">
            <a:spAutoFit/>
          </a:bodyPr>
          <a:p>
            <a:r>
              <a:rPr lang="zh-CN" altLang="en-US"/>
              <a:t>收敛局数和神经网络层数的关系</a:t>
            </a:r>
            <a:endParaRPr lang="zh-CN" altLang="en-US"/>
          </a:p>
        </p:txBody>
      </p:sp>
      <p:sp>
        <p:nvSpPr>
          <p:cNvPr id="11" name="文本框 10"/>
          <p:cNvSpPr txBox="1"/>
          <p:nvPr/>
        </p:nvSpPr>
        <p:spPr>
          <a:xfrm>
            <a:off x="6924675" y="5741035"/>
            <a:ext cx="3875405" cy="368300"/>
          </a:xfrm>
          <a:prstGeom prst="rect">
            <a:avLst/>
          </a:prstGeom>
          <a:noFill/>
        </p:spPr>
        <p:txBody>
          <a:bodyPr wrap="square" rtlCol="0">
            <a:spAutoFit/>
          </a:bodyPr>
          <a:p>
            <a:r>
              <a:rPr lang="zh-CN" altLang="en-US"/>
              <a:t>收敛局数和粒子群算法</a:t>
            </a:r>
            <a:r>
              <a:rPr lang="en-US" altLang="zh-CN"/>
              <a:t>vmax</a:t>
            </a:r>
            <a:r>
              <a:rPr lang="zh-CN" altLang="en-US"/>
              <a:t>的关系</a:t>
            </a:r>
            <a:endParaRPr lang="zh-CN" altLang="en-US"/>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Q-Learning</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DQN</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光子神经网络实现</a:t>
            </a: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DQN</a:t>
            </a:r>
            <a:endPar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1" name="文本框 20"/>
          <p:cNvSpPr txBox="1"/>
          <p:nvPr>
            <p:custDataLst>
              <p:tags r:id="rId12"/>
            </p:custDataLst>
          </p:nvPr>
        </p:nvSpPr>
        <p:spPr>
          <a:xfrm>
            <a:off x="6824345" y="4972685"/>
            <a:ext cx="4246245" cy="770400"/>
          </a:xfrm>
          <a:prstGeom prst="rect">
            <a:avLst/>
          </a:prstGeom>
          <a:noFill/>
        </p:spPr>
        <p:txBody>
          <a:bodyPr wrap="square" bIns="46990" rtlCol="0" anchor="ctr" anchorCtr="0">
            <a:normAutofit/>
          </a:bodyPr>
          <a:lstStyle/>
          <a:p>
            <a:pPr fontAlgn="auto">
              <a:lnSpc>
                <a:spcPct val="120000"/>
              </a:lnSpc>
            </a:pP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ODQN</a:t>
            </a: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应用</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a:xfrm>
            <a:off x="884625" y="1590095"/>
            <a:ext cx="10969200" cy="4759200"/>
          </a:xfrm>
        </p:spPr>
        <p:txBody>
          <a:bodyPr/>
          <a:lstStyle/>
          <a:p>
            <a:r>
              <a:rPr lang="en-US" altLang="zh-CN" b="1" dirty="0">
                <a:solidFill>
                  <a:schemeClr val="tx1"/>
                </a:solidFill>
                <a:latin typeface="Times New Roman" panose="02020603050405020304" charset="0"/>
                <a:cs typeface="Times New Roman" panose="02020603050405020304" charset="0"/>
              </a:rPr>
              <a:t>Initialize Q</a:t>
            </a:r>
            <a:r>
              <a:rPr b="1" dirty="0">
                <a:solidFill>
                  <a:schemeClr val="tx1"/>
                </a:solidFill>
                <a:latin typeface="Times New Roman" panose="02020603050405020304" charset="0"/>
                <a:cs typeface="Times New Roman" panose="02020603050405020304" charset="0"/>
              </a:rPr>
              <a:t>（</a:t>
            </a:r>
            <a:r>
              <a:rPr lang="en-US" altLang="zh-CN" b="1" dirty="0">
                <a:solidFill>
                  <a:schemeClr val="tx1"/>
                </a:solidFill>
                <a:latin typeface="Times New Roman" panose="02020603050405020304" charset="0"/>
                <a:cs typeface="Times New Roman" panose="02020603050405020304" charset="0"/>
              </a:rPr>
              <a:t>s</a:t>
            </a:r>
            <a:r>
              <a:rPr b="1" dirty="0">
                <a:solidFill>
                  <a:schemeClr val="tx1"/>
                </a:solidFill>
                <a:latin typeface="Times New Roman" panose="02020603050405020304" charset="0"/>
                <a:cs typeface="Times New Roman" panose="02020603050405020304" charset="0"/>
              </a:rPr>
              <a:t>，</a:t>
            </a:r>
            <a:r>
              <a:rPr lang="en-US" altLang="zh-CN" b="1" dirty="0">
                <a:solidFill>
                  <a:schemeClr val="tx1"/>
                </a:solidFill>
                <a:latin typeface="Times New Roman" panose="02020603050405020304" charset="0"/>
                <a:cs typeface="Times New Roman" panose="02020603050405020304" charset="0"/>
              </a:rPr>
              <a:t>a</a:t>
            </a:r>
            <a:r>
              <a:rPr b="1" dirty="0">
                <a:solidFill>
                  <a:schemeClr val="tx1"/>
                </a:solidFill>
                <a:latin typeface="Times New Roman" panose="02020603050405020304" charset="0"/>
                <a:cs typeface="Times New Roman" panose="02020603050405020304" charset="0"/>
              </a:rPr>
              <a:t>）</a:t>
            </a:r>
            <a:r>
              <a:rPr lang="en-US" altLang="zh-CN" b="1" dirty="0">
                <a:solidFill>
                  <a:schemeClr val="tx1"/>
                </a:solidFill>
                <a:latin typeface="Times New Roman" panose="02020603050405020304" charset="0"/>
                <a:cs typeface="Times New Roman" panose="02020603050405020304" charset="0"/>
              </a:rPr>
              <a:t>arbitrary</a:t>
            </a:r>
            <a:endParaRPr lang="en-US" altLang="zh-CN"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Repeat for each episode</a:t>
            </a:r>
            <a:r>
              <a:rPr b="1" dirty="0">
                <a:solidFill>
                  <a:schemeClr val="tx1"/>
                </a:solidFill>
                <a:latin typeface="Times New Roman" panose="02020603050405020304" charset="0"/>
                <a:cs typeface="Times New Roman" panose="02020603050405020304" charset="0"/>
              </a:rPr>
              <a:t>：</a:t>
            </a:r>
            <a:endParaRPr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Initialize s</a:t>
            </a:r>
            <a:endParaRPr lang="en-US" altLang="zh-CN"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Repeat for each step of episode</a:t>
            </a:r>
            <a:r>
              <a:rPr b="1" dirty="0">
                <a:solidFill>
                  <a:schemeClr val="tx1"/>
                </a:solidFill>
                <a:latin typeface="Times New Roman" panose="02020603050405020304" charset="0"/>
                <a:cs typeface="Times New Roman" panose="02020603050405020304" charset="0"/>
              </a:rPr>
              <a:t>：</a:t>
            </a:r>
            <a:endParaRPr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Choose a from s using policy derived from</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b="1" dirty="0">
                <a:solidFill>
                  <a:schemeClr val="tx1"/>
                </a:solidFill>
                <a:latin typeface="Times New Roman" panose="02020603050405020304" charset="0"/>
                <a:cs typeface="Times New Roman" panose="02020603050405020304" charset="0"/>
              </a:rPr>
              <a:t>Take action a, observe r,s'</a:t>
            </a:r>
            <a:endParaRPr lang="en-US" altLang="zh-CN"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a:t>
            </a:r>
            <a:endParaRPr lang="en-US" altLang="zh-CN"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a:t>
            </a:r>
            <a:endParaRPr lang="en-US" altLang="zh-CN" b="1" dirty="0">
              <a:solidFill>
                <a:schemeClr val="tx1"/>
              </a:solidFill>
              <a:latin typeface="Times New Roman" panose="02020603050405020304" charset="0"/>
              <a:cs typeface="Times New Roman" panose="02020603050405020304" charset="0"/>
            </a:endParaRPr>
          </a:p>
          <a:p>
            <a:pPr marL="0" indent="0">
              <a:buNone/>
            </a:pPr>
            <a:r>
              <a:rPr lang="en-US" altLang="zh-CN" b="1" dirty="0">
                <a:solidFill>
                  <a:schemeClr val="tx1"/>
                </a:solidFill>
                <a:latin typeface="Times New Roman" panose="02020603050405020304" charset="0"/>
                <a:cs typeface="Times New Roman" panose="02020603050405020304" charset="0"/>
              </a:rPr>
              <a:t>	Until s is terminal</a:t>
            </a:r>
            <a:endParaRPr lang="en-US" altLang="zh-CN" b="1" dirty="0">
              <a:solidFill>
                <a:schemeClr val="tx1"/>
              </a:solidFill>
              <a:latin typeface="Times New Roman" panose="02020603050405020304" charset="0"/>
              <a:cs typeface="Times New Roman" panose="02020603050405020304" charset="0"/>
            </a:endParaRPr>
          </a:p>
        </p:txBody>
      </p:sp>
      <p:graphicFrame>
        <p:nvGraphicFramePr>
          <p:cNvPr id="5" name="对象 4">
            <a:hlinkClick r:id="" action="ppaction://ole?verb="/>
          </p:cNvPr>
          <p:cNvGraphicFramePr>
            <a:graphicFrameLocks noChangeAspect="1"/>
          </p:cNvGraphicFramePr>
          <p:nvPr/>
        </p:nvGraphicFramePr>
        <p:xfrm>
          <a:off x="7807960" y="3454718"/>
          <a:ext cx="2251710" cy="546735"/>
        </p:xfrm>
        <a:graphic>
          <a:graphicData uri="http://schemas.openxmlformats.org/presentationml/2006/ole">
            <mc:AlternateContent xmlns:mc="http://schemas.openxmlformats.org/markup-compatibility/2006">
              <mc:Choice xmlns:v="urn:schemas-microsoft-com:vml" Requires="v">
                <p:oleObj spid="_x0000_s1026" name="" r:id="rId3" imgW="1257300" imgH="304800" progId="Equation.KSEE3">
                  <p:embed/>
                </p:oleObj>
              </mc:Choice>
              <mc:Fallback>
                <p:oleObj name="" r:id="rId3" imgW="1257300" imgH="304800" progId="Equation.KSEE3">
                  <p:embed/>
                  <p:pic>
                    <p:nvPicPr>
                      <p:cNvPr id="0" name="图片 1025"/>
                      <p:cNvPicPr/>
                      <p:nvPr/>
                    </p:nvPicPr>
                    <p:blipFill>
                      <a:blip r:embed="rId4"/>
                      <a:stretch>
                        <a:fillRect/>
                      </a:stretch>
                    </p:blipFill>
                    <p:spPr>
                      <a:xfrm>
                        <a:off x="7807960" y="3454718"/>
                        <a:ext cx="2251710" cy="54673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3049270" y="4498975"/>
          <a:ext cx="5041900" cy="364490"/>
        </p:xfrm>
        <a:graphic>
          <a:graphicData uri="http://schemas.openxmlformats.org/presentationml/2006/ole">
            <mc:AlternateContent xmlns:mc="http://schemas.openxmlformats.org/markup-compatibility/2006">
              <mc:Choice xmlns:v="urn:schemas-microsoft-com:vml" Requires="v">
                <p:oleObj spid="_x0000_s1028" name="" r:id="rId5" imgW="3162300" imgH="228600" progId="Equation.KSEE3">
                  <p:embed/>
                </p:oleObj>
              </mc:Choice>
              <mc:Fallback>
                <p:oleObj name="" r:id="rId5" imgW="3162300" imgH="228600" progId="Equation.KSEE3">
                  <p:embed/>
                  <p:pic>
                    <p:nvPicPr>
                      <p:cNvPr id="0" name="图片 1027"/>
                      <p:cNvPicPr/>
                      <p:nvPr/>
                    </p:nvPicPr>
                    <p:blipFill>
                      <a:blip r:embed="rId6"/>
                      <a:stretch>
                        <a:fillRect/>
                      </a:stretch>
                    </p:blipFill>
                    <p:spPr>
                      <a:xfrm>
                        <a:off x="3049270" y="4498975"/>
                        <a:ext cx="5041900" cy="3644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3049270" y="4944745"/>
          <a:ext cx="895985" cy="379095"/>
        </p:xfrm>
        <a:graphic>
          <a:graphicData uri="http://schemas.openxmlformats.org/presentationml/2006/ole">
            <mc:AlternateContent xmlns:mc="http://schemas.openxmlformats.org/markup-compatibility/2006">
              <mc:Choice xmlns:v="urn:schemas-microsoft-com:vml" Requires="v">
                <p:oleObj spid="_x0000_s1029" name="" r:id="rId7" imgW="419100" imgH="177165" progId="Equation.KSEE3">
                  <p:embed/>
                </p:oleObj>
              </mc:Choice>
              <mc:Fallback>
                <p:oleObj name="" r:id="rId7" imgW="419100" imgH="177165" progId="Equation.KSEE3">
                  <p:embed/>
                  <p:pic>
                    <p:nvPicPr>
                      <p:cNvPr id="0" name="图片 1028"/>
                      <p:cNvPicPr/>
                      <p:nvPr/>
                    </p:nvPicPr>
                    <p:blipFill>
                      <a:blip r:embed="rId8"/>
                      <a:stretch>
                        <a:fillRect/>
                      </a:stretch>
                    </p:blipFill>
                    <p:spPr>
                      <a:xfrm>
                        <a:off x="3049270" y="4944745"/>
                        <a:ext cx="895985" cy="379095"/>
                      </a:xfrm>
                      <a:prstGeom prst="rect">
                        <a:avLst/>
                      </a:prstGeom>
                    </p:spPr>
                  </p:pic>
                </p:oleObj>
              </mc:Fallback>
            </mc:AlternateContent>
          </a:graphicData>
        </a:graphic>
      </p:graphicFrame>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a:xfrm>
            <a:off x="1300550" y="1481510"/>
            <a:ext cx="10969200" cy="4759200"/>
          </a:xfrm>
        </p:spPr>
        <p:txBody>
          <a:bodyPr/>
          <a:lstStyle/>
          <a:p>
            <a:r>
              <a:rPr dirty="0">
                <a:solidFill>
                  <a:schemeClr val="tx1"/>
                </a:solidFill>
              </a:rPr>
              <a:t>随机初始化</a:t>
            </a:r>
            <a:r>
              <a:rPr lang="en-US" altLang="zh-CN" dirty="0">
                <a:solidFill>
                  <a:schemeClr val="tx1"/>
                </a:solidFill>
              </a:rPr>
              <a:t>Q</a:t>
            </a:r>
            <a:r>
              <a:rPr dirty="0">
                <a:solidFill>
                  <a:schemeClr val="tx1"/>
                </a:solidFill>
              </a:rPr>
              <a:t>表</a:t>
            </a:r>
            <a:endParaRPr dirty="0">
              <a:solidFill>
                <a:schemeClr val="tx1"/>
              </a:solidFill>
            </a:endParaRPr>
          </a:p>
          <a:p>
            <a:r>
              <a:rPr dirty="0">
                <a:solidFill>
                  <a:schemeClr val="tx1"/>
                </a:solidFill>
              </a:rPr>
              <a:t>在每局游戏中进行循环操作</a:t>
            </a:r>
            <a:endParaRPr dirty="0">
              <a:solidFill>
                <a:schemeClr val="tx1"/>
              </a:solidFill>
            </a:endParaRPr>
          </a:p>
          <a:p>
            <a:pPr lvl="1"/>
            <a:r>
              <a:rPr dirty="0">
                <a:solidFill>
                  <a:schemeClr val="tx1"/>
                </a:solidFill>
              </a:rPr>
              <a:t>初始化状态</a:t>
            </a:r>
            <a:r>
              <a:rPr lang="en-US" altLang="zh-CN" dirty="0">
                <a:solidFill>
                  <a:schemeClr val="tx1"/>
                </a:solidFill>
              </a:rPr>
              <a:t>s</a:t>
            </a:r>
            <a:endParaRPr lang="en-US" altLang="zh-CN" dirty="0">
              <a:solidFill>
                <a:schemeClr val="tx1"/>
              </a:solidFill>
            </a:endParaRPr>
          </a:p>
          <a:p>
            <a:pPr lvl="1"/>
            <a:r>
              <a:rPr dirty="0">
                <a:solidFill>
                  <a:schemeClr val="tx1"/>
                </a:solidFill>
              </a:rPr>
              <a:t>在该局游戏的每一步进行循环操作</a:t>
            </a:r>
            <a:endParaRPr dirty="0">
              <a:solidFill>
                <a:schemeClr val="tx1"/>
              </a:solidFill>
            </a:endParaRPr>
          </a:p>
          <a:p>
            <a:pPr lvl="2"/>
            <a:r>
              <a:rPr dirty="0">
                <a:solidFill>
                  <a:schemeClr val="tx1"/>
                </a:solidFill>
              </a:rPr>
              <a:t>从状态</a:t>
            </a:r>
            <a:r>
              <a:rPr lang="en-US" altLang="zh-CN" dirty="0">
                <a:solidFill>
                  <a:schemeClr val="tx1"/>
                </a:solidFill>
              </a:rPr>
              <a:t>s</a:t>
            </a:r>
            <a:r>
              <a:rPr dirty="0">
                <a:solidFill>
                  <a:schemeClr val="tx1"/>
                </a:solidFill>
              </a:rPr>
              <a:t>中通过策略</a:t>
            </a:r>
            <a:r>
              <a:rPr lang="en-US" altLang="zh-CN" dirty="0">
                <a:solidFill>
                  <a:schemeClr val="tx1"/>
                </a:solidFill>
              </a:rPr>
              <a:t>Q</a:t>
            </a:r>
            <a:r>
              <a:rPr dirty="0">
                <a:solidFill>
                  <a:schemeClr val="tx1"/>
                </a:solidFill>
              </a:rPr>
              <a:t>（比如</a:t>
            </a:r>
            <a:r>
              <a:rPr dirty="0">
                <a:solidFill>
                  <a:srgbClr val="FF0000"/>
                </a:solidFill>
              </a:rPr>
              <a:t>贪婪算法</a:t>
            </a:r>
            <a:r>
              <a:rPr dirty="0">
                <a:solidFill>
                  <a:schemeClr val="tx1"/>
                </a:solidFill>
              </a:rPr>
              <a:t>）选择操作</a:t>
            </a:r>
            <a:r>
              <a:rPr lang="en-US" altLang="zh-CN" dirty="0">
                <a:solidFill>
                  <a:schemeClr val="tx1"/>
                </a:solidFill>
              </a:rPr>
              <a:t>a</a:t>
            </a:r>
            <a:endParaRPr lang="en-US" altLang="zh-CN" dirty="0">
              <a:solidFill>
                <a:schemeClr val="tx1"/>
              </a:solidFill>
            </a:endParaRPr>
          </a:p>
          <a:p>
            <a:pPr lvl="2"/>
            <a:r>
              <a:rPr dirty="0">
                <a:solidFill>
                  <a:schemeClr val="tx1"/>
                </a:solidFill>
              </a:rPr>
              <a:t>执行操作</a:t>
            </a:r>
            <a:r>
              <a:rPr lang="en-US" altLang="zh-CN" dirty="0">
                <a:solidFill>
                  <a:schemeClr val="tx1"/>
                </a:solidFill>
              </a:rPr>
              <a:t>a</a:t>
            </a:r>
            <a:r>
              <a:rPr dirty="0">
                <a:solidFill>
                  <a:schemeClr val="tx1"/>
                </a:solidFill>
              </a:rPr>
              <a:t>，观测奖励值</a:t>
            </a:r>
            <a:r>
              <a:rPr lang="en-US" altLang="zh-CN" dirty="0">
                <a:solidFill>
                  <a:schemeClr val="tx1"/>
                </a:solidFill>
              </a:rPr>
              <a:t>r</a:t>
            </a:r>
            <a:r>
              <a:rPr dirty="0">
                <a:solidFill>
                  <a:schemeClr val="tx1"/>
                </a:solidFill>
              </a:rPr>
              <a:t>和下一状态</a:t>
            </a:r>
            <a:r>
              <a:rPr lang="en-US" altLang="zh-CN" dirty="0">
                <a:solidFill>
                  <a:schemeClr val="tx1"/>
                </a:solidFill>
              </a:rPr>
              <a:t>s'</a:t>
            </a:r>
            <a:endParaRPr lang="en-US" altLang="zh-CN" dirty="0">
              <a:solidFill>
                <a:schemeClr val="tx1"/>
              </a:solidFill>
            </a:endParaRPr>
          </a:p>
          <a:p>
            <a:pPr lvl="2"/>
            <a:endParaRPr lang="en-US" altLang="zh-CN" dirty="0">
              <a:solidFill>
                <a:schemeClr val="tx1"/>
              </a:solidFill>
            </a:endParaRPr>
          </a:p>
          <a:p>
            <a:pPr lvl="2"/>
            <a:endParaRPr dirty="0">
              <a:solidFill>
                <a:schemeClr val="tx1"/>
              </a:solidFill>
            </a:endParaRPr>
          </a:p>
          <a:p>
            <a:pPr lvl="2"/>
            <a:endParaRPr dirty="0">
              <a:solidFill>
                <a:schemeClr val="tx1"/>
              </a:solidFill>
            </a:endParaRPr>
          </a:p>
          <a:p>
            <a:pPr lvl="2"/>
            <a:r>
              <a:rPr dirty="0">
                <a:solidFill>
                  <a:schemeClr val="tx1"/>
                </a:solidFill>
              </a:rPr>
              <a:t>直到</a:t>
            </a:r>
            <a:r>
              <a:rPr lang="en-US" altLang="zh-CN" dirty="0">
                <a:solidFill>
                  <a:schemeClr val="tx1"/>
                </a:solidFill>
              </a:rPr>
              <a:t>s</a:t>
            </a:r>
            <a:r>
              <a:rPr dirty="0">
                <a:solidFill>
                  <a:schemeClr val="tx1"/>
                </a:solidFill>
              </a:rPr>
              <a:t>是终止状态</a:t>
            </a:r>
            <a:endParaRPr dirty="0">
              <a:solidFill>
                <a:schemeClr val="tx1"/>
              </a:solidFill>
            </a:endParaRPr>
          </a:p>
          <a:p>
            <a:pPr lvl="2"/>
            <a:endParaRPr dirty="0">
              <a:solidFill>
                <a:schemeClr val="tx1"/>
              </a:solidFill>
            </a:endParaRPr>
          </a:p>
        </p:txBody>
      </p:sp>
      <p:graphicFrame>
        <p:nvGraphicFramePr>
          <p:cNvPr id="7" name="对象 6">
            <a:hlinkClick r:id="" action="ppaction://ole?verb="/>
          </p:cNvPr>
          <p:cNvGraphicFramePr>
            <a:graphicFrameLocks noChangeAspect="1"/>
          </p:cNvGraphicFramePr>
          <p:nvPr/>
        </p:nvGraphicFramePr>
        <p:xfrm>
          <a:off x="1910715" y="4098290"/>
          <a:ext cx="5041900" cy="364490"/>
        </p:xfrm>
        <a:graphic>
          <a:graphicData uri="http://schemas.openxmlformats.org/presentationml/2006/ole">
            <mc:AlternateContent xmlns:mc="http://schemas.openxmlformats.org/markup-compatibility/2006">
              <mc:Choice xmlns:v="urn:schemas-microsoft-com:vml" Requires="v">
                <p:oleObj spid="_x0000_s1028" name="" r:id="rId3" imgW="3162300" imgH="228600" progId="Equation.KSEE3">
                  <p:embed/>
                </p:oleObj>
              </mc:Choice>
              <mc:Fallback>
                <p:oleObj name="" r:id="rId3" imgW="3162300" imgH="228600" progId="Equation.KSEE3">
                  <p:embed/>
                  <p:pic>
                    <p:nvPicPr>
                      <p:cNvPr id="0" name="图片 1027"/>
                      <p:cNvPicPr/>
                      <p:nvPr/>
                    </p:nvPicPr>
                    <p:blipFill>
                      <a:blip r:embed="rId4"/>
                      <a:stretch>
                        <a:fillRect/>
                      </a:stretch>
                    </p:blipFill>
                    <p:spPr>
                      <a:xfrm>
                        <a:off x="1910715" y="4098290"/>
                        <a:ext cx="5041900" cy="36449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910715" y="4535805"/>
          <a:ext cx="895985" cy="379095"/>
        </p:xfrm>
        <a:graphic>
          <a:graphicData uri="http://schemas.openxmlformats.org/presentationml/2006/ole">
            <mc:AlternateContent xmlns:mc="http://schemas.openxmlformats.org/markup-compatibility/2006">
              <mc:Choice xmlns:v="urn:schemas-microsoft-com:vml" Requires="v">
                <p:oleObj spid="_x0000_s1029" name="" r:id="rId5" imgW="419100" imgH="177165" progId="Equation.KSEE3">
                  <p:embed/>
                </p:oleObj>
              </mc:Choice>
              <mc:Fallback>
                <p:oleObj name="" r:id="rId5" imgW="419100" imgH="177165" progId="Equation.KSEE3">
                  <p:embed/>
                  <p:pic>
                    <p:nvPicPr>
                      <p:cNvPr id="0" name="图片 1028"/>
                      <p:cNvPicPr/>
                      <p:nvPr/>
                    </p:nvPicPr>
                    <p:blipFill>
                      <a:blip r:embed="rId6"/>
                      <a:stretch>
                        <a:fillRect/>
                      </a:stretch>
                    </p:blipFill>
                    <p:spPr>
                      <a:xfrm>
                        <a:off x="1910715" y="4535805"/>
                        <a:ext cx="895985" cy="379095"/>
                      </a:xfrm>
                      <a:prstGeom prst="rect">
                        <a:avLst/>
                      </a:prstGeom>
                    </p:spPr>
                  </p:pic>
                </p:oleObj>
              </mc:Fallback>
            </mc:AlternateContent>
          </a:graphicData>
        </a:graphic>
      </p:graphicFrame>
      <p:sp>
        <p:nvSpPr>
          <p:cNvPr id="4" name="文本框 3"/>
          <p:cNvSpPr txBox="1"/>
          <p:nvPr/>
        </p:nvSpPr>
        <p:spPr>
          <a:xfrm>
            <a:off x="7972425" y="2158365"/>
            <a:ext cx="3160395" cy="1753235"/>
          </a:xfrm>
          <a:prstGeom prst="rect">
            <a:avLst/>
          </a:prstGeom>
          <a:noFill/>
          <a:ln>
            <a:solidFill>
              <a:schemeClr val="tx1"/>
            </a:solidFill>
          </a:ln>
        </p:spPr>
        <p:txBody>
          <a:bodyPr wrap="square" rtlCol="0">
            <a:spAutoFit/>
          </a:bodyPr>
          <a:p>
            <a:r>
              <a:rPr lang="zh-CN" altLang="en-US"/>
              <a:t>贪婪算法是指引入一个变量</a:t>
            </a:r>
            <a:r>
              <a:rPr lang="en-US" altLang="zh-CN"/>
              <a:t>Epsilon      </a:t>
            </a:r>
            <a:r>
              <a:rPr lang="zh-CN" altLang="en-US"/>
              <a:t>，游戏中的每一步在选择操作时会按照和</a:t>
            </a:r>
            <a:r>
              <a:rPr lang="en-US" altLang="zh-CN"/>
              <a:t>E</a:t>
            </a:r>
            <a:r>
              <a:rPr lang="en-US" altLang="zh-CN"/>
              <a:t>psilon</a:t>
            </a:r>
            <a:r>
              <a:rPr lang="zh-CN" altLang="en-US"/>
              <a:t>的大小关系进行判定，</a:t>
            </a:r>
            <a:r>
              <a:rPr lang="en-US" altLang="zh-CN"/>
              <a:t>Epsilon</a:t>
            </a:r>
            <a:r>
              <a:rPr lang="zh-CN" altLang="en-US"/>
              <a:t>随着游戏中的每一步开始逐渐衰减或增大</a:t>
            </a:r>
            <a:endParaRPr lang="zh-CN" altLang="en-US"/>
          </a:p>
        </p:txBody>
      </p:sp>
      <p:graphicFrame>
        <p:nvGraphicFramePr>
          <p:cNvPr id="5" name="对象 4">
            <a:hlinkClick r:id="" action="ppaction://ole?verb="/>
          </p:cNvPr>
          <p:cNvGraphicFramePr>
            <a:graphicFrameLocks noChangeAspect="1"/>
          </p:cNvGraphicFramePr>
          <p:nvPr/>
        </p:nvGraphicFramePr>
        <p:xfrm>
          <a:off x="8771890" y="2436813"/>
          <a:ext cx="462915" cy="412115"/>
        </p:xfrm>
        <a:graphic>
          <a:graphicData uri="http://schemas.openxmlformats.org/presentationml/2006/ole">
            <mc:AlternateContent xmlns:mc="http://schemas.openxmlformats.org/markup-compatibility/2006">
              <mc:Choice xmlns:v="urn:schemas-microsoft-com:vml" Requires="v">
                <p:oleObj spid="_x0000_s2049" name="" r:id="rId7" imgW="228600" imgH="203200" progId="Equation.KSEE3">
                  <p:embed/>
                </p:oleObj>
              </mc:Choice>
              <mc:Fallback>
                <p:oleObj name="" r:id="rId7" imgW="228600" imgH="203200" progId="Equation.KSEE3">
                  <p:embed/>
                  <p:pic>
                    <p:nvPicPr>
                      <p:cNvPr id="0" name="图片 2048"/>
                      <p:cNvPicPr/>
                      <p:nvPr/>
                    </p:nvPicPr>
                    <p:blipFill>
                      <a:blip r:embed="rId8"/>
                      <a:stretch>
                        <a:fillRect/>
                      </a:stretch>
                    </p:blipFill>
                    <p:spPr>
                      <a:xfrm>
                        <a:off x="8771890" y="2436813"/>
                        <a:ext cx="462915" cy="412115"/>
                      </a:xfrm>
                      <a:prstGeom prst="rect">
                        <a:avLst/>
                      </a:prstGeom>
                    </p:spPr>
                  </p:pic>
                </p:oleObj>
              </mc:Fallback>
            </mc:AlternateContent>
          </a:graphicData>
        </a:graphic>
      </p:graphicFrame>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Initialize Q-Table</a:t>
            </a:r>
            <a:endParaRPr lang="en-US" altLang="zh-CN" dirty="0">
              <a:solidFill>
                <a:schemeClr val="tx1"/>
              </a:solidFill>
            </a:endParaRPr>
          </a:p>
          <a:p>
            <a:pPr marL="0" indent="0">
              <a:buNone/>
            </a:pP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60120" y="1942465"/>
          <a:ext cx="10071100" cy="3933190"/>
        </p:xfrm>
        <a:graphic>
          <a:graphicData uri="http://schemas.openxmlformats.org/drawingml/2006/table">
            <a:tbl>
              <a:tblPr firstRow="1" bandRow="1">
                <a:tableStyleId>{5940675A-B579-460E-94D1-54222C63F5DA}</a:tableStyleId>
              </a:tblPr>
              <a:tblGrid>
                <a:gridCol w="2012950"/>
                <a:gridCol w="2011680"/>
                <a:gridCol w="2015490"/>
                <a:gridCol w="2014855"/>
                <a:gridCol w="2016125"/>
              </a:tblGrid>
              <a:tr h="54991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Down</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Right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291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1957705"/>
            <a:ext cx="1994535" cy="52832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242060" y="211772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288540" y="195770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Update</a:t>
            </a:r>
            <a:r>
              <a:rPr lang="en-US" altLang="zh-CN" dirty="0">
                <a:solidFill>
                  <a:schemeClr val="tx1"/>
                </a:solidFill>
              </a:rPr>
              <a:t> Q-Table</a:t>
            </a: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76630" y="2051685"/>
          <a:ext cx="10256520" cy="4088130"/>
        </p:xfrm>
        <a:graphic>
          <a:graphicData uri="http://schemas.openxmlformats.org/drawingml/2006/table">
            <a:tbl>
              <a:tblPr firstRow="1" bandRow="1">
                <a:tableStyleId>{5940675A-B579-460E-94D1-54222C63F5DA}</a:tableStyleId>
              </a:tblPr>
              <a:tblGrid>
                <a:gridCol w="1708150"/>
                <a:gridCol w="1652270"/>
                <a:gridCol w="1618615"/>
                <a:gridCol w="1856105"/>
                <a:gridCol w="1710690"/>
                <a:gridCol w="1710690"/>
              </a:tblGrid>
              <a:tr h="57150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Down</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Right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reward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rgbClr val="FF0000"/>
                          </a:solidFill>
                          <a:latin typeface="Arial" panose="020B0604020202020204" pitchFamily="34" charset="0"/>
                          <a:ea typeface="宋体" panose="02010600030101010101" pitchFamily="2" charset="-122"/>
                          <a:cs typeface="Arial" panose="020B0604020202020204" pitchFamily="34" charset="0"/>
                        </a:rPr>
                        <a:t>0→25</a:t>
                      </a:r>
                      <a:endParaRPr lang="en-US" altLang="en-US" sz="1800" b="0">
                        <a:solidFill>
                          <a:srgbClr val="FF0000"/>
                        </a:solidFill>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rPr>
                        <a:t>（0，1）</a:t>
                      </a:r>
                      <a:endParaRPr lang="en-US" altLang="en-US" sz="1800" b="0">
                        <a:solidFill>
                          <a:schemeClr val="accent1">
                            <a:lumMod val="7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r=100</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2051685"/>
            <a:ext cx="1711960" cy="56134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51255" y="21977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334260" y="20516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662930" y="883285"/>
          <a:ext cx="5041900" cy="364490"/>
        </p:xfrm>
        <a:graphic>
          <a:graphicData uri="http://schemas.openxmlformats.org/presentationml/2006/ole">
            <mc:AlternateContent xmlns:mc="http://schemas.openxmlformats.org/markup-compatibility/2006">
              <mc:Choice xmlns:v="urn:schemas-microsoft-com:vml" Requires="v">
                <p:oleObj spid="_x0000_s1028" name="" r:id="rId4" imgW="3162300" imgH="228600" progId="Equation.KSEE3">
                  <p:embed/>
                </p:oleObj>
              </mc:Choice>
              <mc:Fallback>
                <p:oleObj name="" r:id="rId4" imgW="3162300" imgH="228600" progId="Equation.KSEE3">
                  <p:embed/>
                  <p:pic>
                    <p:nvPicPr>
                      <p:cNvPr id="0" name="图片 1027"/>
                      <p:cNvPicPr/>
                      <p:nvPr/>
                    </p:nvPicPr>
                    <p:blipFill>
                      <a:blip r:embed="rId5"/>
                      <a:stretch>
                        <a:fillRect/>
                      </a:stretch>
                    </p:blipFill>
                    <p:spPr>
                      <a:xfrm>
                        <a:off x="5662930" y="883285"/>
                        <a:ext cx="5041900" cy="364490"/>
                      </a:xfrm>
                      <a:prstGeom prst="rect">
                        <a:avLst/>
                      </a:prstGeom>
                    </p:spPr>
                  </p:pic>
                </p:oleObj>
              </mc:Fallback>
            </mc:AlternateContent>
          </a:graphicData>
        </a:graphic>
      </p:graphicFrame>
      <p:cxnSp>
        <p:nvCxnSpPr>
          <p:cNvPr id="9" name="直接连接符 8"/>
          <p:cNvCxnSpPr/>
          <p:nvPr/>
        </p:nvCxnSpPr>
        <p:spPr>
          <a:xfrm flipV="1">
            <a:off x="6714490" y="1265555"/>
            <a:ext cx="3925570" cy="889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6624638" y="1283018"/>
          <a:ext cx="1775460" cy="360045"/>
        </p:xfrm>
        <a:graphic>
          <a:graphicData uri="http://schemas.openxmlformats.org/presentationml/2006/ole">
            <mc:AlternateContent xmlns:mc="http://schemas.openxmlformats.org/markup-compatibility/2006">
              <mc:Choice xmlns:v="urn:schemas-microsoft-com:vml" Requires="v">
                <p:oleObj spid="_x0000_s3073" name="" r:id="rId6" imgW="1002665" imgH="203200" progId="Equation.KSEE3">
                  <p:embed/>
                </p:oleObj>
              </mc:Choice>
              <mc:Fallback>
                <p:oleObj name="" r:id="rId6" imgW="1002665" imgH="203200" progId="Equation.KSEE3">
                  <p:embed/>
                  <p:pic>
                    <p:nvPicPr>
                      <p:cNvPr id="0" name="图片 3072"/>
                      <p:cNvPicPr/>
                      <p:nvPr/>
                    </p:nvPicPr>
                    <p:blipFill>
                      <a:blip r:embed="rId7"/>
                      <a:stretch>
                        <a:fillRect/>
                      </a:stretch>
                    </p:blipFill>
                    <p:spPr>
                      <a:xfrm>
                        <a:off x="6624638" y="1283018"/>
                        <a:ext cx="1775460" cy="360045"/>
                      </a:xfrm>
                      <a:prstGeom prst="rect">
                        <a:avLst/>
                      </a:prstGeom>
                    </p:spPr>
                  </p:pic>
                </p:oleObj>
              </mc:Fallback>
            </mc:AlternateContent>
          </a:graphicData>
        </a:graphic>
      </p:graphicFrame>
      <p:sp>
        <p:nvSpPr>
          <p:cNvPr id="13" name="文本框 12"/>
          <p:cNvSpPr txBox="1"/>
          <p:nvPr/>
        </p:nvSpPr>
        <p:spPr>
          <a:xfrm>
            <a:off x="734695" y="25660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11" name="文本框 10"/>
          <p:cNvSpPr txBox="1"/>
          <p:nvPr/>
        </p:nvSpPr>
        <p:spPr>
          <a:xfrm>
            <a:off x="734695" y="298132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Update</a:t>
            </a:r>
            <a:r>
              <a:rPr lang="en-US" altLang="zh-CN" dirty="0">
                <a:solidFill>
                  <a:schemeClr val="tx1"/>
                </a:solidFill>
              </a:rPr>
              <a:t> Q-Table</a:t>
            </a: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76630" y="2051685"/>
          <a:ext cx="10256520" cy="4088130"/>
        </p:xfrm>
        <a:graphic>
          <a:graphicData uri="http://schemas.openxmlformats.org/drawingml/2006/table">
            <a:tbl>
              <a:tblPr firstRow="1" bandRow="1">
                <a:tableStyleId>{5940675A-B579-460E-94D1-54222C63F5DA}</a:tableStyleId>
              </a:tblPr>
              <a:tblGrid>
                <a:gridCol w="1708150"/>
                <a:gridCol w="1652270"/>
                <a:gridCol w="1618615"/>
                <a:gridCol w="1856105"/>
                <a:gridCol w="1710690"/>
                <a:gridCol w="1710690"/>
              </a:tblGrid>
              <a:tr h="57150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Down</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Right</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reward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Arial" panose="020B0604020202020204" pitchFamily="34" charset="0"/>
                          <a:ea typeface="宋体" panose="02010600030101010101" pitchFamily="2" charset="-122"/>
                          <a:cs typeface="Arial" panose="020B0604020202020204" pitchFamily="34" charset="0"/>
                        </a:rPr>
                        <a:t>25</a:t>
                      </a:r>
                      <a:endParaRPr lang="en-US" altLang="en-US" sz="1800" b="0">
                        <a:solidFill>
                          <a:schemeClr val="tx1"/>
                        </a:solidFill>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（0，1）</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en-US" sz="1800" b="0">
                          <a:solidFill>
                            <a:srgbClr val="FF0000"/>
                          </a:solidFill>
                          <a:latin typeface="Arial" panose="020B0604020202020204" pitchFamily="34" charset="0"/>
                          <a:ea typeface="宋体" panose="02010600030101010101" pitchFamily="2" charset="-122"/>
                          <a:cs typeface="Arial" panose="020B0604020202020204" pitchFamily="34" charset="0"/>
                        </a:rPr>
                        <a:t>→40</a:t>
                      </a:r>
                      <a:endParaRPr lang="en-US" altLang="en-US" sz="1800" b="0">
                        <a:solidFill>
                          <a:srgbClr val="FF0000"/>
                        </a:solidFill>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solidFill>
                          <a:schemeClr val="bg1">
                            <a:lumMod val="65000"/>
                          </a:schemeClr>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（1，1）</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rPr>
                        <a:t>r=160</a:t>
                      </a:r>
                      <a:endParaRPr lang="en-US" altLang="en-US" sz="18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（2，3）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（1，2）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2051685"/>
            <a:ext cx="1711960" cy="56134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51255" y="21977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334260" y="20516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662930" y="883285"/>
          <a:ext cx="5041900" cy="364490"/>
        </p:xfrm>
        <a:graphic>
          <a:graphicData uri="http://schemas.openxmlformats.org/presentationml/2006/ole">
            <mc:AlternateContent xmlns:mc="http://schemas.openxmlformats.org/markup-compatibility/2006">
              <mc:Choice xmlns:v="urn:schemas-microsoft-com:vml" Requires="v">
                <p:oleObj spid="_x0000_s1028" name="" r:id="rId4" imgW="3162300" imgH="228600" progId="Equation.KSEE3">
                  <p:embed/>
                </p:oleObj>
              </mc:Choice>
              <mc:Fallback>
                <p:oleObj name="" r:id="rId4" imgW="3162300" imgH="228600" progId="Equation.KSEE3">
                  <p:embed/>
                  <p:pic>
                    <p:nvPicPr>
                      <p:cNvPr id="0" name="图片 1027"/>
                      <p:cNvPicPr/>
                      <p:nvPr/>
                    </p:nvPicPr>
                    <p:blipFill>
                      <a:blip r:embed="rId5"/>
                      <a:stretch>
                        <a:fillRect/>
                      </a:stretch>
                    </p:blipFill>
                    <p:spPr>
                      <a:xfrm>
                        <a:off x="5662930" y="883285"/>
                        <a:ext cx="5041900" cy="364490"/>
                      </a:xfrm>
                      <a:prstGeom prst="rect">
                        <a:avLst/>
                      </a:prstGeom>
                    </p:spPr>
                  </p:pic>
                </p:oleObj>
              </mc:Fallback>
            </mc:AlternateContent>
          </a:graphicData>
        </a:graphic>
      </p:graphicFrame>
      <p:cxnSp>
        <p:nvCxnSpPr>
          <p:cNvPr id="9" name="直接连接符 8"/>
          <p:cNvCxnSpPr/>
          <p:nvPr/>
        </p:nvCxnSpPr>
        <p:spPr>
          <a:xfrm flipV="1">
            <a:off x="6714490" y="1265555"/>
            <a:ext cx="3925570" cy="889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6624638" y="1283018"/>
          <a:ext cx="1775460" cy="360045"/>
        </p:xfrm>
        <a:graphic>
          <a:graphicData uri="http://schemas.openxmlformats.org/presentationml/2006/ole">
            <mc:AlternateContent xmlns:mc="http://schemas.openxmlformats.org/markup-compatibility/2006">
              <mc:Choice xmlns:v="urn:schemas-microsoft-com:vml" Requires="v">
                <p:oleObj spid="_x0000_s3073" name="" r:id="rId6" imgW="1002665" imgH="203200" progId="Equation.KSEE3">
                  <p:embed/>
                </p:oleObj>
              </mc:Choice>
              <mc:Fallback>
                <p:oleObj name="" r:id="rId6" imgW="1002665" imgH="203200" progId="Equation.KSEE3">
                  <p:embed/>
                  <p:pic>
                    <p:nvPicPr>
                      <p:cNvPr id="0" name="图片 3072"/>
                      <p:cNvPicPr/>
                      <p:nvPr/>
                    </p:nvPicPr>
                    <p:blipFill>
                      <a:blip r:embed="rId7"/>
                      <a:stretch>
                        <a:fillRect/>
                      </a:stretch>
                    </p:blipFill>
                    <p:spPr>
                      <a:xfrm>
                        <a:off x="6624638" y="1283018"/>
                        <a:ext cx="1775460" cy="360045"/>
                      </a:xfrm>
                      <a:prstGeom prst="rect">
                        <a:avLst/>
                      </a:prstGeom>
                    </p:spPr>
                  </p:pic>
                </p:oleObj>
              </mc:Fallback>
            </mc:AlternateContent>
          </a:graphicData>
        </a:graphic>
      </p:graphicFrame>
      <p:sp>
        <p:nvSpPr>
          <p:cNvPr id="13" name="文本框 12"/>
          <p:cNvSpPr txBox="1"/>
          <p:nvPr/>
        </p:nvSpPr>
        <p:spPr>
          <a:xfrm>
            <a:off x="744855" y="2998470"/>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14" name="文本框 13"/>
          <p:cNvSpPr txBox="1"/>
          <p:nvPr/>
        </p:nvSpPr>
        <p:spPr>
          <a:xfrm>
            <a:off x="671830" y="3911600"/>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Update</a:t>
            </a:r>
            <a:r>
              <a:rPr lang="en-US" altLang="zh-CN" dirty="0">
                <a:solidFill>
                  <a:schemeClr val="tx1"/>
                </a:solidFill>
              </a:rPr>
              <a:t> Q-Table</a:t>
            </a: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76630" y="2051685"/>
          <a:ext cx="10256520" cy="4088130"/>
        </p:xfrm>
        <a:graphic>
          <a:graphicData uri="http://schemas.openxmlformats.org/drawingml/2006/table">
            <a:tbl>
              <a:tblPr firstRow="1" bandRow="1">
                <a:tableStyleId>{5940675A-B579-460E-94D1-54222C63F5DA}</a:tableStyleId>
              </a:tblPr>
              <a:tblGrid>
                <a:gridCol w="1863090"/>
                <a:gridCol w="1497330"/>
                <a:gridCol w="1618615"/>
                <a:gridCol w="1856105"/>
                <a:gridCol w="1710690"/>
                <a:gridCol w="1710690"/>
              </a:tblGrid>
              <a:tr h="57150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Down</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Right</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reward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rPr>
                        <a:t>25</a:t>
                      </a:r>
                      <a:endPar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40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（1，2）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r=220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（1，1）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55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r=160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（1，3）</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85</a:t>
                      </a:r>
                      <a:endParaRPr lang="en-US" altLang="en-US" sz="1800" b="0">
                        <a:solidFill>
                          <a:schemeClr val="tx1"/>
                        </a:solidFill>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r=280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（2，3）</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Arial" panose="020B0604020202020204" pitchFamily="34" charset="0"/>
                        </a:rPr>
                        <a:t>70</a:t>
                      </a:r>
                      <a:endParaRPr lang="en-US" altLang="en-US" sz="1800" b="0">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en-US" sz="1800" b="0">
                          <a:solidFill>
                            <a:srgbClr val="FF0000"/>
                          </a:solidFill>
                          <a:latin typeface="Arial" panose="020B0604020202020204" pitchFamily="34" charset="0"/>
                          <a:ea typeface="宋体" panose="02010600030101010101" pitchFamily="2" charset="-122"/>
                          <a:cs typeface="Arial" panose="020B0604020202020204" pitchFamily="34" charset="0"/>
                        </a:rPr>
                        <a:t>→250</a:t>
                      </a:r>
                      <a:endParaRPr lang="en-US" altLang="en-US" sz="1800" b="0">
                        <a:solidFill>
                          <a:srgbClr val="FF0000"/>
                        </a:solidFill>
                        <a:latin typeface="Arial" panose="020B0604020202020204" pitchFamily="34" charset="0"/>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r=340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r>
                        <a:rPr lang="zh-CN" altLang="en-US" sz="1800" b="0">
                          <a:latin typeface="宋体" panose="02010600030101010101" pitchFamily="2" charset="-122"/>
                          <a:ea typeface="宋体" panose="02010600030101010101" pitchFamily="2" charset="-122"/>
                          <a:cs typeface="宋体" panose="02010600030101010101" pitchFamily="2" charset="-122"/>
                        </a:rPr>
                        <a:t>（终点）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r=1000</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r=280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2051685"/>
            <a:ext cx="1858010" cy="56134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51255" y="21977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334260" y="20516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794375" y="883285"/>
          <a:ext cx="4779010" cy="364490"/>
        </p:xfrm>
        <a:graphic>
          <a:graphicData uri="http://schemas.openxmlformats.org/presentationml/2006/ole">
            <mc:AlternateContent xmlns:mc="http://schemas.openxmlformats.org/markup-compatibility/2006">
              <mc:Choice xmlns:v="urn:schemas-microsoft-com:vml" Requires="v">
                <p:oleObj spid="_x0000_s1028" name="" r:id="rId4" imgW="2997200" imgH="228600" progId="Equation.KSEE3">
                  <p:embed/>
                </p:oleObj>
              </mc:Choice>
              <mc:Fallback>
                <p:oleObj name="" r:id="rId4" imgW="2997200" imgH="228600" progId="Equation.KSEE3">
                  <p:embed/>
                  <p:pic>
                    <p:nvPicPr>
                      <p:cNvPr id="0" name="图片 1027"/>
                      <p:cNvPicPr/>
                      <p:nvPr/>
                    </p:nvPicPr>
                    <p:blipFill>
                      <a:blip r:embed="rId5"/>
                      <a:stretch>
                        <a:fillRect/>
                      </a:stretch>
                    </p:blipFill>
                    <p:spPr>
                      <a:xfrm>
                        <a:off x="5794375" y="883285"/>
                        <a:ext cx="4779010" cy="364490"/>
                      </a:xfrm>
                      <a:prstGeom prst="rect">
                        <a:avLst/>
                      </a:prstGeom>
                    </p:spPr>
                  </p:pic>
                </p:oleObj>
              </mc:Fallback>
            </mc:AlternateContent>
          </a:graphicData>
        </a:graphic>
      </p:graphicFrame>
      <p:cxnSp>
        <p:nvCxnSpPr>
          <p:cNvPr id="9" name="直接连接符 8"/>
          <p:cNvCxnSpPr/>
          <p:nvPr/>
        </p:nvCxnSpPr>
        <p:spPr>
          <a:xfrm flipV="1">
            <a:off x="6714490" y="1265555"/>
            <a:ext cx="3925570" cy="889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6624638" y="1283018"/>
          <a:ext cx="1775460" cy="360045"/>
        </p:xfrm>
        <a:graphic>
          <a:graphicData uri="http://schemas.openxmlformats.org/presentationml/2006/ole">
            <mc:AlternateContent xmlns:mc="http://schemas.openxmlformats.org/markup-compatibility/2006">
              <mc:Choice xmlns:v="urn:schemas-microsoft-com:vml" Requires="v">
                <p:oleObj spid="_x0000_s3073" name="" r:id="rId6" imgW="1002665" imgH="203200" progId="Equation.KSEE3">
                  <p:embed/>
                </p:oleObj>
              </mc:Choice>
              <mc:Fallback>
                <p:oleObj name="" r:id="rId6" imgW="1002665" imgH="203200" progId="Equation.KSEE3">
                  <p:embed/>
                  <p:pic>
                    <p:nvPicPr>
                      <p:cNvPr id="0" name="图片 3072"/>
                      <p:cNvPicPr/>
                      <p:nvPr/>
                    </p:nvPicPr>
                    <p:blipFill>
                      <a:blip r:embed="rId7"/>
                      <a:stretch>
                        <a:fillRect/>
                      </a:stretch>
                    </p:blipFill>
                    <p:spPr>
                      <a:xfrm>
                        <a:off x="6624638" y="1283018"/>
                        <a:ext cx="1775460" cy="360045"/>
                      </a:xfrm>
                      <a:prstGeom prst="rect">
                        <a:avLst/>
                      </a:prstGeom>
                    </p:spPr>
                  </p:pic>
                </p:oleObj>
              </mc:Fallback>
            </mc:AlternateContent>
          </a:graphicData>
        </a:graphic>
      </p:graphicFrame>
      <p:sp>
        <p:nvSpPr>
          <p:cNvPr id="13" name="文本框 12"/>
          <p:cNvSpPr txBox="1"/>
          <p:nvPr/>
        </p:nvSpPr>
        <p:spPr>
          <a:xfrm>
            <a:off x="522605" y="53028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14" name="文本框 13"/>
          <p:cNvSpPr txBox="1"/>
          <p:nvPr/>
        </p:nvSpPr>
        <p:spPr>
          <a:xfrm>
            <a:off x="586740" y="484949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1.Q-Learning</a:t>
            </a:r>
            <a:endParaRPr lang="en-US" altLang="zh-CN"/>
          </a:p>
        </p:txBody>
      </p:sp>
      <p:sp>
        <p:nvSpPr>
          <p:cNvPr id="2" name="内容占位符 1"/>
          <p:cNvSpPr>
            <a:spLocks noGrp="1"/>
          </p:cNvSpPr>
          <p:nvPr>
            <p:ph idx="1"/>
            <p:custDataLst>
              <p:tags r:id="rId2"/>
            </p:custDataLst>
          </p:nvPr>
        </p:nvSpPr>
        <p:spPr/>
        <p:txBody>
          <a:bodyPr/>
          <a:lstStyle/>
          <a:p>
            <a:pPr marL="0" indent="0">
              <a:buNone/>
            </a:pPr>
            <a:r>
              <a:rPr lang="en-US" altLang="zh-CN" dirty="0">
                <a:solidFill>
                  <a:schemeClr val="tx1"/>
                </a:solidFill>
              </a:rPr>
              <a:t>Update</a:t>
            </a:r>
            <a:r>
              <a:rPr lang="en-US" altLang="zh-CN" dirty="0">
                <a:solidFill>
                  <a:schemeClr val="tx1"/>
                </a:solidFill>
              </a:rPr>
              <a:t> Q-Table</a:t>
            </a:r>
            <a:endParaRPr lang="en-US" altLang="zh-CN" dirty="0">
              <a:solidFill>
                <a:schemeClr val="tx1"/>
              </a:solidFill>
            </a:endParaRPr>
          </a:p>
          <a:p>
            <a:pPr marL="0" indent="0">
              <a:buNone/>
            </a:pPr>
            <a:endParaRPr lang="en-US" altLang="zh-CN" dirty="0">
              <a:solidFill>
                <a:schemeClr val="tx1"/>
              </a:solidFill>
            </a:endParaRPr>
          </a:p>
        </p:txBody>
      </p:sp>
      <p:graphicFrame>
        <p:nvGraphicFramePr>
          <p:cNvPr id="4" name="表格 3"/>
          <p:cNvGraphicFramePr/>
          <p:nvPr>
            <p:custDataLst>
              <p:tags r:id="rId3"/>
            </p:custDataLst>
          </p:nvPr>
        </p:nvGraphicFramePr>
        <p:xfrm>
          <a:off x="976630" y="2051685"/>
          <a:ext cx="10256520" cy="4088130"/>
        </p:xfrm>
        <a:graphic>
          <a:graphicData uri="http://schemas.openxmlformats.org/drawingml/2006/table">
            <a:tbl>
              <a:tblPr firstRow="1" bandRow="1">
                <a:tableStyleId>{5940675A-B579-460E-94D1-54222C63F5DA}</a:tableStyleId>
              </a:tblPr>
              <a:tblGrid>
                <a:gridCol w="1863090"/>
                <a:gridCol w="1497330"/>
                <a:gridCol w="1618615"/>
                <a:gridCol w="1856105"/>
                <a:gridCol w="1710690"/>
                <a:gridCol w="1710690"/>
              </a:tblGrid>
              <a:tr h="57150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Up</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Down</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Right</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Left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reward</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rPr>
                        <a:t>25</a:t>
                      </a:r>
                      <a:endPar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-200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40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（1，2）</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70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Arial" panose="020B0604020202020204" pitchFamily="34" charset="0"/>
                        </a:rPr>
                        <a:t>70→175.3125</a:t>
                      </a:r>
                      <a:endParaRPr lang="en-US" altLang="en-US" sz="1800" b="0">
                        <a:solidFill>
                          <a:srgbClr val="FF0000"/>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r=220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（1，1）</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55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r=160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（1，3）</a:t>
                      </a:r>
                      <a:endParaRPr lang="en-US" altLang="en-US" sz="18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rgbClr val="FF0000"/>
                          </a:solidFill>
                          <a:latin typeface="宋体" panose="02010600030101010101" pitchFamily="2" charset="-122"/>
                          <a:ea typeface="宋体" panose="02010600030101010101" pitchFamily="2" charset="-122"/>
                          <a:cs typeface="宋体" panose="02010600030101010101" pitchFamily="2" charset="-122"/>
                        </a:rPr>
                        <a:t>85</a:t>
                      </a:r>
                      <a:r>
                        <a:rPr lang="en-US" sz="1800" b="0">
                          <a:solidFill>
                            <a:srgbClr val="FF0000"/>
                          </a:solidFill>
                          <a:latin typeface="宋体" panose="02010600030101010101" pitchFamily="2" charset="-122"/>
                          <a:ea typeface="宋体" panose="02010600030101010101" pitchFamily="2" charset="-122"/>
                          <a:cs typeface="Arial" panose="020B0604020202020204" pitchFamily="34" charset="0"/>
                        </a:rPr>
                        <a:t>→211.25</a:t>
                      </a:r>
                      <a:endParaRPr lang="en-US" altLang="en-US" sz="1800" b="0">
                        <a:solidFill>
                          <a:srgbClr val="FF0000"/>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r=280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055">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（2，3）</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rPr>
                        <a:t>70</a:t>
                      </a:r>
                      <a:endParaRPr lang="en-US" altLang="en-US" sz="1800" b="0">
                        <a:solidFill>
                          <a:schemeClr val="tx1"/>
                        </a:solidFill>
                        <a:latin typeface="宋体" panose="02010600030101010101" pitchFamily="2" charset="-122"/>
                        <a:ea typeface="宋体" panose="02010600030101010101" pitchFamily="2" charset="-122"/>
                        <a:cs typeface="Arial" panose="020B0604020202020204" pitchFamily="34" charset="0"/>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rPr>
                        <a:t>-200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250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solidFill>
                            <a:schemeClr val="tx1"/>
                          </a:solidFill>
                          <a:latin typeface="宋体" panose="02010600030101010101" pitchFamily="2" charset="-122"/>
                          <a:ea typeface="宋体" panose="02010600030101010101" pitchFamily="2" charset="-122"/>
                          <a:cs typeface="宋体" panose="02010600030101010101" pitchFamily="2" charset="-122"/>
                        </a:rPr>
                        <a:t>0</a:t>
                      </a:r>
                      <a:endParaRPr lang="en-US" altLang="en-US" sz="18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r=340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（3，3）</a:t>
                      </a:r>
                      <a:r>
                        <a:rPr lang="zh-CN" altLang="en-US" sz="1800" b="0">
                          <a:latin typeface="宋体" panose="02010600030101010101" pitchFamily="2" charset="-122"/>
                          <a:ea typeface="宋体" panose="02010600030101010101" pitchFamily="2" charset="-122"/>
                          <a:cs typeface="宋体" panose="02010600030101010101" pitchFamily="2" charset="-122"/>
                        </a:rPr>
                        <a:t>（终点）</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r=1000</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9420">
                <a:tc>
                  <a:txBody>
                    <a:bodyPr/>
                    <a:p>
                      <a:pPr indent="0">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（2，2）</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1800" b="0">
                          <a:latin typeface="宋体" panose="02010600030101010101" pitchFamily="2" charset="-122"/>
                          <a:ea typeface="宋体" panose="02010600030101010101" pitchFamily="2" charset="-122"/>
                          <a:cs typeface="宋体" panose="02010600030101010101" pitchFamily="2" charset="-122"/>
                        </a:rPr>
                        <a:t>r=280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cxnSp>
        <p:nvCxnSpPr>
          <p:cNvPr id="5" name="直接连接符 4"/>
          <p:cNvCxnSpPr/>
          <p:nvPr/>
        </p:nvCxnSpPr>
        <p:spPr>
          <a:xfrm>
            <a:off x="976630" y="2051685"/>
            <a:ext cx="1858010" cy="561340"/>
          </a:xfrm>
          <a:prstGeom prst="line">
            <a:avLst/>
          </a:prstGeom>
        </p:spPr>
        <p:style>
          <a:lnRef idx="1">
            <a:schemeClr val="dk1"/>
          </a:lnRef>
          <a:fillRef idx="0">
            <a:schemeClr val="dk1"/>
          </a:fillRef>
          <a:effectRef idx="0">
            <a:schemeClr val="dk1"/>
          </a:effectRef>
          <a:fontRef idx="minor">
            <a:schemeClr val="tx1"/>
          </a:fontRef>
        </p:style>
      </p:cxnSp>
      <p:sp>
        <p:nvSpPr>
          <p:cNvPr id="6" name="文本框 5"/>
          <p:cNvSpPr txBox="1"/>
          <p:nvPr/>
        </p:nvSpPr>
        <p:spPr>
          <a:xfrm>
            <a:off x="1151255" y="219773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7" name="文本框 6"/>
          <p:cNvSpPr txBox="1"/>
          <p:nvPr/>
        </p:nvSpPr>
        <p:spPr>
          <a:xfrm>
            <a:off x="2334260" y="205168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a</a:t>
            </a:r>
            <a:endParaRPr lang="en-US" altLang="zh-CN" b="1">
              <a:latin typeface="Times New Roman" panose="02020603050405020304" charset="0"/>
              <a:cs typeface="Times New Roman" panose="02020603050405020304" charset="0"/>
            </a:endParaRPr>
          </a:p>
        </p:txBody>
      </p:sp>
      <p:graphicFrame>
        <p:nvGraphicFramePr>
          <p:cNvPr id="8" name="对象 7">
            <a:hlinkClick r:id="" action="ppaction://ole?verb="/>
          </p:cNvPr>
          <p:cNvGraphicFramePr>
            <a:graphicFrameLocks noChangeAspect="1"/>
          </p:cNvGraphicFramePr>
          <p:nvPr/>
        </p:nvGraphicFramePr>
        <p:xfrm>
          <a:off x="5794375" y="883285"/>
          <a:ext cx="4779010" cy="364490"/>
        </p:xfrm>
        <a:graphic>
          <a:graphicData uri="http://schemas.openxmlformats.org/presentationml/2006/ole">
            <mc:AlternateContent xmlns:mc="http://schemas.openxmlformats.org/markup-compatibility/2006">
              <mc:Choice xmlns:v="urn:schemas-microsoft-com:vml" Requires="v">
                <p:oleObj spid="_x0000_s1028" name="" r:id="rId4" imgW="2997200" imgH="228600" progId="Equation.KSEE3">
                  <p:embed/>
                </p:oleObj>
              </mc:Choice>
              <mc:Fallback>
                <p:oleObj name="" r:id="rId4" imgW="2997200" imgH="228600" progId="Equation.KSEE3">
                  <p:embed/>
                  <p:pic>
                    <p:nvPicPr>
                      <p:cNvPr id="0" name="图片 1027"/>
                      <p:cNvPicPr/>
                      <p:nvPr/>
                    </p:nvPicPr>
                    <p:blipFill>
                      <a:blip r:embed="rId5"/>
                      <a:stretch>
                        <a:fillRect/>
                      </a:stretch>
                    </p:blipFill>
                    <p:spPr>
                      <a:xfrm>
                        <a:off x="5794375" y="883285"/>
                        <a:ext cx="4779010" cy="364490"/>
                      </a:xfrm>
                      <a:prstGeom prst="rect">
                        <a:avLst/>
                      </a:prstGeom>
                    </p:spPr>
                  </p:pic>
                </p:oleObj>
              </mc:Fallback>
            </mc:AlternateContent>
          </a:graphicData>
        </a:graphic>
      </p:graphicFrame>
      <p:cxnSp>
        <p:nvCxnSpPr>
          <p:cNvPr id="9" name="直接连接符 8"/>
          <p:cNvCxnSpPr/>
          <p:nvPr/>
        </p:nvCxnSpPr>
        <p:spPr>
          <a:xfrm flipV="1">
            <a:off x="6714490" y="1265555"/>
            <a:ext cx="3925570" cy="889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10" name="对象 9">
            <a:hlinkClick r:id="" action="ppaction://ole?verb="/>
          </p:cNvPr>
          <p:cNvGraphicFramePr>
            <a:graphicFrameLocks noChangeAspect="1"/>
          </p:cNvGraphicFramePr>
          <p:nvPr/>
        </p:nvGraphicFramePr>
        <p:xfrm>
          <a:off x="6624638" y="1283018"/>
          <a:ext cx="1775460" cy="360045"/>
        </p:xfrm>
        <a:graphic>
          <a:graphicData uri="http://schemas.openxmlformats.org/presentationml/2006/ole">
            <mc:AlternateContent xmlns:mc="http://schemas.openxmlformats.org/markup-compatibility/2006">
              <mc:Choice xmlns:v="urn:schemas-microsoft-com:vml" Requires="v">
                <p:oleObj spid="_x0000_s3073" name="" r:id="rId6" imgW="1002665" imgH="203200" progId="Equation.KSEE3">
                  <p:embed/>
                </p:oleObj>
              </mc:Choice>
              <mc:Fallback>
                <p:oleObj name="" r:id="rId6" imgW="1002665" imgH="203200" progId="Equation.KSEE3">
                  <p:embed/>
                  <p:pic>
                    <p:nvPicPr>
                      <p:cNvPr id="0" name="图片 3072"/>
                      <p:cNvPicPr/>
                      <p:nvPr/>
                    </p:nvPicPr>
                    <p:blipFill>
                      <a:blip r:embed="rId7"/>
                      <a:stretch>
                        <a:fillRect/>
                      </a:stretch>
                    </p:blipFill>
                    <p:spPr>
                      <a:xfrm>
                        <a:off x="6624638" y="1283018"/>
                        <a:ext cx="1775460" cy="360045"/>
                      </a:xfrm>
                      <a:prstGeom prst="rect">
                        <a:avLst/>
                      </a:prstGeom>
                    </p:spPr>
                  </p:pic>
                </p:oleObj>
              </mc:Fallback>
            </mc:AlternateContent>
          </a:graphicData>
        </a:graphic>
      </p:graphicFrame>
      <p:sp>
        <p:nvSpPr>
          <p:cNvPr id="13" name="文本框 12"/>
          <p:cNvSpPr txBox="1"/>
          <p:nvPr/>
        </p:nvSpPr>
        <p:spPr>
          <a:xfrm>
            <a:off x="412115" y="4874895"/>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
        <p:nvSpPr>
          <p:cNvPr id="14" name="文本框 13"/>
          <p:cNvSpPr txBox="1"/>
          <p:nvPr/>
        </p:nvSpPr>
        <p:spPr>
          <a:xfrm>
            <a:off x="412115" y="4394200"/>
            <a:ext cx="564515" cy="368300"/>
          </a:xfrm>
          <a:prstGeom prst="rect">
            <a:avLst/>
          </a:prstGeom>
          <a:noFill/>
        </p:spPr>
        <p:txBody>
          <a:bodyPr wrap="square" rtlCol="0">
            <a:spAutoFit/>
          </a:bodyPr>
          <a:p>
            <a:r>
              <a:rPr lang="en-US" altLang="zh-CN" b="1">
                <a:latin typeface="Times New Roman" panose="02020603050405020304" charset="0"/>
                <a:cs typeface="Times New Roman" panose="02020603050405020304" charset="0"/>
              </a:rPr>
              <a:t>s=</a:t>
            </a:r>
            <a:endParaRPr lang="en-US" altLang="zh-CN" b="1">
              <a:latin typeface="Times New Roman" panose="02020603050405020304" charset="0"/>
              <a:cs typeface="Times New Roman" panose="02020603050405020304" charset="0"/>
            </a:endParaRPr>
          </a:p>
        </p:txBody>
      </p:sp>
    </p:spTree>
    <p:custDataLst>
      <p:tags r:id="rId8"/>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2.xml><?xml version="1.0" encoding="utf-8"?>
<p:tagLst xmlns:p="http://schemas.openxmlformats.org/presentationml/2006/main">
  <p:tag name="KSO_WM_UNIT_TABLE_BEAUTIFY" val="smartTable{50bf25e1-9a14-4454-a303-d89e19a98f45}"/>
</p:tagLst>
</file>

<file path=ppt/tags/tag10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UNIT_TABLE_BEAUTIFY" val="smartTable{50bf25e1-9a14-4454-a303-d89e19a98f45}"/>
</p:tagLst>
</file>

<file path=ppt/tags/tag10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71.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7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UNIT_TABLE_BEAUTIFY" val="smartTable{50bf25e1-9a14-4454-a303-d89e19a98f45}"/>
</p:tagLst>
</file>

<file path=ppt/tags/tag8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ABLE_BEAUTIFY" val="smartTable{50bf25e1-9a14-4454-a303-d89e19a98f45}"/>
</p:tagLst>
</file>

<file path=ppt/tags/tag91.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4.xml><?xml version="1.0" encoding="utf-8"?>
<p:tagLst xmlns:p="http://schemas.openxmlformats.org/presentationml/2006/main">
  <p:tag name="KSO_WM_UNIT_TABLE_BEAUTIFY" val="smartTable{50bf25e1-9a14-4454-a303-d89e19a98f45}"/>
</p:tagLst>
</file>

<file path=ppt/tags/tag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8.xml><?xml version="1.0" encoding="utf-8"?>
<p:tagLst xmlns:p="http://schemas.openxmlformats.org/presentationml/2006/main">
  <p:tag name="KSO_WM_UNIT_TABLE_BEAUTIFY" val="smartTable{50bf25e1-9a14-4454-a303-d89e19a98f45}"/>
</p:tagLst>
</file>

<file path=ppt/tags/tag9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2833</Words>
  <Application>WPS 演示</Application>
  <PresentationFormat>宽屏</PresentationFormat>
  <Paragraphs>798</Paragraphs>
  <Slides>17</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19</vt:i4>
      </vt:variant>
      <vt:variant>
        <vt:lpstr>幻灯片标题</vt:lpstr>
      </vt:variant>
      <vt:variant>
        <vt:i4>17</vt:i4>
      </vt:variant>
    </vt:vector>
  </HeadingPairs>
  <TitlesOfParts>
    <vt:vector size="49" baseType="lpstr">
      <vt:lpstr>Arial</vt:lpstr>
      <vt:lpstr>宋体</vt:lpstr>
      <vt:lpstr>Wingdings</vt:lpstr>
      <vt:lpstr>微软雅黑</vt:lpstr>
      <vt:lpstr>Wingdings</vt:lpstr>
      <vt:lpstr>Arial Unicode MS</vt:lpstr>
      <vt:lpstr>Calibri</vt:lpstr>
      <vt:lpstr>等线 Light</vt:lpstr>
      <vt:lpstr>仿宋</vt:lpstr>
      <vt:lpstr>华文仿宋</vt:lpstr>
      <vt:lpstr>Times New Roman</vt:lpstr>
      <vt:lpstr>黑体</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空白演示</vt:lpstr>
      <vt:lpstr>PowerPoint 演示文稿</vt:lpstr>
      <vt:lpstr>单击此处添加标题</vt:lpstr>
      <vt:lpstr>单击此处添加标题</vt:lpstr>
      <vt:lpstr>1.Q-Learning</vt:lpstr>
      <vt:lpstr>1.Q-Learning</vt:lpstr>
      <vt:lpstr>1.Q-Learning</vt:lpstr>
      <vt:lpstr>1.Q-Learning</vt:lpstr>
      <vt:lpstr>1.Q-Learning</vt:lpstr>
      <vt:lpstr>单击此处添加标题</vt:lpstr>
      <vt:lpstr>单击此处添加标题</vt:lpstr>
      <vt:lpstr>单击此处添加标题</vt:lpstr>
      <vt:lpstr>单击此处添加标题</vt:lpstr>
      <vt:lpstr>单击此处添加标题</vt:lpstr>
      <vt:lpstr>3.光子神经网络实现DQN</vt:lpstr>
      <vt:lpstr>单击此处添加标题</vt:lpstr>
      <vt:lpstr>4.ODQN应用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lszy ＆ crk</cp:lastModifiedBy>
  <cp:revision>172</cp:revision>
  <dcterms:created xsi:type="dcterms:W3CDTF">2019-06-19T02:08:00Z</dcterms:created>
  <dcterms:modified xsi:type="dcterms:W3CDTF">2020-12-29T08:33:37Z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