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61" r:id="rId4"/>
    <p:sldId id="259" r:id="rId5"/>
    <p:sldId id="262" r:id="rId6"/>
    <p:sldId id="260" r:id="rId7"/>
    <p:sldId id="263" r:id="rId8"/>
    <p:sldId id="265" r:id="rId9"/>
    <p:sldId id="264" r:id="rId10"/>
    <p:sldId id="266" r:id="rId11"/>
    <p:sldId id="267" r:id="rId12"/>
    <p:sldId id="268" r:id="rId13"/>
    <p:sldId id="269" r:id="rId14"/>
    <p:sldId id="271" r:id="rId15"/>
    <p:sldId id="272" r:id="rId16"/>
    <p:sldId id="280" r:id="rId17"/>
    <p:sldId id="273" r:id="rId18"/>
    <p:sldId id="274" r:id="rId19"/>
    <p:sldId id="278" r:id="rId20"/>
    <p:sldId id="277" r:id="rId21"/>
    <p:sldId id="279" r:id="rId22"/>
    <p:sldId id="275" r:id="rId23"/>
    <p:sldId id="27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ia" initials="Zhwy" lastIdx="1" clrIdx="0">
    <p:extLst>
      <p:ext uri="{19B8F6BF-5375-455C-9EA6-DF929625EA0E}">
        <p15:presenceInfo xmlns:p15="http://schemas.microsoft.com/office/powerpoint/2012/main" userId="Vani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97" autoAdjust="0"/>
    <p:restoredTop sz="79472"/>
  </p:normalViewPr>
  <p:slideViewPr>
    <p:cSldViewPr snapToGrid="0" snapToObjects="1">
      <p:cViewPr varScale="1">
        <p:scale>
          <a:sx n="90" d="100"/>
          <a:sy n="90" d="100"/>
        </p:scale>
        <p:origin x="58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07A81-3472-F94F-A812-59ED3E1EF76B}" type="datetimeFigureOut">
              <a:rPr kumimoji="1" lang="zh-CN" altLang="en-US" smtClean="0"/>
              <a:t>2021/9/29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FB796A-70A3-F04D-A3CE-E584C0869CAB}" type="slidenum">
              <a:rPr kumimoji="1" lang="zh-CN" altLang="en-US" smtClean="0"/>
              <a:t>‹#›</a:t>
            </a:fld>
            <a:endParaRPr kumimoji="1" lang="zh-CN" altLang="en-US"/>
          </a:p>
        </p:txBody>
      </p:sp>
    </p:spTree>
    <p:extLst>
      <p:ext uri="{BB962C8B-B14F-4D97-AF65-F5344CB8AC3E}">
        <p14:creationId xmlns:p14="http://schemas.microsoft.com/office/powerpoint/2010/main" val="1411910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rxiv.org/abs/2103.07019"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有哪些？（书中的内容）</a:t>
            </a:r>
            <a:endParaRPr kumimoji="1" lang="en-US" altLang="zh-CN" dirty="0"/>
          </a:p>
          <a:p>
            <a:r>
              <a:rPr kumimoji="1" lang="en-US" altLang="zh-CN" dirty="0"/>
              <a:t>2.</a:t>
            </a:r>
            <a:r>
              <a:rPr kumimoji="1" lang="zh-CN" altLang="en-US" dirty="0"/>
              <a:t>我们做的哪个？（</a:t>
            </a:r>
            <a:r>
              <a:rPr kumimoji="1" lang="en-US" altLang="zh-CN" dirty="0"/>
              <a:t>MZI</a:t>
            </a:r>
            <a:r>
              <a:rPr kumimoji="1" lang="zh-CN" altLang="en-US" dirty="0"/>
              <a:t>重点讲述</a:t>
            </a:r>
            <a:r>
              <a:rPr kumimoji="1" lang="en-US" altLang="zh-CN" dirty="0"/>
              <a:t>MZI</a:t>
            </a:r>
            <a:r>
              <a:rPr kumimoji="1" lang="zh-CN" altLang="en-US" dirty="0"/>
              <a:t>是什么 什么结构）</a:t>
            </a:r>
            <a:endParaRPr kumimoji="1" lang="en-US" altLang="zh-CN" dirty="0"/>
          </a:p>
          <a:p>
            <a:r>
              <a:rPr kumimoji="1" lang="en-US" altLang="zh-CN" dirty="0"/>
              <a:t>3.</a:t>
            </a:r>
            <a:r>
              <a:rPr kumimoji="1" lang="zh-CN" altLang="en-US" dirty="0"/>
              <a:t>用的什么方法？（</a:t>
            </a:r>
            <a:r>
              <a:rPr kumimoji="1" lang="en-US" altLang="zh-CN" dirty="0"/>
              <a:t> </a:t>
            </a:r>
            <a:r>
              <a:rPr kumimoji="1" lang="zh-CN" altLang="en-US" dirty="0"/>
              <a:t>移植）</a:t>
            </a:r>
            <a:endParaRPr kumimoji="1" lang="en-US" altLang="zh-CN" dirty="0"/>
          </a:p>
          <a:p>
            <a:r>
              <a:rPr kumimoji="1" lang="en-US" altLang="zh-CN" dirty="0"/>
              <a:t>4.</a:t>
            </a:r>
            <a:r>
              <a:rPr kumimoji="1" lang="zh-CN" altLang="en-US" dirty="0"/>
              <a:t>有什么缺点？（移植的缺点）</a:t>
            </a:r>
            <a:endParaRPr kumimoji="1" lang="en-US" altLang="zh-CN" dirty="0"/>
          </a:p>
          <a:p>
            <a:r>
              <a:rPr kumimoji="1" lang="en-US" altLang="zh-CN" dirty="0"/>
              <a:t>5.</a:t>
            </a:r>
            <a:r>
              <a:rPr kumimoji="1" lang="zh-CN" altLang="en-US" dirty="0"/>
              <a:t>解决方案？（软件层面、硬件层面）</a:t>
            </a:r>
            <a:endParaRPr kumimoji="1" lang="en-US" altLang="zh-CN" dirty="0"/>
          </a:p>
          <a:p>
            <a:pPr marL="0" indent="0">
              <a:buNone/>
            </a:pPr>
            <a:r>
              <a:rPr kumimoji="1" lang="en-US" altLang="zh-CN" dirty="0"/>
              <a:t>			————</a:t>
            </a:r>
            <a:r>
              <a:rPr kumimoji="1" lang="zh-CN" altLang="en-US" dirty="0"/>
              <a:t>我在做的方向</a:t>
            </a:r>
          </a:p>
          <a:p>
            <a:endParaRPr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2</a:t>
            </a:fld>
            <a:endParaRPr kumimoji="1" lang="zh-CN" altLang="en-US"/>
          </a:p>
        </p:txBody>
      </p:sp>
    </p:spTree>
    <p:extLst>
      <p:ext uri="{BB962C8B-B14F-4D97-AF65-F5344CB8AC3E}">
        <p14:creationId xmlns:p14="http://schemas.microsoft.com/office/powerpoint/2010/main" val="2102128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z="1800" spc="-20" dirty="0">
                <a:effectLst/>
                <a:latin typeface="Times New Roman" panose="02020603050405020304" pitchFamily="18" charset="0"/>
                <a:ea typeface="宋体" panose="02010600030101010101" pitchFamily="2" charset="-122"/>
              </a:rPr>
              <a:t>180</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个测试样本中，</a:t>
            </a:r>
            <a:r>
              <a:rPr lang="en-US" altLang="zh-CN" sz="1800" spc="-20" dirty="0">
                <a:effectLst/>
                <a:latin typeface="Times New Roman" panose="02020603050405020304" pitchFamily="18" charset="0"/>
                <a:ea typeface="宋体" panose="02010600030101010101" pitchFamily="2" charset="-122"/>
              </a:rPr>
              <a:t>ONN</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正确识别了</a:t>
            </a:r>
            <a:r>
              <a:rPr lang="en-US" altLang="zh-CN" sz="1800" spc="-20" dirty="0">
                <a:effectLst/>
                <a:latin typeface="Times New Roman" panose="02020603050405020304" pitchFamily="18" charset="0"/>
                <a:ea typeface="宋体" panose="02010600030101010101" pitchFamily="2" charset="-122"/>
              </a:rPr>
              <a:t>138</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个，准确率为</a:t>
            </a:r>
            <a:r>
              <a:rPr lang="en-US" altLang="zh-CN" sz="1800" spc="-20" dirty="0">
                <a:effectLst/>
                <a:latin typeface="Times New Roman" panose="02020603050405020304" pitchFamily="18" charset="0"/>
                <a:ea typeface="宋体" panose="02010600030101010101" pitchFamily="2" charset="-122"/>
              </a:rPr>
              <a:t>76.7%</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，传统</a:t>
            </a:r>
            <a:r>
              <a:rPr lang="en-US" altLang="zh-CN" sz="1800" spc="-20" dirty="0">
                <a:effectLst/>
                <a:latin typeface="Times New Roman" panose="02020603050405020304" pitchFamily="18" charset="0"/>
                <a:ea typeface="宋体" panose="02010600030101010101" pitchFamily="2" charset="-122"/>
              </a:rPr>
              <a:t>64</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位计算机准确率为</a:t>
            </a:r>
            <a:r>
              <a:rPr lang="en-US" altLang="zh-CN" sz="1800" spc="-20" dirty="0">
                <a:effectLst/>
                <a:latin typeface="Times New Roman" panose="02020603050405020304" pitchFamily="18" charset="0"/>
                <a:ea typeface="宋体" panose="02010600030101010101" pitchFamily="2" charset="-122"/>
              </a:rPr>
              <a:t>91.7%</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spc="-20" dirty="0">
                <a:effectLst/>
                <a:latin typeface="Times New Roman" panose="02020603050405020304" pitchFamily="18" charset="0"/>
                <a:ea typeface="宋体" panose="02010600030101010101" pitchFamily="2" charset="-122"/>
              </a:rPr>
              <a:t>165/180</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）。从图</a:t>
            </a:r>
            <a:r>
              <a:rPr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中</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可以看出，两种系统对元音</a:t>
            </a:r>
            <a:r>
              <a:rPr lang="en-US" altLang="zh-CN" sz="1800" spc="-20" dirty="0">
                <a:effectLst/>
                <a:latin typeface="Times New Roman" panose="02020603050405020304" pitchFamily="18" charset="0"/>
                <a:ea typeface="宋体" panose="02010600030101010101" pitchFamily="2" charset="-122"/>
              </a:rPr>
              <a:t>A</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spc="-20" dirty="0">
                <a:effectLst/>
                <a:latin typeface="Times New Roman" panose="02020603050405020304" pitchFamily="18" charset="0"/>
                <a:ea typeface="宋体" panose="02010600030101010101" pitchFamily="2" charset="-122"/>
              </a:rPr>
              <a:t>B</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的分类都很好，但是</a:t>
            </a:r>
            <a:r>
              <a:rPr lang="en-US" altLang="zh-CN" sz="1800" spc="-20" dirty="0">
                <a:effectLst/>
                <a:latin typeface="Times New Roman" panose="02020603050405020304" pitchFamily="18" charset="0"/>
                <a:ea typeface="宋体" panose="02010600030101010101" pitchFamily="2" charset="-122"/>
              </a:rPr>
              <a:t>64</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位计算机对</a:t>
            </a:r>
            <a:r>
              <a:rPr lang="en-US" altLang="zh-CN" sz="1800" spc="-20" dirty="0">
                <a:effectLst/>
                <a:latin typeface="Times New Roman" panose="02020603050405020304" pitchFamily="18" charset="0"/>
                <a:ea typeface="宋体" panose="02010600030101010101" pitchFamily="2" charset="-122"/>
              </a:rPr>
              <a:t>C</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spc="-20" dirty="0">
                <a:effectLst/>
                <a:latin typeface="Times New Roman" panose="02020603050405020304" pitchFamily="18" charset="0"/>
                <a:ea typeface="宋体" panose="02010600030101010101" pitchFamily="2" charset="-122"/>
              </a:rPr>
              <a:t>D</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的分类也有一定难度，这说明这两个元音在使用的参数空间中相对接近，由于</a:t>
            </a:r>
            <a:r>
              <a:rPr lang="en-US" altLang="zh-CN" sz="1800" spc="-20" dirty="0">
                <a:effectLst/>
                <a:latin typeface="Times New Roman" panose="02020603050405020304" pitchFamily="18" charset="0"/>
                <a:ea typeface="宋体" panose="02010600030101010101" pitchFamily="2" charset="-122"/>
              </a:rPr>
              <a:t>ONN</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分辨率有限，对这两个元音有更多的错误分类。</a:t>
            </a:r>
            <a:r>
              <a:rPr lang="en-US" altLang="zh-CN" sz="1800" spc="-20" dirty="0">
                <a:effectLst/>
                <a:latin typeface="Times New Roman" panose="02020603050405020304" pitchFamily="18" charset="0"/>
                <a:ea typeface="宋体" panose="02010600030101010101" pitchFamily="2" charset="-122"/>
              </a:rPr>
              <a:t>ONN</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与数字计算机结果的差异主要是由于两者计算分辨率的差异。与数字浮点计算一样，值表示为若干位的精度，有限的动态范围和光强中的噪声导致了</a:t>
            </a:r>
            <a:r>
              <a:rPr lang="en-US" altLang="zh-CN" sz="1800" spc="-20" dirty="0">
                <a:effectLst/>
                <a:latin typeface="Times New Roman" panose="02020603050405020304" pitchFamily="18" charset="0"/>
                <a:ea typeface="宋体" panose="02010600030101010101" pitchFamily="2" charset="-122"/>
              </a:rPr>
              <a:t>ONN</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的有效截断误差。</a:t>
            </a:r>
            <a:endParaRPr kumimoji="1"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11</a:t>
            </a:fld>
            <a:endParaRPr kumimoji="1" lang="zh-CN" altLang="en-US"/>
          </a:p>
        </p:txBody>
      </p:sp>
    </p:spTree>
    <p:extLst>
      <p:ext uri="{BB962C8B-B14F-4D97-AF65-F5344CB8AC3E}">
        <p14:creationId xmlns:p14="http://schemas.microsoft.com/office/powerpoint/2010/main" val="1702596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12</a:t>
            </a:fld>
            <a:endParaRPr kumimoji="1" lang="zh-CN" altLang="en-US"/>
          </a:p>
        </p:txBody>
      </p:sp>
    </p:spTree>
    <p:extLst>
      <p:ext uri="{BB962C8B-B14F-4D97-AF65-F5344CB8AC3E}">
        <p14:creationId xmlns:p14="http://schemas.microsoft.com/office/powerpoint/2010/main" val="4276656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13</a:t>
            </a:fld>
            <a:endParaRPr kumimoji="1" lang="zh-CN" altLang="en-US"/>
          </a:p>
        </p:txBody>
      </p:sp>
    </p:spTree>
    <p:extLst>
      <p:ext uri="{BB962C8B-B14F-4D97-AF65-F5344CB8AC3E}">
        <p14:creationId xmlns:p14="http://schemas.microsoft.com/office/powerpoint/2010/main" val="3902542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FontTx/>
              <a:buAutoNum type="arabicPeriod"/>
            </a:pPr>
            <a:r>
              <a:rPr lang="zh-CN" altLang="en-US" sz="1200" kern="100" dirty="0">
                <a:solidFill>
                  <a:schemeClr val="tx1"/>
                </a:solidFill>
                <a:effectLst/>
                <a:latin typeface="+mn-ea"/>
                <a:cs typeface="Times New Roman" panose="02020603050405020304" pitchFamily="18" charset="0"/>
              </a:rPr>
              <a:t>菱形网格使用了更多的</a:t>
            </a:r>
            <a:r>
              <a:rPr lang="en" altLang="zh-CN" sz="1200" kern="100" dirty="0">
                <a:solidFill>
                  <a:schemeClr val="tx1"/>
                </a:solidFill>
                <a:effectLst/>
                <a:latin typeface="+mn-ea"/>
                <a:cs typeface="Times New Roman" panose="02020603050405020304" pitchFamily="18" charset="0"/>
              </a:rPr>
              <a:t>MZIs</a:t>
            </a:r>
            <a:r>
              <a:rPr lang="zh-CN" altLang="en" sz="1200" kern="100" dirty="0">
                <a:solidFill>
                  <a:schemeClr val="tx1"/>
                </a:solidFill>
                <a:effectLst/>
                <a:latin typeface="+mn-ea"/>
                <a:cs typeface="Times New Roman" panose="02020603050405020304" pitchFamily="18" charset="0"/>
              </a:rPr>
              <a:t>，</a:t>
            </a:r>
            <a:r>
              <a:rPr lang="zh-CN" altLang="en-US" sz="1200" kern="100" dirty="0">
                <a:solidFill>
                  <a:schemeClr val="tx1"/>
                </a:solidFill>
                <a:effectLst/>
                <a:latin typeface="+mn-ea"/>
                <a:cs typeface="Times New Roman" panose="02020603050405020304" pitchFamily="18" charset="0"/>
              </a:rPr>
              <a:t>从而实现了对称拓扑，</a:t>
            </a:r>
            <a:endParaRPr lang="en-US" altLang="zh-CN" sz="1200" kern="100" dirty="0">
              <a:solidFill>
                <a:schemeClr val="tx1"/>
              </a:solidFill>
              <a:effectLst/>
              <a:latin typeface="+mn-ea"/>
              <a:cs typeface="Times New Roman" panose="02020603050405020304" pitchFamily="18" charset="0"/>
            </a:endParaRPr>
          </a:p>
          <a:p>
            <a:pPr marL="342900" indent="-342900">
              <a:buFontTx/>
              <a:buAutoNum type="arabicPeriod"/>
            </a:pPr>
            <a:r>
              <a:rPr lang="zh-CN" altLang="en-US" sz="1200" kern="100" dirty="0">
                <a:solidFill>
                  <a:schemeClr val="tx1"/>
                </a:solidFill>
                <a:effectLst/>
                <a:latin typeface="+mn-ea"/>
                <a:cs typeface="Times New Roman" panose="02020603050405020304" pitchFamily="18" charset="0"/>
              </a:rPr>
              <a:t>并在反向传播过程中为权值矩阵优化增加了额外的自由度。</a:t>
            </a:r>
            <a:endParaRPr lang="en-US" altLang="zh-CN" sz="1200" kern="100" dirty="0">
              <a:solidFill>
                <a:schemeClr val="tx1"/>
              </a:solidFill>
              <a:effectLst/>
              <a:latin typeface="+mn-ea"/>
              <a:cs typeface="Times New Roman" panose="02020603050405020304" pitchFamily="18" charset="0"/>
            </a:endParaRPr>
          </a:p>
          <a:p>
            <a:pPr marL="342900" indent="-342900">
              <a:buFontTx/>
              <a:buAutoNum type="arabicPeriod"/>
            </a:pPr>
            <a:r>
              <a:rPr lang="zh-CN" altLang="en-US" sz="1200" kern="100" dirty="0">
                <a:solidFill>
                  <a:schemeClr val="tx1"/>
                </a:solidFill>
                <a:effectLst/>
                <a:latin typeface="+mn-ea"/>
                <a:cs typeface="Times New Roman" panose="02020603050405020304" pitchFamily="18" charset="0"/>
              </a:rPr>
              <a:t>菱形网格对加工过程的变化和实验缺陷，即</a:t>
            </a:r>
            <a:r>
              <a:rPr lang="en-US" altLang="zh-CN" sz="1200" kern="100" dirty="0">
                <a:solidFill>
                  <a:schemeClr val="tx1"/>
                </a:solidFill>
                <a:effectLst/>
                <a:latin typeface="+mn-ea"/>
                <a:cs typeface="Times New Roman" panose="02020603050405020304" pitchFamily="18" charset="0"/>
              </a:rPr>
              <a:t>MZIs</a:t>
            </a:r>
            <a:r>
              <a:rPr lang="zh-CN" altLang="en-US" sz="1200" kern="100" dirty="0">
                <a:solidFill>
                  <a:schemeClr val="tx1"/>
                </a:solidFill>
                <a:effectLst/>
                <a:latin typeface="+mn-ea"/>
                <a:cs typeface="Times New Roman" panose="02020603050405020304" pitchFamily="18" charset="0"/>
              </a:rPr>
              <a:t>的插入损失</a:t>
            </a:r>
            <a:r>
              <a:rPr lang="en-US" altLang="zh-CN" sz="1200" kern="100" dirty="0">
                <a:solidFill>
                  <a:schemeClr val="tx1"/>
                </a:solidFill>
                <a:effectLst/>
                <a:latin typeface="+mn-ea"/>
                <a:cs typeface="Times New Roman" panose="02020603050405020304" pitchFamily="18" charset="0"/>
              </a:rPr>
              <a:t>(IL)</a:t>
            </a:r>
            <a:r>
              <a:rPr lang="zh-CN" altLang="en-US" sz="1200" kern="100" dirty="0">
                <a:solidFill>
                  <a:schemeClr val="tx1"/>
                </a:solidFill>
                <a:effectLst/>
                <a:latin typeface="+mn-ea"/>
                <a:cs typeface="Times New Roman" panose="02020603050405020304" pitchFamily="18" charset="0"/>
              </a:rPr>
              <a:t>和相位误差，具有更强的鲁棒性。 </a:t>
            </a:r>
            <a:endParaRPr lang="en-US" altLang="zh-CN" sz="1200" kern="100" dirty="0">
              <a:solidFill>
                <a:schemeClr val="tx1"/>
              </a:solidFill>
              <a:effectLst/>
              <a:latin typeface="+mn-ea"/>
              <a:cs typeface="Times New Roman" panose="02020603050405020304" pitchFamily="18" charset="0"/>
            </a:endParaRPr>
          </a:p>
          <a:p>
            <a:pPr marL="342900" indent="-342900">
              <a:buFontTx/>
              <a:buAutoNum type="arabicPeriod"/>
            </a:pPr>
            <a:r>
              <a:rPr lang="zh-CN" altLang="en-US" sz="1200" kern="100" dirty="0">
                <a:solidFill>
                  <a:schemeClr val="tx1"/>
                </a:solidFill>
                <a:effectLst/>
                <a:latin typeface="+mn-ea"/>
                <a:cs typeface="Times New Roman" panose="02020603050405020304" pitchFamily="18" charset="0"/>
              </a:rPr>
              <a:t>此外，通过锥形波导，额外的</a:t>
            </a:r>
            <a:r>
              <a:rPr lang="en" altLang="zh-CN" sz="1200" kern="100" dirty="0">
                <a:solidFill>
                  <a:schemeClr val="tx1"/>
                </a:solidFill>
                <a:effectLst/>
                <a:latin typeface="+mn-ea"/>
                <a:cs typeface="Times New Roman" panose="02020603050405020304" pitchFamily="18" charset="0"/>
              </a:rPr>
              <a:t>MZIs</a:t>
            </a:r>
            <a:r>
              <a:rPr lang="zh-CN" altLang="en-US" sz="1200" kern="100" dirty="0">
                <a:solidFill>
                  <a:schemeClr val="tx1"/>
                </a:solidFill>
                <a:effectLst/>
                <a:latin typeface="+mn-ea"/>
                <a:cs typeface="Times New Roman" panose="02020603050405020304" pitchFamily="18" charset="0"/>
              </a:rPr>
              <a:t>使金刚石网格能够最佳地消除导致</a:t>
            </a:r>
            <a:r>
              <a:rPr lang="en" altLang="zh-CN" sz="1200" kern="100" dirty="0">
                <a:solidFill>
                  <a:schemeClr val="tx1"/>
                </a:solidFill>
                <a:effectLst/>
                <a:latin typeface="+mn-ea"/>
                <a:cs typeface="Times New Roman" panose="02020603050405020304" pitchFamily="18" charset="0"/>
              </a:rPr>
              <a:t>ONNs</a:t>
            </a:r>
            <a:r>
              <a:rPr lang="zh-CN" altLang="en-US" sz="1200" kern="100" dirty="0">
                <a:solidFill>
                  <a:schemeClr val="tx1"/>
                </a:solidFill>
                <a:effectLst/>
                <a:latin typeface="+mn-ea"/>
                <a:cs typeface="Times New Roman" panose="02020603050405020304" pitchFamily="18" charset="0"/>
              </a:rPr>
              <a:t>性能下降的过量光强。 </a:t>
            </a:r>
            <a:endParaRPr lang="zh-CN" altLang="zh-CN" sz="1200" kern="100" dirty="0">
              <a:solidFill>
                <a:schemeClr val="tx1"/>
              </a:solidFill>
              <a:effectLst/>
              <a:latin typeface="+mn-ea"/>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14</a:t>
            </a:fld>
            <a:endParaRPr kumimoji="1" lang="zh-CN" altLang="en-US"/>
          </a:p>
        </p:txBody>
      </p:sp>
    </p:spTree>
    <p:extLst>
      <p:ext uri="{BB962C8B-B14F-4D97-AF65-F5344CB8AC3E}">
        <p14:creationId xmlns:p14="http://schemas.microsoft.com/office/powerpoint/2010/main" val="2511312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在通用光子网格上基于</a:t>
            </a:r>
            <a:r>
              <a:rPr lang="en-US" altLang="zh-CN" sz="1200" kern="1200" dirty="0" err="1">
                <a:solidFill>
                  <a:schemeClr val="tx1"/>
                </a:solidFill>
                <a:effectLst/>
                <a:latin typeface="+mn-lt"/>
                <a:ea typeface="+mn-ea"/>
                <a:cs typeface="+mn-cs"/>
              </a:rPr>
              <a:t>Haar</a:t>
            </a:r>
            <a:r>
              <a:rPr lang="zh-CN" altLang="zh-CN" sz="1200" kern="1200" dirty="0">
                <a:solidFill>
                  <a:schemeClr val="tx1"/>
                </a:solidFill>
                <a:effectLst/>
                <a:latin typeface="+mn-lt"/>
                <a:ea typeface="+mn-ea"/>
                <a:cs typeface="+mn-cs"/>
              </a:rPr>
              <a:t>随机</a:t>
            </a:r>
            <a:r>
              <a:rPr lang="en-US" altLang="zh-CN" sz="1200" kern="1200" dirty="0">
                <a:solidFill>
                  <a:schemeClr val="tx1"/>
                </a:solidFill>
                <a:effectLst/>
                <a:latin typeface="+mn-lt"/>
                <a:ea typeface="+mn-ea"/>
                <a:cs typeface="+mn-cs"/>
              </a:rPr>
              <a:t>unit</a:t>
            </a:r>
            <a:r>
              <a:rPr lang="zh-CN" altLang="zh-CN" sz="1200" kern="1200" dirty="0">
                <a:solidFill>
                  <a:schemeClr val="tx1"/>
                </a:solidFill>
                <a:effectLst/>
                <a:latin typeface="+mn-lt"/>
                <a:ea typeface="+mn-ea"/>
                <a:cs typeface="+mn-cs"/>
              </a:rPr>
              <a:t>矩阵的基于梯度的优化的可扩展性受到局部相互作用组件约束所产生的小反射率和</a:t>
            </a:r>
            <a:r>
              <a:rPr lang="en-US" altLang="zh-CN" sz="1200" kern="1200" dirty="0">
                <a:solidFill>
                  <a:schemeClr val="tx1"/>
                </a:solidFill>
                <a:effectLst/>
                <a:latin typeface="+mn-lt"/>
                <a:ea typeface="+mn-ea"/>
                <a:cs typeface="+mn-cs"/>
              </a:rPr>
              <a:t>MZI</a:t>
            </a:r>
            <a:r>
              <a:rPr lang="zh-CN" altLang="zh-CN" sz="1200" kern="1200" dirty="0">
                <a:solidFill>
                  <a:schemeClr val="tx1"/>
                </a:solidFill>
                <a:effectLst/>
                <a:latin typeface="+mn-lt"/>
                <a:ea typeface="+mn-ea"/>
                <a:cs typeface="+mn-cs"/>
              </a:rPr>
              <a:t>相移灵敏度的限制。如第二、第三节所示。每个</a:t>
            </a:r>
            <a:r>
              <a:rPr lang="en-US" altLang="zh-CN" sz="1200" kern="1200" dirty="0">
                <a:solidFill>
                  <a:schemeClr val="tx1"/>
                </a:solidFill>
                <a:effectLst/>
                <a:latin typeface="+mn-lt"/>
                <a:ea typeface="+mn-ea"/>
                <a:cs typeface="+mn-cs"/>
              </a:rPr>
              <a:t>MZI</a:t>
            </a:r>
            <a:r>
              <a:rPr lang="zh-CN" altLang="zh-CN" sz="1200" kern="1200" dirty="0">
                <a:solidFill>
                  <a:schemeClr val="tx1"/>
                </a:solidFill>
                <a:effectLst/>
                <a:latin typeface="+mn-lt"/>
                <a:ea typeface="+mn-ea"/>
                <a:cs typeface="+mn-cs"/>
              </a:rPr>
              <a:t>所需的平均反射率和灵敏度与受</a:t>
            </a:r>
            <a:r>
              <a:rPr lang="en-US" altLang="zh-CN" sz="1200" kern="1200" dirty="0">
                <a:solidFill>
                  <a:schemeClr val="tx1"/>
                </a:solidFill>
                <a:effectLst/>
                <a:latin typeface="+mn-lt"/>
                <a:ea typeface="+mn-ea"/>
                <a:cs typeface="+mn-cs"/>
              </a:rPr>
              <a:t>MZI</a:t>
            </a:r>
            <a:r>
              <a:rPr lang="zh-CN" altLang="zh-CN" sz="1200" kern="1200" dirty="0">
                <a:solidFill>
                  <a:schemeClr val="tx1"/>
                </a:solidFill>
                <a:effectLst/>
                <a:latin typeface="+mn-lt"/>
                <a:ea typeface="+mn-ea"/>
                <a:cs typeface="+mn-cs"/>
              </a:rPr>
              <a:t>影响的输入和输出总数成反比。如果物理组件不能满足公差要求，那么优化算法将难以收敛到目标单一算子。如第四节中</a:t>
            </a:r>
            <a:r>
              <a:rPr lang="en-US" altLang="zh-CN" sz="1200" kern="1200" dirty="0">
                <a:solidFill>
                  <a:schemeClr val="tx1"/>
                </a:solidFill>
                <a:effectLst/>
                <a:latin typeface="+mn-lt"/>
                <a:ea typeface="+mn-ea"/>
                <a:cs typeface="+mn-cs"/>
              </a:rPr>
              <a:t>N = 128</a:t>
            </a:r>
            <a:r>
              <a:rPr lang="zh-CN" altLang="zh-CN" sz="1200" kern="1200" dirty="0">
                <a:solidFill>
                  <a:schemeClr val="tx1"/>
                </a:solidFill>
                <a:effectLst/>
                <a:latin typeface="+mn-lt"/>
                <a:ea typeface="+mn-ea"/>
                <a:cs typeface="+mn-cs"/>
              </a:rPr>
              <a:t>的情况所示，如果随机初始化移相器，通常不会通过原位反向传播实现收敛。但是，即使存在明显的模拟分束器制造误差，</a:t>
            </a:r>
            <a:r>
              <a:rPr lang="en-US" altLang="zh-CN" sz="1200" kern="1200" dirty="0" err="1">
                <a:solidFill>
                  <a:schemeClr val="tx1"/>
                </a:solidFill>
                <a:effectLst/>
                <a:latin typeface="+mn-lt"/>
                <a:ea typeface="+mn-ea"/>
                <a:cs typeface="+mn-cs"/>
              </a:rPr>
              <a:t>Haar</a:t>
            </a:r>
            <a:r>
              <a:rPr lang="zh-CN" altLang="zh-CN" sz="1200" kern="1200" dirty="0">
                <a:solidFill>
                  <a:schemeClr val="tx1"/>
                </a:solidFill>
                <a:effectLst/>
                <a:latin typeface="+mn-lt"/>
                <a:ea typeface="+mn-ea"/>
                <a:cs typeface="+mn-cs"/>
              </a:rPr>
              <a:t>的初始化也足以使优化收敛到所需的随机</a:t>
            </a:r>
            <a:r>
              <a:rPr lang="en-US" altLang="zh-CN" sz="1200" kern="1200" dirty="0">
                <a:solidFill>
                  <a:schemeClr val="tx1"/>
                </a:solidFill>
                <a:effectLst/>
                <a:latin typeface="+mn-lt"/>
                <a:ea typeface="+mn-ea"/>
                <a:cs typeface="+mn-cs"/>
              </a:rPr>
              <a:t>unit</a:t>
            </a:r>
            <a:r>
              <a:rPr lang="zh-CN" altLang="zh-CN" sz="1200" kern="1200" dirty="0">
                <a:solidFill>
                  <a:schemeClr val="tx1"/>
                </a:solidFill>
                <a:effectLst/>
                <a:latin typeface="+mn-lt"/>
                <a:ea typeface="+mn-ea"/>
                <a:cs typeface="+mn-cs"/>
              </a:rPr>
              <a:t>矩阵。</a:t>
            </a:r>
          </a:p>
          <a:p>
            <a:r>
              <a:rPr lang="zh-CN" altLang="zh-CN" sz="1200" kern="1200" dirty="0">
                <a:solidFill>
                  <a:schemeClr val="tx1"/>
                </a:solidFill>
                <a:effectLst/>
                <a:latin typeface="+mn-lt"/>
                <a:ea typeface="+mn-ea"/>
                <a:cs typeface="+mn-cs"/>
              </a:rPr>
              <a:t>在第五节，我们建议添加额外的可调分束器或网格非局部性，以加快网格优化。标准光子网格上的朴素（均匀随机）初始化很难通过梯度下降来学习随机</a:t>
            </a:r>
            <a:r>
              <a:rPr lang="en-US" altLang="zh-CN" sz="1200" kern="1200" dirty="0">
                <a:solidFill>
                  <a:schemeClr val="tx1"/>
                </a:solidFill>
                <a:effectLst/>
                <a:latin typeface="+mn-lt"/>
                <a:ea typeface="+mn-ea"/>
                <a:cs typeface="+mn-cs"/>
              </a:rPr>
              <a:t>unit</a:t>
            </a:r>
            <a:r>
              <a:rPr lang="zh-CN" altLang="zh-CN" sz="1200" kern="1200" dirty="0">
                <a:solidFill>
                  <a:schemeClr val="tx1"/>
                </a:solidFill>
                <a:effectLst/>
                <a:latin typeface="+mn-lt"/>
                <a:ea typeface="+mn-ea"/>
                <a:cs typeface="+mn-cs"/>
              </a:rPr>
              <a:t>矩阵。通过在网格中引入非局部性，我们可以提高优化性能，而无需额外的参数。</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Haar</a:t>
            </a:r>
            <a:r>
              <a:rPr lang="zh-CN" altLang="zh-CN" sz="1200" kern="1200" dirty="0">
                <a:solidFill>
                  <a:schemeClr val="tx1"/>
                </a:solidFill>
                <a:effectLst/>
                <a:latin typeface="+mn-lt"/>
                <a:ea typeface="+mn-ea"/>
                <a:cs typeface="+mn-cs"/>
              </a:rPr>
              <a:t>初始化的冗余体系结构可以为</a:t>
            </a:r>
            <a:r>
              <a:rPr lang="en-US" altLang="zh-CN" sz="1200" kern="1200" dirty="0" err="1">
                <a:solidFill>
                  <a:schemeClr val="tx1"/>
                </a:solidFill>
                <a:effectLst/>
                <a:latin typeface="+mn-lt"/>
                <a:ea typeface="+mn-ea"/>
                <a:cs typeface="+mn-cs"/>
              </a:rPr>
              <a:t>Haar</a:t>
            </a:r>
            <a:r>
              <a:rPr lang="zh-CN" altLang="zh-CN" sz="1200" kern="1200" dirty="0">
                <a:solidFill>
                  <a:schemeClr val="tx1"/>
                </a:solidFill>
                <a:effectLst/>
                <a:latin typeface="+mn-lt"/>
                <a:ea typeface="+mn-ea"/>
                <a:cs typeface="+mn-cs"/>
              </a:rPr>
              <a:t>随机</a:t>
            </a:r>
            <a:r>
              <a:rPr lang="en-US" altLang="zh-CN" sz="1200" kern="1200" dirty="0">
                <a:solidFill>
                  <a:schemeClr val="tx1"/>
                </a:solidFill>
                <a:effectLst/>
                <a:latin typeface="+mn-lt"/>
                <a:ea typeface="+mn-ea"/>
                <a:cs typeface="+mn-cs"/>
              </a:rPr>
              <a:t>unit</a:t>
            </a:r>
            <a:r>
              <a:rPr lang="zh-CN" altLang="zh-CN" sz="1200" kern="1200" dirty="0">
                <a:solidFill>
                  <a:schemeClr val="tx1"/>
                </a:solidFill>
                <a:effectLst/>
                <a:latin typeface="+mn-lt"/>
                <a:ea typeface="+mn-ea"/>
                <a:cs typeface="+mn-cs"/>
              </a:rPr>
              <a:t>矩阵的均方误差降低</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个数量级，并将对该矩阵的优化时间减少至少</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个数量级，如图</a:t>
            </a:r>
            <a:r>
              <a:rPr lang="en-US" altLang="zh-CN" sz="1200" kern="1200" dirty="0">
                <a:solidFill>
                  <a:schemeClr val="tx1"/>
                </a:solidFill>
                <a:effectLst/>
                <a:latin typeface="+mn-lt"/>
                <a:ea typeface="+mn-ea"/>
                <a:cs typeface="+mn-cs"/>
              </a:rPr>
              <a:t>7 </a:t>
            </a:r>
            <a:r>
              <a:rPr lang="zh-CN" altLang="zh-CN" sz="1200" kern="1200" dirty="0">
                <a:solidFill>
                  <a:schemeClr val="tx1"/>
                </a:solidFill>
                <a:effectLst/>
                <a:latin typeface="+mn-lt"/>
                <a:ea typeface="+mn-ea"/>
                <a:cs typeface="+mn-cs"/>
              </a:rPr>
              <a:t>所示。这表明光子网格组件的结构选择和初始化对于提高可重构通用光子器件及其许多经典和量子应用的可扩展性和稳定性可能是重要的。</a:t>
            </a:r>
          </a:p>
          <a:p>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如图。</a:t>
            </a:r>
            <a:r>
              <a:rPr lang="en-US" altLang="zh-CN" sz="1200" kern="1200" dirty="0">
                <a:solidFill>
                  <a:schemeClr val="tx1"/>
                </a:solidFill>
                <a:effectLst/>
                <a:latin typeface="+mn-lt"/>
                <a:ea typeface="+mn-ea"/>
                <a:cs typeface="+mn-cs"/>
              </a:rPr>
              <a:t> 7.</a:t>
            </a: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20,000</a:t>
            </a:r>
            <a:r>
              <a:rPr lang="zh-CN" altLang="zh-CN" sz="1200" kern="1200" dirty="0">
                <a:solidFill>
                  <a:schemeClr val="tx1"/>
                </a:solidFill>
                <a:effectLst/>
                <a:latin typeface="+mn-lt"/>
                <a:ea typeface="+mn-ea"/>
                <a:cs typeface="+mn-cs"/>
              </a:rPr>
              <a:t>次迭代，矩形（</a:t>
            </a:r>
            <a:r>
              <a:rPr lang="en-US" altLang="zh-CN" sz="1200" kern="1200" dirty="0">
                <a:solidFill>
                  <a:schemeClr val="tx1"/>
                </a:solidFill>
                <a:effectLst/>
                <a:latin typeface="+mn-lt"/>
                <a:ea typeface="+mn-ea"/>
                <a:cs typeface="+mn-cs"/>
              </a:rPr>
              <a:t>RM</a:t>
            </a:r>
            <a:r>
              <a:rPr lang="zh-CN" altLang="zh-CN" sz="1200" kern="1200" dirty="0">
                <a:solidFill>
                  <a:schemeClr val="tx1"/>
                </a:solidFill>
                <a:effectLst/>
                <a:latin typeface="+mn-lt"/>
                <a:ea typeface="+mn-ea"/>
                <a:cs typeface="+mn-cs"/>
              </a:rPr>
              <a:t>），置换矩形（</a:t>
            </a:r>
            <a:r>
              <a:rPr lang="en-US" altLang="zh-CN" sz="1200" kern="1200" dirty="0">
                <a:solidFill>
                  <a:schemeClr val="tx1"/>
                </a:solidFill>
                <a:effectLst/>
                <a:latin typeface="+mn-lt"/>
                <a:ea typeface="+mn-ea"/>
                <a:cs typeface="+mn-cs"/>
              </a:rPr>
              <a:t>PRM</a:t>
            </a:r>
            <a:r>
              <a:rPr lang="zh-CN" altLang="zh-CN" sz="1200" kern="1200" dirty="0">
                <a:solidFill>
                  <a:schemeClr val="tx1"/>
                </a:solidFill>
                <a:effectLst/>
                <a:latin typeface="+mn-lt"/>
                <a:ea typeface="+mn-ea"/>
                <a:cs typeface="+mn-cs"/>
              </a:rPr>
              <a:t>）和冗余矩形（</a:t>
            </a:r>
            <a:r>
              <a:rPr lang="en-US" altLang="zh-CN" sz="1200" kern="1200" dirty="0">
                <a:solidFill>
                  <a:schemeClr val="tx1"/>
                </a:solidFill>
                <a:effectLst/>
                <a:latin typeface="+mn-lt"/>
                <a:ea typeface="+mn-ea"/>
                <a:cs typeface="+mn-cs"/>
              </a:rPr>
              <a:t>RRM</a:t>
            </a:r>
            <a:r>
              <a:rPr lang="zh-CN" altLang="zh-CN" sz="1200" kern="1200" dirty="0">
                <a:solidFill>
                  <a:schemeClr val="tx1"/>
                </a:solidFill>
                <a:effectLst/>
                <a:latin typeface="+mn-lt"/>
                <a:ea typeface="+mn-ea"/>
                <a:cs typeface="+mn-cs"/>
              </a:rPr>
              <a:t>）网格之间</a:t>
            </a:r>
            <a:r>
              <a:rPr lang="en-US" altLang="zh-CN" sz="1200" kern="1200" dirty="0">
                <a:solidFill>
                  <a:schemeClr val="tx1"/>
                </a:solidFill>
                <a:effectLst/>
                <a:latin typeface="+mn-lt"/>
                <a:ea typeface="+mn-ea"/>
                <a:cs typeface="+mn-cs"/>
              </a:rPr>
              <a:t>N = 128</a:t>
            </a:r>
            <a:r>
              <a:rPr lang="zh-CN" altLang="zh-CN" sz="1200" kern="1200" dirty="0">
                <a:solidFill>
                  <a:schemeClr val="tx1"/>
                </a:solidFill>
                <a:effectLst/>
                <a:latin typeface="+mn-lt"/>
                <a:ea typeface="+mn-ea"/>
                <a:cs typeface="+mn-cs"/>
              </a:rPr>
              <a:t>的张量流测试误差的比较，</a:t>
            </a:r>
            <a:r>
              <a:rPr lang="en-US" altLang="zh-CN" sz="1200" kern="1200" dirty="0">
                <a:solidFill>
                  <a:schemeClr val="tx1"/>
                </a:solidFill>
                <a:effectLst/>
                <a:latin typeface="+mn-lt"/>
                <a:ea typeface="+mn-ea"/>
                <a:cs typeface="+mn-cs"/>
              </a:rPr>
              <a:t>Adam</a:t>
            </a:r>
            <a:r>
              <a:rPr lang="zh-CN" altLang="zh-CN" sz="1200" kern="1200" dirty="0">
                <a:solidFill>
                  <a:schemeClr val="tx1"/>
                </a:solidFill>
                <a:effectLst/>
                <a:latin typeface="+mn-lt"/>
                <a:ea typeface="+mn-ea"/>
                <a:cs typeface="+mn-cs"/>
              </a:rPr>
              <a:t>更新，学习率为</a:t>
            </a:r>
            <a:r>
              <a:rPr lang="en-US" altLang="zh-CN" sz="1200" kern="1200" dirty="0">
                <a:solidFill>
                  <a:schemeClr val="tx1"/>
                </a:solidFill>
                <a:effectLst/>
                <a:latin typeface="+mn-lt"/>
                <a:ea typeface="+mn-ea"/>
                <a:cs typeface="+mn-cs"/>
              </a:rPr>
              <a:t>0.0025</a:t>
            </a:r>
            <a:r>
              <a:rPr lang="zh-CN" altLang="zh-CN" sz="1200" kern="1200" dirty="0">
                <a:solidFill>
                  <a:schemeClr val="tx1"/>
                </a:solidFill>
                <a:effectLst/>
                <a:latin typeface="+mn-lt"/>
                <a:ea typeface="+mn-ea"/>
                <a:cs typeface="+mn-cs"/>
              </a:rPr>
              <a:t>，批处理大小为</a:t>
            </a:r>
            <a:r>
              <a:rPr lang="en-US" altLang="zh-CN" sz="1200" kern="1200" dirty="0">
                <a:solidFill>
                  <a:schemeClr val="tx1"/>
                </a:solidFill>
                <a:effectLst/>
                <a:latin typeface="+mn-lt"/>
                <a:ea typeface="+mn-ea"/>
                <a:cs typeface="+mn-cs"/>
              </a:rPr>
              <a:t>256 </a:t>
            </a:r>
            <a:r>
              <a:rPr lang="zh-CN" altLang="zh-CN" sz="1200" kern="1200" dirty="0">
                <a:solidFill>
                  <a:schemeClr val="tx1"/>
                </a:solidFill>
                <a:effectLst/>
                <a:latin typeface="+mn-lt"/>
                <a:ea typeface="+mn-ea"/>
                <a:cs typeface="+mn-cs"/>
              </a:rPr>
              <a:t>理想表示</a:t>
            </a:r>
            <a:r>
              <a:rPr lang="en-US" altLang="zh-CN" sz="1200" kern="1200" dirty="0">
                <a:solidFill>
                  <a:schemeClr val="tx1"/>
                </a:solidFill>
                <a:effectLst/>
                <a:latin typeface="+mn-lt"/>
                <a:ea typeface="+mn-ea"/>
                <a:cs typeface="+mn-cs"/>
              </a:rPr>
              <a:t>ε= 0</a:t>
            </a:r>
            <a:r>
              <a:rPr lang="zh-CN" altLang="zh-CN" sz="1200" kern="1200" dirty="0">
                <a:solidFill>
                  <a:schemeClr val="tx1"/>
                </a:solidFill>
                <a:effectLst/>
                <a:latin typeface="+mn-lt"/>
                <a:ea typeface="+mn-ea"/>
                <a:cs typeface="+mn-cs"/>
              </a:rPr>
              <a:t>的</a:t>
            </a:r>
            <a:r>
              <a:rPr lang="en-US" altLang="zh-CN" sz="1200" kern="1200" dirty="0" err="1">
                <a:solidFill>
                  <a:schemeClr val="tx1"/>
                </a:solidFill>
                <a:effectLst/>
                <a:latin typeface="+mn-lt"/>
                <a:ea typeface="+mn-ea"/>
                <a:cs typeface="+mn-cs"/>
              </a:rPr>
              <a:t>Haar</a:t>
            </a:r>
            <a:r>
              <a:rPr lang="zh-CN" altLang="zh-CN" sz="1200" kern="1200" dirty="0">
                <a:solidFill>
                  <a:schemeClr val="tx1"/>
                </a:solidFill>
                <a:effectLst/>
                <a:latin typeface="+mn-lt"/>
                <a:ea typeface="+mn-ea"/>
                <a:cs typeface="+mn-cs"/>
              </a:rPr>
              <a:t>初始化</a:t>
            </a:r>
            <a:r>
              <a:rPr lang="en-US" altLang="zh-CN" sz="1200" kern="1200" dirty="0" err="1">
                <a:solidFill>
                  <a:schemeClr val="tx1"/>
                </a:solidFill>
                <a:effectLst/>
                <a:latin typeface="+mn-lt"/>
                <a:ea typeface="+mn-ea"/>
                <a:cs typeface="+mn-cs"/>
              </a:rPr>
              <a:t>θnlδN</a:t>
            </a:r>
            <a:r>
              <a:rPr lang="zh-CN" altLang="zh-CN" sz="1200" kern="1200" dirty="0">
                <a:solidFill>
                  <a:schemeClr val="tx1"/>
                </a:solidFill>
                <a:effectLst/>
                <a:latin typeface="+mn-lt"/>
                <a:ea typeface="+mn-ea"/>
                <a:cs typeface="+mn-cs"/>
              </a:rPr>
              <a:t>是在冗余网格中添加的附加层。 当达到机器精度内的收敛时，我们停止</a:t>
            </a:r>
            <a:r>
              <a:rPr lang="en-US" altLang="zh-CN" sz="1200" kern="1200" dirty="0" err="1">
                <a:solidFill>
                  <a:schemeClr val="tx1"/>
                </a:solidFill>
                <a:effectLst/>
                <a:latin typeface="+mn-lt"/>
                <a:ea typeface="+mn-ea"/>
                <a:cs typeface="+mn-cs"/>
              </a:rPr>
              <a:t>δN</a:t>
            </a:r>
            <a:r>
              <a:rPr lang="en-US" altLang="zh-CN" sz="1200" kern="1200" dirty="0">
                <a:solidFill>
                  <a:schemeClr val="tx1"/>
                </a:solidFill>
                <a:effectLst/>
                <a:latin typeface="+mn-lt"/>
                <a:ea typeface="+mn-ea"/>
                <a:cs typeface="+mn-cs"/>
              </a:rPr>
              <a:t>= 128</a:t>
            </a:r>
            <a:r>
              <a:rPr lang="zh-CN" altLang="zh-CN" sz="1200" kern="1200" dirty="0">
                <a:solidFill>
                  <a:schemeClr val="tx1"/>
                </a:solidFill>
                <a:effectLst/>
                <a:latin typeface="+mn-lt"/>
                <a:ea typeface="+mn-ea"/>
                <a:cs typeface="+mn-cs"/>
              </a:rPr>
              <a:t>运行</a:t>
            </a:r>
            <a:r>
              <a:rPr lang="en-US" altLang="zh-CN" sz="1200" kern="1200" dirty="0">
                <a:solidFill>
                  <a:schemeClr val="tx1"/>
                </a:solidFill>
                <a:effectLst/>
                <a:latin typeface="+mn-lt"/>
                <a:ea typeface="+mn-ea"/>
                <a:cs typeface="+mn-cs"/>
              </a:rPr>
              <a:t>4000</a:t>
            </a:r>
            <a:r>
              <a:rPr lang="zh-CN" altLang="zh-CN" sz="1200" kern="1200" dirty="0">
                <a:solidFill>
                  <a:schemeClr val="tx1"/>
                </a:solidFill>
                <a:effectLst/>
                <a:latin typeface="+mn-lt"/>
                <a:ea typeface="+mn-ea"/>
                <a:cs typeface="+mn-cs"/>
              </a:rPr>
              <a:t>次迭代。 具有</a:t>
            </a:r>
            <a:r>
              <a:rPr lang="en-US" altLang="zh-CN" sz="1200" kern="1200" dirty="0">
                <a:solidFill>
                  <a:schemeClr val="tx1"/>
                </a:solidFill>
                <a:effectLst/>
                <a:latin typeface="+mn-lt"/>
                <a:ea typeface="+mn-ea"/>
                <a:cs typeface="+mn-cs"/>
              </a:rPr>
              <a:t>32</a:t>
            </a:r>
            <a:r>
              <a:rPr lang="zh-CN" altLang="zh-CN" sz="1200" kern="1200" dirty="0">
                <a:solidFill>
                  <a:schemeClr val="tx1"/>
                </a:solidFill>
                <a:effectLst/>
                <a:latin typeface="+mn-lt"/>
                <a:ea typeface="+mn-ea"/>
                <a:cs typeface="+mn-cs"/>
              </a:rPr>
              <a:t>个附加层的冗余网格的收敛性优于置换矩形网格，并且仅具有</a:t>
            </a:r>
            <a:r>
              <a:rPr lang="en-US" altLang="zh-CN" sz="1200" kern="1200" dirty="0">
                <a:solidFill>
                  <a:schemeClr val="tx1"/>
                </a:solidFill>
                <a:effectLst/>
                <a:latin typeface="+mn-lt"/>
                <a:ea typeface="+mn-ea"/>
                <a:cs typeface="+mn-cs"/>
              </a:rPr>
              <a:t>16</a:t>
            </a:r>
            <a:r>
              <a:rPr lang="zh-CN" altLang="zh-CN" sz="1200" kern="1200" dirty="0">
                <a:solidFill>
                  <a:schemeClr val="tx1"/>
                </a:solidFill>
                <a:effectLst/>
                <a:latin typeface="+mn-lt"/>
                <a:ea typeface="+mn-ea"/>
                <a:cs typeface="+mn-cs"/>
              </a:rPr>
              <a:t>个附加层，我们得到的性能几乎相同。</a:t>
            </a:r>
          </a:p>
          <a:p>
            <a:endParaRPr lang="en-US" altLang="zh-CN" b="0" u="none" strike="noStrike" dirty="0">
              <a:effectLst/>
              <a:hlinkClick r:id="rId3"/>
            </a:endParaRPr>
          </a:p>
          <a:p>
            <a:br>
              <a:rPr lang="en-US" altLang="zh-CN" b="0" u="none" strike="noStrike" dirty="0">
                <a:effectLst/>
                <a:hlinkClick r:id="rId3"/>
              </a:rPr>
            </a:br>
            <a:endParaRPr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15</a:t>
            </a:fld>
            <a:endParaRPr kumimoji="1" lang="zh-CN" altLang="en-US"/>
          </a:p>
        </p:txBody>
      </p:sp>
    </p:spTree>
    <p:extLst>
      <p:ext uri="{BB962C8B-B14F-4D97-AF65-F5344CB8AC3E}">
        <p14:creationId xmlns:p14="http://schemas.microsoft.com/office/powerpoint/2010/main" val="38686450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首先，假设我们有一些调整分束器的方法，我们展示了如何使用“分束器 </a:t>
            </a:r>
            <a:r>
              <a:rPr lang="en-US" altLang="zh-CN" dirty="0"/>
              <a:t>50∶50 </a:t>
            </a:r>
            <a:r>
              <a:rPr lang="zh-CN" altLang="en-US" dirty="0"/>
              <a:t>设置算法”（</a:t>
            </a:r>
            <a:r>
              <a:rPr lang="en-US" altLang="zh-CN" dirty="0"/>
              <a:t>BFSA</a:t>
            </a:r>
            <a:r>
              <a:rPr lang="zh-CN" altLang="en-US" dirty="0"/>
              <a:t>）将它们设置为仅基于最大化或最小化功率的 </a:t>
            </a:r>
            <a:r>
              <a:rPr lang="en-US" altLang="zh-CN" dirty="0"/>
              <a:t>MZI </a:t>
            </a:r>
            <a:r>
              <a:rPr lang="zh-CN" altLang="en-US" dirty="0"/>
              <a:t>中的 </a:t>
            </a:r>
            <a:r>
              <a:rPr lang="en-US" altLang="zh-CN" dirty="0"/>
              <a:t>50∶50</a:t>
            </a:r>
            <a:r>
              <a:rPr lang="zh-CN" altLang="en-US" dirty="0"/>
              <a:t>探测器；重要的是，这种方法不需要我们校准或平衡光电探测器，直接测量分流比本身。</a:t>
            </a:r>
            <a:br>
              <a:rPr lang="zh-CN" altLang="en-US" dirty="0"/>
            </a:br>
            <a:r>
              <a:rPr lang="zh-CN" altLang="en-US" dirty="0"/>
              <a:t>其次，我们表明，通过双马赫</a:t>
            </a:r>
            <a:r>
              <a:rPr lang="en-US" altLang="zh-CN" dirty="0"/>
              <a:t>-</a:t>
            </a:r>
            <a:r>
              <a:rPr lang="zh-CN" altLang="en-US" dirty="0"/>
              <a:t>曾德干涉仪 </a:t>
            </a:r>
            <a:r>
              <a:rPr lang="en-US" altLang="zh-CN" dirty="0"/>
              <a:t>(DMZI) </a:t>
            </a:r>
            <a:r>
              <a:rPr lang="zh-CN" altLang="en-US" dirty="0"/>
              <a:t>配置，我们可以使用固定制造的分光比，可以在 </a:t>
            </a:r>
            <a:r>
              <a:rPr lang="en-US" altLang="zh-CN" dirty="0"/>
              <a:t>85∶15 </a:t>
            </a:r>
            <a:r>
              <a:rPr lang="zh-CN" altLang="en-US" dirty="0"/>
              <a:t>到 </a:t>
            </a:r>
            <a:r>
              <a:rPr lang="en-US" altLang="zh-CN" dirty="0"/>
              <a:t>15∶85 </a:t>
            </a:r>
            <a:r>
              <a:rPr lang="zh-CN" altLang="en-US" dirty="0"/>
              <a:t>之间变化；自动设置后，</a:t>
            </a:r>
            <a:r>
              <a:rPr lang="en-US" altLang="zh-CN" dirty="0"/>
              <a:t>DMZI </a:t>
            </a:r>
            <a:r>
              <a:rPr lang="zh-CN" altLang="en-US" dirty="0"/>
              <a:t>就像一个完美的 </a:t>
            </a:r>
            <a:r>
              <a:rPr lang="en-US" altLang="zh-CN" dirty="0"/>
              <a:t>MZI</a:t>
            </a:r>
            <a:r>
              <a:rPr lang="zh-CN" altLang="en-US" dirty="0"/>
              <a:t>，具有 </a:t>
            </a:r>
            <a:r>
              <a:rPr lang="en-US" altLang="zh-CN" dirty="0"/>
              <a:t>50:50 </a:t>
            </a:r>
            <a:r>
              <a:rPr lang="zh-CN" altLang="en-US" dirty="0"/>
              <a:t>的分束比。</a:t>
            </a:r>
            <a:br>
              <a:rPr lang="zh-CN" altLang="en-US" dirty="0"/>
            </a:br>
            <a:r>
              <a:rPr lang="zh-CN" altLang="en-US" dirty="0"/>
              <a:t>第三，使用“网格 </a:t>
            </a:r>
            <a:r>
              <a:rPr lang="en-US" altLang="zh-CN" dirty="0"/>
              <a:t>50∶50 </a:t>
            </a:r>
            <a:r>
              <a:rPr lang="zh-CN" altLang="en-US" dirty="0"/>
              <a:t>设置算法”（</a:t>
            </a:r>
            <a:r>
              <a:rPr lang="en-US" altLang="zh-CN" dirty="0"/>
              <a:t>MFSA</a:t>
            </a:r>
            <a:r>
              <a:rPr lang="zh-CN" altLang="en-US" dirty="0"/>
              <a:t>），我们表明即使仅使用网格外部的探测器，也可以在整个连接的干涉仪网格上顺序执行此操作。在这样的网格设置过程之后，我们可以使用自配置方法 </a:t>
            </a:r>
            <a:r>
              <a:rPr lang="en-US" altLang="zh-CN" dirty="0"/>
              <a:t>[17,18] </a:t>
            </a:r>
            <a:r>
              <a:rPr lang="zh-CN" altLang="en-US" dirty="0"/>
              <a:t>来编程我们希望现在“完美”干涉仪网格执行的实际功能。</a:t>
            </a:r>
            <a:br>
              <a:rPr lang="zh-CN" altLang="en-US" dirty="0"/>
            </a:br>
            <a:r>
              <a:rPr lang="zh-CN" altLang="en-US" dirty="0"/>
              <a:t>因此，我们可以考虑大规模制造复杂的线性干涉仪网格，具有宽松的公差且无需精确校准；然后可以在现场自动将生成的设备设置为用于任何线性函数的任意现场可编程线性阵列 </a:t>
            </a:r>
            <a:r>
              <a:rPr lang="en-US" altLang="zh-CN" dirty="0"/>
              <a:t>(FPLA) </a:t>
            </a:r>
            <a:r>
              <a:rPr lang="zh-CN" altLang="en-US" dirty="0"/>
              <a:t>处理器。所有这些调整和编程都使用仅基于最小化（或最大化）探测器功率的渐进式非迭代算法，无需校准任何组件。</a:t>
            </a:r>
            <a:br>
              <a:rPr lang="zh-CN" altLang="en-US" dirty="0"/>
            </a:br>
            <a:endParaRPr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16</a:t>
            </a:fld>
            <a:endParaRPr kumimoji="1" lang="zh-CN" altLang="en-US"/>
          </a:p>
        </p:txBody>
      </p:sp>
    </p:spTree>
    <p:extLst>
      <p:ext uri="{BB962C8B-B14F-4D97-AF65-F5344CB8AC3E}">
        <p14:creationId xmlns:p14="http://schemas.microsoft.com/office/powerpoint/2010/main" val="12446192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那我们正在做的这个方向就是解决这个问题的</a:t>
            </a:r>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17</a:t>
            </a:fld>
            <a:endParaRPr kumimoji="1" lang="zh-CN" altLang="en-US"/>
          </a:p>
        </p:txBody>
      </p:sp>
    </p:spTree>
    <p:extLst>
      <p:ext uri="{BB962C8B-B14F-4D97-AF65-F5344CB8AC3E}">
        <p14:creationId xmlns:p14="http://schemas.microsoft.com/office/powerpoint/2010/main" val="3668779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先来看一下权重矩阵是如何推导到电压配置的</a:t>
            </a:r>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18</a:t>
            </a:fld>
            <a:endParaRPr kumimoji="1" lang="zh-CN" altLang="en-US"/>
          </a:p>
        </p:txBody>
      </p:sp>
    </p:spTree>
    <p:extLst>
      <p:ext uri="{BB962C8B-B14F-4D97-AF65-F5344CB8AC3E}">
        <p14:creationId xmlns:p14="http://schemas.microsoft.com/office/powerpoint/2010/main" val="353846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那接下来我们就需要得到权重矩阵和电压配置这些数据。第一步</a:t>
            </a:r>
            <a:r>
              <a:rPr lang="en-US" altLang="zh-CN" dirty="0"/>
              <a:t>……</a:t>
            </a:r>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19</a:t>
            </a:fld>
            <a:endParaRPr kumimoji="1" lang="zh-CN" altLang="en-US"/>
          </a:p>
        </p:txBody>
      </p:sp>
    </p:spTree>
    <p:extLst>
      <p:ext uri="{BB962C8B-B14F-4D97-AF65-F5344CB8AC3E}">
        <p14:creationId xmlns:p14="http://schemas.microsoft.com/office/powerpoint/2010/main" val="3945762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在了解光子神经网络前，我们先看一下电的神经网络，这里只展示出来了简单的一个单层神经网络。我们可以看到，在神经网络中，权重矩阵无疑是重中之重，决定了要素与目标值之间的关系。</a:t>
            </a:r>
            <a:endParaRPr kumimoji="1" lang="en-US" altLang="zh-CN" dirty="0"/>
          </a:p>
          <a:p>
            <a:r>
              <a:rPr kumimoji="1" lang="zh-CN" altLang="en-US" dirty="0"/>
              <a:t>那么在光子神经网络中，我们如何实现用光子技术实现权重矩阵呢？</a:t>
            </a:r>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3</a:t>
            </a:fld>
            <a:endParaRPr kumimoji="1" lang="zh-CN" altLang="en-US"/>
          </a:p>
        </p:txBody>
      </p:sp>
    </p:spTree>
    <p:extLst>
      <p:ext uri="{BB962C8B-B14F-4D97-AF65-F5344CB8AC3E}">
        <p14:creationId xmlns:p14="http://schemas.microsoft.com/office/powerpoint/2010/main" val="3200260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spc="-20" dirty="0">
                <a:effectLst/>
                <a:latin typeface="Times New Roman" panose="02020603050405020304" pitchFamily="18" charset="0"/>
                <a:ea typeface="宋体" panose="02010600030101010101" pitchFamily="2" charset="-122"/>
              </a:rPr>
              <a:t>根据</a:t>
            </a:r>
            <a:r>
              <a:rPr lang="zh-CN" altLang="zh-CN" sz="1800" kern="100" spc="-20" dirty="0">
                <a:effectLst/>
                <a:latin typeface="Times New Roman" panose="02020603050405020304" pitchFamily="18" charset="0"/>
                <a:ea typeface="宋体" panose="02010600030101010101" pitchFamily="2" charset="-122"/>
              </a:rPr>
              <a:t>核心光子技术的差异</a:t>
            </a:r>
            <a:r>
              <a:rPr lang="zh-CN" altLang="en-US" sz="1800" kern="100" spc="-20" dirty="0">
                <a:effectLst/>
                <a:latin typeface="Times New Roman" panose="02020603050405020304" pitchFamily="18" charset="0"/>
                <a:ea typeface="宋体" panose="02010600030101010101" pitchFamily="2" charset="-122"/>
              </a:rPr>
              <a:t>分成了三类</a:t>
            </a:r>
            <a:r>
              <a:rPr lang="zh-CN" altLang="zh-CN" sz="1800" kern="100" spc="-20" dirty="0">
                <a:effectLst/>
                <a:latin typeface="Times New Roman" panose="02020603050405020304" pitchFamily="18" charset="0"/>
                <a:ea typeface="宋体" panose="02010600030101010101" pitchFamily="2" charset="-122"/>
              </a:rPr>
              <a:t>。第一类是基于硅光子集成技术的光子神经网络方案，</a:t>
            </a:r>
            <a:endParaRPr lang="en-US" altLang="zh-CN" sz="1800" kern="100" spc="-2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spc="-20" dirty="0">
                <a:effectLst/>
                <a:latin typeface="Times New Roman" panose="02020603050405020304" pitchFamily="18" charset="0"/>
                <a:ea typeface="宋体" panose="02010600030101010101" pitchFamily="2" charset="-122"/>
              </a:rPr>
              <a:t>有</a:t>
            </a:r>
            <a:r>
              <a:rPr lang="en-US" altLang="zh-CN" sz="1800" kern="100" spc="-20" dirty="0">
                <a:effectLst/>
                <a:latin typeface="Times New Roman" panose="02020603050405020304" pitchFamily="18" charset="0"/>
                <a:ea typeface="宋体" panose="02010600030101010101" pitchFamily="2" charset="-122"/>
              </a:rPr>
              <a:t>1.</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可编程</a:t>
            </a:r>
            <a:r>
              <a:rPr lang="en-US"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MZI</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马赫曾德尔干涉仪</a:t>
            </a:r>
            <a:r>
              <a:rPr lang="zh-CN" altLang="zh-CN" sz="2800" dirty="0">
                <a:effectLst/>
              </a:rPr>
              <a:t> </a:t>
            </a:r>
            <a:r>
              <a:rPr lang="en-US" altLang="zh-CN" sz="2800" dirty="0">
                <a:effectLst/>
              </a:rPr>
              <a:t>2.MRR</a:t>
            </a:r>
            <a:r>
              <a:rPr lang="zh-CN" altLang="en-US" sz="2800" dirty="0">
                <a:effectLst/>
              </a:rPr>
              <a:t>（</a:t>
            </a:r>
            <a:r>
              <a:rPr lang="en" altLang="zh-CN" sz="4000" b="0" i="0" dirty="0" err="1">
                <a:solidFill>
                  <a:srgbClr val="222222"/>
                </a:solidFill>
                <a:effectLst/>
                <a:latin typeface="Arial" panose="020B0604020202020204" pitchFamily="34" charset="0"/>
              </a:rPr>
              <a:t>Microring</a:t>
            </a:r>
            <a:r>
              <a:rPr lang="en" altLang="zh-CN" sz="4000" b="0" i="0" dirty="0">
                <a:solidFill>
                  <a:srgbClr val="222222"/>
                </a:solidFill>
                <a:effectLst/>
                <a:latin typeface="Arial" panose="020B0604020202020204" pitchFamily="34" charset="0"/>
              </a:rPr>
              <a:t> Resonators</a:t>
            </a:r>
            <a:r>
              <a:rPr lang="zh-CN" altLang="en-US" sz="4000" b="0" i="0" dirty="0">
                <a:solidFill>
                  <a:srgbClr val="222222"/>
                </a:solidFill>
                <a:effectLst/>
                <a:latin typeface="Arial" panose="020B0604020202020204" pitchFamily="34" charset="0"/>
              </a:rPr>
              <a:t>）</a:t>
            </a:r>
            <a:r>
              <a:rPr lang="zh-CN" altLang="en-US" sz="2800" b="0" i="0" dirty="0">
                <a:solidFill>
                  <a:srgbClr val="F73131"/>
                </a:solidFill>
                <a:effectLst/>
                <a:latin typeface="Arial" panose="020B0604020202020204" pitchFamily="34" charset="0"/>
              </a:rPr>
              <a:t>硅基</a:t>
            </a:r>
            <a:r>
              <a:rPr lang="zh-CN" altLang="en-US" sz="2800" b="0" i="0" dirty="0">
                <a:solidFill>
                  <a:srgbClr val="222222"/>
                </a:solidFill>
                <a:effectLst/>
                <a:latin typeface="Arial" panose="020B0604020202020204" pitchFamily="34" charset="0"/>
              </a:rPr>
              <a:t>微环谐振器 </a:t>
            </a:r>
            <a:r>
              <a:rPr lang="en-US" altLang="zh-CN" sz="2800" b="0" i="0" dirty="0">
                <a:solidFill>
                  <a:srgbClr val="222222"/>
                </a:solidFill>
                <a:effectLst/>
                <a:latin typeface="Arial" panose="020B0604020202020204" pitchFamily="34" charset="0"/>
              </a:rPr>
              <a:t>3.PCM</a:t>
            </a:r>
            <a:r>
              <a:rPr lang="zh-CN" altLang="en-US" sz="2800" b="0" i="0" dirty="0">
                <a:solidFill>
                  <a:srgbClr val="222222"/>
                </a:solidFill>
                <a:effectLst/>
                <a:latin typeface="Arial" panose="020B0604020202020204" pitchFamily="34" charset="0"/>
              </a:rPr>
              <a:t>基</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于相变材料的全光脉冲神经网络</a:t>
            </a:r>
            <a:r>
              <a:rPr lang="zh-CN" altLang="zh-CN" sz="4000" dirty="0">
                <a:effectLst/>
              </a:rPr>
              <a:t> </a:t>
            </a:r>
            <a:endParaRPr lang="en-US" altLang="zh-CN" sz="1800" kern="100" spc="-2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spc="-20" dirty="0">
                <a:effectLst/>
                <a:latin typeface="Times New Roman" panose="02020603050405020304" pitchFamily="18" charset="0"/>
                <a:ea typeface="宋体" panose="02010600030101010101" pitchFamily="2" charset="-122"/>
              </a:rPr>
              <a:t>第二类是使用波分复用和光频梳构造光子神经网络的方案</a:t>
            </a:r>
            <a:r>
              <a:rPr lang="zh-CN" altLang="en-US" sz="1800" kern="100" spc="-20" dirty="0">
                <a:effectLst/>
                <a:latin typeface="Times New Roman" panose="02020603050405020304" pitchFamily="18" charset="0"/>
                <a:ea typeface="宋体" panose="02010600030101010101" pitchFamily="2" charset="-122"/>
              </a:rPr>
              <a:t>。</a:t>
            </a:r>
            <a:endParaRPr lang="en-US" altLang="zh-CN" sz="1800" kern="100" spc="-2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spc="-20" dirty="0">
                <a:effectLst/>
                <a:latin typeface="Times New Roman" panose="02020603050405020304" pitchFamily="18" charset="0"/>
                <a:ea typeface="宋体" panose="02010600030101010101" pitchFamily="2" charset="-122"/>
              </a:rPr>
              <a:t>第三类是通过空间衍射光学构造光子神经网络的方案</a:t>
            </a:r>
            <a:r>
              <a:rPr lang="zh-CN" altLang="en-US" sz="1800" kern="100" spc="-20" dirty="0">
                <a:effectLst/>
                <a:latin typeface="Times New Roman" panose="02020603050405020304" pitchFamily="18" charset="0"/>
                <a:ea typeface="宋体" panose="02010600030101010101" pitchFamily="2" charset="-122"/>
              </a:rPr>
              <a:t>。</a:t>
            </a:r>
            <a:r>
              <a:rPr lang="en-US" altLang="zh-CN" sz="1800" kern="100" spc="-20" dirty="0">
                <a:effectLst/>
                <a:latin typeface="Times New Roman" panose="02020603050405020304" pitchFamily="18" charset="0"/>
                <a:ea typeface="宋体" panose="02010600030101010101" pitchFamily="2" charset="-122"/>
              </a:rPr>
              <a:t>1.</a:t>
            </a:r>
            <a:r>
              <a:rPr lang="zh-CN" altLang="en-US" sz="1800" kern="100" spc="-20" dirty="0">
                <a:effectLst/>
                <a:latin typeface="Times New Roman" panose="02020603050405020304" pitchFamily="18" charset="0"/>
                <a:ea typeface="宋体" panose="02010600030101010101" pitchFamily="2" charset="-122"/>
              </a:rPr>
              <a:t>衍射深度神经网络、 </a:t>
            </a:r>
            <a:r>
              <a:rPr lang="en-US" altLang="zh-CN" sz="1800" kern="100" spc="-20" dirty="0">
                <a:effectLst/>
                <a:latin typeface="Times New Roman" panose="02020603050405020304" pitchFamily="18" charset="0"/>
                <a:ea typeface="宋体" panose="02010600030101010101" pitchFamily="2" charset="-122"/>
              </a:rPr>
              <a:t>2.</a:t>
            </a:r>
            <a:r>
              <a:rPr lang="zh-CN" altLang="en-US" sz="1800" kern="100" spc="-20" dirty="0">
                <a:effectLst/>
                <a:latin typeface="Times New Roman" panose="02020603050405020304" pitchFamily="18" charset="0"/>
                <a:ea typeface="宋体" panose="02010600030101010101" pitchFamily="2" charset="-122"/>
              </a:rPr>
              <a:t>傅立叶衍射深度神经网络</a:t>
            </a:r>
            <a:endParaRPr lang="en-US" altLang="zh-CN" sz="1800" kern="100" spc="-2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00" spc="-20" dirty="0">
                <a:effectLst/>
                <a:latin typeface="Times New Roman" panose="02020603050405020304" pitchFamily="18" charset="0"/>
                <a:ea typeface="宋体" panose="02010600030101010101" pitchFamily="2" charset="-122"/>
              </a:rPr>
              <a:t>我现在做的方向是基于</a:t>
            </a:r>
            <a:r>
              <a:rPr lang="en-US" altLang="zh-CN" sz="1800" kern="100" spc="-20" dirty="0">
                <a:effectLst/>
                <a:latin typeface="Times New Roman" panose="02020603050405020304" pitchFamily="18" charset="0"/>
                <a:ea typeface="宋体" panose="02010600030101010101" pitchFamily="2" charset="-122"/>
              </a:rPr>
              <a:t>MZI</a:t>
            </a:r>
            <a:r>
              <a:rPr lang="zh-CN" altLang="en-US" sz="1800" kern="100" spc="-20" dirty="0">
                <a:effectLst/>
                <a:latin typeface="Times New Roman" panose="02020603050405020304" pitchFamily="18" charset="0"/>
                <a:ea typeface="宋体" panose="02010600030101010101" pitchFamily="2" charset="-122"/>
              </a:rPr>
              <a:t>的多层光子神经网络，所以接下来就只详细介绍它。</a:t>
            </a:r>
            <a:endParaRPr lang="en-US" altLang="zh-CN" sz="1800" kern="100" spc="-2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spc="-2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spc="-2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spc="-20" dirty="0">
                <a:effectLst/>
                <a:latin typeface="Times New Roman" panose="02020603050405020304" pitchFamily="18" charset="0"/>
                <a:ea typeface="宋体" panose="02010600030101010101" pitchFamily="2" charset="-122"/>
              </a:rPr>
              <a:t>1</a:t>
            </a:r>
            <a:r>
              <a:rPr lang="zh-CN" altLang="zh-CN" sz="1800" kern="100" spc="-20" dirty="0">
                <a:effectLst/>
                <a:latin typeface="Times New Roman" panose="02020603050405020304" pitchFamily="18" charset="0"/>
                <a:ea typeface="宋体" panose="02010600030101010101" pitchFamily="2" charset="-122"/>
              </a:rPr>
              <a:t>以</a:t>
            </a:r>
            <a:r>
              <a:rPr lang="en-US" altLang="zh-CN" sz="1800" kern="100" spc="-20" dirty="0">
                <a:effectLst/>
                <a:latin typeface="Times New Roman" panose="02020603050405020304" pitchFamily="18" charset="0"/>
                <a:ea typeface="宋体" panose="02010600030101010101" pitchFamily="2" charset="-122"/>
              </a:rPr>
              <a:t>Shen</a:t>
            </a:r>
            <a:r>
              <a:rPr lang="zh-CN" altLang="zh-CN" sz="1800" kern="100" spc="-20" dirty="0">
                <a:effectLst/>
                <a:latin typeface="Times New Roman" panose="02020603050405020304" pitchFamily="18" charset="0"/>
                <a:ea typeface="宋体" panose="02010600030101010101" pitchFamily="2" charset="-122"/>
              </a:rPr>
              <a:t>等提出的基于硅基</a:t>
            </a:r>
            <a:r>
              <a:rPr lang="en-US" altLang="zh-CN" sz="1800" kern="100" spc="-20" dirty="0">
                <a:effectLst/>
                <a:latin typeface="Times New Roman" panose="02020603050405020304" pitchFamily="18" charset="0"/>
                <a:ea typeface="宋体" panose="02010600030101010101" pitchFamily="2" charset="-122"/>
              </a:rPr>
              <a:t>MZIs</a:t>
            </a:r>
            <a:r>
              <a:rPr lang="zh-CN" altLang="zh-CN" sz="1800" kern="100" spc="-20" dirty="0">
                <a:effectLst/>
                <a:latin typeface="Times New Roman" panose="02020603050405020304" pitchFamily="18" charset="0"/>
                <a:ea typeface="宋体" panose="02010600030101010101" pitchFamily="2" charset="-122"/>
              </a:rPr>
              <a:t>的多层光子神经网络</a:t>
            </a:r>
            <a:r>
              <a:rPr lang="en-US" altLang="zh-CN" sz="1800" kern="100" spc="-20" baseline="30000" dirty="0">
                <a:effectLst/>
                <a:latin typeface="Times New Roman" panose="02020603050405020304" pitchFamily="18" charset="0"/>
                <a:ea typeface="宋体" panose="02010600030101010101" pitchFamily="2" charset="-122"/>
              </a:rPr>
              <a:t>[18]</a:t>
            </a:r>
            <a:r>
              <a:rPr lang="zh-CN" altLang="zh-CN" sz="1800" kern="100" spc="-20" dirty="0">
                <a:effectLst/>
                <a:latin typeface="Times New Roman" panose="02020603050405020304" pitchFamily="18" charset="0"/>
                <a:ea typeface="宋体" panose="02010600030101010101" pitchFamily="2" charset="-122"/>
              </a:rPr>
              <a:t>、</a:t>
            </a:r>
            <a:r>
              <a:rPr lang="en-US" altLang="zh-CN" sz="1800" kern="100" spc="-20" dirty="0" err="1">
                <a:effectLst/>
                <a:latin typeface="Times New Roman" panose="02020603050405020304" pitchFamily="18" charset="0"/>
                <a:ea typeface="宋体" panose="02010600030101010101" pitchFamily="2" charset="-122"/>
              </a:rPr>
              <a:t>Prucnal</a:t>
            </a:r>
            <a:r>
              <a:rPr lang="zh-CN" altLang="zh-CN" sz="1800" kern="100" spc="-20" dirty="0">
                <a:effectLst/>
                <a:latin typeface="Times New Roman" panose="02020603050405020304" pitchFamily="18" charset="0"/>
                <a:ea typeface="宋体" panose="02010600030101010101" pitchFamily="2" charset="-122"/>
              </a:rPr>
              <a:t>等提出的基于硅基</a:t>
            </a:r>
            <a:r>
              <a:rPr lang="en-US" altLang="zh-CN" sz="1800" kern="100" spc="-20" dirty="0">
                <a:effectLst/>
                <a:latin typeface="Times New Roman" panose="02020603050405020304" pitchFamily="18" charset="0"/>
                <a:ea typeface="宋体" panose="02010600030101010101" pitchFamily="2" charset="-122"/>
              </a:rPr>
              <a:t>MRR</a:t>
            </a:r>
            <a:r>
              <a:rPr lang="zh-CN" altLang="zh-CN" sz="1800" kern="100" spc="-20" dirty="0">
                <a:effectLst/>
                <a:latin typeface="Times New Roman" panose="02020603050405020304" pitchFamily="18" charset="0"/>
                <a:ea typeface="宋体" panose="02010600030101010101" pitchFamily="2" charset="-122"/>
              </a:rPr>
              <a:t>权重库的神经拟态光子神经网络</a:t>
            </a:r>
            <a:r>
              <a:rPr lang="en-US" altLang="zh-CN" sz="1800" kern="100" spc="-20" baseline="30000" dirty="0">
                <a:effectLst/>
                <a:latin typeface="Times New Roman" panose="02020603050405020304" pitchFamily="18" charset="0"/>
                <a:ea typeface="宋体" panose="02010600030101010101" pitchFamily="2" charset="-122"/>
              </a:rPr>
              <a:t>[23]</a:t>
            </a:r>
            <a:r>
              <a:rPr lang="zh-CN" altLang="zh-CN" sz="1800" kern="100" spc="-20" dirty="0">
                <a:effectLst/>
                <a:latin typeface="Times New Roman" panose="02020603050405020304" pitchFamily="18" charset="0"/>
                <a:ea typeface="宋体" panose="02010600030101010101" pitchFamily="2" charset="-122"/>
              </a:rPr>
              <a:t>和</a:t>
            </a:r>
            <a:r>
              <a:rPr lang="en-US" altLang="zh-CN" sz="1800" kern="100" spc="-20" dirty="0" err="1">
                <a:effectLst/>
                <a:latin typeface="Times New Roman" panose="02020603050405020304" pitchFamily="18" charset="0"/>
                <a:ea typeface="宋体" panose="02010600030101010101" pitchFamily="2" charset="-122"/>
              </a:rPr>
              <a:t>Fledmann</a:t>
            </a:r>
            <a:r>
              <a:rPr lang="zh-CN" altLang="zh-CN" sz="1800" kern="100" spc="-20" dirty="0">
                <a:effectLst/>
                <a:latin typeface="Times New Roman" panose="02020603050405020304" pitchFamily="18" charset="0"/>
                <a:ea typeface="宋体" panose="02010600030101010101" pitchFamily="2" charset="-122"/>
              </a:rPr>
              <a:t>等提出的基于硅基波导和</a:t>
            </a:r>
            <a:r>
              <a:rPr lang="en-US" altLang="zh-CN" sz="1800" kern="100" spc="-20" dirty="0">
                <a:effectLst/>
                <a:latin typeface="Times New Roman" panose="02020603050405020304" pitchFamily="18" charset="0"/>
                <a:ea typeface="宋体" panose="02010600030101010101" pitchFamily="2" charset="-122"/>
              </a:rPr>
              <a:t>PCM</a:t>
            </a:r>
            <a:r>
              <a:rPr lang="zh-CN" altLang="zh-CN" sz="1800" kern="100" spc="-20" dirty="0">
                <a:effectLst/>
                <a:latin typeface="Times New Roman" panose="02020603050405020304" pitchFamily="18" charset="0"/>
                <a:ea typeface="宋体" panose="02010600030101010101" pitchFamily="2" charset="-122"/>
              </a:rPr>
              <a:t>的全光脉冲神经网络</a:t>
            </a:r>
            <a:r>
              <a:rPr lang="en-US" altLang="zh-CN" sz="1800" kern="100" spc="-20" baseline="30000" dirty="0">
                <a:effectLst/>
                <a:latin typeface="Times New Roman" panose="02020603050405020304" pitchFamily="18" charset="0"/>
                <a:ea typeface="宋体" panose="02010600030101010101" pitchFamily="2" charset="-122"/>
              </a:rPr>
              <a:t>[24]</a:t>
            </a:r>
            <a:r>
              <a:rPr lang="zh-CN" altLang="zh-CN" sz="1800" kern="100" spc="-20" dirty="0">
                <a:effectLst/>
                <a:latin typeface="Times New Roman" panose="02020603050405020304" pitchFamily="18" charset="0"/>
                <a:ea typeface="宋体" panose="02010600030101010101" pitchFamily="2" charset="-122"/>
              </a:rPr>
              <a:t>为代表；</a:t>
            </a:r>
            <a:endParaRPr lang="en-US" altLang="zh-CN" sz="1800" kern="100" spc="-2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spc="-20" dirty="0">
                <a:effectLst/>
                <a:latin typeface="Times New Roman" panose="02020603050405020304" pitchFamily="18" charset="0"/>
                <a:ea typeface="宋体" panose="02010600030101010101" pitchFamily="2" charset="-122"/>
              </a:rPr>
              <a:t>2</a:t>
            </a:r>
            <a:r>
              <a:rPr lang="zh-CN" altLang="zh-CN" sz="1800" kern="100" spc="-20" dirty="0">
                <a:effectLst/>
                <a:latin typeface="Times New Roman" panose="02020603050405020304" pitchFamily="18" charset="0"/>
                <a:ea typeface="宋体" panose="02010600030101010101" pitchFamily="2" charset="-122"/>
              </a:rPr>
              <a:t>以</a:t>
            </a:r>
            <a:r>
              <a:rPr lang="en-US" altLang="zh-CN" sz="1800" kern="100" spc="-20" dirty="0">
                <a:effectLst/>
                <a:latin typeface="Times New Roman" panose="02020603050405020304" pitchFamily="18" charset="0"/>
                <a:ea typeface="宋体" panose="02010600030101010101" pitchFamily="2" charset="-122"/>
              </a:rPr>
              <a:t>Xu</a:t>
            </a:r>
            <a:r>
              <a:rPr lang="zh-CN" altLang="zh-CN" sz="1800" kern="100" spc="-20" dirty="0">
                <a:effectLst/>
                <a:latin typeface="Times New Roman" panose="02020603050405020304" pitchFamily="18" charset="0"/>
                <a:ea typeface="宋体" panose="02010600030101010101" pitchFamily="2" charset="-122"/>
              </a:rPr>
              <a:t>等使用克尔光频梳进行时空波长交织构造光学卷积神经网络的方案为代表</a:t>
            </a:r>
            <a:r>
              <a:rPr lang="en-US" altLang="zh-CN" sz="1800" kern="100" spc="-20" baseline="30000" dirty="0">
                <a:effectLst/>
                <a:latin typeface="Times New Roman" panose="02020603050405020304" pitchFamily="18" charset="0"/>
                <a:ea typeface="宋体" panose="02010600030101010101" pitchFamily="2" charset="-122"/>
              </a:rPr>
              <a:t>[22]</a:t>
            </a:r>
            <a:r>
              <a:rPr lang="zh-CN" altLang="zh-CN" sz="1800" kern="100" spc="-20" dirty="0">
                <a:effectLst/>
                <a:latin typeface="Times New Roman" panose="02020603050405020304" pitchFamily="18" charset="0"/>
                <a:ea typeface="宋体" panose="02010600030101010101" pitchFamily="2" charset="-122"/>
              </a:rPr>
              <a:t>；</a:t>
            </a:r>
            <a:endParaRPr lang="en-US" altLang="zh-CN" sz="1800" kern="100" spc="-20" dirty="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spc="-20" dirty="0">
                <a:effectLst/>
                <a:latin typeface="Times New Roman" panose="02020603050405020304" pitchFamily="18" charset="0"/>
                <a:ea typeface="宋体" panose="02010600030101010101" pitchFamily="2" charset="-122"/>
              </a:rPr>
              <a:t>3</a:t>
            </a:r>
            <a:r>
              <a:rPr lang="zh-CN" altLang="zh-CN" sz="1800" kern="100" spc="-20" dirty="0">
                <a:effectLst/>
                <a:latin typeface="Times New Roman" panose="02020603050405020304" pitchFamily="18" charset="0"/>
                <a:ea typeface="宋体" panose="02010600030101010101" pitchFamily="2" charset="-122"/>
              </a:rPr>
              <a:t>以</a:t>
            </a:r>
            <a:r>
              <a:rPr lang="en-US" altLang="zh-CN" sz="1800" kern="100" spc="-20" dirty="0">
                <a:effectLst/>
                <a:latin typeface="Times New Roman" panose="02020603050405020304" pitchFamily="18" charset="0"/>
                <a:ea typeface="宋体" panose="02010600030101010101" pitchFamily="2" charset="-122"/>
              </a:rPr>
              <a:t>Lin</a:t>
            </a:r>
            <a:r>
              <a:rPr lang="zh-CN" altLang="zh-CN" sz="1800" kern="100" spc="-20" dirty="0">
                <a:effectLst/>
                <a:latin typeface="Times New Roman" panose="02020603050405020304" pitchFamily="18" charset="0"/>
                <a:ea typeface="宋体" panose="02010600030101010101" pitchFamily="2" charset="-122"/>
              </a:rPr>
              <a:t>等使用</a:t>
            </a:r>
            <a:r>
              <a:rPr lang="en-US" altLang="zh-CN" sz="1800" kern="100" spc="-20" dirty="0">
                <a:effectLst/>
                <a:latin typeface="Times New Roman" panose="02020603050405020304" pitchFamily="18" charset="0"/>
                <a:ea typeface="宋体" panose="02010600030101010101" pitchFamily="2" charset="-122"/>
              </a:rPr>
              <a:t>3D</a:t>
            </a:r>
            <a:r>
              <a:rPr lang="zh-CN" altLang="zh-CN" sz="1800" kern="100" spc="-20" dirty="0">
                <a:effectLst/>
                <a:latin typeface="Times New Roman" panose="02020603050405020304" pitchFamily="18" charset="0"/>
                <a:ea typeface="宋体" panose="02010600030101010101" pitchFamily="2" charset="-122"/>
              </a:rPr>
              <a:t>打印相位掩膜板构造的多层衍射深度神经网络为代表</a:t>
            </a:r>
            <a:r>
              <a:rPr lang="en-US" altLang="zh-CN" sz="1800" kern="100" spc="-20" baseline="30000" dirty="0">
                <a:effectLst/>
                <a:latin typeface="Times New Roman" panose="02020603050405020304" pitchFamily="18" charset="0"/>
                <a:ea typeface="宋体" panose="02010600030101010101" pitchFamily="2" charset="-122"/>
              </a:rPr>
              <a:t>[19,20]</a:t>
            </a:r>
            <a:r>
              <a:rPr lang="zh-CN" altLang="zh-CN" sz="1800" kern="100" spc="-20" dirty="0">
                <a:effectLst/>
                <a:latin typeface="Times New Roman" panose="02020603050405020304" pitchFamily="18" charset="0"/>
                <a:ea typeface="宋体" panose="02010600030101010101" pitchFamily="2" charset="-122"/>
              </a:rPr>
              <a:t>。</a:t>
            </a:r>
            <a:endParaRPr kumimoji="1"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4</a:t>
            </a:fld>
            <a:endParaRPr kumimoji="1" lang="zh-CN" altLang="en-US"/>
          </a:p>
        </p:txBody>
      </p:sp>
    </p:spTree>
    <p:extLst>
      <p:ext uri="{BB962C8B-B14F-4D97-AF65-F5344CB8AC3E}">
        <p14:creationId xmlns:p14="http://schemas.microsoft.com/office/powerpoint/2010/main" val="3482077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那么我们怎么用</a:t>
            </a:r>
            <a:r>
              <a:rPr kumimoji="1" lang="en-US" altLang="zh-CN" dirty="0"/>
              <a:t>MZI</a:t>
            </a:r>
            <a:r>
              <a:rPr kumimoji="1" lang="zh-CN" altLang="en-US" dirty="0"/>
              <a:t>来得到神经网络中的权重矩阵呢？</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5</a:t>
            </a:fld>
            <a:endParaRPr kumimoji="1" lang="zh-CN" altLang="en-US"/>
          </a:p>
        </p:txBody>
      </p:sp>
    </p:spTree>
    <p:extLst>
      <p:ext uri="{BB962C8B-B14F-4D97-AF65-F5344CB8AC3E}">
        <p14:creationId xmlns:p14="http://schemas.microsoft.com/office/powerpoint/2010/main" val="3516555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首先 我们要先知道</a:t>
            </a:r>
            <a:r>
              <a:rPr lang="en-US"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MZI</a:t>
            </a:r>
            <a:r>
              <a:rPr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是什么。</a:t>
            </a:r>
            <a:r>
              <a:rPr lang="en-US"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MZI</a:t>
            </a:r>
            <a:r>
              <a:rPr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就是</a:t>
            </a:r>
            <a:r>
              <a:rPr lang="zh-CN" altLang="en-US" sz="1800" i="0" dirty="0">
                <a:solidFill>
                  <a:srgbClr val="333333"/>
                </a:solidFill>
                <a:effectLst/>
                <a:latin typeface="+mn-ea"/>
              </a:rPr>
              <a:t>马赫</a:t>
            </a:r>
            <a:r>
              <a:rPr lang="en-US" altLang="zh-CN" sz="1800" i="0" dirty="0">
                <a:solidFill>
                  <a:srgbClr val="333333"/>
                </a:solidFill>
                <a:effectLst/>
                <a:latin typeface="+mn-ea"/>
              </a:rPr>
              <a:t>-</a:t>
            </a:r>
            <a:r>
              <a:rPr lang="zh-CN" altLang="en-US" sz="1800" i="0" dirty="0">
                <a:solidFill>
                  <a:srgbClr val="333333"/>
                </a:solidFill>
                <a:effectLst/>
                <a:latin typeface="+mn-ea"/>
              </a:rPr>
              <a:t>曾德尔干涉仪。</a:t>
            </a:r>
            <a:endParaRPr lang="en-US" altLang="zh-CN" sz="1800" spc="-2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那么一个</a:t>
            </a:r>
            <a:r>
              <a:rPr lang="en-US"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2X2</a:t>
            </a:r>
            <a:r>
              <a:rPr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的</a:t>
            </a:r>
            <a:r>
              <a:rPr lang="en-US"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MZI</a:t>
            </a:r>
            <a:r>
              <a:rPr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由</a:t>
            </a:r>
            <a:r>
              <a:rPr kumimoji="1" lang="zh-CN" altLang="en-US" sz="2800" dirty="0">
                <a:latin typeface="+mn-ea"/>
              </a:rPr>
              <a:t>两个 </a:t>
            </a:r>
            <a:r>
              <a:rPr kumimoji="1" lang="en-US" altLang="zh-CN" sz="2800" dirty="0">
                <a:latin typeface="+mn-ea"/>
              </a:rPr>
              <a:t>3 </a:t>
            </a:r>
            <a:r>
              <a:rPr kumimoji="1" lang="en" altLang="zh-CN" sz="2800" dirty="0">
                <a:latin typeface="+mn-ea"/>
              </a:rPr>
              <a:t>dB </a:t>
            </a:r>
            <a:r>
              <a:rPr kumimoji="1" lang="zh-CN" altLang="en" sz="2800" dirty="0">
                <a:latin typeface="+mn-ea"/>
              </a:rPr>
              <a:t>（ </a:t>
            </a:r>
            <a:r>
              <a:rPr kumimoji="1" lang="en" altLang="zh-CN" sz="2800" dirty="0">
                <a:latin typeface="+mn-ea"/>
              </a:rPr>
              <a:t>50 : 50 </a:t>
            </a:r>
            <a:r>
              <a:rPr kumimoji="1" lang="zh-CN" altLang="en" sz="2800" dirty="0">
                <a:latin typeface="+mn-ea"/>
              </a:rPr>
              <a:t>）</a:t>
            </a:r>
            <a:r>
              <a:rPr kumimoji="1" lang="zh-CN" altLang="en-US" sz="2800" dirty="0">
                <a:latin typeface="+mn-ea"/>
              </a:rPr>
              <a:t>定向耦合器与两个移相器组成。内部移相器</a:t>
            </a:r>
            <a:r>
              <a:rPr kumimoji="1" lang="en-US" altLang="zh-CN" sz="2800" dirty="0">
                <a:latin typeface="+mn-ea"/>
              </a:rPr>
              <a:t>theta</a:t>
            </a:r>
            <a:r>
              <a:rPr kumimoji="1" lang="zh-CN" altLang="en-US" sz="2800" dirty="0">
                <a:latin typeface="+mn-ea"/>
              </a:rPr>
              <a:t>控制 </a:t>
            </a:r>
            <a:r>
              <a:rPr kumimoji="1" lang="en" altLang="zh-CN" sz="2800" dirty="0">
                <a:latin typeface="+mn-ea"/>
              </a:rPr>
              <a:t>MZI </a:t>
            </a:r>
            <a:r>
              <a:rPr kumimoji="1" lang="zh-CN" altLang="en-US" sz="2800" dirty="0">
                <a:latin typeface="+mn-ea"/>
              </a:rPr>
              <a:t>输出的功率。外部</a:t>
            </a:r>
            <a:r>
              <a:rPr kumimoji="1" lang="en-US" altLang="zh-CN" sz="2800" dirty="0">
                <a:latin typeface="+mn-ea"/>
              </a:rPr>
              <a:t>phi</a:t>
            </a:r>
            <a:r>
              <a:rPr kumimoji="1" lang="zh-CN" altLang="en-US" sz="2800" dirty="0">
                <a:latin typeface="+mn-ea"/>
              </a:rPr>
              <a:t>确定 </a:t>
            </a:r>
            <a:r>
              <a:rPr kumimoji="1" lang="en" altLang="zh-CN" sz="2800" dirty="0">
                <a:latin typeface="+mn-ea"/>
              </a:rPr>
              <a:t>MZI </a:t>
            </a:r>
            <a:r>
              <a:rPr kumimoji="1" lang="zh-CN" altLang="en-US" sz="2800" dirty="0">
                <a:latin typeface="+mn-ea"/>
              </a:rPr>
              <a:t>输出的相对相位。</a:t>
            </a:r>
            <a:endParaRPr kumimoji="1" lang="en-US" altLang="zh-CN" sz="2800" dirty="0">
              <a:latin typeface="+mn-ea"/>
            </a:endParaRPr>
          </a:p>
          <a:p>
            <a:r>
              <a:rPr kumimoji="1" lang="zh-CN" altLang="en-US" sz="2800" dirty="0">
                <a:latin typeface="+mn-ea"/>
              </a:rPr>
              <a:t>我们可以看到右边这个公式是</a:t>
            </a:r>
            <a:r>
              <a:rPr kumimoji="1" lang="en-US" altLang="zh-CN" sz="2800" dirty="0">
                <a:latin typeface="+mn-ea"/>
              </a:rPr>
              <a:t>2</a:t>
            </a:r>
            <a:r>
              <a:rPr kumimoji="1" lang="zh-CN" altLang="en-US" sz="2800" dirty="0">
                <a:latin typeface="+mn-ea"/>
              </a:rPr>
              <a:t>*</a:t>
            </a:r>
            <a:r>
              <a:rPr kumimoji="1" lang="en-US" altLang="zh-CN" sz="2800" dirty="0">
                <a:latin typeface="+mn-ea"/>
              </a:rPr>
              <a:t>2Mzi</a:t>
            </a:r>
            <a:r>
              <a:rPr kumimoji="1" lang="zh-CN" altLang="en-US" sz="2800" dirty="0">
                <a:latin typeface="+mn-ea"/>
              </a:rPr>
              <a:t>的传输矩阵，分别由</a:t>
            </a:r>
            <a:r>
              <a:rPr kumimoji="1" lang="en-US" altLang="zh-CN" sz="2800" dirty="0">
                <a:latin typeface="+mn-ea"/>
              </a:rPr>
              <a:t>2</a:t>
            </a:r>
            <a:r>
              <a:rPr kumimoji="1" lang="zh-CN" altLang="en-US" sz="2800" dirty="0">
                <a:latin typeface="+mn-ea"/>
              </a:rPr>
              <a:t>个移相器与两个耦合器的传输矩阵相乘。同时我们也可以看出这四个传输矩阵都是酉矩阵，所以四个酉矩阵相乘得到的必然也是酉矩阵。因此级连的</a:t>
            </a:r>
            <a:r>
              <a:rPr kumimoji="1" lang="en-US" altLang="zh-CN" sz="2800" dirty="0">
                <a:latin typeface="+mn-ea"/>
              </a:rPr>
              <a:t>MZIs</a:t>
            </a:r>
            <a:r>
              <a:rPr kumimoji="1" lang="zh-CN" altLang="en-US" sz="2800" dirty="0">
                <a:latin typeface="+mn-ea"/>
              </a:rPr>
              <a:t>网络可以构造任意的酉矩阵。</a:t>
            </a:r>
          </a:p>
          <a:p>
            <a:endParaRPr lang="en-US" altLang="zh-CN" sz="1800" spc="-2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spc="-2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我们使用</a:t>
            </a:r>
            <a:r>
              <a:rPr lang="en-US" altLang="zh-CN" sz="1800" spc="-20" dirty="0">
                <a:effectLst/>
                <a:latin typeface="Times New Roman" panose="02020603050405020304" pitchFamily="18" charset="0"/>
                <a:ea typeface="宋体" panose="02010600030101010101" pitchFamily="2" charset="-122"/>
              </a:rPr>
              <a:t>Reck</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的理论证明了可以使用级联</a:t>
            </a:r>
            <a:r>
              <a:rPr lang="en-US" altLang="zh-CN" sz="1800" spc="-20" dirty="0">
                <a:effectLst/>
                <a:latin typeface="Times New Roman" panose="02020603050405020304" pitchFamily="18" charset="0"/>
                <a:ea typeface="宋体" panose="02010600030101010101" pitchFamily="2" charset="-122"/>
              </a:rPr>
              <a:t>MZIs</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网络构造任意酉矩阵。在该理论的支撑下，</a:t>
            </a:r>
            <a:r>
              <a:rPr lang="en-US" altLang="zh-CN" sz="1800" spc="-20" dirty="0">
                <a:effectLst/>
                <a:latin typeface="Times New Roman" panose="02020603050405020304" pitchFamily="18" charset="0"/>
                <a:ea typeface="宋体" panose="02010600030101010101" pitchFamily="2" charset="-122"/>
              </a:rPr>
              <a:t>Shen</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等发现了构造光子神经网络的思路，即结合奇异值分解原理使用级联</a:t>
            </a:r>
            <a:r>
              <a:rPr lang="en-US" altLang="zh-CN" sz="1800" spc="-20" dirty="0">
                <a:effectLst/>
                <a:latin typeface="Times New Roman" panose="02020603050405020304" pitchFamily="18" charset="0"/>
                <a:ea typeface="宋体" panose="02010600030101010101" pitchFamily="2" charset="-122"/>
              </a:rPr>
              <a:t>MZIs</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网络构造人工神经网络的权重矩阵，再辅以其他手段实现人工神经网络中的非线性激活</a:t>
            </a:r>
            <a:r>
              <a:rPr lang="en-US" altLang="zh-CN" sz="1800" spc="-20" baseline="30000" dirty="0">
                <a:effectLst/>
                <a:latin typeface="Times New Roman" panose="02020603050405020304" pitchFamily="18" charset="0"/>
                <a:ea typeface="宋体" panose="02010600030101010101" pitchFamily="2" charset="-122"/>
              </a:rPr>
              <a:t>[18]</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rPr>
              <a:t> </a:t>
            </a:r>
            <a:endParaRPr lang="en-US" altLang="zh-CN" dirty="0">
              <a:effectLst/>
            </a:endParaRPr>
          </a:p>
          <a:p>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对于一般人工神经网络，其强大的推理、分类、模式识别等功能均来自其层与层之间的神经元连接（加权求和）和单个神经元的非线性（阈值激活），加权求和结果</a:t>
            </a:r>
            <a:r>
              <a:rPr lang="en-US" altLang="zh-CN" sz="1800" b="1" i="1" spc="-20" dirty="0">
                <a:effectLst/>
                <a:latin typeface="Times New Roman" panose="02020603050405020304" pitchFamily="18" charset="0"/>
                <a:ea typeface="宋体" panose="02010600030101010101" pitchFamily="2" charset="-122"/>
              </a:rPr>
              <a:t>Z</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等效于上一层神经元输出向量</a:t>
            </a:r>
            <a:r>
              <a:rPr lang="en-US" altLang="zh-CN" sz="1800" b="1" i="1" spc="-20" dirty="0">
                <a:effectLst/>
                <a:latin typeface="Times New Roman" panose="02020603050405020304" pitchFamily="18" charset="0"/>
                <a:ea typeface="宋体" panose="02010600030101010101" pitchFamily="2" charset="-122"/>
              </a:rPr>
              <a:t>X</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与权重矩阵</a:t>
            </a:r>
            <a:r>
              <a:rPr lang="en-US" altLang="zh-CN" sz="1800" b="1" i="1" spc="-20" dirty="0">
                <a:effectLst/>
                <a:latin typeface="Times New Roman" panose="02020603050405020304" pitchFamily="18" charset="0"/>
                <a:ea typeface="宋体" panose="02010600030101010101" pitchFamily="2" charset="-122"/>
              </a:rPr>
              <a:t>W</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的矩阵乘法，函数</a:t>
            </a:r>
            <a:r>
              <a:rPr lang="en-US" altLang="zh-CN" sz="1800" i="1" spc="-20" dirty="0">
                <a:effectLst/>
                <a:latin typeface="Times New Roman" panose="02020603050405020304" pitchFamily="18" charset="0"/>
                <a:ea typeface="宋体" panose="02010600030101010101" pitchFamily="2" charset="-122"/>
              </a:rPr>
              <a:t>f</a:t>
            </a:r>
            <a:r>
              <a:rPr lang="en-US" altLang="zh-CN" sz="1800" spc="-20" dirty="0">
                <a:effectLst/>
                <a:latin typeface="Times New Roman" panose="02020603050405020304" pitchFamily="18" charset="0"/>
                <a:ea typeface="宋体" panose="02010600030101010101" pitchFamily="2" charset="-122"/>
              </a:rPr>
              <a:t>(</a:t>
            </a:r>
            <a:r>
              <a:rPr lang="en-US" altLang="zh-CN" sz="1800" b="1" i="1" spc="-20" dirty="0">
                <a:effectLst/>
                <a:latin typeface="Times New Roman" panose="02020603050405020304" pitchFamily="18" charset="0"/>
                <a:ea typeface="宋体" panose="02010600030101010101" pitchFamily="2" charset="-122"/>
              </a:rPr>
              <a:t>Z</a:t>
            </a:r>
            <a:r>
              <a:rPr lang="en-US" altLang="zh-CN" sz="1800" spc="-20" dirty="0">
                <a:effectLst/>
                <a:latin typeface="Times New Roman" panose="02020603050405020304" pitchFamily="18" charset="0"/>
                <a:ea typeface="宋体" panose="02010600030101010101" pitchFamily="2" charset="-122"/>
              </a:rPr>
              <a:t>)</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等效于对加权求和结果进行</a:t>
            </a:r>
            <a:r>
              <a:rPr lang="zh-CN" altLang="zh-CN" sz="1800" spc="-20" dirty="0">
                <a:effectLst/>
                <a:highlight>
                  <a:srgbClr val="FFFF00"/>
                </a:highlight>
                <a:latin typeface="Times New Roman" panose="02020603050405020304" pitchFamily="18" charset="0"/>
                <a:ea typeface="宋体" panose="02010600030101010101" pitchFamily="2" charset="-122"/>
                <a:cs typeface="Times New Roman" panose="02020603050405020304" pitchFamily="18" charset="0"/>
              </a:rPr>
              <a:t>非线性处理</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，如图</a:t>
            </a:r>
            <a:r>
              <a:rPr lang="en-US" altLang="zh-CN" sz="1800" spc="-20" dirty="0">
                <a:effectLst/>
                <a:latin typeface="Times New Roman" panose="02020603050405020304" pitchFamily="18" charset="0"/>
                <a:ea typeface="宋体" panose="02010600030101010101" pitchFamily="2" charset="-122"/>
              </a:rPr>
              <a:t>8.2.1 (1)</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所示。一般人工神经网络是由一个输入层，多个隐层和一个输出层组成的多层网络，同理光子神经网络也可以将其分解为多个层，每个层按图</a:t>
            </a:r>
            <a:r>
              <a:rPr lang="en-US" altLang="zh-CN" sz="1800" spc="-20" dirty="0">
                <a:effectLst/>
                <a:latin typeface="Times New Roman" panose="02020603050405020304" pitchFamily="18" charset="0"/>
                <a:ea typeface="宋体" panose="02010600030101010101" pitchFamily="2" charset="-122"/>
              </a:rPr>
              <a:t>8.2.1 (2)</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所示构成。每个层包含光学干涉单元（</a:t>
            </a:r>
            <a:r>
              <a:rPr lang="en-US" altLang="zh-CN" sz="1800" spc="-20" dirty="0">
                <a:effectLst/>
                <a:latin typeface="Times New Roman" panose="02020603050405020304" pitchFamily="18" charset="0"/>
                <a:ea typeface="宋体" panose="02010600030101010101" pitchFamily="2" charset="-122"/>
              </a:rPr>
              <a:t>Optical Interference Unit</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spc="-20" dirty="0">
                <a:effectLst/>
                <a:latin typeface="Times New Roman" panose="02020603050405020304" pitchFamily="18" charset="0"/>
                <a:ea typeface="宋体" panose="02010600030101010101" pitchFamily="2" charset="-122"/>
              </a:rPr>
              <a:t>OIU</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）和光学非线性单元（</a:t>
            </a:r>
            <a:r>
              <a:rPr lang="en-US" altLang="zh-CN" sz="1800" spc="-20" dirty="0">
                <a:effectLst/>
                <a:latin typeface="Times New Roman" panose="02020603050405020304" pitchFamily="18" charset="0"/>
                <a:ea typeface="宋体" panose="02010600030101010101" pitchFamily="2" charset="-122"/>
              </a:rPr>
              <a:t>Optical Nonlinearity Unit</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spc="-20" dirty="0">
                <a:effectLst/>
                <a:latin typeface="Times New Roman" panose="02020603050405020304" pitchFamily="18" charset="0"/>
                <a:ea typeface="宋体" panose="02010600030101010101" pitchFamily="2" charset="-122"/>
              </a:rPr>
              <a:t>ONU</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spc="-20" dirty="0">
                <a:effectLst/>
                <a:latin typeface="Times New Roman" panose="02020603050405020304" pitchFamily="18" charset="0"/>
                <a:ea typeface="宋体" panose="02010600030101010101" pitchFamily="2" charset="-122"/>
              </a:rPr>
              <a:t>OIU</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等价于人工神经网络中的权重矩阵</a:t>
            </a:r>
            <a:r>
              <a:rPr lang="en-US" altLang="zh-CN" sz="1800" b="1" i="1" spc="-20" dirty="0">
                <a:effectLst/>
                <a:latin typeface="Times New Roman" panose="02020603050405020304" pitchFamily="18" charset="0"/>
                <a:ea typeface="宋体" panose="02010600030101010101" pitchFamily="2" charset="-122"/>
              </a:rPr>
              <a:t>W</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，由两个酉矩阵</a:t>
            </a:r>
            <a:r>
              <a:rPr lang="en-US" altLang="zh-CN" sz="1800" b="1" i="1" spc="-20" dirty="0">
                <a:effectLst/>
                <a:latin typeface="Times New Roman" panose="02020603050405020304" pitchFamily="18" charset="0"/>
                <a:ea typeface="宋体" panose="02010600030101010101" pitchFamily="2" charset="-122"/>
              </a:rPr>
              <a:t>V</a:t>
            </a:r>
            <a:r>
              <a:rPr lang="en-US" altLang="zh-CN" sz="1800" b="1" spc="-20" baseline="30000" dirty="0">
                <a:effectLst/>
                <a:latin typeface="Times New Roman" panose="02020603050405020304" pitchFamily="18" charset="0"/>
                <a:ea typeface="宋体" panose="02010600030101010101" pitchFamily="2" charset="-122"/>
              </a:rPr>
              <a:t>(n)</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b="1" i="1" spc="-20" dirty="0">
                <a:effectLst/>
                <a:latin typeface="Times New Roman" panose="02020603050405020304" pitchFamily="18" charset="0"/>
                <a:ea typeface="宋体" panose="02010600030101010101" pitchFamily="2" charset="-122"/>
              </a:rPr>
              <a:t>U</a:t>
            </a:r>
            <a:r>
              <a:rPr lang="en-US" altLang="zh-CN" sz="1800" b="1" spc="-20" baseline="30000" dirty="0">
                <a:effectLst/>
                <a:latin typeface="Times New Roman" panose="02020603050405020304" pitchFamily="18" charset="0"/>
                <a:ea typeface="宋体" panose="02010600030101010101" pitchFamily="2" charset="-122"/>
              </a:rPr>
              <a:t>(n)</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和对角矩阵</a:t>
            </a:r>
            <a:r>
              <a:rPr lang="en-US" altLang="zh-CN" sz="1800" b="1" i="1" spc="-20" dirty="0">
                <a:effectLst/>
                <a:latin typeface="Times New Roman" panose="02020603050405020304" pitchFamily="18" charset="0"/>
                <a:ea typeface="宋体" panose="02010600030101010101" pitchFamily="2" charset="-122"/>
              </a:rPr>
              <a:t>∑</a:t>
            </a:r>
            <a:r>
              <a:rPr lang="en-US" altLang="zh-CN" sz="1800" b="1" spc="-20" baseline="30000" dirty="0">
                <a:effectLst/>
                <a:latin typeface="Times New Roman" panose="02020603050405020304" pitchFamily="18" charset="0"/>
                <a:ea typeface="宋体" panose="02010600030101010101" pitchFamily="2" charset="-122"/>
              </a:rPr>
              <a:t>(n)</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的乘积构成，神经网络中的权重矩阵一般是一个实值矩阵，根据线性代数的奇异值分解原理，一个实值矩阵</a:t>
            </a:r>
            <a:r>
              <a:rPr lang="en-US" altLang="zh-CN" sz="1800" b="1" i="1" spc="-20" dirty="0">
                <a:effectLst/>
                <a:latin typeface="Times New Roman" panose="02020603050405020304" pitchFamily="18" charset="0"/>
                <a:ea typeface="宋体" panose="02010600030101010101" pitchFamily="2" charset="-122"/>
              </a:rPr>
              <a:t>M</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可按式（</a:t>
            </a:r>
            <a:r>
              <a:rPr lang="en-US" altLang="zh-CN" sz="1800" spc="-20" dirty="0">
                <a:effectLst/>
                <a:latin typeface="Times New Roman" panose="02020603050405020304" pitchFamily="18" charset="0"/>
                <a:ea typeface="宋体" panose="02010600030101010101" pitchFamily="2" charset="-122"/>
              </a:rPr>
              <a:t>8.2.1</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）分解为：</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6</a:t>
            </a:fld>
            <a:endParaRPr kumimoji="1" lang="zh-CN" altLang="en-US"/>
          </a:p>
        </p:txBody>
      </p:sp>
    </p:spTree>
    <p:extLst>
      <p:ext uri="{BB962C8B-B14F-4D97-AF65-F5344CB8AC3E}">
        <p14:creationId xmlns:p14="http://schemas.microsoft.com/office/powerpoint/2010/main" val="461297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F73131"/>
                </a:solidFill>
                <a:effectLst/>
                <a:latin typeface="Arial" panose="020B0604020202020204" pitchFamily="34" charset="0"/>
              </a:rPr>
              <a:t>奇异值分解</a:t>
            </a:r>
            <a:r>
              <a:rPr lang="zh-CN" altLang="en-US" b="0" i="0" dirty="0">
                <a:solidFill>
                  <a:srgbClr val="222222"/>
                </a:solidFill>
                <a:effectLst/>
                <a:latin typeface="Arial" panose="020B0604020202020204" pitchFamily="34" charset="0"/>
              </a:rPr>
              <a:t> </a:t>
            </a:r>
            <a:r>
              <a:rPr lang="en" altLang="zh-CN" b="0" i="0" dirty="0">
                <a:solidFill>
                  <a:srgbClr val="222222"/>
                </a:solidFill>
                <a:effectLst/>
                <a:latin typeface="Arial" panose="020B0604020202020204" pitchFamily="34" charset="0"/>
              </a:rPr>
              <a:t>Singular Value Decomposition</a:t>
            </a:r>
          </a:p>
          <a:p>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神经网络中的权重矩阵一般是一个实值矩阵，根据线性代数的奇异值分解原理，一个实值矩阵</a:t>
            </a:r>
            <a:r>
              <a:rPr lang="en-US" altLang="zh-CN" sz="1800" b="1" i="1" spc="-20" dirty="0">
                <a:effectLst/>
                <a:latin typeface="Times New Roman" panose="02020603050405020304" pitchFamily="18" charset="0"/>
                <a:ea typeface="宋体" panose="02010600030101010101" pitchFamily="2" charset="-122"/>
              </a:rPr>
              <a:t>M</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可按</a:t>
            </a:r>
            <a:r>
              <a:rPr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此</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式分解</a:t>
            </a:r>
            <a:r>
              <a:rPr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a:effectLst/>
              </a:rPr>
              <a:t> </a:t>
            </a:r>
            <a:endParaRPr lang="en-US" altLang="zh-CN" dirty="0">
              <a:effectLst/>
            </a:endParaRPr>
          </a:p>
          <a:p>
            <a:r>
              <a:rPr kumimoji="1" lang="zh-CN" altLang="en-US" dirty="0">
                <a:effectLst/>
              </a:rPr>
              <a:t>所以我们到现在就可以用</a:t>
            </a:r>
            <a:r>
              <a:rPr kumimoji="1" lang="en-US" altLang="zh-CN" dirty="0" err="1">
                <a:effectLst/>
              </a:rPr>
              <a:t>mzi</a:t>
            </a:r>
            <a:r>
              <a:rPr kumimoji="1" lang="zh-CN" altLang="en-US" dirty="0">
                <a:effectLst/>
              </a:rPr>
              <a:t>实现一个实值矩阵了</a:t>
            </a:r>
            <a:endParaRPr kumimoji="1"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7</a:t>
            </a:fld>
            <a:endParaRPr kumimoji="1" lang="zh-CN" altLang="en-US"/>
          </a:p>
        </p:txBody>
      </p:sp>
    </p:spTree>
    <p:extLst>
      <p:ext uri="{BB962C8B-B14F-4D97-AF65-F5344CB8AC3E}">
        <p14:creationId xmlns:p14="http://schemas.microsoft.com/office/powerpoint/2010/main" val="52090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那么一个</a:t>
            </a:r>
            <a:r>
              <a:rPr kumimoji="1" lang="en-US" altLang="zh-CN" dirty="0"/>
              <a:t>4X4</a:t>
            </a:r>
            <a:r>
              <a:rPr kumimoji="1" lang="zh-CN" altLang="en-US" dirty="0"/>
              <a:t>的</a:t>
            </a:r>
            <a:r>
              <a:rPr kumimoji="1" lang="en-US" altLang="zh-CN" dirty="0" err="1"/>
              <a:t>Mzi</a:t>
            </a:r>
            <a:r>
              <a:rPr kumimoji="1" lang="zh-CN" altLang="en-US" dirty="0"/>
              <a:t>单层光子神经网络将以这种形式呈现。</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800" dirty="0">
                <a:effectLst/>
                <a:latin typeface="Times" pitchFamily="2" charset="0"/>
              </a:rPr>
              <a:t>diagonal matrix multiplication section (DMM) </a:t>
            </a:r>
            <a:endParaRPr lang="en" altLang="zh-CN" dirty="0"/>
          </a:p>
          <a:p>
            <a:endParaRPr kumimoji="1" lang="zh-CN" altLang="en-US"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8</a:t>
            </a:fld>
            <a:endParaRPr kumimoji="1" lang="zh-CN" altLang="en-US"/>
          </a:p>
        </p:txBody>
      </p:sp>
    </p:spTree>
    <p:extLst>
      <p:ext uri="{BB962C8B-B14F-4D97-AF65-F5344CB8AC3E}">
        <p14:creationId xmlns:p14="http://schemas.microsoft.com/office/powerpoint/2010/main" val="1534941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至此，我们就可以用级联的</a:t>
            </a:r>
            <a:r>
              <a:rPr kumimoji="1" lang="en-US" altLang="zh-CN" dirty="0" err="1"/>
              <a:t>Mzi</a:t>
            </a:r>
            <a:r>
              <a:rPr kumimoji="1" lang="zh-CN" altLang="en-US" dirty="0"/>
              <a:t>来实现光子神经网络了</a:t>
            </a:r>
            <a:endParaRPr kumimoji="1" lang="en-US" altLang="zh-CN" dirty="0"/>
          </a:p>
          <a:p>
            <a:r>
              <a:rPr lang="zh-CN" altLang="en-US" dirty="0"/>
              <a:t>一般人工神经网络是由一个输入层，多个隐层和一个输出层组成的多层网络，同理光子神经网络也可以将其分解为多个层，每个层按图</a:t>
            </a:r>
            <a:r>
              <a:rPr lang="en-US" altLang="zh-CN" dirty="0"/>
              <a:t>8.2.1 (2)</a:t>
            </a:r>
            <a:r>
              <a:rPr lang="zh-CN" altLang="en-US" dirty="0"/>
              <a:t>所示构成。每个层包含光学干涉单元（</a:t>
            </a:r>
            <a:r>
              <a:rPr lang="en-US" altLang="zh-CN" dirty="0"/>
              <a:t>Optical Interference Unit</a:t>
            </a:r>
            <a:r>
              <a:rPr lang="zh-CN" altLang="en-US" dirty="0"/>
              <a:t>，</a:t>
            </a:r>
            <a:r>
              <a:rPr lang="en-US" altLang="zh-CN" dirty="0"/>
              <a:t>OIU</a:t>
            </a:r>
            <a:r>
              <a:rPr lang="zh-CN" altLang="en-US" dirty="0"/>
              <a:t>）和光学非线性单元（</a:t>
            </a:r>
            <a:r>
              <a:rPr lang="en-US" altLang="zh-CN" dirty="0"/>
              <a:t>Optical Nonlinearity Unit</a:t>
            </a:r>
            <a:r>
              <a:rPr lang="zh-CN" altLang="en-US" dirty="0"/>
              <a:t>，</a:t>
            </a:r>
            <a:r>
              <a:rPr lang="en-US" altLang="zh-CN" dirty="0"/>
              <a:t>ONU</a:t>
            </a:r>
            <a:r>
              <a:rPr lang="zh-CN" altLang="en-US" dirty="0"/>
              <a:t>），</a:t>
            </a:r>
            <a:r>
              <a:rPr lang="en-US" altLang="zh-CN" dirty="0"/>
              <a:t>OIU</a:t>
            </a:r>
            <a:r>
              <a:rPr lang="zh-CN" altLang="en-US" dirty="0"/>
              <a:t>等价于人工神经网络中的权重矩阵</a:t>
            </a:r>
            <a:r>
              <a:rPr lang="en-US" altLang="zh-CN" dirty="0"/>
              <a:t>W</a:t>
            </a:r>
          </a:p>
          <a:p>
            <a:r>
              <a:rPr kumimoji="1" lang="zh-CN" altLang="en-US" dirty="0"/>
              <a:t>这个光子集成芯片就可以完成一些任务。</a:t>
            </a:r>
            <a:endParaRPr kumimoji="1" lang="en-US" altLang="zh-CN"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9</a:t>
            </a:fld>
            <a:endParaRPr kumimoji="1" lang="zh-CN" altLang="en-US"/>
          </a:p>
        </p:txBody>
      </p:sp>
    </p:spTree>
    <p:extLst>
      <p:ext uri="{BB962C8B-B14F-4D97-AF65-F5344CB8AC3E}">
        <p14:creationId xmlns:p14="http://schemas.microsoft.com/office/powerpoint/2010/main" val="1448356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a:t>
            </a:r>
            <a:r>
              <a:rPr kumimoji="1" lang="en-US" altLang="zh-CN" dirty="0" err="1"/>
              <a:t>shenyichen</a:t>
            </a:r>
            <a:r>
              <a:rPr kumimoji="1" lang="zh-CN" altLang="en-US" dirty="0"/>
              <a:t>这篇文章中，</a:t>
            </a:r>
            <a:r>
              <a:rPr lang="en-US" altLang="zh-CN" sz="1800" spc="-20" dirty="0">
                <a:effectLst/>
                <a:latin typeface="Times New Roman" panose="02020603050405020304" pitchFamily="18" charset="0"/>
                <a:ea typeface="宋体" panose="02010600030101010101" pitchFamily="2" charset="-122"/>
              </a:rPr>
              <a:t>Shen</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等使用</a:t>
            </a:r>
            <a:r>
              <a:rPr lang="en-US" altLang="zh-CN" sz="1800" spc="-20" dirty="0">
                <a:effectLst/>
                <a:latin typeface="Times New Roman" panose="02020603050405020304" pitchFamily="18" charset="0"/>
                <a:ea typeface="宋体" panose="02010600030101010101" pitchFamily="2" charset="-122"/>
              </a:rPr>
              <a:t>MZIs</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构建的光学干涉单元（</a:t>
            </a:r>
            <a:r>
              <a:rPr lang="en-US" altLang="zh-CN" sz="1800" spc="-20" dirty="0">
                <a:effectLst/>
                <a:latin typeface="Times New Roman" panose="02020603050405020304" pitchFamily="18" charset="0"/>
                <a:ea typeface="宋体" panose="02010600030101010101" pitchFamily="2" charset="-122"/>
              </a:rPr>
              <a:t>OIU</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），两层</a:t>
            </a:r>
            <a:r>
              <a:rPr lang="en-US" altLang="zh-CN" sz="1800" spc="-20" dirty="0">
                <a:effectLst/>
                <a:latin typeface="Times New Roman" panose="02020603050405020304" pitchFamily="18" charset="0"/>
                <a:ea typeface="宋体" panose="02010600030101010101" pitchFamily="2" charset="-122"/>
              </a:rPr>
              <a:t>OIU</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级联可以实现一个任意实矩阵，该矩阵可以通过调节</a:t>
            </a:r>
            <a:r>
              <a:rPr lang="en-US" altLang="zh-CN" sz="1800" spc="-20" dirty="0">
                <a:effectLst/>
                <a:latin typeface="Times New Roman" panose="02020603050405020304" pitchFamily="18" charset="0"/>
                <a:ea typeface="宋体" panose="02010600030101010101" pitchFamily="2" charset="-122"/>
              </a:rPr>
              <a:t>OIU</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中每个移相器的外加电压进行编程，具有可重构性。利用</a:t>
            </a:r>
            <a:r>
              <a:rPr lang="en-US" altLang="zh-CN" sz="1800" spc="-20" dirty="0">
                <a:effectLst/>
                <a:latin typeface="Times New Roman" panose="02020603050405020304" pitchFamily="18" charset="0"/>
                <a:ea typeface="宋体" panose="02010600030101010101" pitchFamily="2" charset="-122"/>
              </a:rPr>
              <a:t>4</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层</a:t>
            </a:r>
            <a:r>
              <a:rPr lang="en-US" altLang="zh-CN" sz="1800" spc="-20" dirty="0">
                <a:effectLst/>
                <a:latin typeface="Times New Roman" panose="02020603050405020304" pitchFamily="18" charset="0"/>
                <a:ea typeface="宋体" panose="02010600030101010101" pitchFamily="2" charset="-122"/>
              </a:rPr>
              <a:t>OIU</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构建了一个两层的全连接结构的</a:t>
            </a:r>
            <a:r>
              <a:rPr lang="en-US" altLang="zh-CN" sz="1800" spc="-20" dirty="0">
                <a:effectLst/>
                <a:latin typeface="Times New Roman" panose="02020603050405020304" pitchFamily="18" charset="0"/>
                <a:ea typeface="宋体" panose="02010600030101010101" pitchFamily="2" charset="-122"/>
              </a:rPr>
              <a:t>ONN</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，然后使用该</a:t>
            </a:r>
            <a:r>
              <a:rPr lang="en-US" altLang="zh-CN" sz="1800" spc="-20" dirty="0">
                <a:effectLst/>
                <a:latin typeface="Times New Roman" panose="02020603050405020304" pitchFamily="18" charset="0"/>
                <a:ea typeface="宋体" panose="02010600030101010101" pitchFamily="2" charset="-122"/>
              </a:rPr>
              <a:t>ONN</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进行元音字母识别。神经网络中权重矩阵是由</a:t>
            </a:r>
            <a:r>
              <a:rPr lang="en-US" altLang="zh-CN" sz="1800" spc="-20" dirty="0">
                <a:effectLst/>
                <a:latin typeface="Times New Roman" panose="02020603050405020304" pitchFamily="18" charset="0"/>
                <a:ea typeface="宋体" panose="02010600030101010101" pitchFamily="2" charset="-122"/>
              </a:rPr>
              <a:t>OIU</a:t>
            </a:r>
            <a:r>
              <a:rPr lang="zh-CN"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实现，非线性激活使用计算机进行模拟。</a:t>
            </a:r>
            <a:endParaRPr lang="en-US" altLang="zh-CN" sz="1800" spc="-20" dirty="0">
              <a:effectLst/>
              <a:latin typeface="Times New Roman" panose="02020603050405020304" pitchFamily="18" charset="0"/>
              <a:ea typeface="宋体" panose="02010600030101010101" pitchFamily="2" charset="-122"/>
              <a:cs typeface="Times New Roman" panose="02020603050405020304" pitchFamily="18" charset="0"/>
            </a:endParaRPr>
          </a:p>
          <a:p>
            <a:r>
              <a:rPr kumimoji="1"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但是在现实中 是在电脑上训练好 得到权重矩阵</a:t>
            </a:r>
            <a:r>
              <a:rPr kumimoji="1" lang="en-US" altLang="zh-CN" sz="1800" spc="-20" dirty="0">
                <a:effectLst/>
                <a:latin typeface="Times New Roman" panose="02020603050405020304" pitchFamily="18" charset="0"/>
                <a:ea typeface="宋体" panose="02010600030101010101" pitchFamily="2" charset="-122"/>
                <a:cs typeface="Times New Roman" panose="02020603050405020304" pitchFamily="18" charset="0"/>
              </a:rPr>
              <a:t>W</a:t>
            </a:r>
            <a:r>
              <a:rPr kumimoji="1" lang="zh-CN" altLang="en-US" sz="1800" spc="-20" dirty="0">
                <a:effectLst/>
                <a:latin typeface="Times New Roman" panose="02020603050405020304" pitchFamily="18" charset="0"/>
                <a:ea typeface="宋体" panose="02010600030101010101" pitchFamily="2" charset="-122"/>
                <a:cs typeface="Times New Roman" panose="02020603050405020304" pitchFamily="18" charset="0"/>
              </a:rPr>
              <a:t>然后计算移相器的相位值 再家对应的电压上去，我们称这种方法为离线移植方法。</a:t>
            </a:r>
            <a:endParaRPr kumimoji="1" lang="en-US" altLang="zh-CN" dirty="0"/>
          </a:p>
        </p:txBody>
      </p:sp>
      <p:sp>
        <p:nvSpPr>
          <p:cNvPr id="4" name="灯片编号占位符 3"/>
          <p:cNvSpPr>
            <a:spLocks noGrp="1"/>
          </p:cNvSpPr>
          <p:nvPr>
            <p:ph type="sldNum" sz="quarter" idx="5"/>
          </p:nvPr>
        </p:nvSpPr>
        <p:spPr/>
        <p:txBody>
          <a:bodyPr/>
          <a:lstStyle/>
          <a:p>
            <a:fld id="{9DFB796A-70A3-F04D-A3CE-E584C0869CAB}" type="slidenum">
              <a:rPr kumimoji="1" lang="zh-CN" altLang="en-US" smtClean="0"/>
              <a:t>10</a:t>
            </a:fld>
            <a:endParaRPr kumimoji="1" lang="zh-CN" altLang="en-US"/>
          </a:p>
        </p:txBody>
      </p:sp>
    </p:spTree>
    <p:extLst>
      <p:ext uri="{BB962C8B-B14F-4D97-AF65-F5344CB8AC3E}">
        <p14:creationId xmlns:p14="http://schemas.microsoft.com/office/powerpoint/2010/main" val="4207701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1317F-D86D-B743-AF35-8BA2B02894B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E061E78-9044-934A-9EDC-7C25B6C3EB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42AF569-FA5C-0E45-A29F-94FDD974F644}"/>
              </a:ext>
            </a:extLst>
          </p:cNvPr>
          <p:cNvSpPr>
            <a:spLocks noGrp="1"/>
          </p:cNvSpPr>
          <p:nvPr>
            <p:ph type="dt" sz="half" idx="10"/>
          </p:nvPr>
        </p:nvSpPr>
        <p:spPr/>
        <p:txBody>
          <a:bodyPr/>
          <a:lstStyle/>
          <a:p>
            <a:fld id="{589A1DEA-DAD5-3041-BCDA-335461A33426}" type="datetimeFigureOut">
              <a:rPr kumimoji="1" lang="zh-CN" altLang="en-US" smtClean="0"/>
              <a:t>2021/9/29</a:t>
            </a:fld>
            <a:endParaRPr kumimoji="1" lang="zh-CN" altLang="en-US"/>
          </a:p>
        </p:txBody>
      </p:sp>
      <p:sp>
        <p:nvSpPr>
          <p:cNvPr id="5" name="页脚占位符 4">
            <a:extLst>
              <a:ext uri="{FF2B5EF4-FFF2-40B4-BE49-F238E27FC236}">
                <a16:creationId xmlns:a16="http://schemas.microsoft.com/office/drawing/2014/main" id="{F1E60B2B-0BE3-F943-85CE-5163D59C37F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AF54B9-1E27-0A4F-ABD7-528F7520E444}"/>
              </a:ext>
            </a:extLst>
          </p:cNvPr>
          <p:cNvSpPr>
            <a:spLocks noGrp="1"/>
          </p:cNvSpPr>
          <p:nvPr>
            <p:ph type="sldNum" sz="quarter" idx="12"/>
          </p:nvPr>
        </p:nvSpPr>
        <p:spPr/>
        <p:txBody>
          <a:body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370630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F1E755-7218-D248-8401-396D576AB732}"/>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EDE5979-D9FD-EA44-9214-0514E2686A1E}"/>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E1BEA86-9E31-7E4E-8A90-CD4B222A0ACD}"/>
              </a:ext>
            </a:extLst>
          </p:cNvPr>
          <p:cNvSpPr>
            <a:spLocks noGrp="1"/>
          </p:cNvSpPr>
          <p:nvPr>
            <p:ph type="dt" sz="half" idx="10"/>
          </p:nvPr>
        </p:nvSpPr>
        <p:spPr/>
        <p:txBody>
          <a:bodyPr/>
          <a:lstStyle/>
          <a:p>
            <a:fld id="{589A1DEA-DAD5-3041-BCDA-335461A33426}" type="datetimeFigureOut">
              <a:rPr kumimoji="1" lang="zh-CN" altLang="en-US" smtClean="0"/>
              <a:t>2021/9/29</a:t>
            </a:fld>
            <a:endParaRPr kumimoji="1" lang="zh-CN" altLang="en-US"/>
          </a:p>
        </p:txBody>
      </p:sp>
      <p:sp>
        <p:nvSpPr>
          <p:cNvPr id="5" name="页脚占位符 4">
            <a:extLst>
              <a:ext uri="{FF2B5EF4-FFF2-40B4-BE49-F238E27FC236}">
                <a16:creationId xmlns:a16="http://schemas.microsoft.com/office/drawing/2014/main" id="{3025DE94-8F1C-1641-94E2-608EFAE014B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BB7EB8F-0C93-2340-92F1-818BAAB659C8}"/>
              </a:ext>
            </a:extLst>
          </p:cNvPr>
          <p:cNvSpPr>
            <a:spLocks noGrp="1"/>
          </p:cNvSpPr>
          <p:nvPr>
            <p:ph type="sldNum" sz="quarter" idx="12"/>
          </p:nvPr>
        </p:nvSpPr>
        <p:spPr/>
        <p:txBody>
          <a:body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280507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54D0B35-6203-8F4D-B6FD-26FB5EAEEEDF}"/>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50C73B3-CD83-BC4C-ADBC-87F1156D53C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77CA662-6210-0648-BEE7-A1615D3D1C2A}"/>
              </a:ext>
            </a:extLst>
          </p:cNvPr>
          <p:cNvSpPr>
            <a:spLocks noGrp="1"/>
          </p:cNvSpPr>
          <p:nvPr>
            <p:ph type="dt" sz="half" idx="10"/>
          </p:nvPr>
        </p:nvSpPr>
        <p:spPr/>
        <p:txBody>
          <a:bodyPr/>
          <a:lstStyle/>
          <a:p>
            <a:fld id="{589A1DEA-DAD5-3041-BCDA-335461A33426}" type="datetimeFigureOut">
              <a:rPr kumimoji="1" lang="zh-CN" altLang="en-US" smtClean="0"/>
              <a:t>2021/9/29</a:t>
            </a:fld>
            <a:endParaRPr kumimoji="1" lang="zh-CN" altLang="en-US"/>
          </a:p>
        </p:txBody>
      </p:sp>
      <p:sp>
        <p:nvSpPr>
          <p:cNvPr id="5" name="页脚占位符 4">
            <a:extLst>
              <a:ext uri="{FF2B5EF4-FFF2-40B4-BE49-F238E27FC236}">
                <a16:creationId xmlns:a16="http://schemas.microsoft.com/office/drawing/2014/main" id="{B183990A-F7F7-304E-8086-A9532C9ED93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AECE5FE-622E-6642-B7F9-CD79910BD70D}"/>
              </a:ext>
            </a:extLst>
          </p:cNvPr>
          <p:cNvSpPr>
            <a:spLocks noGrp="1"/>
          </p:cNvSpPr>
          <p:nvPr>
            <p:ph type="sldNum" sz="quarter" idx="12"/>
          </p:nvPr>
        </p:nvSpPr>
        <p:spPr/>
        <p:txBody>
          <a:body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190844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CD511-B35F-1649-8EAE-BD856FD7622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EEE2ED7-EDCE-6B46-A636-743E6C2869D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96A1AFF-CB39-BF40-AB8C-927A7493B685}"/>
              </a:ext>
            </a:extLst>
          </p:cNvPr>
          <p:cNvSpPr>
            <a:spLocks noGrp="1"/>
          </p:cNvSpPr>
          <p:nvPr>
            <p:ph type="dt" sz="half" idx="10"/>
          </p:nvPr>
        </p:nvSpPr>
        <p:spPr/>
        <p:txBody>
          <a:bodyPr/>
          <a:lstStyle/>
          <a:p>
            <a:fld id="{589A1DEA-DAD5-3041-BCDA-335461A33426}" type="datetimeFigureOut">
              <a:rPr kumimoji="1" lang="zh-CN" altLang="en-US" smtClean="0"/>
              <a:t>2021/9/29</a:t>
            </a:fld>
            <a:endParaRPr kumimoji="1" lang="zh-CN" altLang="en-US"/>
          </a:p>
        </p:txBody>
      </p:sp>
      <p:sp>
        <p:nvSpPr>
          <p:cNvPr id="5" name="页脚占位符 4">
            <a:extLst>
              <a:ext uri="{FF2B5EF4-FFF2-40B4-BE49-F238E27FC236}">
                <a16:creationId xmlns:a16="http://schemas.microsoft.com/office/drawing/2014/main" id="{DF7C3C14-5AF5-2146-B381-4D053379F1A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8F5F729-8C1F-5948-8C89-78905C7E91DF}"/>
              </a:ext>
            </a:extLst>
          </p:cNvPr>
          <p:cNvSpPr>
            <a:spLocks noGrp="1"/>
          </p:cNvSpPr>
          <p:nvPr>
            <p:ph type="sldNum" sz="quarter" idx="12"/>
          </p:nvPr>
        </p:nvSpPr>
        <p:spPr/>
        <p:txBody>
          <a:body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285602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47429-7CCF-BD49-A577-2A9BD6E7950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4F1E0EF-E225-224B-9089-689105245D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56E590D9-4B96-A545-BF9E-2548CC512D3E}"/>
              </a:ext>
            </a:extLst>
          </p:cNvPr>
          <p:cNvSpPr>
            <a:spLocks noGrp="1"/>
          </p:cNvSpPr>
          <p:nvPr>
            <p:ph type="dt" sz="half" idx="10"/>
          </p:nvPr>
        </p:nvSpPr>
        <p:spPr/>
        <p:txBody>
          <a:bodyPr/>
          <a:lstStyle/>
          <a:p>
            <a:fld id="{589A1DEA-DAD5-3041-BCDA-335461A33426}" type="datetimeFigureOut">
              <a:rPr kumimoji="1" lang="zh-CN" altLang="en-US" smtClean="0"/>
              <a:t>2021/9/29</a:t>
            </a:fld>
            <a:endParaRPr kumimoji="1" lang="zh-CN" altLang="en-US"/>
          </a:p>
        </p:txBody>
      </p:sp>
      <p:sp>
        <p:nvSpPr>
          <p:cNvPr id="5" name="页脚占位符 4">
            <a:extLst>
              <a:ext uri="{FF2B5EF4-FFF2-40B4-BE49-F238E27FC236}">
                <a16:creationId xmlns:a16="http://schemas.microsoft.com/office/drawing/2014/main" id="{CD3DD180-1135-F44D-8CB1-52F04D67A02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E16FCAA-D064-9847-A821-D8B14AC1EBAA}"/>
              </a:ext>
            </a:extLst>
          </p:cNvPr>
          <p:cNvSpPr>
            <a:spLocks noGrp="1"/>
          </p:cNvSpPr>
          <p:nvPr>
            <p:ph type="sldNum" sz="quarter" idx="12"/>
          </p:nvPr>
        </p:nvSpPr>
        <p:spPr/>
        <p:txBody>
          <a:body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221437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BAAA7B-7C7D-764D-988B-EEA2C3F70E9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BE5381B-420B-4945-9643-3FC03403EEE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CB81532-A2D1-4246-940C-357DEAF61CA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6DC58BA2-5066-C04B-98E5-C8A1748AA666}"/>
              </a:ext>
            </a:extLst>
          </p:cNvPr>
          <p:cNvSpPr>
            <a:spLocks noGrp="1"/>
          </p:cNvSpPr>
          <p:nvPr>
            <p:ph type="dt" sz="half" idx="10"/>
          </p:nvPr>
        </p:nvSpPr>
        <p:spPr/>
        <p:txBody>
          <a:bodyPr/>
          <a:lstStyle/>
          <a:p>
            <a:fld id="{589A1DEA-DAD5-3041-BCDA-335461A33426}" type="datetimeFigureOut">
              <a:rPr kumimoji="1" lang="zh-CN" altLang="en-US" smtClean="0"/>
              <a:t>2021/9/29</a:t>
            </a:fld>
            <a:endParaRPr kumimoji="1" lang="zh-CN" altLang="en-US"/>
          </a:p>
        </p:txBody>
      </p:sp>
      <p:sp>
        <p:nvSpPr>
          <p:cNvPr id="6" name="页脚占位符 5">
            <a:extLst>
              <a:ext uri="{FF2B5EF4-FFF2-40B4-BE49-F238E27FC236}">
                <a16:creationId xmlns:a16="http://schemas.microsoft.com/office/drawing/2014/main" id="{025C7CA2-1A5C-9542-8D32-9CBCC4D14F8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1015251-7263-CF43-B8FF-BB5F4338331D}"/>
              </a:ext>
            </a:extLst>
          </p:cNvPr>
          <p:cNvSpPr>
            <a:spLocks noGrp="1"/>
          </p:cNvSpPr>
          <p:nvPr>
            <p:ph type="sldNum" sz="quarter" idx="12"/>
          </p:nvPr>
        </p:nvSpPr>
        <p:spPr/>
        <p:txBody>
          <a:body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1529263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A02BD-1401-E54B-9A5E-7FDB9AE347A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3D306A9-9253-A74E-A359-742DE47C83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6078A7F5-0EA9-CB47-BFA2-906FF4A65A9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EFE96CF-4F69-B44A-8153-6DAE93D07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F6715E3-10DE-694A-A147-D14D6B7279C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44445DF-FA62-7640-BC0F-345E1E11BEF1}"/>
              </a:ext>
            </a:extLst>
          </p:cNvPr>
          <p:cNvSpPr>
            <a:spLocks noGrp="1"/>
          </p:cNvSpPr>
          <p:nvPr>
            <p:ph type="dt" sz="half" idx="10"/>
          </p:nvPr>
        </p:nvSpPr>
        <p:spPr/>
        <p:txBody>
          <a:bodyPr/>
          <a:lstStyle/>
          <a:p>
            <a:fld id="{589A1DEA-DAD5-3041-BCDA-335461A33426}" type="datetimeFigureOut">
              <a:rPr kumimoji="1" lang="zh-CN" altLang="en-US" smtClean="0"/>
              <a:t>2021/9/29</a:t>
            </a:fld>
            <a:endParaRPr kumimoji="1" lang="zh-CN" altLang="en-US"/>
          </a:p>
        </p:txBody>
      </p:sp>
      <p:sp>
        <p:nvSpPr>
          <p:cNvPr id="8" name="页脚占位符 7">
            <a:extLst>
              <a:ext uri="{FF2B5EF4-FFF2-40B4-BE49-F238E27FC236}">
                <a16:creationId xmlns:a16="http://schemas.microsoft.com/office/drawing/2014/main" id="{2DD6ED70-C9A8-D849-A38D-AFFDBCD8FBD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8E1DE6C6-C23A-1A48-BE59-61DD372D3214}"/>
              </a:ext>
            </a:extLst>
          </p:cNvPr>
          <p:cNvSpPr>
            <a:spLocks noGrp="1"/>
          </p:cNvSpPr>
          <p:nvPr>
            <p:ph type="sldNum" sz="quarter" idx="12"/>
          </p:nvPr>
        </p:nvSpPr>
        <p:spPr/>
        <p:txBody>
          <a:body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28627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58C10-4399-A249-8FC9-D857D9DB9CD0}"/>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4D0A5CB-9AF0-C549-BDE9-30A23FCEDB6D}"/>
              </a:ext>
            </a:extLst>
          </p:cNvPr>
          <p:cNvSpPr>
            <a:spLocks noGrp="1"/>
          </p:cNvSpPr>
          <p:nvPr>
            <p:ph type="dt" sz="half" idx="10"/>
          </p:nvPr>
        </p:nvSpPr>
        <p:spPr/>
        <p:txBody>
          <a:bodyPr/>
          <a:lstStyle/>
          <a:p>
            <a:fld id="{589A1DEA-DAD5-3041-BCDA-335461A33426}" type="datetimeFigureOut">
              <a:rPr kumimoji="1" lang="zh-CN" altLang="en-US" smtClean="0"/>
              <a:t>2021/9/29</a:t>
            </a:fld>
            <a:endParaRPr kumimoji="1" lang="zh-CN" altLang="en-US"/>
          </a:p>
        </p:txBody>
      </p:sp>
      <p:sp>
        <p:nvSpPr>
          <p:cNvPr id="4" name="页脚占位符 3">
            <a:extLst>
              <a:ext uri="{FF2B5EF4-FFF2-40B4-BE49-F238E27FC236}">
                <a16:creationId xmlns:a16="http://schemas.microsoft.com/office/drawing/2014/main" id="{C407373D-6933-2848-AF87-7844A102345B}"/>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ECAC3E9-115B-4D40-80F3-EF749889F401}"/>
              </a:ext>
            </a:extLst>
          </p:cNvPr>
          <p:cNvSpPr>
            <a:spLocks noGrp="1"/>
          </p:cNvSpPr>
          <p:nvPr>
            <p:ph type="sldNum" sz="quarter" idx="12"/>
          </p:nvPr>
        </p:nvSpPr>
        <p:spPr/>
        <p:txBody>
          <a:body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269371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C93351B-77DD-2B43-9977-B479F11E6309}"/>
              </a:ext>
            </a:extLst>
          </p:cNvPr>
          <p:cNvSpPr>
            <a:spLocks noGrp="1"/>
          </p:cNvSpPr>
          <p:nvPr>
            <p:ph type="dt" sz="half" idx="10"/>
          </p:nvPr>
        </p:nvSpPr>
        <p:spPr/>
        <p:txBody>
          <a:bodyPr/>
          <a:lstStyle/>
          <a:p>
            <a:fld id="{589A1DEA-DAD5-3041-BCDA-335461A33426}" type="datetimeFigureOut">
              <a:rPr kumimoji="1" lang="zh-CN" altLang="en-US" smtClean="0"/>
              <a:t>2021/9/29</a:t>
            </a:fld>
            <a:endParaRPr kumimoji="1" lang="zh-CN" altLang="en-US"/>
          </a:p>
        </p:txBody>
      </p:sp>
      <p:sp>
        <p:nvSpPr>
          <p:cNvPr id="3" name="页脚占位符 2">
            <a:extLst>
              <a:ext uri="{FF2B5EF4-FFF2-40B4-BE49-F238E27FC236}">
                <a16:creationId xmlns:a16="http://schemas.microsoft.com/office/drawing/2014/main" id="{7FC9F74A-9368-944E-8907-4EFCD5D4D0D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D24AC656-D0C7-9B40-A14D-97C67AAD301B}"/>
              </a:ext>
            </a:extLst>
          </p:cNvPr>
          <p:cNvSpPr>
            <a:spLocks noGrp="1"/>
          </p:cNvSpPr>
          <p:nvPr>
            <p:ph type="sldNum" sz="quarter" idx="12"/>
          </p:nvPr>
        </p:nvSpPr>
        <p:spPr/>
        <p:txBody>
          <a:body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2598403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6513B-5F7C-9247-A197-DE65B0BBE57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C89AE91-7812-F947-B5A9-AEAB49B563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B30AA84-13EA-484F-B15C-FEA470895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69EF3E2-9948-5F46-82A1-9C9711B67413}"/>
              </a:ext>
            </a:extLst>
          </p:cNvPr>
          <p:cNvSpPr>
            <a:spLocks noGrp="1"/>
          </p:cNvSpPr>
          <p:nvPr>
            <p:ph type="dt" sz="half" idx="10"/>
          </p:nvPr>
        </p:nvSpPr>
        <p:spPr/>
        <p:txBody>
          <a:bodyPr/>
          <a:lstStyle/>
          <a:p>
            <a:fld id="{589A1DEA-DAD5-3041-BCDA-335461A33426}" type="datetimeFigureOut">
              <a:rPr kumimoji="1" lang="zh-CN" altLang="en-US" smtClean="0"/>
              <a:t>2021/9/29</a:t>
            </a:fld>
            <a:endParaRPr kumimoji="1" lang="zh-CN" altLang="en-US"/>
          </a:p>
        </p:txBody>
      </p:sp>
      <p:sp>
        <p:nvSpPr>
          <p:cNvPr id="6" name="页脚占位符 5">
            <a:extLst>
              <a:ext uri="{FF2B5EF4-FFF2-40B4-BE49-F238E27FC236}">
                <a16:creationId xmlns:a16="http://schemas.microsoft.com/office/drawing/2014/main" id="{F275088F-EB78-F04D-9E2A-03F022AA2A6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352AC56-670A-7442-889E-280ADB160743}"/>
              </a:ext>
            </a:extLst>
          </p:cNvPr>
          <p:cNvSpPr>
            <a:spLocks noGrp="1"/>
          </p:cNvSpPr>
          <p:nvPr>
            <p:ph type="sldNum" sz="quarter" idx="12"/>
          </p:nvPr>
        </p:nvSpPr>
        <p:spPr/>
        <p:txBody>
          <a:body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138249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579F94-3630-F44D-B4F1-087CAB89473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FC87838-A9B2-8D4C-B695-72533DF70A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D9A3679-3F6F-F047-8F9A-BD93B8487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3503471-6269-6245-A500-2336FDCCAC98}"/>
              </a:ext>
            </a:extLst>
          </p:cNvPr>
          <p:cNvSpPr>
            <a:spLocks noGrp="1"/>
          </p:cNvSpPr>
          <p:nvPr>
            <p:ph type="dt" sz="half" idx="10"/>
          </p:nvPr>
        </p:nvSpPr>
        <p:spPr/>
        <p:txBody>
          <a:bodyPr/>
          <a:lstStyle/>
          <a:p>
            <a:fld id="{589A1DEA-DAD5-3041-BCDA-335461A33426}" type="datetimeFigureOut">
              <a:rPr kumimoji="1" lang="zh-CN" altLang="en-US" smtClean="0"/>
              <a:t>2021/9/29</a:t>
            </a:fld>
            <a:endParaRPr kumimoji="1" lang="zh-CN" altLang="en-US"/>
          </a:p>
        </p:txBody>
      </p:sp>
      <p:sp>
        <p:nvSpPr>
          <p:cNvPr id="6" name="页脚占位符 5">
            <a:extLst>
              <a:ext uri="{FF2B5EF4-FFF2-40B4-BE49-F238E27FC236}">
                <a16:creationId xmlns:a16="http://schemas.microsoft.com/office/drawing/2014/main" id="{9CEEFFD8-AB89-574F-A9FA-5B2F2A0007D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B43FCF9-15DC-5742-AC95-3C776064B37C}"/>
              </a:ext>
            </a:extLst>
          </p:cNvPr>
          <p:cNvSpPr>
            <a:spLocks noGrp="1"/>
          </p:cNvSpPr>
          <p:nvPr>
            <p:ph type="sldNum" sz="quarter" idx="12"/>
          </p:nvPr>
        </p:nvSpPr>
        <p:spPr/>
        <p:txBody>
          <a:body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268422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0C60C78-266D-E440-A2A9-1A6FE4F02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70D244B-6F99-2E45-84FB-8D2C06D070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68CE303-265D-6F48-94DD-E694A3DB6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9A1DEA-DAD5-3041-BCDA-335461A33426}" type="datetimeFigureOut">
              <a:rPr kumimoji="1" lang="zh-CN" altLang="en-US" smtClean="0"/>
              <a:t>2021/9/29</a:t>
            </a:fld>
            <a:endParaRPr kumimoji="1" lang="zh-CN" altLang="en-US"/>
          </a:p>
        </p:txBody>
      </p:sp>
      <p:sp>
        <p:nvSpPr>
          <p:cNvPr id="5" name="页脚占位符 4">
            <a:extLst>
              <a:ext uri="{FF2B5EF4-FFF2-40B4-BE49-F238E27FC236}">
                <a16:creationId xmlns:a16="http://schemas.microsoft.com/office/drawing/2014/main" id="{9AF80A07-3848-3D4D-A952-62EEDC1F1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BAC8EFD5-94F8-1F4F-A8BC-E8222E79C4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268CE-69C6-3D4F-AD29-ED6948ABB365}" type="slidenum">
              <a:rPr kumimoji="1" lang="zh-CN" altLang="en-US" smtClean="0"/>
              <a:t>‹#›</a:t>
            </a:fld>
            <a:endParaRPr kumimoji="1" lang="zh-CN" altLang="en-US"/>
          </a:p>
        </p:txBody>
      </p:sp>
    </p:spTree>
    <p:extLst>
      <p:ext uri="{BB962C8B-B14F-4D97-AF65-F5344CB8AC3E}">
        <p14:creationId xmlns:p14="http://schemas.microsoft.com/office/powerpoint/2010/main" val="327327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a16="http://schemas.microsoft.com/office/drawing/2014/main" id="{3DA4DB71-FDA2-476F-BED7-11349C621713}"/>
              </a:ext>
            </a:extLst>
          </p:cNvPr>
          <p:cNvSpPr>
            <a:spLocks noGrp="1"/>
          </p:cNvSpPr>
          <p:nvPr>
            <p:ph type="subTitle" idx="1"/>
          </p:nvPr>
        </p:nvSpPr>
        <p:spPr>
          <a:xfrm>
            <a:off x="7945988" y="5098088"/>
            <a:ext cx="2282456" cy="843877"/>
          </a:xfrm>
        </p:spPr>
        <p:txBody>
          <a:bodyPr>
            <a:normAutofit lnSpcReduction="10000"/>
          </a:bodyPr>
          <a:lstStyle/>
          <a:p>
            <a:r>
              <a:rPr lang="zh-CN" altLang="en-US" dirty="0">
                <a:latin typeface="楷体" panose="02010609060101010101" pitchFamily="49" charset="-122"/>
                <a:ea typeface="楷体" panose="02010609060101010101" pitchFamily="49" charset="-122"/>
              </a:rPr>
              <a:t>赵婉玉</a:t>
            </a:r>
            <a:endParaRPr lang="en-US" altLang="zh-CN" dirty="0">
              <a:latin typeface="楷体" panose="02010609060101010101" pitchFamily="49" charset="-122"/>
              <a:ea typeface="楷体" panose="02010609060101010101" pitchFamily="49" charset="-122"/>
            </a:endParaRPr>
          </a:p>
          <a:p>
            <a:r>
              <a:rPr lang="en-US" altLang="zh-CN" dirty="0">
                <a:latin typeface="楷体" panose="02010609060101010101" pitchFamily="49" charset="-122"/>
                <a:ea typeface="楷体" panose="02010609060101010101" pitchFamily="49" charset="-122"/>
              </a:rPr>
              <a:t>2021.9.29</a:t>
            </a:r>
            <a:endParaRPr lang="zh-CN" altLang="en-US" dirty="0">
              <a:latin typeface="楷体" panose="02010609060101010101" pitchFamily="49" charset="-122"/>
              <a:ea typeface="楷体" panose="02010609060101010101" pitchFamily="49" charset="-122"/>
            </a:endParaRPr>
          </a:p>
        </p:txBody>
      </p:sp>
      <p:pic>
        <p:nvPicPr>
          <p:cNvPr id="6" name="图片 5">
            <a:extLst>
              <a:ext uri="{FF2B5EF4-FFF2-40B4-BE49-F238E27FC236}">
                <a16:creationId xmlns:a16="http://schemas.microsoft.com/office/drawing/2014/main" id="{26B4D873-29BB-4F71-BB7A-F4A042306F50}"/>
              </a:ext>
            </a:extLst>
          </p:cNvPr>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0562359" y="278781"/>
            <a:ext cx="1407131" cy="1465704"/>
          </a:xfrm>
          <a:prstGeom prst="rect">
            <a:avLst/>
          </a:prstGeom>
        </p:spPr>
      </p:pic>
      <p:pic>
        <p:nvPicPr>
          <p:cNvPr id="7" name="图片 6">
            <a:extLst>
              <a:ext uri="{FF2B5EF4-FFF2-40B4-BE49-F238E27FC236}">
                <a16:creationId xmlns:a16="http://schemas.microsoft.com/office/drawing/2014/main" id="{05E8793A-E082-49D1-ADE7-50D6B18ED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9752" y="686386"/>
            <a:ext cx="2286536" cy="770077"/>
          </a:xfrm>
          <a:prstGeom prst="rect">
            <a:avLst/>
          </a:prstGeom>
        </p:spPr>
      </p:pic>
      <p:sp>
        <p:nvSpPr>
          <p:cNvPr id="9" name="矩形 8">
            <a:extLst>
              <a:ext uri="{FF2B5EF4-FFF2-40B4-BE49-F238E27FC236}">
                <a16:creationId xmlns:a16="http://schemas.microsoft.com/office/drawing/2014/main" id="{A2E5201D-6E53-4365-ABF4-7321FD7A43B2}"/>
              </a:ext>
            </a:extLst>
          </p:cNvPr>
          <p:cNvSpPr/>
          <p:nvPr/>
        </p:nvSpPr>
        <p:spPr bwMode="auto">
          <a:xfrm>
            <a:off x="0" y="2258066"/>
            <a:ext cx="12192000" cy="2341867"/>
          </a:xfrm>
          <a:prstGeom prst="rect">
            <a:avLst/>
          </a:prstGeom>
          <a:solidFill>
            <a:schemeClr val="accent1">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2"/>
              </a:solidFill>
              <a:effectLst/>
              <a:latin typeface="微软雅黑" pitchFamily="34" charset="-122"/>
              <a:ea typeface="微软雅黑" pitchFamily="34" charset="-122"/>
            </a:endParaRPr>
          </a:p>
        </p:txBody>
      </p:sp>
      <p:sp>
        <p:nvSpPr>
          <p:cNvPr id="10" name="文本框 9">
            <a:extLst>
              <a:ext uri="{FF2B5EF4-FFF2-40B4-BE49-F238E27FC236}">
                <a16:creationId xmlns:a16="http://schemas.microsoft.com/office/drawing/2014/main" id="{4A7B3676-75CF-42E6-A397-AB3A9D732F55}"/>
              </a:ext>
            </a:extLst>
          </p:cNvPr>
          <p:cNvSpPr txBox="1"/>
          <p:nvPr/>
        </p:nvSpPr>
        <p:spPr>
          <a:xfrm>
            <a:off x="262685" y="2439447"/>
            <a:ext cx="11706805" cy="1595950"/>
          </a:xfrm>
          <a:prstGeom prst="rect">
            <a:avLst/>
          </a:prstGeom>
          <a:noFill/>
        </p:spPr>
        <p:txBody>
          <a:bodyPr wrap="square" rtlCol="0">
            <a:spAutoFit/>
          </a:bodyPr>
          <a:lstStyle/>
          <a:p>
            <a:pPr algn="ctr">
              <a:lnSpc>
                <a:spcPct val="150000"/>
              </a:lnSpc>
            </a:pPr>
            <a:r>
              <a:rPr lang="zh-CN" altLang="en-US" sz="7200" dirty="0">
                <a:solidFill>
                  <a:schemeClr val="bg1"/>
                </a:solidFill>
                <a:latin typeface="华文新魏" panose="02010800040101010101" pitchFamily="2" charset="-122"/>
                <a:ea typeface="华文新魏" panose="02010800040101010101" pitchFamily="2" charset="-122"/>
                <a:sym typeface="微软雅黑" panose="020B0503020204020204" pitchFamily="34" charset="-122"/>
              </a:rPr>
              <a:t>光子神经网络</a:t>
            </a:r>
            <a:endParaRPr lang="en-US" altLang="zh-CN" sz="7200" dirty="0">
              <a:solidFill>
                <a:schemeClr val="bg1"/>
              </a:solidFill>
              <a:latin typeface="华文新魏" panose="02010800040101010101" pitchFamily="2" charset="-122"/>
              <a:ea typeface="华文新魏" panose="02010800040101010101" pitchFamily="2" charset="-122"/>
              <a:sym typeface="微软雅黑" panose="020B0503020204020204" pitchFamily="34" charset="-122"/>
            </a:endParaRPr>
          </a:p>
        </p:txBody>
      </p:sp>
    </p:spTree>
    <p:extLst>
      <p:ext uri="{BB962C8B-B14F-4D97-AF65-F5344CB8AC3E}">
        <p14:creationId xmlns:p14="http://schemas.microsoft.com/office/powerpoint/2010/main" val="368213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83D2C09-A6FD-6742-8823-F82256565349}"/>
              </a:ext>
            </a:extLst>
          </p:cNvPr>
          <p:cNvPicPr>
            <a:picLocks noChangeAspect="1"/>
          </p:cNvPicPr>
          <p:nvPr/>
        </p:nvPicPr>
        <p:blipFill>
          <a:blip r:embed="rId3"/>
          <a:stretch>
            <a:fillRect/>
          </a:stretch>
        </p:blipFill>
        <p:spPr>
          <a:xfrm>
            <a:off x="0" y="291451"/>
            <a:ext cx="8608283" cy="6275097"/>
          </a:xfrm>
          <a:prstGeom prst="rect">
            <a:avLst/>
          </a:prstGeom>
        </p:spPr>
      </p:pic>
      <p:sp>
        <p:nvSpPr>
          <p:cNvPr id="5" name="文本框 4">
            <a:extLst>
              <a:ext uri="{FF2B5EF4-FFF2-40B4-BE49-F238E27FC236}">
                <a16:creationId xmlns:a16="http://schemas.microsoft.com/office/drawing/2014/main" id="{DB7B007B-B997-411F-910D-4F0B1754C48D}"/>
              </a:ext>
            </a:extLst>
          </p:cNvPr>
          <p:cNvSpPr txBox="1"/>
          <p:nvPr/>
        </p:nvSpPr>
        <p:spPr>
          <a:xfrm>
            <a:off x="699978" y="6625350"/>
            <a:ext cx="10792043" cy="230832"/>
          </a:xfrm>
          <a:prstGeom prst="rect">
            <a:avLst/>
          </a:prstGeom>
          <a:noFill/>
        </p:spPr>
        <p:txBody>
          <a:bodyPr wrap="square" rtlCol="0">
            <a:spAutoFit/>
          </a:bodyPr>
          <a:lstStyle/>
          <a:p>
            <a:pPr algn="ctr"/>
            <a:r>
              <a:rPr lang="en-US" altLang="zh-CN" sz="900" dirty="0">
                <a:latin typeface="Times" panose="02020603050405020304" pitchFamily="18" charset="0"/>
                <a:ea typeface="黑体" panose="02010609060101010101" pitchFamily="49" charset="-122"/>
                <a:cs typeface="Times" panose="02020603050405020304" pitchFamily="18" charset="0"/>
              </a:rPr>
              <a:t>Shen, Y., Harris, N., </a:t>
            </a:r>
            <a:r>
              <a:rPr lang="en-US" altLang="zh-CN" sz="900" dirty="0" err="1">
                <a:latin typeface="Times" panose="02020603050405020304" pitchFamily="18" charset="0"/>
                <a:ea typeface="黑体" panose="02010609060101010101" pitchFamily="49" charset="-122"/>
                <a:cs typeface="Times" panose="02020603050405020304" pitchFamily="18" charset="0"/>
              </a:rPr>
              <a:t>Skirlo</a:t>
            </a:r>
            <a:r>
              <a:rPr lang="en-US" altLang="zh-CN" sz="900" dirty="0">
                <a:latin typeface="Times" panose="02020603050405020304" pitchFamily="18" charset="0"/>
                <a:ea typeface="黑体" panose="02010609060101010101" pitchFamily="49" charset="-122"/>
                <a:cs typeface="Times" panose="02020603050405020304" pitchFamily="18" charset="0"/>
              </a:rPr>
              <a:t>, S. et al. Deep learning with coherent nanophotonic circuits. Nature Photon 11, 441–446 (2017).</a:t>
            </a:r>
          </a:p>
        </p:txBody>
      </p:sp>
      <p:sp>
        <p:nvSpPr>
          <p:cNvPr id="8" name="矩形: 圆角 7">
            <a:extLst>
              <a:ext uri="{FF2B5EF4-FFF2-40B4-BE49-F238E27FC236}">
                <a16:creationId xmlns:a16="http://schemas.microsoft.com/office/drawing/2014/main" id="{E739CBC2-BE33-44F1-B9CE-32237E06A9AE}"/>
              </a:ext>
            </a:extLst>
          </p:cNvPr>
          <p:cNvSpPr/>
          <p:nvPr/>
        </p:nvSpPr>
        <p:spPr>
          <a:xfrm>
            <a:off x="9601200" y="659219"/>
            <a:ext cx="1339702" cy="329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computer</a:t>
            </a:r>
            <a:endParaRPr lang="zh-CN" altLang="en-US" dirty="0"/>
          </a:p>
        </p:txBody>
      </p:sp>
      <p:cxnSp>
        <p:nvCxnSpPr>
          <p:cNvPr id="10" name="直接箭头连接符 9">
            <a:extLst>
              <a:ext uri="{FF2B5EF4-FFF2-40B4-BE49-F238E27FC236}">
                <a16:creationId xmlns:a16="http://schemas.microsoft.com/office/drawing/2014/main" id="{BE2CE66B-287C-4F39-8BDD-A166926E7D68}"/>
              </a:ext>
            </a:extLst>
          </p:cNvPr>
          <p:cNvCxnSpPr>
            <a:cxnSpLocks/>
            <a:stCxn id="8" idx="2"/>
            <a:endCxn id="11" idx="0"/>
          </p:cNvCxnSpPr>
          <p:nvPr/>
        </p:nvCxnSpPr>
        <p:spPr>
          <a:xfrm>
            <a:off x="10271051" y="988828"/>
            <a:ext cx="1" cy="83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矩形: 圆角 10">
            <a:extLst>
              <a:ext uri="{FF2B5EF4-FFF2-40B4-BE49-F238E27FC236}">
                <a16:creationId xmlns:a16="http://schemas.microsoft.com/office/drawing/2014/main" id="{47287A2F-0C7D-4C8C-8F2C-E17DF3F789B3}"/>
              </a:ext>
            </a:extLst>
          </p:cNvPr>
          <p:cNvSpPr/>
          <p:nvPr/>
        </p:nvSpPr>
        <p:spPr>
          <a:xfrm>
            <a:off x="9601201" y="1828800"/>
            <a:ext cx="1339702" cy="329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权重矩阵</a:t>
            </a:r>
            <a:r>
              <a:rPr lang="en-US" altLang="zh-CN" dirty="0"/>
              <a:t>W</a:t>
            </a:r>
            <a:endParaRPr lang="zh-CN" altLang="en-US" dirty="0"/>
          </a:p>
        </p:txBody>
      </p:sp>
      <p:sp>
        <p:nvSpPr>
          <p:cNvPr id="12" name="矩形: 圆角 11">
            <a:extLst>
              <a:ext uri="{FF2B5EF4-FFF2-40B4-BE49-F238E27FC236}">
                <a16:creationId xmlns:a16="http://schemas.microsoft.com/office/drawing/2014/main" id="{A770FC2C-A282-4C4E-A230-08A87B4E1247}"/>
              </a:ext>
            </a:extLst>
          </p:cNvPr>
          <p:cNvSpPr/>
          <p:nvPr/>
        </p:nvSpPr>
        <p:spPr>
          <a:xfrm>
            <a:off x="9601201" y="2998381"/>
            <a:ext cx="1339702" cy="329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移相值</a:t>
            </a:r>
          </a:p>
        </p:txBody>
      </p:sp>
      <p:sp>
        <p:nvSpPr>
          <p:cNvPr id="13" name="矩形: 圆角 12">
            <a:extLst>
              <a:ext uri="{FF2B5EF4-FFF2-40B4-BE49-F238E27FC236}">
                <a16:creationId xmlns:a16="http://schemas.microsoft.com/office/drawing/2014/main" id="{D2BBAEA0-50A5-432A-87D5-745D254D4C5B}"/>
              </a:ext>
            </a:extLst>
          </p:cNvPr>
          <p:cNvSpPr/>
          <p:nvPr/>
        </p:nvSpPr>
        <p:spPr>
          <a:xfrm>
            <a:off x="9601201" y="4167962"/>
            <a:ext cx="1339702" cy="3296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电压值</a:t>
            </a:r>
          </a:p>
        </p:txBody>
      </p:sp>
      <p:cxnSp>
        <p:nvCxnSpPr>
          <p:cNvPr id="14" name="直接箭头连接符 13">
            <a:extLst>
              <a:ext uri="{FF2B5EF4-FFF2-40B4-BE49-F238E27FC236}">
                <a16:creationId xmlns:a16="http://schemas.microsoft.com/office/drawing/2014/main" id="{4AC62420-F316-4E79-A70A-2C7866DD3393}"/>
              </a:ext>
            </a:extLst>
          </p:cNvPr>
          <p:cNvCxnSpPr>
            <a:cxnSpLocks/>
            <a:stCxn id="11" idx="2"/>
            <a:endCxn id="12" idx="0"/>
          </p:cNvCxnSpPr>
          <p:nvPr/>
        </p:nvCxnSpPr>
        <p:spPr>
          <a:xfrm>
            <a:off x="10271052" y="2158409"/>
            <a:ext cx="0" cy="83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B08A3EA-2BF2-4459-A28A-D99B3C5C03B5}"/>
              </a:ext>
            </a:extLst>
          </p:cNvPr>
          <p:cNvCxnSpPr>
            <a:cxnSpLocks/>
            <a:stCxn id="12" idx="2"/>
            <a:endCxn id="13" idx="0"/>
          </p:cNvCxnSpPr>
          <p:nvPr/>
        </p:nvCxnSpPr>
        <p:spPr>
          <a:xfrm>
            <a:off x="10271052" y="3327990"/>
            <a:ext cx="0" cy="83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4AC62420-F316-4E79-A70A-2C7866DD3393}"/>
              </a:ext>
            </a:extLst>
          </p:cNvPr>
          <p:cNvCxnSpPr>
            <a:cxnSpLocks/>
            <a:stCxn id="13" idx="2"/>
          </p:cNvCxnSpPr>
          <p:nvPr/>
        </p:nvCxnSpPr>
        <p:spPr>
          <a:xfrm>
            <a:off x="10271052" y="4497571"/>
            <a:ext cx="0" cy="925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3725737B-BCE4-4ADB-8309-0C1118A7E79F}"/>
              </a:ext>
            </a:extLst>
          </p:cNvPr>
          <p:cNvSpPr txBox="1"/>
          <p:nvPr/>
        </p:nvSpPr>
        <p:spPr>
          <a:xfrm>
            <a:off x="10940903" y="619496"/>
            <a:ext cx="646331" cy="369332"/>
          </a:xfrm>
          <a:prstGeom prst="rect">
            <a:avLst/>
          </a:prstGeom>
          <a:noFill/>
        </p:spPr>
        <p:txBody>
          <a:bodyPr wrap="none" rtlCol="0">
            <a:spAutoFit/>
          </a:bodyPr>
          <a:lstStyle/>
          <a:p>
            <a:r>
              <a:rPr lang="zh-CN" altLang="en-US" dirty="0"/>
              <a:t>训练</a:t>
            </a:r>
          </a:p>
        </p:txBody>
      </p:sp>
      <p:sp>
        <p:nvSpPr>
          <p:cNvPr id="31" name="文本框 30">
            <a:extLst>
              <a:ext uri="{FF2B5EF4-FFF2-40B4-BE49-F238E27FC236}">
                <a16:creationId xmlns:a16="http://schemas.microsoft.com/office/drawing/2014/main" id="{8C3027A6-3A43-4F22-B446-2B1F323597A8}"/>
              </a:ext>
            </a:extLst>
          </p:cNvPr>
          <p:cNvSpPr txBox="1"/>
          <p:nvPr/>
        </p:nvSpPr>
        <p:spPr>
          <a:xfrm>
            <a:off x="10196623" y="1266619"/>
            <a:ext cx="551119" cy="276999"/>
          </a:xfrm>
          <a:prstGeom prst="rect">
            <a:avLst/>
          </a:prstGeom>
          <a:noFill/>
        </p:spPr>
        <p:txBody>
          <a:bodyPr wrap="square" rtlCol="0">
            <a:spAutoFit/>
          </a:bodyPr>
          <a:lstStyle/>
          <a:p>
            <a:r>
              <a:rPr lang="zh-CN" altLang="en-US" sz="1200" dirty="0"/>
              <a:t>得到</a:t>
            </a:r>
          </a:p>
        </p:txBody>
      </p:sp>
      <p:sp>
        <p:nvSpPr>
          <p:cNvPr id="32" name="文本框 31">
            <a:extLst>
              <a:ext uri="{FF2B5EF4-FFF2-40B4-BE49-F238E27FC236}">
                <a16:creationId xmlns:a16="http://schemas.microsoft.com/office/drawing/2014/main" id="{AF41BC9F-DE27-4959-B5F0-E0777981F049}"/>
              </a:ext>
            </a:extLst>
          </p:cNvPr>
          <p:cNvSpPr txBox="1"/>
          <p:nvPr/>
        </p:nvSpPr>
        <p:spPr>
          <a:xfrm>
            <a:off x="10196623" y="2418078"/>
            <a:ext cx="551119" cy="276999"/>
          </a:xfrm>
          <a:prstGeom prst="rect">
            <a:avLst/>
          </a:prstGeom>
          <a:noFill/>
        </p:spPr>
        <p:txBody>
          <a:bodyPr wrap="square" rtlCol="0">
            <a:spAutoFit/>
          </a:bodyPr>
          <a:lstStyle/>
          <a:p>
            <a:r>
              <a:rPr lang="zh-CN" altLang="en-US" sz="1200" dirty="0"/>
              <a:t>计算</a:t>
            </a:r>
          </a:p>
        </p:txBody>
      </p:sp>
      <p:sp>
        <p:nvSpPr>
          <p:cNvPr id="33" name="文本框 32">
            <a:extLst>
              <a:ext uri="{FF2B5EF4-FFF2-40B4-BE49-F238E27FC236}">
                <a16:creationId xmlns:a16="http://schemas.microsoft.com/office/drawing/2014/main" id="{1E178F61-DFDD-49FC-8923-6D04099CD998}"/>
              </a:ext>
            </a:extLst>
          </p:cNvPr>
          <p:cNvSpPr txBox="1"/>
          <p:nvPr/>
        </p:nvSpPr>
        <p:spPr>
          <a:xfrm>
            <a:off x="10196622" y="3636057"/>
            <a:ext cx="551119" cy="276999"/>
          </a:xfrm>
          <a:prstGeom prst="rect">
            <a:avLst/>
          </a:prstGeom>
          <a:noFill/>
        </p:spPr>
        <p:txBody>
          <a:bodyPr wrap="square" rtlCol="0">
            <a:spAutoFit/>
          </a:bodyPr>
          <a:lstStyle/>
          <a:p>
            <a:r>
              <a:rPr lang="zh-CN" altLang="en-US" sz="1200" dirty="0"/>
              <a:t>计算</a:t>
            </a:r>
          </a:p>
        </p:txBody>
      </p:sp>
      <p:sp>
        <p:nvSpPr>
          <p:cNvPr id="34" name="文本框 33">
            <a:extLst>
              <a:ext uri="{FF2B5EF4-FFF2-40B4-BE49-F238E27FC236}">
                <a16:creationId xmlns:a16="http://schemas.microsoft.com/office/drawing/2014/main" id="{B7D07F24-1D69-417E-94FC-176917BAC742}"/>
              </a:ext>
            </a:extLst>
          </p:cNvPr>
          <p:cNvSpPr txBox="1"/>
          <p:nvPr/>
        </p:nvSpPr>
        <p:spPr>
          <a:xfrm>
            <a:off x="9486222" y="5481407"/>
            <a:ext cx="1569660" cy="369332"/>
          </a:xfrm>
          <a:prstGeom prst="rect">
            <a:avLst/>
          </a:prstGeom>
          <a:noFill/>
        </p:spPr>
        <p:txBody>
          <a:bodyPr wrap="none" rtlCol="0">
            <a:spAutoFit/>
          </a:bodyPr>
          <a:lstStyle/>
          <a:p>
            <a:r>
              <a:rPr lang="zh-CN" altLang="en-US" dirty="0"/>
              <a:t>移植到芯片上</a:t>
            </a:r>
          </a:p>
        </p:txBody>
      </p:sp>
    </p:spTree>
    <p:extLst>
      <p:ext uri="{BB962C8B-B14F-4D97-AF65-F5344CB8AC3E}">
        <p14:creationId xmlns:p14="http://schemas.microsoft.com/office/powerpoint/2010/main" val="259861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45D9000-C73F-5D48-AD31-DCBED3E6A938}"/>
              </a:ext>
            </a:extLst>
          </p:cNvPr>
          <p:cNvPicPr>
            <a:picLocks noChangeAspect="1"/>
          </p:cNvPicPr>
          <p:nvPr/>
        </p:nvPicPr>
        <p:blipFill>
          <a:blip r:embed="rId3"/>
          <a:stretch>
            <a:fillRect/>
          </a:stretch>
        </p:blipFill>
        <p:spPr>
          <a:xfrm>
            <a:off x="1651000" y="241300"/>
            <a:ext cx="10541000" cy="6375400"/>
          </a:xfrm>
          <a:prstGeom prst="rect">
            <a:avLst/>
          </a:prstGeom>
        </p:spPr>
      </p:pic>
      <p:sp>
        <p:nvSpPr>
          <p:cNvPr id="5" name="文本框 4">
            <a:extLst>
              <a:ext uri="{FF2B5EF4-FFF2-40B4-BE49-F238E27FC236}">
                <a16:creationId xmlns:a16="http://schemas.microsoft.com/office/drawing/2014/main" id="{8560921E-9057-4090-BA3E-3E2B46B1F7E7}"/>
              </a:ext>
            </a:extLst>
          </p:cNvPr>
          <p:cNvSpPr txBox="1"/>
          <p:nvPr/>
        </p:nvSpPr>
        <p:spPr>
          <a:xfrm>
            <a:off x="699978" y="6625350"/>
            <a:ext cx="10792043" cy="230832"/>
          </a:xfrm>
          <a:prstGeom prst="rect">
            <a:avLst/>
          </a:prstGeom>
          <a:noFill/>
        </p:spPr>
        <p:txBody>
          <a:bodyPr wrap="square" rtlCol="0">
            <a:spAutoFit/>
          </a:bodyPr>
          <a:lstStyle/>
          <a:p>
            <a:pPr algn="ctr"/>
            <a:r>
              <a:rPr lang="en-US" altLang="zh-CN" sz="900" dirty="0">
                <a:latin typeface="Times" panose="02020603050405020304" pitchFamily="18" charset="0"/>
                <a:ea typeface="黑体" panose="02010609060101010101" pitchFamily="49" charset="-122"/>
                <a:cs typeface="Times" panose="02020603050405020304" pitchFamily="18" charset="0"/>
              </a:rPr>
              <a:t>Shen, Y., Harris, N., </a:t>
            </a:r>
            <a:r>
              <a:rPr lang="en-US" altLang="zh-CN" sz="900" dirty="0" err="1">
                <a:latin typeface="Times" panose="02020603050405020304" pitchFamily="18" charset="0"/>
                <a:ea typeface="黑体" panose="02010609060101010101" pitchFamily="49" charset="-122"/>
                <a:cs typeface="Times" panose="02020603050405020304" pitchFamily="18" charset="0"/>
              </a:rPr>
              <a:t>Skirlo</a:t>
            </a:r>
            <a:r>
              <a:rPr lang="en-US" altLang="zh-CN" sz="900" dirty="0">
                <a:latin typeface="Times" panose="02020603050405020304" pitchFamily="18" charset="0"/>
                <a:ea typeface="黑体" panose="02010609060101010101" pitchFamily="49" charset="-122"/>
                <a:cs typeface="Times" panose="02020603050405020304" pitchFamily="18" charset="0"/>
              </a:rPr>
              <a:t>, S. et al. Deep learning with coherent nanophotonic circuits. Nature Photon 11, 441–446 (2017).</a:t>
            </a:r>
          </a:p>
        </p:txBody>
      </p:sp>
      <p:sp>
        <p:nvSpPr>
          <p:cNvPr id="6" name="矩形: 圆角 5">
            <a:extLst>
              <a:ext uri="{FF2B5EF4-FFF2-40B4-BE49-F238E27FC236}">
                <a16:creationId xmlns:a16="http://schemas.microsoft.com/office/drawing/2014/main" id="{C898E2E9-D9EC-43B2-8C8A-568F96D1B7B0}"/>
              </a:ext>
            </a:extLst>
          </p:cNvPr>
          <p:cNvSpPr/>
          <p:nvPr/>
        </p:nvSpPr>
        <p:spPr>
          <a:xfrm>
            <a:off x="510362" y="1217428"/>
            <a:ext cx="786809" cy="4423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元</a:t>
            </a:r>
            <a:endParaRPr lang="en-US" altLang="zh-CN" sz="3600" b="1" dirty="0"/>
          </a:p>
          <a:p>
            <a:pPr algn="ctr"/>
            <a:r>
              <a:rPr lang="zh-CN" altLang="en-US" sz="3600" b="1" dirty="0"/>
              <a:t>音</a:t>
            </a:r>
            <a:endParaRPr lang="en-US" altLang="zh-CN" sz="3600" b="1" dirty="0"/>
          </a:p>
          <a:p>
            <a:pPr algn="ctr"/>
            <a:r>
              <a:rPr lang="zh-CN" altLang="en-US" sz="3600" b="1" dirty="0"/>
              <a:t>识</a:t>
            </a:r>
            <a:endParaRPr lang="en-US" altLang="zh-CN" sz="3600" b="1" dirty="0"/>
          </a:p>
          <a:p>
            <a:pPr algn="ctr"/>
            <a:r>
              <a:rPr lang="zh-CN" altLang="en-US" sz="3600" b="1" dirty="0"/>
              <a:t>别</a:t>
            </a:r>
          </a:p>
        </p:txBody>
      </p:sp>
    </p:spTree>
    <p:extLst>
      <p:ext uri="{BB962C8B-B14F-4D97-AF65-F5344CB8AC3E}">
        <p14:creationId xmlns:p14="http://schemas.microsoft.com/office/powerpoint/2010/main" val="141359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C2BBC1-55BA-A54C-A2E7-2F16049303C6}"/>
              </a:ext>
            </a:extLst>
          </p:cNvPr>
          <p:cNvSpPr>
            <a:spLocks noGrp="1"/>
          </p:cNvSpPr>
          <p:nvPr>
            <p:ph type="title"/>
          </p:nvPr>
        </p:nvSpPr>
        <p:spPr/>
        <p:txBody>
          <a:bodyPr/>
          <a:lstStyle/>
          <a:p>
            <a:r>
              <a:rPr kumimoji="1" lang="zh-CN" altLang="en-US" dirty="0"/>
              <a:t>参数移植的问题</a:t>
            </a:r>
          </a:p>
        </p:txBody>
      </p:sp>
      <p:sp>
        <p:nvSpPr>
          <p:cNvPr id="3" name="内容占位符 2">
            <a:extLst>
              <a:ext uri="{FF2B5EF4-FFF2-40B4-BE49-F238E27FC236}">
                <a16:creationId xmlns:a16="http://schemas.microsoft.com/office/drawing/2014/main" id="{79A2875E-05CD-FA4F-B21A-E967E2D4A0A0}"/>
              </a:ext>
            </a:extLst>
          </p:cNvPr>
          <p:cNvSpPr>
            <a:spLocks noGrp="1"/>
          </p:cNvSpPr>
          <p:nvPr>
            <p:ph idx="1"/>
          </p:nvPr>
        </p:nvSpPr>
        <p:spPr>
          <a:xfrm>
            <a:off x="838200" y="1825625"/>
            <a:ext cx="10515600" cy="3203575"/>
          </a:xfrm>
        </p:spPr>
        <p:txBody>
          <a:bodyPr/>
          <a:lstStyle/>
          <a:p>
            <a:pPr marL="0" indent="0">
              <a:buNone/>
            </a:pPr>
            <a:r>
              <a:rPr lang="zh-CN" altLang="zh-CN" sz="2800" spc="-20" dirty="0">
                <a:effectLst/>
                <a:latin typeface="+mn-ea"/>
                <a:cs typeface="Times New Roman" panose="02020603050405020304" pitchFamily="18" charset="0"/>
              </a:rPr>
              <a:t>（</a:t>
            </a:r>
            <a:r>
              <a:rPr lang="en-US" altLang="zh-CN" sz="2800" spc="-20" dirty="0">
                <a:effectLst/>
                <a:latin typeface="+mn-ea"/>
              </a:rPr>
              <a:t>1</a:t>
            </a:r>
            <a:r>
              <a:rPr lang="zh-CN" altLang="zh-CN" sz="2800" spc="-20" dirty="0">
                <a:effectLst/>
                <a:latin typeface="+mn-ea"/>
                <a:cs typeface="Times New Roman" panose="02020603050405020304" pitchFamily="18" charset="0"/>
              </a:rPr>
              <a:t>）干涉仪中移相器之间的热串扰</a:t>
            </a:r>
            <a:endParaRPr lang="en-US" altLang="zh-CN" sz="2800" spc="-20" dirty="0">
              <a:effectLst/>
              <a:latin typeface="+mn-ea"/>
              <a:cs typeface="Times New Roman" panose="02020603050405020304" pitchFamily="18" charset="0"/>
            </a:endParaRPr>
          </a:p>
          <a:p>
            <a:pPr marL="0" indent="0">
              <a:buNone/>
            </a:pPr>
            <a:r>
              <a:rPr lang="zh-CN" altLang="zh-CN" sz="2800" spc="-20" dirty="0">
                <a:effectLst/>
                <a:latin typeface="+mn-ea"/>
                <a:cs typeface="Times New Roman" panose="02020603050405020304" pitchFamily="18" charset="0"/>
              </a:rPr>
              <a:t>（</a:t>
            </a:r>
            <a:r>
              <a:rPr lang="en-US" altLang="zh-CN" sz="2800" spc="-20" dirty="0">
                <a:effectLst/>
                <a:latin typeface="+mn-ea"/>
              </a:rPr>
              <a:t>2</a:t>
            </a:r>
            <a:r>
              <a:rPr lang="zh-CN" altLang="zh-CN" sz="2800" spc="-20" dirty="0">
                <a:effectLst/>
                <a:latin typeface="+mn-ea"/>
                <a:cs typeface="Times New Roman" panose="02020603050405020304" pitchFamily="18" charset="0"/>
              </a:rPr>
              <a:t>）</a:t>
            </a:r>
            <a:r>
              <a:rPr lang="zh-CN" altLang="en-US" sz="2800" spc="-20" dirty="0">
                <a:effectLst/>
                <a:latin typeface="+mn-ea"/>
                <a:cs typeface="Times New Roman" panose="02020603050405020304" pitchFamily="18" charset="0"/>
              </a:rPr>
              <a:t>制造误差（</a:t>
            </a:r>
            <a:r>
              <a:rPr lang="en-US" altLang="zh-CN" sz="2800" spc="-20" dirty="0">
                <a:effectLst/>
                <a:latin typeface="+mn-ea"/>
                <a:cs typeface="Times New Roman" panose="02020603050405020304" pitchFamily="18" charset="0"/>
              </a:rPr>
              <a:t>MZI</a:t>
            </a:r>
            <a:r>
              <a:rPr lang="zh-CN" altLang="en-US" sz="2800" spc="-20" dirty="0">
                <a:effectLst/>
                <a:latin typeface="+mn-ea"/>
                <a:cs typeface="Times New Roman" panose="02020603050405020304" pitchFamily="18" charset="0"/>
              </a:rPr>
              <a:t> 中的耦合器分光比不是严格的</a:t>
            </a:r>
            <a:r>
              <a:rPr lang="en-US" altLang="zh-CN" sz="2800" spc="-20" dirty="0">
                <a:effectLst/>
                <a:latin typeface="+mn-ea"/>
                <a:cs typeface="Times New Roman" panose="02020603050405020304" pitchFamily="18" charset="0"/>
              </a:rPr>
              <a:t>50:50</a:t>
            </a:r>
            <a:r>
              <a:rPr lang="zh-CN" altLang="en-US" sz="2800" spc="-20" dirty="0">
                <a:effectLst/>
                <a:latin typeface="+mn-ea"/>
                <a:cs typeface="Times New Roman" panose="02020603050405020304" pitchFamily="18" charset="0"/>
              </a:rPr>
              <a:t>）</a:t>
            </a:r>
            <a:endParaRPr lang="en-US" altLang="zh-CN" sz="2800" spc="-20" dirty="0">
              <a:effectLst/>
              <a:latin typeface="+mn-ea"/>
              <a:cs typeface="Times New Roman" panose="02020603050405020304" pitchFamily="18" charset="0"/>
            </a:endParaRPr>
          </a:p>
          <a:p>
            <a:pPr marL="0" indent="0">
              <a:buNone/>
            </a:pPr>
            <a:r>
              <a:rPr lang="zh-CN" altLang="en-US" spc="-20" dirty="0">
                <a:latin typeface="+mn-ea"/>
                <a:cs typeface="Times New Roman" panose="02020603050405020304" pitchFamily="18" charset="0"/>
              </a:rPr>
              <a:t>（</a:t>
            </a:r>
            <a:r>
              <a:rPr lang="en-US" altLang="zh-CN" spc="-20" dirty="0">
                <a:latin typeface="+mn-ea"/>
                <a:cs typeface="Times New Roman" panose="02020603050405020304" pitchFamily="18" charset="0"/>
              </a:rPr>
              <a:t>3</a:t>
            </a:r>
            <a:r>
              <a:rPr lang="zh-CN" altLang="en-US" spc="-20" dirty="0">
                <a:latin typeface="+mn-ea"/>
                <a:cs typeface="Times New Roman" panose="02020603050405020304" pitchFamily="18" charset="0"/>
              </a:rPr>
              <a:t>）</a:t>
            </a:r>
            <a:r>
              <a:rPr lang="zh-CN" altLang="zh-CN" sz="2800" spc="-20" dirty="0">
                <a:effectLst/>
                <a:latin typeface="+mn-ea"/>
                <a:cs typeface="Times New Roman" panose="02020603050405020304" pitchFamily="18" charset="0"/>
              </a:rPr>
              <a:t>光耦合漂移</a:t>
            </a:r>
            <a:endParaRPr lang="en-US" altLang="zh-CN" sz="2800" spc="-20" dirty="0">
              <a:effectLst/>
              <a:latin typeface="+mn-ea"/>
            </a:endParaRPr>
          </a:p>
          <a:p>
            <a:pPr marL="0" indent="0">
              <a:buNone/>
            </a:pPr>
            <a:r>
              <a:rPr lang="zh-CN" altLang="zh-CN" sz="2800" spc="-20" dirty="0">
                <a:effectLst/>
                <a:latin typeface="+mn-ea"/>
                <a:cs typeface="Times New Roman" panose="02020603050405020304" pitchFamily="18" charset="0"/>
              </a:rPr>
              <a:t>（</a:t>
            </a:r>
            <a:r>
              <a:rPr lang="en-US" altLang="zh-CN" sz="2800" spc="-20" dirty="0">
                <a:effectLst/>
                <a:latin typeface="+mn-ea"/>
                <a:cs typeface="Times New Roman" panose="02020603050405020304" pitchFamily="18" charset="0"/>
              </a:rPr>
              <a:t>4</a:t>
            </a:r>
            <a:r>
              <a:rPr lang="zh-CN" altLang="zh-CN" sz="2800" spc="-20" dirty="0">
                <a:effectLst/>
                <a:latin typeface="+mn-ea"/>
                <a:cs typeface="Times New Roman" panose="02020603050405020304" pitchFamily="18" charset="0"/>
              </a:rPr>
              <a:t>）光学相位设置的有限精度</a:t>
            </a:r>
            <a:endParaRPr lang="en-US" altLang="zh-CN" sz="2800" spc="-20" dirty="0">
              <a:effectLst/>
              <a:latin typeface="+mn-ea"/>
              <a:cs typeface="Times New Roman" panose="02020603050405020304" pitchFamily="18" charset="0"/>
            </a:endParaRPr>
          </a:p>
          <a:p>
            <a:pPr marL="0" indent="0">
              <a:buNone/>
            </a:pPr>
            <a:r>
              <a:rPr lang="zh-CN" altLang="zh-CN" sz="2800" spc="-20" dirty="0">
                <a:effectLst/>
                <a:latin typeface="+mn-ea"/>
                <a:cs typeface="Times New Roman" panose="02020603050405020304" pitchFamily="18" charset="0"/>
              </a:rPr>
              <a:t>（</a:t>
            </a:r>
            <a:r>
              <a:rPr lang="en-US" altLang="zh-CN" spc="-20" dirty="0">
                <a:latin typeface="+mn-ea"/>
                <a:cs typeface="Times New Roman" panose="02020603050405020304" pitchFamily="18" charset="0"/>
              </a:rPr>
              <a:t>5</a:t>
            </a:r>
            <a:r>
              <a:rPr lang="zh-CN" altLang="zh-CN" sz="2800" spc="-20" dirty="0">
                <a:effectLst/>
                <a:latin typeface="+mn-ea"/>
                <a:cs typeface="Times New Roman" panose="02020603050405020304" pitchFamily="18" charset="0"/>
              </a:rPr>
              <a:t>）光探测噪声</a:t>
            </a:r>
            <a:endParaRPr lang="en-US" altLang="zh-CN" sz="2800" spc="-20" dirty="0">
              <a:effectLst/>
              <a:latin typeface="+mn-ea"/>
            </a:endParaRPr>
          </a:p>
          <a:p>
            <a:pPr marL="0" indent="0">
              <a:buNone/>
            </a:pPr>
            <a:r>
              <a:rPr lang="zh-CN" altLang="zh-CN" sz="2800" spc="-20" dirty="0">
                <a:effectLst/>
                <a:latin typeface="+mn-ea"/>
                <a:cs typeface="Times New Roman" panose="02020603050405020304" pitchFamily="18" charset="0"/>
              </a:rPr>
              <a:t>（</a:t>
            </a:r>
            <a:r>
              <a:rPr lang="en-US" altLang="zh-CN" spc="-20" dirty="0">
                <a:latin typeface="+mn-ea"/>
                <a:cs typeface="Times New Roman" panose="02020603050405020304" pitchFamily="18" charset="0"/>
              </a:rPr>
              <a:t>6</a:t>
            </a:r>
            <a:r>
              <a:rPr lang="zh-CN" altLang="zh-CN" sz="2800" spc="-20" dirty="0">
                <a:effectLst/>
                <a:latin typeface="+mn-ea"/>
                <a:cs typeface="Times New Roman" panose="02020603050405020304" pitchFamily="18" charset="0"/>
              </a:rPr>
              <a:t>）有限的光探测动态范围</a:t>
            </a:r>
            <a:endParaRPr kumimoji="1" lang="zh-CN" altLang="en-US" dirty="0">
              <a:latin typeface="+mn-ea"/>
            </a:endParaRPr>
          </a:p>
        </p:txBody>
      </p:sp>
      <p:sp>
        <p:nvSpPr>
          <p:cNvPr id="4" name="矩形: 圆角 3">
            <a:extLst>
              <a:ext uri="{FF2B5EF4-FFF2-40B4-BE49-F238E27FC236}">
                <a16:creationId xmlns:a16="http://schemas.microsoft.com/office/drawing/2014/main" id="{777041B6-5EE0-4378-AB19-3826813DB5EB}"/>
              </a:ext>
            </a:extLst>
          </p:cNvPr>
          <p:cNvSpPr/>
          <p:nvPr/>
        </p:nvSpPr>
        <p:spPr>
          <a:xfrm>
            <a:off x="7740503" y="4593154"/>
            <a:ext cx="2752060" cy="15629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解决方法</a:t>
            </a:r>
          </a:p>
        </p:txBody>
      </p:sp>
      <p:sp>
        <p:nvSpPr>
          <p:cNvPr id="5" name="箭头: 右 4">
            <a:extLst>
              <a:ext uri="{FF2B5EF4-FFF2-40B4-BE49-F238E27FC236}">
                <a16:creationId xmlns:a16="http://schemas.microsoft.com/office/drawing/2014/main" id="{2D5251E6-6E13-438E-93E3-F51B267D1845}"/>
              </a:ext>
            </a:extLst>
          </p:cNvPr>
          <p:cNvSpPr/>
          <p:nvPr/>
        </p:nvSpPr>
        <p:spPr>
          <a:xfrm>
            <a:off x="10492563" y="4951153"/>
            <a:ext cx="1148316" cy="846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4494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a:extLst>
              <a:ext uri="{FF2B5EF4-FFF2-40B4-BE49-F238E27FC236}">
                <a16:creationId xmlns:a16="http://schemas.microsoft.com/office/drawing/2014/main" id="{D320CE2E-5384-C647-8D79-F725F06F71DA}"/>
              </a:ext>
            </a:extLst>
          </p:cNvPr>
          <p:cNvSpPr/>
          <p:nvPr/>
        </p:nvSpPr>
        <p:spPr>
          <a:xfrm>
            <a:off x="0" y="3327104"/>
            <a:ext cx="1024758"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软件</a:t>
            </a:r>
          </a:p>
        </p:txBody>
      </p:sp>
      <p:sp>
        <p:nvSpPr>
          <p:cNvPr id="38" name="圆角矩形 37">
            <a:extLst>
              <a:ext uri="{FF2B5EF4-FFF2-40B4-BE49-F238E27FC236}">
                <a16:creationId xmlns:a16="http://schemas.microsoft.com/office/drawing/2014/main" id="{EFD45A1E-24F0-3F4F-8175-B6EF444D1A2E}"/>
              </a:ext>
            </a:extLst>
          </p:cNvPr>
          <p:cNvSpPr/>
          <p:nvPr/>
        </p:nvSpPr>
        <p:spPr>
          <a:xfrm>
            <a:off x="1873076" y="5837778"/>
            <a:ext cx="1203329" cy="33781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dirty="0"/>
              <a:t>方法优化</a:t>
            </a:r>
          </a:p>
        </p:txBody>
      </p:sp>
      <p:sp>
        <p:nvSpPr>
          <p:cNvPr id="39" name="圆角矩形 38">
            <a:extLst>
              <a:ext uri="{FF2B5EF4-FFF2-40B4-BE49-F238E27FC236}">
                <a16:creationId xmlns:a16="http://schemas.microsoft.com/office/drawing/2014/main" id="{AE1F19A3-0AE1-1B4E-8236-D172ABC86569}"/>
              </a:ext>
            </a:extLst>
          </p:cNvPr>
          <p:cNvSpPr/>
          <p:nvPr/>
        </p:nvSpPr>
        <p:spPr>
          <a:xfrm>
            <a:off x="1874250" y="3405681"/>
            <a:ext cx="1187887" cy="33781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dirty="0"/>
              <a:t>参数优化</a:t>
            </a:r>
          </a:p>
        </p:txBody>
      </p:sp>
      <p:cxnSp>
        <p:nvCxnSpPr>
          <p:cNvPr id="40" name="曲线连接符 39">
            <a:extLst>
              <a:ext uri="{FF2B5EF4-FFF2-40B4-BE49-F238E27FC236}">
                <a16:creationId xmlns:a16="http://schemas.microsoft.com/office/drawing/2014/main" id="{B89290E9-EB29-0F48-A9FD-889249F962F3}"/>
              </a:ext>
            </a:extLst>
          </p:cNvPr>
          <p:cNvCxnSpPr>
            <a:cxnSpLocks/>
            <a:stCxn id="7" idx="3"/>
            <a:endCxn id="39" idx="1"/>
          </p:cNvCxnSpPr>
          <p:nvPr/>
        </p:nvCxnSpPr>
        <p:spPr>
          <a:xfrm flipV="1">
            <a:off x="1024758" y="3574590"/>
            <a:ext cx="849492" cy="835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曲线连接符 40">
            <a:extLst>
              <a:ext uri="{FF2B5EF4-FFF2-40B4-BE49-F238E27FC236}">
                <a16:creationId xmlns:a16="http://schemas.microsoft.com/office/drawing/2014/main" id="{84D81FAE-4A80-A54F-A077-C4A0F87DDB94}"/>
              </a:ext>
            </a:extLst>
          </p:cNvPr>
          <p:cNvCxnSpPr>
            <a:cxnSpLocks/>
            <a:stCxn id="7" idx="3"/>
            <a:endCxn id="38" idx="1"/>
          </p:cNvCxnSpPr>
          <p:nvPr/>
        </p:nvCxnSpPr>
        <p:spPr>
          <a:xfrm>
            <a:off x="1024758" y="3658180"/>
            <a:ext cx="848318" cy="234850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曲线连接符 41">
            <a:extLst>
              <a:ext uri="{FF2B5EF4-FFF2-40B4-BE49-F238E27FC236}">
                <a16:creationId xmlns:a16="http://schemas.microsoft.com/office/drawing/2014/main" id="{FCBF0464-683B-504F-A971-6E7A7AE9A25E}"/>
              </a:ext>
            </a:extLst>
          </p:cNvPr>
          <p:cNvCxnSpPr>
            <a:cxnSpLocks/>
            <a:stCxn id="39" idx="3"/>
            <a:endCxn id="57" idx="1"/>
          </p:cNvCxnSpPr>
          <p:nvPr/>
        </p:nvCxnSpPr>
        <p:spPr>
          <a:xfrm flipV="1">
            <a:off x="3062137" y="3046956"/>
            <a:ext cx="500253" cy="52763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14E9D888-E296-0541-A6BF-FB3D229B9A1C}"/>
              </a:ext>
            </a:extLst>
          </p:cNvPr>
          <p:cNvSpPr txBox="1"/>
          <p:nvPr/>
        </p:nvSpPr>
        <p:spPr>
          <a:xfrm>
            <a:off x="3556052" y="5510725"/>
            <a:ext cx="289566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zh-CN" altLang="en-US" dirty="0"/>
              <a:t>片上训练</a:t>
            </a:r>
          </a:p>
        </p:txBody>
      </p:sp>
      <p:cxnSp>
        <p:nvCxnSpPr>
          <p:cNvPr id="47" name="曲线连接符 46">
            <a:extLst>
              <a:ext uri="{FF2B5EF4-FFF2-40B4-BE49-F238E27FC236}">
                <a16:creationId xmlns:a16="http://schemas.microsoft.com/office/drawing/2014/main" id="{27AB4A3C-AEB3-E040-8F94-1C959EAB89F7}"/>
              </a:ext>
            </a:extLst>
          </p:cNvPr>
          <p:cNvCxnSpPr>
            <a:cxnSpLocks/>
            <a:stCxn id="38" idx="3"/>
            <a:endCxn id="46" idx="1"/>
          </p:cNvCxnSpPr>
          <p:nvPr/>
        </p:nvCxnSpPr>
        <p:spPr>
          <a:xfrm flipV="1">
            <a:off x="3076405" y="5695391"/>
            <a:ext cx="479647" cy="31129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曲线连接符 47">
            <a:extLst>
              <a:ext uri="{FF2B5EF4-FFF2-40B4-BE49-F238E27FC236}">
                <a16:creationId xmlns:a16="http://schemas.microsoft.com/office/drawing/2014/main" id="{1B298E5B-FB30-0A49-8DD9-0B74731B36B5}"/>
              </a:ext>
            </a:extLst>
          </p:cNvPr>
          <p:cNvCxnSpPr>
            <a:cxnSpLocks/>
            <a:stCxn id="38" idx="3"/>
            <a:endCxn id="43" idx="1"/>
          </p:cNvCxnSpPr>
          <p:nvPr/>
        </p:nvCxnSpPr>
        <p:spPr>
          <a:xfrm>
            <a:off x="3076405" y="6006687"/>
            <a:ext cx="460759" cy="48395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8772A256-CA9A-F34F-ACA0-796DD7AF2A70}"/>
              </a:ext>
            </a:extLst>
          </p:cNvPr>
          <p:cNvSpPr txBox="1"/>
          <p:nvPr/>
        </p:nvSpPr>
        <p:spPr>
          <a:xfrm>
            <a:off x="3562390" y="2862290"/>
            <a:ext cx="290821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zh-CN" altLang="en-US" dirty="0"/>
              <a:t>校准不完美的</a:t>
            </a:r>
            <a:r>
              <a:rPr kumimoji="1" lang="en-US" altLang="zh-CN" dirty="0"/>
              <a:t>50:50</a:t>
            </a:r>
            <a:r>
              <a:rPr kumimoji="1" lang="zh-CN" altLang="en-US" dirty="0"/>
              <a:t>分光比</a:t>
            </a:r>
          </a:p>
        </p:txBody>
      </p:sp>
      <p:sp>
        <p:nvSpPr>
          <p:cNvPr id="58" name="文本框 57">
            <a:extLst>
              <a:ext uri="{FF2B5EF4-FFF2-40B4-BE49-F238E27FC236}">
                <a16:creationId xmlns:a16="http://schemas.microsoft.com/office/drawing/2014/main" id="{868290E0-F3CB-9746-B12D-35AB2AD2A806}"/>
              </a:ext>
            </a:extLst>
          </p:cNvPr>
          <p:cNvSpPr txBox="1"/>
          <p:nvPr/>
        </p:nvSpPr>
        <p:spPr>
          <a:xfrm>
            <a:off x="9118227" y="2872938"/>
            <a:ext cx="290821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zh-CN" sz="1800" dirty="0">
                <a:effectLst/>
                <a:ea typeface="DengXian" panose="02010600030101010101" pitchFamily="2" charset="-122"/>
                <a:cs typeface="仿宋_GB2312"/>
              </a:rPr>
              <a:t>（</a:t>
            </a:r>
            <a:r>
              <a:rPr lang="en-US" altLang="zh-CN" sz="1800" dirty="0">
                <a:effectLst/>
                <a:ea typeface="DengXian" panose="02010600030101010101" pitchFamily="2" charset="-122"/>
                <a:cs typeface="仿宋_GB2312"/>
              </a:rPr>
              <a:t>BFSA</a:t>
            </a:r>
            <a:r>
              <a:rPr lang="zh-CN" altLang="zh-CN" sz="1800" dirty="0">
                <a:effectLst/>
                <a:ea typeface="DengXian" panose="02010600030101010101" pitchFamily="2" charset="-122"/>
                <a:cs typeface="仿宋_GB2312"/>
              </a:rPr>
              <a:t>）</a:t>
            </a:r>
            <a:r>
              <a:rPr lang="en-US" altLang="zh-CN" sz="1800" dirty="0">
                <a:effectLst/>
                <a:ea typeface="DengXian" panose="02010600030101010101" pitchFamily="2" charset="-122"/>
                <a:cs typeface="仿宋_GB2312"/>
              </a:rPr>
              <a:t>(DMZI) </a:t>
            </a:r>
            <a:r>
              <a:rPr lang="zh-CN" altLang="zh-CN" sz="1800" dirty="0">
                <a:effectLst/>
                <a:ea typeface="DengXian" panose="02010600030101010101" pitchFamily="2" charset="-122"/>
                <a:cs typeface="仿宋_GB2312"/>
              </a:rPr>
              <a:t>（</a:t>
            </a:r>
            <a:r>
              <a:rPr lang="en-US" altLang="zh-CN" sz="1800" dirty="0">
                <a:effectLst/>
                <a:ea typeface="DengXian" panose="02010600030101010101" pitchFamily="2" charset="-122"/>
                <a:cs typeface="仿宋_GB2312"/>
              </a:rPr>
              <a:t>MFSA</a:t>
            </a:r>
            <a:r>
              <a:rPr lang="zh-CN" altLang="zh-CN" sz="1800" dirty="0">
                <a:effectLst/>
                <a:ea typeface="DengXian" panose="02010600030101010101" pitchFamily="2" charset="-122"/>
                <a:cs typeface="仿宋_GB2312"/>
              </a:rPr>
              <a:t>）</a:t>
            </a:r>
            <a:endParaRPr kumimoji="1" lang="zh-CN" altLang="en-US" dirty="0"/>
          </a:p>
        </p:txBody>
      </p:sp>
      <p:cxnSp>
        <p:nvCxnSpPr>
          <p:cNvPr id="59" name="直线箭头连接符 58">
            <a:extLst>
              <a:ext uri="{FF2B5EF4-FFF2-40B4-BE49-F238E27FC236}">
                <a16:creationId xmlns:a16="http://schemas.microsoft.com/office/drawing/2014/main" id="{55524F05-E913-C04D-9008-49393D2E6C66}"/>
              </a:ext>
            </a:extLst>
          </p:cNvPr>
          <p:cNvCxnSpPr>
            <a:cxnSpLocks/>
            <a:stCxn id="57" idx="3"/>
            <a:endCxn id="58" idx="1"/>
          </p:cNvCxnSpPr>
          <p:nvPr/>
        </p:nvCxnSpPr>
        <p:spPr>
          <a:xfrm>
            <a:off x="6470604" y="3046956"/>
            <a:ext cx="2647623" cy="106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7EFCFC27-3658-1E4F-9403-26526FD44F02}"/>
              </a:ext>
            </a:extLst>
          </p:cNvPr>
          <p:cNvSpPr txBox="1"/>
          <p:nvPr/>
        </p:nvSpPr>
        <p:spPr>
          <a:xfrm>
            <a:off x="7191489" y="2730445"/>
            <a:ext cx="898635" cy="369332"/>
          </a:xfrm>
          <a:prstGeom prst="rect">
            <a:avLst/>
          </a:prstGeom>
          <a:noFill/>
        </p:spPr>
        <p:txBody>
          <a:bodyPr wrap="square" rtlCol="0">
            <a:spAutoFit/>
          </a:bodyPr>
          <a:lstStyle/>
          <a:p>
            <a:r>
              <a:rPr kumimoji="1" lang="en-US" altLang="zh-CN" dirty="0"/>
              <a:t>Miller</a:t>
            </a:r>
            <a:endParaRPr kumimoji="1" lang="zh-CN" altLang="en-US" dirty="0"/>
          </a:p>
        </p:txBody>
      </p:sp>
      <p:sp>
        <p:nvSpPr>
          <p:cNvPr id="61" name="文本框 60">
            <a:extLst>
              <a:ext uri="{FF2B5EF4-FFF2-40B4-BE49-F238E27FC236}">
                <a16:creationId xmlns:a16="http://schemas.microsoft.com/office/drawing/2014/main" id="{01462143-5393-A647-AFF1-531A0DF8DB0F}"/>
              </a:ext>
            </a:extLst>
          </p:cNvPr>
          <p:cNvSpPr txBox="1"/>
          <p:nvPr/>
        </p:nvSpPr>
        <p:spPr>
          <a:xfrm>
            <a:off x="6779114" y="3020381"/>
            <a:ext cx="2222938" cy="338554"/>
          </a:xfrm>
          <a:prstGeom prst="rect">
            <a:avLst/>
          </a:prstGeom>
          <a:noFill/>
        </p:spPr>
        <p:txBody>
          <a:bodyPr wrap="square" rtlCol="0">
            <a:spAutoFit/>
          </a:bodyPr>
          <a:lstStyle/>
          <a:p>
            <a:r>
              <a:rPr kumimoji="1" lang="zh-CN" altLang="en-US" sz="1600" dirty="0"/>
              <a:t>新架构</a:t>
            </a:r>
            <a:r>
              <a:rPr kumimoji="1" lang="en-US" altLang="zh-CN" sz="1600" dirty="0"/>
              <a:t>&amp;</a:t>
            </a:r>
            <a:r>
              <a:rPr kumimoji="1" lang="zh-CN" altLang="en-US" sz="1600" dirty="0"/>
              <a:t>演进类算法</a:t>
            </a:r>
          </a:p>
        </p:txBody>
      </p:sp>
      <p:sp>
        <p:nvSpPr>
          <p:cNvPr id="63" name="圆角矩形 62">
            <a:extLst>
              <a:ext uri="{FF2B5EF4-FFF2-40B4-BE49-F238E27FC236}">
                <a16:creationId xmlns:a16="http://schemas.microsoft.com/office/drawing/2014/main" id="{72B476D0-3894-914F-BE99-55715663C81C}"/>
              </a:ext>
            </a:extLst>
          </p:cNvPr>
          <p:cNvSpPr/>
          <p:nvPr/>
        </p:nvSpPr>
        <p:spPr>
          <a:xfrm>
            <a:off x="7883" y="834718"/>
            <a:ext cx="1024758"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硬件</a:t>
            </a:r>
          </a:p>
        </p:txBody>
      </p:sp>
      <p:sp>
        <p:nvSpPr>
          <p:cNvPr id="64" name="圆角矩形 63">
            <a:extLst>
              <a:ext uri="{FF2B5EF4-FFF2-40B4-BE49-F238E27FC236}">
                <a16:creationId xmlns:a16="http://schemas.microsoft.com/office/drawing/2014/main" id="{9D4651D3-7181-8E4B-8084-47F0A100C67D}"/>
              </a:ext>
            </a:extLst>
          </p:cNvPr>
          <p:cNvSpPr/>
          <p:nvPr/>
        </p:nvSpPr>
        <p:spPr>
          <a:xfrm>
            <a:off x="1939158" y="1496870"/>
            <a:ext cx="859221" cy="3074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dirty="0"/>
              <a:t>结构</a:t>
            </a:r>
          </a:p>
        </p:txBody>
      </p:sp>
      <p:sp>
        <p:nvSpPr>
          <p:cNvPr id="65" name="圆角矩形 64">
            <a:extLst>
              <a:ext uri="{FF2B5EF4-FFF2-40B4-BE49-F238E27FC236}">
                <a16:creationId xmlns:a16="http://schemas.microsoft.com/office/drawing/2014/main" id="{073383C6-7F6C-DA47-9D3C-3C02C873447C}"/>
              </a:ext>
            </a:extLst>
          </p:cNvPr>
          <p:cNvSpPr/>
          <p:nvPr/>
        </p:nvSpPr>
        <p:spPr>
          <a:xfrm>
            <a:off x="1939160" y="527290"/>
            <a:ext cx="859220" cy="30742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dirty="0"/>
              <a:t>材料</a:t>
            </a:r>
          </a:p>
        </p:txBody>
      </p:sp>
      <p:cxnSp>
        <p:nvCxnSpPr>
          <p:cNvPr id="66" name="曲线连接符 65">
            <a:extLst>
              <a:ext uri="{FF2B5EF4-FFF2-40B4-BE49-F238E27FC236}">
                <a16:creationId xmlns:a16="http://schemas.microsoft.com/office/drawing/2014/main" id="{9A2E31A3-EA6F-5048-B69A-585A10F0A02A}"/>
              </a:ext>
            </a:extLst>
          </p:cNvPr>
          <p:cNvCxnSpPr>
            <a:stCxn id="63" idx="3"/>
            <a:endCxn id="65" idx="1"/>
          </p:cNvCxnSpPr>
          <p:nvPr/>
        </p:nvCxnSpPr>
        <p:spPr>
          <a:xfrm flipV="1">
            <a:off x="1032641" y="681004"/>
            <a:ext cx="906519" cy="4847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曲线连接符 66">
            <a:extLst>
              <a:ext uri="{FF2B5EF4-FFF2-40B4-BE49-F238E27FC236}">
                <a16:creationId xmlns:a16="http://schemas.microsoft.com/office/drawing/2014/main" id="{4356D45C-56B6-B246-A372-A4741EE2B200}"/>
              </a:ext>
            </a:extLst>
          </p:cNvPr>
          <p:cNvCxnSpPr>
            <a:cxnSpLocks/>
            <a:stCxn id="63" idx="3"/>
            <a:endCxn id="64" idx="1"/>
          </p:cNvCxnSpPr>
          <p:nvPr/>
        </p:nvCxnSpPr>
        <p:spPr>
          <a:xfrm>
            <a:off x="1032641" y="1165794"/>
            <a:ext cx="906517" cy="4847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B5DACA5B-4549-D04C-8E2B-8EE50A52D8ED}"/>
              </a:ext>
            </a:extLst>
          </p:cNvPr>
          <p:cNvSpPr txBox="1"/>
          <p:nvPr/>
        </p:nvSpPr>
        <p:spPr>
          <a:xfrm>
            <a:off x="3570891" y="269648"/>
            <a:ext cx="4382813" cy="36928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zh-CN" altLang="en-US" dirty="0"/>
              <a:t>通过在芯片上挖沟槽隔离、使用隔热材料</a:t>
            </a:r>
          </a:p>
        </p:txBody>
      </p:sp>
      <p:cxnSp>
        <p:nvCxnSpPr>
          <p:cNvPr id="69" name="曲线连接符 68">
            <a:extLst>
              <a:ext uri="{FF2B5EF4-FFF2-40B4-BE49-F238E27FC236}">
                <a16:creationId xmlns:a16="http://schemas.microsoft.com/office/drawing/2014/main" id="{A6E9B743-4FAB-DB46-B7D7-453DA3E1849B}"/>
              </a:ext>
            </a:extLst>
          </p:cNvPr>
          <p:cNvCxnSpPr>
            <a:cxnSpLocks/>
            <a:stCxn id="65" idx="3"/>
            <a:endCxn id="68" idx="1"/>
          </p:cNvCxnSpPr>
          <p:nvPr/>
        </p:nvCxnSpPr>
        <p:spPr>
          <a:xfrm flipV="1">
            <a:off x="2798380" y="454292"/>
            <a:ext cx="772511" cy="22671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B1C05C25-4BF8-2349-A2B3-2EC26A90F0A5}"/>
              </a:ext>
            </a:extLst>
          </p:cNvPr>
          <p:cNvSpPr txBox="1"/>
          <p:nvPr/>
        </p:nvSpPr>
        <p:spPr>
          <a:xfrm>
            <a:off x="3407982" y="1464487"/>
            <a:ext cx="1621218"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en-US" altLang="zh-CN" dirty="0"/>
              <a:t>RECK</a:t>
            </a:r>
            <a:endParaRPr kumimoji="1" lang="zh-CN" altLang="en-US" dirty="0"/>
          </a:p>
        </p:txBody>
      </p:sp>
      <p:cxnSp>
        <p:nvCxnSpPr>
          <p:cNvPr id="71" name="曲线连接符 70">
            <a:extLst>
              <a:ext uri="{FF2B5EF4-FFF2-40B4-BE49-F238E27FC236}">
                <a16:creationId xmlns:a16="http://schemas.microsoft.com/office/drawing/2014/main" id="{0EE2B55F-481C-8E49-8320-59A7155B6ABC}"/>
              </a:ext>
            </a:extLst>
          </p:cNvPr>
          <p:cNvCxnSpPr>
            <a:cxnSpLocks/>
            <a:stCxn id="64" idx="3"/>
            <a:endCxn id="70" idx="1"/>
          </p:cNvCxnSpPr>
          <p:nvPr/>
        </p:nvCxnSpPr>
        <p:spPr>
          <a:xfrm flipV="1">
            <a:off x="2798379" y="1649153"/>
            <a:ext cx="609603" cy="143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7B01F6F0-EC6E-CD44-9905-3B76272DBEB9}"/>
              </a:ext>
            </a:extLst>
          </p:cNvPr>
          <p:cNvSpPr txBox="1"/>
          <p:nvPr/>
        </p:nvSpPr>
        <p:spPr>
          <a:xfrm>
            <a:off x="6521814" y="1898707"/>
            <a:ext cx="1479332" cy="36928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dirty="0"/>
              <a:t>DIAMONDS</a:t>
            </a:r>
            <a:endParaRPr kumimoji="1" lang="zh-CN" altLang="en-US" dirty="0"/>
          </a:p>
        </p:txBody>
      </p:sp>
      <p:sp>
        <p:nvSpPr>
          <p:cNvPr id="73" name="文本框 72">
            <a:extLst>
              <a:ext uri="{FF2B5EF4-FFF2-40B4-BE49-F238E27FC236}">
                <a16:creationId xmlns:a16="http://schemas.microsoft.com/office/drawing/2014/main" id="{DB0F6A0A-FC7D-A440-A7A3-90FEF8ED73E5}"/>
              </a:ext>
            </a:extLst>
          </p:cNvPr>
          <p:cNvSpPr txBox="1"/>
          <p:nvPr/>
        </p:nvSpPr>
        <p:spPr>
          <a:xfrm>
            <a:off x="6521814" y="1048565"/>
            <a:ext cx="147933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en-US" altLang="zh-CN" dirty="0"/>
              <a:t>CLEMENTS</a:t>
            </a:r>
            <a:endParaRPr kumimoji="1" lang="zh-CN" altLang="en-US" dirty="0"/>
          </a:p>
        </p:txBody>
      </p:sp>
      <p:cxnSp>
        <p:nvCxnSpPr>
          <p:cNvPr id="74" name="曲线连接符 73">
            <a:extLst>
              <a:ext uri="{FF2B5EF4-FFF2-40B4-BE49-F238E27FC236}">
                <a16:creationId xmlns:a16="http://schemas.microsoft.com/office/drawing/2014/main" id="{24265DEE-93EF-D94F-ADDF-1BB265249423}"/>
              </a:ext>
            </a:extLst>
          </p:cNvPr>
          <p:cNvCxnSpPr>
            <a:cxnSpLocks/>
            <a:stCxn id="70" idx="3"/>
            <a:endCxn id="73" idx="1"/>
          </p:cNvCxnSpPr>
          <p:nvPr/>
        </p:nvCxnSpPr>
        <p:spPr>
          <a:xfrm flipV="1">
            <a:off x="5029200" y="1233231"/>
            <a:ext cx="1492614" cy="4159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曲线连接符 74">
            <a:extLst>
              <a:ext uri="{FF2B5EF4-FFF2-40B4-BE49-F238E27FC236}">
                <a16:creationId xmlns:a16="http://schemas.microsoft.com/office/drawing/2014/main" id="{EDFC3C40-588E-9F42-BB58-BDCC8DC1C8BE}"/>
              </a:ext>
            </a:extLst>
          </p:cNvPr>
          <p:cNvCxnSpPr>
            <a:cxnSpLocks/>
            <a:stCxn id="70" idx="3"/>
            <a:endCxn id="72" idx="1"/>
          </p:cNvCxnSpPr>
          <p:nvPr/>
        </p:nvCxnSpPr>
        <p:spPr>
          <a:xfrm>
            <a:off x="5029200" y="1649153"/>
            <a:ext cx="1492614" cy="43419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76" name="图片 75">
            <a:extLst>
              <a:ext uri="{FF2B5EF4-FFF2-40B4-BE49-F238E27FC236}">
                <a16:creationId xmlns:a16="http://schemas.microsoft.com/office/drawing/2014/main" id="{1654A42E-4289-424B-BBBB-EB2C348D1D25}"/>
              </a:ext>
            </a:extLst>
          </p:cNvPr>
          <p:cNvPicPr>
            <a:picLocks noChangeAspect="1"/>
          </p:cNvPicPr>
          <p:nvPr/>
        </p:nvPicPr>
        <p:blipFill>
          <a:blip r:embed="rId3"/>
          <a:stretch>
            <a:fillRect/>
          </a:stretch>
        </p:blipFill>
        <p:spPr>
          <a:xfrm>
            <a:off x="3522105" y="1908249"/>
            <a:ext cx="1534731" cy="654749"/>
          </a:xfrm>
          <a:prstGeom prst="rect">
            <a:avLst/>
          </a:prstGeom>
        </p:spPr>
      </p:pic>
      <p:pic>
        <p:nvPicPr>
          <p:cNvPr id="77" name="图片 76">
            <a:extLst>
              <a:ext uri="{FF2B5EF4-FFF2-40B4-BE49-F238E27FC236}">
                <a16:creationId xmlns:a16="http://schemas.microsoft.com/office/drawing/2014/main" id="{D8197A51-EB0E-4D48-9EE4-C9D405004091}"/>
              </a:ext>
            </a:extLst>
          </p:cNvPr>
          <p:cNvPicPr>
            <a:picLocks noChangeAspect="1"/>
          </p:cNvPicPr>
          <p:nvPr/>
        </p:nvPicPr>
        <p:blipFill>
          <a:blip r:embed="rId4"/>
          <a:stretch>
            <a:fillRect/>
          </a:stretch>
        </p:blipFill>
        <p:spPr>
          <a:xfrm>
            <a:off x="8302258" y="773692"/>
            <a:ext cx="1191502" cy="784203"/>
          </a:xfrm>
          <a:prstGeom prst="rect">
            <a:avLst/>
          </a:prstGeom>
        </p:spPr>
      </p:pic>
      <p:pic>
        <p:nvPicPr>
          <p:cNvPr id="78" name="图片 77">
            <a:extLst>
              <a:ext uri="{FF2B5EF4-FFF2-40B4-BE49-F238E27FC236}">
                <a16:creationId xmlns:a16="http://schemas.microsoft.com/office/drawing/2014/main" id="{2ECEA972-4D9C-854E-B89F-4126837D89F9}"/>
              </a:ext>
            </a:extLst>
          </p:cNvPr>
          <p:cNvPicPr>
            <a:picLocks noChangeAspect="1"/>
          </p:cNvPicPr>
          <p:nvPr/>
        </p:nvPicPr>
        <p:blipFill>
          <a:blip r:embed="rId5"/>
          <a:stretch>
            <a:fillRect/>
          </a:stretch>
        </p:blipFill>
        <p:spPr>
          <a:xfrm>
            <a:off x="8348543" y="1747264"/>
            <a:ext cx="1187888" cy="817890"/>
          </a:xfrm>
          <a:prstGeom prst="rect">
            <a:avLst/>
          </a:prstGeom>
        </p:spPr>
      </p:pic>
      <p:cxnSp>
        <p:nvCxnSpPr>
          <p:cNvPr id="80" name="曲线连接符 79">
            <a:extLst>
              <a:ext uri="{FF2B5EF4-FFF2-40B4-BE49-F238E27FC236}">
                <a16:creationId xmlns:a16="http://schemas.microsoft.com/office/drawing/2014/main" id="{F055C360-7433-5244-8BB9-E314E60133FD}"/>
              </a:ext>
            </a:extLst>
          </p:cNvPr>
          <p:cNvCxnSpPr>
            <a:cxnSpLocks/>
            <a:stCxn id="39" idx="3"/>
            <a:endCxn id="83" idx="1"/>
          </p:cNvCxnSpPr>
          <p:nvPr/>
        </p:nvCxnSpPr>
        <p:spPr>
          <a:xfrm>
            <a:off x="3062137" y="3574590"/>
            <a:ext cx="503048" cy="7744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66049B08-633F-D74C-8C83-76AEA0CA69AD}"/>
              </a:ext>
            </a:extLst>
          </p:cNvPr>
          <p:cNvSpPr txBox="1"/>
          <p:nvPr/>
        </p:nvSpPr>
        <p:spPr>
          <a:xfrm>
            <a:off x="3565185" y="4164351"/>
            <a:ext cx="289566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zh-CN" altLang="en-US" dirty="0"/>
              <a:t>提高移相器的稳定性</a:t>
            </a:r>
          </a:p>
        </p:txBody>
      </p:sp>
      <p:cxnSp>
        <p:nvCxnSpPr>
          <p:cNvPr id="85" name="直线箭头连接符 84">
            <a:extLst>
              <a:ext uri="{FF2B5EF4-FFF2-40B4-BE49-F238E27FC236}">
                <a16:creationId xmlns:a16="http://schemas.microsoft.com/office/drawing/2014/main" id="{43B8C2D9-0B46-7446-A72A-A1D7140797A9}"/>
              </a:ext>
            </a:extLst>
          </p:cNvPr>
          <p:cNvCxnSpPr>
            <a:cxnSpLocks/>
            <a:stCxn id="83" idx="3"/>
            <a:endCxn id="86" idx="1"/>
          </p:cNvCxnSpPr>
          <p:nvPr/>
        </p:nvCxnSpPr>
        <p:spPr>
          <a:xfrm flipV="1">
            <a:off x="6460846" y="4339872"/>
            <a:ext cx="2657381" cy="91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2E9D0F84-D2AE-8141-9A96-23A94659B7FB}"/>
              </a:ext>
            </a:extLst>
          </p:cNvPr>
          <p:cNvSpPr txBox="1"/>
          <p:nvPr/>
        </p:nvSpPr>
        <p:spPr>
          <a:xfrm>
            <a:off x="9118227" y="4155206"/>
            <a:ext cx="2910843"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dirty="0">
                <a:ea typeface="DengXian" panose="02010600030101010101" pitchFamily="2" charset="-122"/>
                <a:cs typeface="Times New Roman" panose="02020603050405020304" pitchFamily="18" charset="0"/>
              </a:rPr>
              <a:t>减少高相位角的相位值</a:t>
            </a:r>
            <a:endParaRPr lang="en-US" altLang="zh-CN" sz="1800" dirty="0">
              <a:effectLst/>
              <a:ea typeface="DengXian" panose="02010600030101010101" pitchFamily="2" charset="-122"/>
              <a:cs typeface="Times New Roman" panose="02020603050405020304" pitchFamily="18" charset="0"/>
            </a:endParaRPr>
          </a:p>
        </p:txBody>
      </p:sp>
      <p:sp>
        <p:nvSpPr>
          <p:cNvPr id="87" name="文本框 86">
            <a:extLst>
              <a:ext uri="{FF2B5EF4-FFF2-40B4-BE49-F238E27FC236}">
                <a16:creationId xmlns:a16="http://schemas.microsoft.com/office/drawing/2014/main" id="{9C8B5FF7-690E-9B4A-B18C-70890E5F581B}"/>
              </a:ext>
            </a:extLst>
          </p:cNvPr>
          <p:cNvSpPr txBox="1"/>
          <p:nvPr/>
        </p:nvSpPr>
        <p:spPr>
          <a:xfrm>
            <a:off x="7098034" y="4032681"/>
            <a:ext cx="1250509" cy="338554"/>
          </a:xfrm>
          <a:prstGeom prst="rect">
            <a:avLst/>
          </a:prstGeom>
          <a:noFill/>
        </p:spPr>
        <p:txBody>
          <a:bodyPr wrap="square" rtlCol="0">
            <a:spAutoFit/>
          </a:bodyPr>
          <a:lstStyle/>
          <a:p>
            <a:r>
              <a:rPr kumimoji="1" lang="zh-CN" altLang="en-US" sz="1600" dirty="0"/>
              <a:t>优化相位角</a:t>
            </a:r>
          </a:p>
        </p:txBody>
      </p:sp>
      <p:sp>
        <p:nvSpPr>
          <p:cNvPr id="88" name="文本框 87">
            <a:extLst>
              <a:ext uri="{FF2B5EF4-FFF2-40B4-BE49-F238E27FC236}">
                <a16:creationId xmlns:a16="http://schemas.microsoft.com/office/drawing/2014/main" id="{ADAB54C0-BD06-584B-963F-813462382BDB}"/>
              </a:ext>
            </a:extLst>
          </p:cNvPr>
          <p:cNvSpPr txBox="1"/>
          <p:nvPr/>
        </p:nvSpPr>
        <p:spPr>
          <a:xfrm>
            <a:off x="9115596" y="5524514"/>
            <a:ext cx="2910843"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zh-CN" altLang="en-US" dirty="0"/>
              <a:t>遗传算法进行片上训练</a:t>
            </a:r>
          </a:p>
        </p:txBody>
      </p:sp>
      <p:cxnSp>
        <p:nvCxnSpPr>
          <p:cNvPr id="89" name="直线箭头连接符 88">
            <a:extLst>
              <a:ext uri="{FF2B5EF4-FFF2-40B4-BE49-F238E27FC236}">
                <a16:creationId xmlns:a16="http://schemas.microsoft.com/office/drawing/2014/main" id="{C32708F1-3B13-284B-A1A3-0E0D751BB3F9}"/>
              </a:ext>
            </a:extLst>
          </p:cNvPr>
          <p:cNvCxnSpPr>
            <a:cxnSpLocks/>
            <a:stCxn id="46" idx="3"/>
            <a:endCxn id="88" idx="1"/>
          </p:cNvCxnSpPr>
          <p:nvPr/>
        </p:nvCxnSpPr>
        <p:spPr>
          <a:xfrm>
            <a:off x="6451714" y="5695391"/>
            <a:ext cx="2663882" cy="137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A7D42E04-DD27-C64E-B342-9017E6BB5A44}"/>
              </a:ext>
            </a:extLst>
          </p:cNvPr>
          <p:cNvSpPr txBox="1"/>
          <p:nvPr/>
        </p:nvSpPr>
        <p:spPr>
          <a:xfrm>
            <a:off x="7113310" y="5366226"/>
            <a:ext cx="1203329" cy="338554"/>
          </a:xfrm>
          <a:prstGeom prst="rect">
            <a:avLst/>
          </a:prstGeom>
          <a:noFill/>
        </p:spPr>
        <p:txBody>
          <a:bodyPr wrap="square" rtlCol="0">
            <a:spAutoFit/>
          </a:bodyPr>
          <a:lstStyle/>
          <a:p>
            <a:r>
              <a:rPr kumimoji="1" lang="zh-CN" altLang="en-US" sz="1600" dirty="0"/>
              <a:t>演进类算法</a:t>
            </a:r>
          </a:p>
        </p:txBody>
      </p:sp>
      <p:sp>
        <p:nvSpPr>
          <p:cNvPr id="43" name="文本框 42">
            <a:extLst>
              <a:ext uri="{FF2B5EF4-FFF2-40B4-BE49-F238E27FC236}">
                <a16:creationId xmlns:a16="http://schemas.microsoft.com/office/drawing/2014/main" id="{87CE6125-F1BD-477C-B616-0D9BFACF12EA}"/>
              </a:ext>
            </a:extLst>
          </p:cNvPr>
          <p:cNvSpPr txBox="1"/>
          <p:nvPr/>
        </p:nvSpPr>
        <p:spPr>
          <a:xfrm>
            <a:off x="3537164" y="6305979"/>
            <a:ext cx="2933439"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zh-CN" altLang="en-US" dirty="0"/>
              <a:t>片上</a:t>
            </a:r>
            <a:r>
              <a:rPr kumimoji="1" lang="en-US" altLang="zh-CN" dirty="0"/>
              <a:t>+</a:t>
            </a:r>
            <a:r>
              <a:rPr kumimoji="1" lang="zh-CN" altLang="en-US" dirty="0"/>
              <a:t>离线</a:t>
            </a:r>
          </a:p>
        </p:txBody>
      </p:sp>
      <p:sp>
        <p:nvSpPr>
          <p:cNvPr id="44" name="文本框 43">
            <a:extLst>
              <a:ext uri="{FF2B5EF4-FFF2-40B4-BE49-F238E27FC236}">
                <a16:creationId xmlns:a16="http://schemas.microsoft.com/office/drawing/2014/main" id="{4610EA9C-3817-495B-B20E-3EDF91320A43}"/>
              </a:ext>
            </a:extLst>
          </p:cNvPr>
          <p:cNvSpPr txBox="1"/>
          <p:nvPr/>
        </p:nvSpPr>
        <p:spPr>
          <a:xfrm>
            <a:off x="3565185" y="3516733"/>
            <a:ext cx="289566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zh-CN" altLang="en-US" dirty="0"/>
              <a:t>矩阵优化</a:t>
            </a:r>
          </a:p>
        </p:txBody>
      </p:sp>
      <p:sp>
        <p:nvSpPr>
          <p:cNvPr id="45" name="文本框 44">
            <a:extLst>
              <a:ext uri="{FF2B5EF4-FFF2-40B4-BE49-F238E27FC236}">
                <a16:creationId xmlns:a16="http://schemas.microsoft.com/office/drawing/2014/main" id="{AA7A508D-46D9-46C5-ACF3-3BFBDE19D0EB}"/>
              </a:ext>
            </a:extLst>
          </p:cNvPr>
          <p:cNvSpPr txBox="1"/>
          <p:nvPr/>
        </p:nvSpPr>
        <p:spPr>
          <a:xfrm>
            <a:off x="9118227" y="3522044"/>
            <a:ext cx="290821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altLang="zh-CN" dirty="0" err="1">
                <a:ea typeface="DengXian" panose="02010600030101010101" pitchFamily="2" charset="-122"/>
                <a:cs typeface="仿宋_GB2312"/>
              </a:rPr>
              <a:t>Haar</a:t>
            </a:r>
            <a:r>
              <a:rPr lang="zh-CN" altLang="en-US" dirty="0">
                <a:ea typeface="DengXian" panose="02010600030101010101" pitchFamily="2" charset="-122"/>
                <a:cs typeface="仿宋_GB2312"/>
              </a:rPr>
              <a:t>初始化、网格修改</a:t>
            </a:r>
            <a:endParaRPr lang="en-US" altLang="zh-CN" dirty="0">
              <a:ea typeface="DengXian" panose="02010600030101010101" pitchFamily="2" charset="-122"/>
              <a:cs typeface="仿宋_GB2312"/>
            </a:endParaRPr>
          </a:p>
        </p:txBody>
      </p:sp>
      <p:cxnSp>
        <p:nvCxnSpPr>
          <p:cNvPr id="49" name="直线箭头连接符 15">
            <a:extLst>
              <a:ext uri="{FF2B5EF4-FFF2-40B4-BE49-F238E27FC236}">
                <a16:creationId xmlns:a16="http://schemas.microsoft.com/office/drawing/2014/main" id="{6FC8CF0A-F988-4EC8-9263-0F2BB308100B}"/>
              </a:ext>
            </a:extLst>
          </p:cNvPr>
          <p:cNvCxnSpPr>
            <a:cxnSpLocks/>
            <a:stCxn id="44" idx="3"/>
            <a:endCxn id="45" idx="1"/>
          </p:cNvCxnSpPr>
          <p:nvPr/>
        </p:nvCxnSpPr>
        <p:spPr>
          <a:xfrm>
            <a:off x="6460846" y="3701399"/>
            <a:ext cx="2657381" cy="53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1F8930C7-D4B1-4344-93D4-46D17C78E1F4}"/>
              </a:ext>
            </a:extLst>
          </p:cNvPr>
          <p:cNvSpPr txBox="1"/>
          <p:nvPr/>
        </p:nvSpPr>
        <p:spPr>
          <a:xfrm>
            <a:off x="7103182" y="3407108"/>
            <a:ext cx="1130389" cy="338554"/>
          </a:xfrm>
          <a:prstGeom prst="rect">
            <a:avLst/>
          </a:prstGeom>
          <a:noFill/>
        </p:spPr>
        <p:txBody>
          <a:bodyPr wrap="square" rtlCol="0">
            <a:spAutoFit/>
          </a:bodyPr>
          <a:lstStyle/>
          <a:p>
            <a:r>
              <a:rPr kumimoji="1" lang="zh-CN" altLang="en-US" sz="1600" dirty="0"/>
              <a:t>物理层面</a:t>
            </a:r>
          </a:p>
        </p:txBody>
      </p:sp>
      <p:cxnSp>
        <p:nvCxnSpPr>
          <p:cNvPr id="51" name="曲线连接符 41">
            <a:extLst>
              <a:ext uri="{FF2B5EF4-FFF2-40B4-BE49-F238E27FC236}">
                <a16:creationId xmlns:a16="http://schemas.microsoft.com/office/drawing/2014/main" id="{A8292E4F-EB05-4401-AF40-515A4A3678AA}"/>
              </a:ext>
            </a:extLst>
          </p:cNvPr>
          <p:cNvCxnSpPr>
            <a:cxnSpLocks/>
            <a:stCxn id="39" idx="3"/>
            <a:endCxn id="44" idx="1"/>
          </p:cNvCxnSpPr>
          <p:nvPr/>
        </p:nvCxnSpPr>
        <p:spPr>
          <a:xfrm>
            <a:off x="3062137" y="3574590"/>
            <a:ext cx="503048" cy="1268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曲线连接符 79">
            <a:extLst>
              <a:ext uri="{FF2B5EF4-FFF2-40B4-BE49-F238E27FC236}">
                <a16:creationId xmlns:a16="http://schemas.microsoft.com/office/drawing/2014/main" id="{CD5AF223-093B-4949-9053-AEA062DD0CFB}"/>
              </a:ext>
            </a:extLst>
          </p:cNvPr>
          <p:cNvCxnSpPr>
            <a:cxnSpLocks/>
            <a:stCxn id="39" idx="3"/>
            <a:endCxn id="56" idx="1"/>
          </p:cNvCxnSpPr>
          <p:nvPr/>
        </p:nvCxnSpPr>
        <p:spPr>
          <a:xfrm>
            <a:off x="3062137" y="3574590"/>
            <a:ext cx="497983" cy="1434091"/>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文本框 55">
            <a:extLst>
              <a:ext uri="{FF2B5EF4-FFF2-40B4-BE49-F238E27FC236}">
                <a16:creationId xmlns:a16="http://schemas.microsoft.com/office/drawing/2014/main" id="{6BA3029F-5D1A-42BC-8853-CB3EE54FECFC}"/>
              </a:ext>
            </a:extLst>
          </p:cNvPr>
          <p:cNvSpPr txBox="1"/>
          <p:nvPr/>
        </p:nvSpPr>
        <p:spPr>
          <a:xfrm>
            <a:off x="3560120" y="4824015"/>
            <a:ext cx="289159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zh-CN" altLang="en-US" dirty="0"/>
              <a:t>复值网络</a:t>
            </a:r>
          </a:p>
        </p:txBody>
      </p:sp>
      <p:sp>
        <p:nvSpPr>
          <p:cNvPr id="62" name="文本框 61">
            <a:extLst>
              <a:ext uri="{FF2B5EF4-FFF2-40B4-BE49-F238E27FC236}">
                <a16:creationId xmlns:a16="http://schemas.microsoft.com/office/drawing/2014/main" id="{04FD5DF2-DBE8-44FC-A9EF-26666EF5B7A4}"/>
              </a:ext>
            </a:extLst>
          </p:cNvPr>
          <p:cNvSpPr txBox="1"/>
          <p:nvPr/>
        </p:nvSpPr>
        <p:spPr>
          <a:xfrm>
            <a:off x="9118227" y="4824015"/>
            <a:ext cx="2910843"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en-US" dirty="0"/>
              <a:t>所有参数都使用复数值</a:t>
            </a:r>
            <a:endParaRPr kumimoji="1" lang="zh-CN" altLang="en-US" dirty="0"/>
          </a:p>
        </p:txBody>
      </p:sp>
      <p:cxnSp>
        <p:nvCxnSpPr>
          <p:cNvPr id="79" name="直线箭头连接符 24">
            <a:extLst>
              <a:ext uri="{FF2B5EF4-FFF2-40B4-BE49-F238E27FC236}">
                <a16:creationId xmlns:a16="http://schemas.microsoft.com/office/drawing/2014/main" id="{AC02D64A-6455-4111-9FB5-9630EC88A508}"/>
              </a:ext>
            </a:extLst>
          </p:cNvPr>
          <p:cNvCxnSpPr>
            <a:cxnSpLocks/>
            <a:stCxn id="56" idx="3"/>
            <a:endCxn id="62" idx="1"/>
          </p:cNvCxnSpPr>
          <p:nvPr/>
        </p:nvCxnSpPr>
        <p:spPr>
          <a:xfrm>
            <a:off x="6451714" y="5008681"/>
            <a:ext cx="26665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4F153771-5951-4915-9524-5816B668BFFD}"/>
              </a:ext>
            </a:extLst>
          </p:cNvPr>
          <p:cNvSpPr txBox="1"/>
          <p:nvPr/>
        </p:nvSpPr>
        <p:spPr>
          <a:xfrm>
            <a:off x="7151950" y="4700400"/>
            <a:ext cx="1007323" cy="338554"/>
          </a:xfrm>
          <a:prstGeom prst="rect">
            <a:avLst/>
          </a:prstGeom>
          <a:noFill/>
        </p:spPr>
        <p:txBody>
          <a:bodyPr wrap="square" rtlCol="0">
            <a:spAutoFit/>
          </a:bodyPr>
          <a:lstStyle/>
          <a:p>
            <a:r>
              <a:rPr kumimoji="1" lang="zh-CN" altLang="en-US" sz="1600" dirty="0"/>
              <a:t>复值参数</a:t>
            </a:r>
          </a:p>
        </p:txBody>
      </p:sp>
      <p:cxnSp>
        <p:nvCxnSpPr>
          <p:cNvPr id="82" name="直线箭头连接符 47">
            <a:extLst>
              <a:ext uri="{FF2B5EF4-FFF2-40B4-BE49-F238E27FC236}">
                <a16:creationId xmlns:a16="http://schemas.microsoft.com/office/drawing/2014/main" id="{5922F8CD-AA83-465A-8A48-19DE91F1EC2D}"/>
              </a:ext>
            </a:extLst>
          </p:cNvPr>
          <p:cNvCxnSpPr>
            <a:cxnSpLocks/>
          </p:cNvCxnSpPr>
          <p:nvPr/>
        </p:nvCxnSpPr>
        <p:spPr>
          <a:xfrm flipV="1">
            <a:off x="6470603" y="6498982"/>
            <a:ext cx="1296826" cy="94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5306E733-64A5-4B24-B28F-4BE1409A6C1F}"/>
              </a:ext>
            </a:extLst>
          </p:cNvPr>
          <p:cNvSpPr txBox="1"/>
          <p:nvPr/>
        </p:nvSpPr>
        <p:spPr>
          <a:xfrm>
            <a:off x="7642575" y="6334349"/>
            <a:ext cx="1698864" cy="338554"/>
          </a:xfrm>
          <a:prstGeom prst="rect">
            <a:avLst/>
          </a:prstGeom>
          <a:noFill/>
        </p:spPr>
        <p:txBody>
          <a:bodyPr wrap="square" rtlCol="0">
            <a:spAutoFit/>
          </a:bodyPr>
          <a:lstStyle/>
          <a:p>
            <a:r>
              <a:rPr kumimoji="1" lang="zh-CN" altLang="en-US" sz="1600" dirty="0"/>
              <a:t>我们在做的方向</a:t>
            </a:r>
          </a:p>
        </p:txBody>
      </p:sp>
    </p:spTree>
    <p:extLst>
      <p:ext uri="{BB962C8B-B14F-4D97-AF65-F5344CB8AC3E}">
        <p14:creationId xmlns:p14="http://schemas.microsoft.com/office/powerpoint/2010/main" val="420344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557CE9DF-FDE2-CE46-A7E2-95DB8F47A00C}"/>
              </a:ext>
            </a:extLst>
          </p:cNvPr>
          <p:cNvSpPr/>
          <p:nvPr/>
        </p:nvSpPr>
        <p:spPr>
          <a:xfrm>
            <a:off x="0" y="1846468"/>
            <a:ext cx="1024758"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硬件</a:t>
            </a:r>
          </a:p>
        </p:txBody>
      </p:sp>
      <p:sp>
        <p:nvSpPr>
          <p:cNvPr id="5" name="圆角矩形 4">
            <a:extLst>
              <a:ext uri="{FF2B5EF4-FFF2-40B4-BE49-F238E27FC236}">
                <a16:creationId xmlns:a16="http://schemas.microsoft.com/office/drawing/2014/main" id="{4D127C23-C99D-2B46-BB97-F2A91E6184F4}"/>
              </a:ext>
            </a:extLst>
          </p:cNvPr>
          <p:cNvSpPr/>
          <p:nvPr/>
        </p:nvSpPr>
        <p:spPr>
          <a:xfrm>
            <a:off x="1552903" y="2317619"/>
            <a:ext cx="1261134" cy="88676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sz="2800" dirty="0"/>
              <a:t>结构</a:t>
            </a:r>
          </a:p>
        </p:txBody>
      </p:sp>
      <p:sp>
        <p:nvSpPr>
          <p:cNvPr id="6" name="圆角矩形 5">
            <a:extLst>
              <a:ext uri="{FF2B5EF4-FFF2-40B4-BE49-F238E27FC236}">
                <a16:creationId xmlns:a16="http://schemas.microsoft.com/office/drawing/2014/main" id="{15A72E56-CA96-FC42-A5EC-3A3D592D36E6}"/>
              </a:ext>
            </a:extLst>
          </p:cNvPr>
          <p:cNvSpPr/>
          <p:nvPr/>
        </p:nvSpPr>
        <p:spPr>
          <a:xfrm>
            <a:off x="1552905" y="171430"/>
            <a:ext cx="1261134" cy="88676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sz="2800" dirty="0"/>
              <a:t>材料</a:t>
            </a:r>
          </a:p>
        </p:txBody>
      </p:sp>
      <p:cxnSp>
        <p:nvCxnSpPr>
          <p:cNvPr id="7" name="曲线连接符 6">
            <a:extLst>
              <a:ext uri="{FF2B5EF4-FFF2-40B4-BE49-F238E27FC236}">
                <a16:creationId xmlns:a16="http://schemas.microsoft.com/office/drawing/2014/main" id="{CC5E2A9B-516C-6941-899F-6BCC68DA30D7}"/>
              </a:ext>
            </a:extLst>
          </p:cNvPr>
          <p:cNvCxnSpPr>
            <a:cxnSpLocks/>
            <a:stCxn id="4" idx="3"/>
            <a:endCxn id="6" idx="1"/>
          </p:cNvCxnSpPr>
          <p:nvPr/>
        </p:nvCxnSpPr>
        <p:spPr>
          <a:xfrm flipV="1">
            <a:off x="1024758" y="614811"/>
            <a:ext cx="528147" cy="156273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曲线连接符 7">
            <a:extLst>
              <a:ext uri="{FF2B5EF4-FFF2-40B4-BE49-F238E27FC236}">
                <a16:creationId xmlns:a16="http://schemas.microsoft.com/office/drawing/2014/main" id="{B1810196-5FB7-B441-B2F0-CB020CC290A8}"/>
              </a:ext>
            </a:extLst>
          </p:cNvPr>
          <p:cNvCxnSpPr>
            <a:cxnSpLocks/>
            <a:stCxn id="4" idx="3"/>
            <a:endCxn id="5" idx="1"/>
          </p:cNvCxnSpPr>
          <p:nvPr/>
        </p:nvCxnSpPr>
        <p:spPr>
          <a:xfrm>
            <a:off x="1024758" y="2177544"/>
            <a:ext cx="528145" cy="58345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D2B8F638-8909-1140-85A4-AF7C5737FB77}"/>
              </a:ext>
            </a:extLst>
          </p:cNvPr>
          <p:cNvSpPr txBox="1"/>
          <p:nvPr/>
        </p:nvSpPr>
        <p:spPr>
          <a:xfrm>
            <a:off x="4854033" y="418365"/>
            <a:ext cx="4879316"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zh-CN" altLang="en-US" sz="2000" dirty="0"/>
              <a:t>通过在芯片上挖沟槽隔离、使用隔热材料</a:t>
            </a:r>
          </a:p>
        </p:txBody>
      </p:sp>
      <p:cxnSp>
        <p:nvCxnSpPr>
          <p:cNvPr id="10" name="曲线连接符 9">
            <a:extLst>
              <a:ext uri="{FF2B5EF4-FFF2-40B4-BE49-F238E27FC236}">
                <a16:creationId xmlns:a16="http://schemas.microsoft.com/office/drawing/2014/main" id="{03236E21-8911-5048-95C1-E4C1A3BB6CAE}"/>
              </a:ext>
            </a:extLst>
          </p:cNvPr>
          <p:cNvCxnSpPr>
            <a:cxnSpLocks/>
            <a:stCxn id="6" idx="3"/>
            <a:endCxn id="9" idx="1"/>
          </p:cNvCxnSpPr>
          <p:nvPr/>
        </p:nvCxnSpPr>
        <p:spPr>
          <a:xfrm>
            <a:off x="2814039" y="614811"/>
            <a:ext cx="2039994" cy="360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2E027482-FFCA-7F4E-853D-589777E1FCB0}"/>
              </a:ext>
            </a:extLst>
          </p:cNvPr>
          <p:cNvSpPr txBox="1"/>
          <p:nvPr/>
        </p:nvSpPr>
        <p:spPr>
          <a:xfrm>
            <a:off x="3162512" y="2578169"/>
            <a:ext cx="1537027"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en-US" altLang="zh-CN" dirty="0"/>
              <a:t>RECK</a:t>
            </a:r>
            <a:r>
              <a:rPr kumimoji="1" lang="en-US" altLang="zh-CN" baseline="30000" dirty="0"/>
              <a:t>[1]</a:t>
            </a:r>
            <a:endParaRPr kumimoji="1" lang="zh-CN" altLang="en-US" baseline="30000" dirty="0"/>
          </a:p>
        </p:txBody>
      </p:sp>
      <p:cxnSp>
        <p:nvCxnSpPr>
          <p:cNvPr id="12" name="曲线连接符 11">
            <a:extLst>
              <a:ext uri="{FF2B5EF4-FFF2-40B4-BE49-F238E27FC236}">
                <a16:creationId xmlns:a16="http://schemas.microsoft.com/office/drawing/2014/main" id="{3CDC35C8-CCF1-524F-9B93-2FBE836954FF}"/>
              </a:ext>
            </a:extLst>
          </p:cNvPr>
          <p:cNvCxnSpPr>
            <a:cxnSpLocks/>
            <a:stCxn id="5" idx="3"/>
            <a:endCxn id="11" idx="1"/>
          </p:cNvCxnSpPr>
          <p:nvPr/>
        </p:nvCxnSpPr>
        <p:spPr>
          <a:xfrm>
            <a:off x="2814037" y="2761000"/>
            <a:ext cx="348475" cy="183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E3126B0-7BF6-8E4A-88B1-B367BED3D4DA}"/>
              </a:ext>
            </a:extLst>
          </p:cNvPr>
          <p:cNvSpPr txBox="1"/>
          <p:nvPr/>
        </p:nvSpPr>
        <p:spPr>
          <a:xfrm>
            <a:off x="5636316" y="3731549"/>
            <a:ext cx="1496557"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en-US" altLang="zh-CN" dirty="0"/>
              <a:t>DIAMONDS</a:t>
            </a:r>
            <a:r>
              <a:rPr kumimoji="1" lang="en-US" altLang="zh-CN" baseline="30000" dirty="0"/>
              <a:t>[3]</a:t>
            </a:r>
            <a:endParaRPr kumimoji="1" lang="zh-CN" altLang="en-US" baseline="30000" dirty="0"/>
          </a:p>
        </p:txBody>
      </p:sp>
      <p:sp>
        <p:nvSpPr>
          <p:cNvPr id="14" name="文本框 13">
            <a:extLst>
              <a:ext uri="{FF2B5EF4-FFF2-40B4-BE49-F238E27FC236}">
                <a16:creationId xmlns:a16="http://schemas.microsoft.com/office/drawing/2014/main" id="{D78D4F12-4951-E741-9D4E-A852CBAA2424}"/>
              </a:ext>
            </a:extLst>
          </p:cNvPr>
          <p:cNvSpPr txBox="1"/>
          <p:nvPr/>
        </p:nvSpPr>
        <p:spPr>
          <a:xfrm>
            <a:off x="5617636" y="1453805"/>
            <a:ext cx="147933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en-US" altLang="zh-CN" dirty="0"/>
              <a:t>CLEMENTS</a:t>
            </a:r>
            <a:r>
              <a:rPr kumimoji="1" lang="en-US" altLang="zh-CN" baseline="30000" dirty="0"/>
              <a:t>[2]</a:t>
            </a:r>
            <a:endParaRPr kumimoji="1" lang="zh-CN" altLang="en-US" baseline="30000" dirty="0"/>
          </a:p>
        </p:txBody>
      </p:sp>
      <p:cxnSp>
        <p:nvCxnSpPr>
          <p:cNvPr id="15" name="曲线连接符 14">
            <a:extLst>
              <a:ext uri="{FF2B5EF4-FFF2-40B4-BE49-F238E27FC236}">
                <a16:creationId xmlns:a16="http://schemas.microsoft.com/office/drawing/2014/main" id="{F48FF576-168F-6342-8AB0-4135E73200BA}"/>
              </a:ext>
            </a:extLst>
          </p:cNvPr>
          <p:cNvCxnSpPr>
            <a:cxnSpLocks/>
            <a:stCxn id="11" idx="3"/>
            <a:endCxn id="14" idx="1"/>
          </p:cNvCxnSpPr>
          <p:nvPr/>
        </p:nvCxnSpPr>
        <p:spPr>
          <a:xfrm flipV="1">
            <a:off x="4699539" y="1638471"/>
            <a:ext cx="918097" cy="1124364"/>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BD67E4B9-2658-574C-8028-5AA07270F6CB}"/>
              </a:ext>
            </a:extLst>
          </p:cNvPr>
          <p:cNvCxnSpPr>
            <a:cxnSpLocks/>
            <a:stCxn id="11" idx="3"/>
            <a:endCxn id="13" idx="1"/>
          </p:cNvCxnSpPr>
          <p:nvPr/>
        </p:nvCxnSpPr>
        <p:spPr>
          <a:xfrm>
            <a:off x="4699539" y="2762835"/>
            <a:ext cx="936777" cy="115338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图片 16">
            <a:extLst>
              <a:ext uri="{FF2B5EF4-FFF2-40B4-BE49-F238E27FC236}">
                <a16:creationId xmlns:a16="http://schemas.microsoft.com/office/drawing/2014/main" id="{E518866D-7D1B-0C47-80B2-5A154A1D30BB}"/>
              </a:ext>
            </a:extLst>
          </p:cNvPr>
          <p:cNvPicPr>
            <a:picLocks noChangeAspect="1"/>
          </p:cNvPicPr>
          <p:nvPr/>
        </p:nvPicPr>
        <p:blipFill>
          <a:blip r:embed="rId3"/>
          <a:stretch>
            <a:fillRect/>
          </a:stretch>
        </p:blipFill>
        <p:spPr>
          <a:xfrm>
            <a:off x="2891742" y="3121753"/>
            <a:ext cx="2078568" cy="886761"/>
          </a:xfrm>
          <a:prstGeom prst="rect">
            <a:avLst/>
          </a:prstGeom>
        </p:spPr>
      </p:pic>
      <p:pic>
        <p:nvPicPr>
          <p:cNvPr id="18" name="图片 17">
            <a:extLst>
              <a:ext uri="{FF2B5EF4-FFF2-40B4-BE49-F238E27FC236}">
                <a16:creationId xmlns:a16="http://schemas.microsoft.com/office/drawing/2014/main" id="{3265C9B2-1C73-6C41-A2F8-418DE165048B}"/>
              </a:ext>
            </a:extLst>
          </p:cNvPr>
          <p:cNvPicPr>
            <a:picLocks noChangeAspect="1"/>
          </p:cNvPicPr>
          <p:nvPr/>
        </p:nvPicPr>
        <p:blipFill>
          <a:blip r:embed="rId4"/>
          <a:stretch>
            <a:fillRect/>
          </a:stretch>
        </p:blipFill>
        <p:spPr>
          <a:xfrm>
            <a:off x="5619092" y="1986990"/>
            <a:ext cx="1496557" cy="984979"/>
          </a:xfrm>
          <a:prstGeom prst="rect">
            <a:avLst/>
          </a:prstGeom>
        </p:spPr>
      </p:pic>
      <p:pic>
        <p:nvPicPr>
          <p:cNvPr id="19" name="图片 18">
            <a:extLst>
              <a:ext uri="{FF2B5EF4-FFF2-40B4-BE49-F238E27FC236}">
                <a16:creationId xmlns:a16="http://schemas.microsoft.com/office/drawing/2014/main" id="{F3819F81-EAB7-D548-ABAB-4D66DA8BE624}"/>
              </a:ext>
            </a:extLst>
          </p:cNvPr>
          <p:cNvPicPr>
            <a:picLocks noChangeAspect="1"/>
          </p:cNvPicPr>
          <p:nvPr/>
        </p:nvPicPr>
        <p:blipFill>
          <a:blip r:embed="rId5"/>
          <a:stretch>
            <a:fillRect/>
          </a:stretch>
        </p:blipFill>
        <p:spPr>
          <a:xfrm>
            <a:off x="5604418" y="4262610"/>
            <a:ext cx="1675115" cy="1153358"/>
          </a:xfrm>
          <a:prstGeom prst="rect">
            <a:avLst/>
          </a:prstGeom>
        </p:spPr>
      </p:pic>
      <p:sp>
        <p:nvSpPr>
          <p:cNvPr id="76" name="文本框 75">
            <a:extLst>
              <a:ext uri="{FF2B5EF4-FFF2-40B4-BE49-F238E27FC236}">
                <a16:creationId xmlns:a16="http://schemas.microsoft.com/office/drawing/2014/main" id="{8EDAFF0D-E9FF-364D-8039-195A5211AC31}"/>
              </a:ext>
            </a:extLst>
          </p:cNvPr>
          <p:cNvSpPr txBox="1"/>
          <p:nvPr/>
        </p:nvSpPr>
        <p:spPr>
          <a:xfrm>
            <a:off x="7493310" y="1459796"/>
            <a:ext cx="4480075"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342900" indent="-342900" algn="l">
              <a:buAutoNum type="arabicPeriod"/>
            </a:pPr>
            <a:r>
              <a:rPr lang="zh-CN" altLang="en-US" sz="1800" kern="100" dirty="0">
                <a:solidFill>
                  <a:schemeClr val="tx1"/>
                </a:solidFill>
                <a:effectLst/>
                <a:latin typeface="+mn-ea"/>
                <a:cs typeface="Times New Roman" panose="02020603050405020304" pitchFamily="18" charset="0"/>
              </a:rPr>
              <a:t>其</a:t>
            </a:r>
            <a:r>
              <a:rPr lang="zh-CN" altLang="zh-CN" sz="1800" kern="100" dirty="0">
                <a:solidFill>
                  <a:schemeClr val="tx1"/>
                </a:solidFill>
                <a:effectLst/>
                <a:latin typeface="+mn-ea"/>
                <a:cs typeface="Times New Roman" panose="02020603050405020304" pitchFamily="18" charset="0"/>
              </a:rPr>
              <a:t>达到很小的光学深度，需要大约一半的</a:t>
            </a:r>
            <a:r>
              <a:rPr lang="en-US" altLang="zh-CN" sz="1800" kern="100" dirty="0">
                <a:solidFill>
                  <a:schemeClr val="tx1"/>
                </a:solidFill>
                <a:effectLst/>
                <a:latin typeface="+mn-ea"/>
                <a:cs typeface="Times New Roman" panose="02020603050405020304" pitchFamily="18" charset="0"/>
              </a:rPr>
              <a:t>Reck</a:t>
            </a:r>
            <a:r>
              <a:rPr lang="zh-CN" altLang="zh-CN" sz="1800" kern="100" dirty="0">
                <a:solidFill>
                  <a:schemeClr val="tx1"/>
                </a:solidFill>
                <a:effectLst/>
                <a:latin typeface="+mn-ea"/>
                <a:cs typeface="Times New Roman" panose="02020603050405020304" pitchFamily="18" charset="0"/>
              </a:rPr>
              <a:t>设计的深度</a:t>
            </a:r>
            <a:endParaRPr lang="en-US" altLang="zh-CN" sz="1800" kern="100" dirty="0">
              <a:solidFill>
                <a:schemeClr val="tx1"/>
              </a:solidFill>
              <a:effectLst/>
              <a:latin typeface="+mn-ea"/>
              <a:cs typeface="Times New Roman" panose="02020603050405020304" pitchFamily="18" charset="0"/>
            </a:endParaRPr>
          </a:p>
          <a:p>
            <a:pPr marL="342900" indent="-342900" algn="l">
              <a:buAutoNum type="arabicPeriod"/>
            </a:pPr>
            <a:r>
              <a:rPr lang="zh-CN" altLang="en-US" kern="100" dirty="0">
                <a:solidFill>
                  <a:schemeClr val="tx1"/>
                </a:solidFill>
                <a:latin typeface="+mn-ea"/>
                <a:cs typeface="Times New Roman" panose="02020603050405020304" pitchFamily="18" charset="0"/>
              </a:rPr>
              <a:t>其</a:t>
            </a:r>
            <a:r>
              <a:rPr lang="zh-CN" altLang="zh-CN" sz="1800" kern="100" dirty="0">
                <a:solidFill>
                  <a:schemeClr val="tx1"/>
                </a:solidFill>
                <a:effectLst/>
                <a:latin typeface="+mn-ea"/>
                <a:cs typeface="Times New Roman" panose="02020603050405020304" pitchFamily="18" charset="0"/>
              </a:rPr>
              <a:t>自然对称性使其对不匹配光损耗引起的制造误差具有更强的鲁棒性</a:t>
            </a:r>
          </a:p>
        </p:txBody>
      </p:sp>
      <p:sp>
        <p:nvSpPr>
          <p:cNvPr id="77" name="文本框 76">
            <a:extLst>
              <a:ext uri="{FF2B5EF4-FFF2-40B4-BE49-F238E27FC236}">
                <a16:creationId xmlns:a16="http://schemas.microsoft.com/office/drawing/2014/main" id="{BC06E7FD-041C-0B49-8D21-05FE800D28F5}"/>
              </a:ext>
            </a:extLst>
          </p:cNvPr>
          <p:cNvSpPr txBox="1"/>
          <p:nvPr/>
        </p:nvSpPr>
        <p:spPr>
          <a:xfrm>
            <a:off x="7493311" y="3579875"/>
            <a:ext cx="4480075" cy="2308324"/>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342900" indent="-342900">
              <a:buFontTx/>
              <a:buAutoNum type="arabicPeriod"/>
            </a:pPr>
            <a:r>
              <a:rPr lang="zh-CN" altLang="en-US" sz="1800" kern="100" dirty="0">
                <a:solidFill>
                  <a:schemeClr val="tx1"/>
                </a:solidFill>
                <a:effectLst/>
                <a:latin typeface="+mn-ea"/>
                <a:cs typeface="Times New Roman" panose="02020603050405020304" pitchFamily="18" charset="0"/>
              </a:rPr>
              <a:t>使用了更多的</a:t>
            </a:r>
            <a:r>
              <a:rPr lang="en" altLang="zh-CN" sz="1800" kern="100" dirty="0">
                <a:solidFill>
                  <a:schemeClr val="tx1"/>
                </a:solidFill>
                <a:effectLst/>
                <a:latin typeface="+mn-ea"/>
                <a:cs typeface="Times New Roman" panose="02020603050405020304" pitchFamily="18" charset="0"/>
              </a:rPr>
              <a:t>MZIs</a:t>
            </a:r>
            <a:r>
              <a:rPr lang="zh-CN" altLang="en" sz="1800" kern="100" dirty="0">
                <a:solidFill>
                  <a:schemeClr val="tx1"/>
                </a:solidFill>
                <a:effectLst/>
                <a:latin typeface="+mn-ea"/>
                <a:cs typeface="Times New Roman" panose="02020603050405020304" pitchFamily="18" charset="0"/>
              </a:rPr>
              <a:t>，</a:t>
            </a:r>
            <a:r>
              <a:rPr lang="zh-CN" altLang="en-US" sz="1800" kern="100" dirty="0">
                <a:solidFill>
                  <a:schemeClr val="tx1"/>
                </a:solidFill>
                <a:effectLst/>
                <a:latin typeface="+mn-ea"/>
                <a:cs typeface="Times New Roman" panose="02020603050405020304" pitchFamily="18" charset="0"/>
              </a:rPr>
              <a:t>实现了对称拓扑</a:t>
            </a:r>
            <a:endParaRPr lang="en-US" altLang="zh-CN" sz="1800" kern="100" dirty="0">
              <a:solidFill>
                <a:schemeClr val="tx1"/>
              </a:solidFill>
              <a:effectLst/>
              <a:latin typeface="+mn-ea"/>
              <a:cs typeface="Times New Roman" panose="02020603050405020304" pitchFamily="18" charset="0"/>
            </a:endParaRPr>
          </a:p>
          <a:p>
            <a:pPr marL="342900" indent="-342900">
              <a:buFontTx/>
              <a:buAutoNum type="arabicPeriod"/>
            </a:pPr>
            <a:r>
              <a:rPr lang="zh-CN" altLang="en-US" sz="1800" kern="100" dirty="0">
                <a:solidFill>
                  <a:schemeClr val="tx1"/>
                </a:solidFill>
                <a:effectLst/>
                <a:latin typeface="+mn-ea"/>
                <a:cs typeface="Times New Roman" panose="02020603050405020304" pitchFamily="18" charset="0"/>
              </a:rPr>
              <a:t>在反向传播过程中为权值矩阵优化增加了额外的自由度</a:t>
            </a:r>
            <a:endParaRPr lang="en-US" altLang="zh-CN" sz="1800" kern="100" dirty="0">
              <a:solidFill>
                <a:schemeClr val="tx1"/>
              </a:solidFill>
              <a:effectLst/>
              <a:latin typeface="+mn-ea"/>
              <a:cs typeface="Times New Roman" panose="02020603050405020304" pitchFamily="18" charset="0"/>
            </a:endParaRPr>
          </a:p>
          <a:p>
            <a:pPr marL="342900" indent="-342900">
              <a:buFontTx/>
              <a:buAutoNum type="arabicPeriod"/>
            </a:pPr>
            <a:r>
              <a:rPr lang="zh-CN" altLang="en-US" sz="1800" kern="100" dirty="0">
                <a:solidFill>
                  <a:schemeClr val="tx1"/>
                </a:solidFill>
                <a:effectLst/>
                <a:latin typeface="+mn-ea"/>
                <a:cs typeface="Times New Roman" panose="02020603050405020304" pitchFamily="18" charset="0"/>
              </a:rPr>
              <a:t>对加工过程的变化和实验缺陷（</a:t>
            </a:r>
            <a:r>
              <a:rPr lang="en-US" altLang="zh-CN" sz="1800" kern="100" dirty="0">
                <a:solidFill>
                  <a:schemeClr val="tx1"/>
                </a:solidFill>
                <a:effectLst/>
                <a:latin typeface="+mn-ea"/>
                <a:cs typeface="Times New Roman" panose="02020603050405020304" pitchFamily="18" charset="0"/>
              </a:rPr>
              <a:t>MZIs</a:t>
            </a:r>
            <a:r>
              <a:rPr lang="zh-CN" altLang="en-US" sz="1800" kern="100" dirty="0">
                <a:solidFill>
                  <a:schemeClr val="tx1"/>
                </a:solidFill>
                <a:effectLst/>
                <a:latin typeface="+mn-ea"/>
                <a:cs typeface="Times New Roman" panose="02020603050405020304" pitchFamily="18" charset="0"/>
              </a:rPr>
              <a:t>的插入损失</a:t>
            </a:r>
            <a:r>
              <a:rPr lang="en-US" altLang="zh-CN" sz="1800" kern="100" dirty="0">
                <a:solidFill>
                  <a:schemeClr val="tx1"/>
                </a:solidFill>
                <a:effectLst/>
                <a:latin typeface="+mn-ea"/>
                <a:cs typeface="Times New Roman" panose="02020603050405020304" pitchFamily="18" charset="0"/>
              </a:rPr>
              <a:t>(IL)</a:t>
            </a:r>
            <a:r>
              <a:rPr lang="zh-CN" altLang="en-US" sz="1800" kern="100" dirty="0">
                <a:solidFill>
                  <a:schemeClr val="tx1"/>
                </a:solidFill>
                <a:effectLst/>
                <a:latin typeface="+mn-ea"/>
                <a:cs typeface="Times New Roman" panose="02020603050405020304" pitchFamily="18" charset="0"/>
              </a:rPr>
              <a:t>和相位误差）具有更强的鲁棒性 </a:t>
            </a:r>
            <a:endParaRPr lang="en-US" altLang="zh-CN" sz="1800" kern="100" dirty="0">
              <a:solidFill>
                <a:schemeClr val="tx1"/>
              </a:solidFill>
              <a:effectLst/>
              <a:latin typeface="+mn-ea"/>
              <a:cs typeface="Times New Roman" panose="02020603050405020304" pitchFamily="18" charset="0"/>
            </a:endParaRPr>
          </a:p>
          <a:p>
            <a:pPr marL="342900" indent="-342900">
              <a:buFontTx/>
              <a:buAutoNum type="arabicPeriod"/>
            </a:pPr>
            <a:r>
              <a:rPr lang="zh-CN" altLang="en-US" sz="1800" kern="100" dirty="0">
                <a:solidFill>
                  <a:schemeClr val="tx1"/>
                </a:solidFill>
                <a:effectLst/>
                <a:latin typeface="+mn-ea"/>
                <a:cs typeface="Times New Roman" panose="02020603050405020304" pitchFamily="18" charset="0"/>
              </a:rPr>
              <a:t>额外的</a:t>
            </a:r>
            <a:r>
              <a:rPr lang="en" altLang="zh-CN" sz="1800" kern="100" dirty="0">
                <a:solidFill>
                  <a:schemeClr val="tx1"/>
                </a:solidFill>
                <a:effectLst/>
                <a:latin typeface="+mn-ea"/>
                <a:cs typeface="Times New Roman" panose="02020603050405020304" pitchFamily="18" charset="0"/>
              </a:rPr>
              <a:t>MZIs</a:t>
            </a:r>
            <a:r>
              <a:rPr lang="zh-CN" altLang="en-US" sz="1800" kern="100" dirty="0">
                <a:solidFill>
                  <a:schemeClr val="tx1"/>
                </a:solidFill>
                <a:effectLst/>
                <a:latin typeface="+mn-ea"/>
                <a:cs typeface="Times New Roman" panose="02020603050405020304" pitchFamily="18" charset="0"/>
              </a:rPr>
              <a:t>使金刚石网格能够最佳地消除导致</a:t>
            </a:r>
            <a:r>
              <a:rPr lang="en" altLang="zh-CN" sz="1800" kern="100" dirty="0">
                <a:solidFill>
                  <a:schemeClr val="tx1"/>
                </a:solidFill>
                <a:effectLst/>
                <a:latin typeface="+mn-ea"/>
                <a:cs typeface="Times New Roman" panose="02020603050405020304" pitchFamily="18" charset="0"/>
              </a:rPr>
              <a:t>ONNs</a:t>
            </a:r>
            <a:r>
              <a:rPr lang="zh-CN" altLang="en-US" sz="1800" kern="100" dirty="0">
                <a:solidFill>
                  <a:schemeClr val="tx1"/>
                </a:solidFill>
                <a:effectLst/>
                <a:latin typeface="+mn-ea"/>
                <a:cs typeface="Times New Roman" panose="02020603050405020304" pitchFamily="18" charset="0"/>
              </a:rPr>
              <a:t>性能下降的过量光强。 </a:t>
            </a:r>
            <a:endParaRPr lang="zh-CN" altLang="zh-CN" sz="1800" kern="100" dirty="0">
              <a:solidFill>
                <a:schemeClr val="tx1"/>
              </a:solidFill>
              <a:effectLst/>
              <a:latin typeface="+mn-ea"/>
              <a:cs typeface="Times New Roman" panose="02020603050405020304" pitchFamily="18" charset="0"/>
            </a:endParaRPr>
          </a:p>
        </p:txBody>
      </p:sp>
      <p:sp>
        <p:nvSpPr>
          <p:cNvPr id="25" name="文本框 24">
            <a:extLst>
              <a:ext uri="{FF2B5EF4-FFF2-40B4-BE49-F238E27FC236}">
                <a16:creationId xmlns:a16="http://schemas.microsoft.com/office/drawing/2014/main" id="{070A34E8-2F0E-406F-8271-A77DE03F6B88}"/>
              </a:ext>
            </a:extLst>
          </p:cNvPr>
          <p:cNvSpPr txBox="1"/>
          <p:nvPr/>
        </p:nvSpPr>
        <p:spPr>
          <a:xfrm>
            <a:off x="128478" y="6360429"/>
            <a:ext cx="10792043" cy="507831"/>
          </a:xfrm>
          <a:prstGeom prst="rect">
            <a:avLst/>
          </a:prstGeom>
          <a:noFill/>
        </p:spPr>
        <p:txBody>
          <a:bodyPr wrap="square" rtlCol="0">
            <a:spAutoFit/>
          </a:bodyPr>
          <a:lstStyle/>
          <a:p>
            <a:r>
              <a:rPr lang="en-US" altLang="zh-CN" sz="900" dirty="0">
                <a:latin typeface="Times" panose="02020603050405020304" pitchFamily="18" charset="0"/>
                <a:ea typeface="黑体" panose="02010609060101010101" pitchFamily="49" charset="-122"/>
                <a:cs typeface="Times" panose="02020603050405020304" pitchFamily="18" charset="0"/>
              </a:rPr>
              <a:t>[1] </a:t>
            </a:r>
            <a:r>
              <a:rPr lang="en-US" altLang="zh-CN" sz="900" dirty="0" err="1">
                <a:latin typeface="Times" panose="02020603050405020304" pitchFamily="18" charset="0"/>
                <a:ea typeface="黑体" panose="02010609060101010101" pitchFamily="49" charset="-122"/>
                <a:cs typeface="Times" panose="02020603050405020304" pitchFamily="18" charset="0"/>
              </a:rPr>
              <a:t>Reck</a:t>
            </a:r>
            <a:r>
              <a:rPr lang="en-US" altLang="zh-CN" sz="900" dirty="0">
                <a:latin typeface="Times" panose="02020603050405020304" pitchFamily="18" charset="0"/>
                <a:ea typeface="黑体" panose="02010609060101010101" pitchFamily="49" charset="-122"/>
                <a:cs typeface="Times" panose="02020603050405020304" pitchFamily="18" charset="0"/>
              </a:rPr>
              <a:t>, Michael, et al. “Experimental Realization of Any Discrete Unitary Operator.” Physical Review Letters, vol. 73, no. 1, 1994, pp. 58–61.</a:t>
            </a:r>
          </a:p>
          <a:p>
            <a:r>
              <a:rPr lang="en-US" altLang="zh-CN" sz="900" dirty="0">
                <a:latin typeface="Times" panose="02020603050405020304" pitchFamily="18" charset="0"/>
                <a:ea typeface="黑体" panose="02010609060101010101" pitchFamily="49" charset="-122"/>
                <a:cs typeface="Times" panose="02020603050405020304" pitchFamily="18" charset="0"/>
              </a:rPr>
              <a:t>[2] Clements W R , Humphreys P C , Metcalf B J , et al. An Optimal Design for Universal Multiport Interferometers[J]. Optica, 2016, 3(12).</a:t>
            </a:r>
          </a:p>
          <a:p>
            <a:r>
              <a:rPr lang="en-US" altLang="zh-CN" sz="900" dirty="0">
                <a:latin typeface="Times" panose="02020603050405020304" pitchFamily="18" charset="0"/>
                <a:ea typeface="黑体" panose="02010609060101010101" pitchFamily="49" charset="-122"/>
                <a:cs typeface="Times" panose="02020603050405020304" pitchFamily="18" charset="0"/>
              </a:rPr>
              <a:t>[3] </a:t>
            </a:r>
            <a:r>
              <a:rPr lang="en-US" altLang="zh-CN" sz="900" dirty="0" err="1">
                <a:latin typeface="Times" panose="02020603050405020304" pitchFamily="18" charset="0"/>
                <a:ea typeface="黑体" panose="02010609060101010101" pitchFamily="49" charset="-122"/>
                <a:cs typeface="Times" panose="02020603050405020304" pitchFamily="18" charset="0"/>
              </a:rPr>
              <a:t>Farhad</a:t>
            </a:r>
            <a:r>
              <a:rPr lang="en-US" altLang="zh-CN" sz="900" dirty="0">
                <a:latin typeface="Times" panose="02020603050405020304" pitchFamily="18" charset="0"/>
                <a:ea typeface="黑体" panose="02010609060101010101" pitchFamily="49" charset="-122"/>
                <a:cs typeface="Times" panose="02020603050405020304" pitchFamily="18" charset="0"/>
              </a:rPr>
              <a:t> </a:t>
            </a:r>
            <a:r>
              <a:rPr lang="en-US" altLang="zh-CN" sz="900" dirty="0" err="1">
                <a:latin typeface="Times" panose="02020603050405020304" pitchFamily="18" charset="0"/>
                <a:ea typeface="黑体" panose="02010609060101010101" pitchFamily="49" charset="-122"/>
                <a:cs typeface="Times" panose="02020603050405020304" pitchFamily="18" charset="0"/>
              </a:rPr>
              <a:t>Shokraneh</a:t>
            </a:r>
            <a:r>
              <a:rPr lang="en-US" altLang="zh-CN" sz="900" dirty="0">
                <a:latin typeface="Times" panose="02020603050405020304" pitchFamily="18" charset="0"/>
                <a:ea typeface="黑体" panose="02010609060101010101" pitchFamily="49" charset="-122"/>
                <a:cs typeface="Times" panose="02020603050405020304" pitchFamily="18" charset="0"/>
              </a:rPr>
              <a:t>, Simon Geoffroy-</a:t>
            </a:r>
            <a:r>
              <a:rPr lang="en-US" altLang="zh-CN" sz="900" dirty="0" err="1">
                <a:latin typeface="Times" panose="02020603050405020304" pitchFamily="18" charset="0"/>
                <a:ea typeface="黑体" panose="02010609060101010101" pitchFamily="49" charset="-122"/>
                <a:cs typeface="Times" panose="02020603050405020304" pitchFamily="18" charset="0"/>
              </a:rPr>
              <a:t>gagnon</a:t>
            </a:r>
            <a:r>
              <a:rPr lang="en-US" altLang="zh-CN" sz="900" dirty="0">
                <a:latin typeface="Times" panose="02020603050405020304" pitchFamily="18" charset="0"/>
                <a:ea typeface="黑体" panose="02010609060101010101" pitchFamily="49" charset="-122"/>
                <a:cs typeface="Times" panose="02020603050405020304" pitchFamily="18" charset="0"/>
              </a:rPr>
              <a:t>, and Odile </a:t>
            </a:r>
            <a:r>
              <a:rPr lang="en-US" altLang="zh-CN" sz="900" dirty="0" err="1">
                <a:latin typeface="Times" panose="02020603050405020304" pitchFamily="18" charset="0"/>
                <a:ea typeface="黑体" panose="02010609060101010101" pitchFamily="49" charset="-122"/>
                <a:cs typeface="Times" panose="02020603050405020304" pitchFamily="18" charset="0"/>
              </a:rPr>
              <a:t>Liboiron</a:t>
            </a:r>
            <a:r>
              <a:rPr lang="en-US" altLang="zh-CN" sz="900" dirty="0">
                <a:latin typeface="Times" panose="02020603050405020304" pitchFamily="18" charset="0"/>
                <a:ea typeface="黑体" panose="02010609060101010101" pitchFamily="49" charset="-122"/>
                <a:cs typeface="Times" panose="02020603050405020304" pitchFamily="18" charset="0"/>
              </a:rPr>
              <a:t>-Ladouceur, "The diamond mesh, a phase-error- and loss-tolerant field-programmable MZI-based optical processor for optical neural networks," Opt. Express 28,</a:t>
            </a:r>
          </a:p>
        </p:txBody>
      </p:sp>
    </p:spTree>
    <p:extLst>
      <p:ext uri="{BB962C8B-B14F-4D97-AF65-F5344CB8AC3E}">
        <p14:creationId xmlns:p14="http://schemas.microsoft.com/office/powerpoint/2010/main" val="3251818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ECD5F815-B324-224E-BE81-A06141A9B139}"/>
              </a:ext>
            </a:extLst>
          </p:cNvPr>
          <p:cNvSpPr/>
          <p:nvPr/>
        </p:nvSpPr>
        <p:spPr>
          <a:xfrm>
            <a:off x="0" y="2339984"/>
            <a:ext cx="1024758" cy="662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dirty="0"/>
              <a:t>软件</a:t>
            </a:r>
          </a:p>
        </p:txBody>
      </p:sp>
      <p:sp>
        <p:nvSpPr>
          <p:cNvPr id="5" name="圆角矩形 4">
            <a:extLst>
              <a:ext uri="{FF2B5EF4-FFF2-40B4-BE49-F238E27FC236}">
                <a16:creationId xmlns:a16="http://schemas.microsoft.com/office/drawing/2014/main" id="{AECDF881-3FAF-054A-8A3B-5AC7C0D3B030}"/>
              </a:ext>
            </a:extLst>
          </p:cNvPr>
          <p:cNvSpPr/>
          <p:nvPr/>
        </p:nvSpPr>
        <p:spPr>
          <a:xfrm>
            <a:off x="1153401" y="5124953"/>
            <a:ext cx="1203330" cy="61124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dirty="0"/>
              <a:t>方法优化</a:t>
            </a:r>
          </a:p>
        </p:txBody>
      </p:sp>
      <p:sp>
        <p:nvSpPr>
          <p:cNvPr id="6" name="圆角矩形 5">
            <a:extLst>
              <a:ext uri="{FF2B5EF4-FFF2-40B4-BE49-F238E27FC236}">
                <a16:creationId xmlns:a16="http://schemas.microsoft.com/office/drawing/2014/main" id="{98C135A9-CD1B-7E47-A201-7DBE51046EAD}"/>
              </a:ext>
            </a:extLst>
          </p:cNvPr>
          <p:cNvSpPr/>
          <p:nvPr/>
        </p:nvSpPr>
        <p:spPr>
          <a:xfrm>
            <a:off x="1171579" y="837882"/>
            <a:ext cx="1185152" cy="70164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zh-CN" altLang="en-US" dirty="0"/>
              <a:t>参数优化</a:t>
            </a:r>
          </a:p>
        </p:txBody>
      </p:sp>
      <p:cxnSp>
        <p:nvCxnSpPr>
          <p:cNvPr id="7" name="曲线连接符 6">
            <a:extLst>
              <a:ext uri="{FF2B5EF4-FFF2-40B4-BE49-F238E27FC236}">
                <a16:creationId xmlns:a16="http://schemas.microsoft.com/office/drawing/2014/main" id="{3C246EA6-2087-5A43-9113-42A1A3303583}"/>
              </a:ext>
            </a:extLst>
          </p:cNvPr>
          <p:cNvCxnSpPr>
            <a:cxnSpLocks/>
            <a:stCxn id="4" idx="0"/>
            <a:endCxn id="6" idx="1"/>
          </p:cNvCxnSpPr>
          <p:nvPr/>
        </p:nvCxnSpPr>
        <p:spPr>
          <a:xfrm rot="5400000" flipH="1" flipV="1">
            <a:off x="266340" y="1434745"/>
            <a:ext cx="1151279" cy="65920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曲线连接符 7">
            <a:extLst>
              <a:ext uri="{FF2B5EF4-FFF2-40B4-BE49-F238E27FC236}">
                <a16:creationId xmlns:a16="http://schemas.microsoft.com/office/drawing/2014/main" id="{C645B63D-51F7-4946-9AD9-1F8F1F6ACC32}"/>
              </a:ext>
            </a:extLst>
          </p:cNvPr>
          <p:cNvCxnSpPr>
            <a:cxnSpLocks/>
            <a:stCxn id="4" idx="2"/>
            <a:endCxn id="5" idx="1"/>
          </p:cNvCxnSpPr>
          <p:nvPr/>
        </p:nvCxnSpPr>
        <p:spPr>
          <a:xfrm rot="16200000" flipH="1">
            <a:off x="-381329" y="3895844"/>
            <a:ext cx="2428439" cy="64102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曲线连接符 8">
            <a:extLst>
              <a:ext uri="{FF2B5EF4-FFF2-40B4-BE49-F238E27FC236}">
                <a16:creationId xmlns:a16="http://schemas.microsoft.com/office/drawing/2014/main" id="{DCC39B58-3BC1-3744-B907-E2074556FFEF}"/>
              </a:ext>
            </a:extLst>
          </p:cNvPr>
          <p:cNvCxnSpPr>
            <a:cxnSpLocks/>
            <a:stCxn id="6" idx="3"/>
            <a:endCxn id="14" idx="1"/>
          </p:cNvCxnSpPr>
          <p:nvPr/>
        </p:nvCxnSpPr>
        <p:spPr>
          <a:xfrm flipV="1">
            <a:off x="2356731" y="497889"/>
            <a:ext cx="411511" cy="690816"/>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DC014C2D-5610-A34A-9F1B-EE43B2CF6BCE}"/>
              </a:ext>
            </a:extLst>
          </p:cNvPr>
          <p:cNvSpPr txBox="1"/>
          <p:nvPr/>
        </p:nvSpPr>
        <p:spPr>
          <a:xfrm>
            <a:off x="2901943" y="5828088"/>
            <a:ext cx="1306350"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zh-CN" altLang="en-US" dirty="0"/>
              <a:t>片上</a:t>
            </a:r>
            <a:r>
              <a:rPr kumimoji="1" lang="en-US" altLang="zh-CN" dirty="0"/>
              <a:t>+</a:t>
            </a:r>
            <a:r>
              <a:rPr kumimoji="1" lang="zh-CN" altLang="en-US" dirty="0"/>
              <a:t>离线</a:t>
            </a:r>
          </a:p>
        </p:txBody>
      </p:sp>
      <p:sp>
        <p:nvSpPr>
          <p:cNvPr id="11" name="文本框 10">
            <a:extLst>
              <a:ext uri="{FF2B5EF4-FFF2-40B4-BE49-F238E27FC236}">
                <a16:creationId xmlns:a16="http://schemas.microsoft.com/office/drawing/2014/main" id="{6EAC9044-7B80-AE4C-A56B-58B098E7454C}"/>
              </a:ext>
            </a:extLst>
          </p:cNvPr>
          <p:cNvSpPr txBox="1"/>
          <p:nvPr/>
        </p:nvSpPr>
        <p:spPr>
          <a:xfrm>
            <a:off x="2911886" y="4801373"/>
            <a:ext cx="144918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zh-CN" altLang="en-US" dirty="0"/>
              <a:t>片上训练</a:t>
            </a:r>
            <a:r>
              <a:rPr kumimoji="1" lang="en-US" altLang="zh-CN" baseline="30000" dirty="0"/>
              <a:t>[5]</a:t>
            </a:r>
            <a:endParaRPr kumimoji="1" lang="zh-CN" altLang="en-US" dirty="0"/>
          </a:p>
        </p:txBody>
      </p:sp>
      <p:cxnSp>
        <p:nvCxnSpPr>
          <p:cNvPr id="12" name="曲线连接符 11">
            <a:extLst>
              <a:ext uri="{FF2B5EF4-FFF2-40B4-BE49-F238E27FC236}">
                <a16:creationId xmlns:a16="http://schemas.microsoft.com/office/drawing/2014/main" id="{76CB1D0B-083C-EE4D-A637-7858FB1683C3}"/>
              </a:ext>
            </a:extLst>
          </p:cNvPr>
          <p:cNvCxnSpPr>
            <a:cxnSpLocks/>
            <a:stCxn id="5" idx="3"/>
            <a:endCxn id="11" idx="1"/>
          </p:cNvCxnSpPr>
          <p:nvPr/>
        </p:nvCxnSpPr>
        <p:spPr>
          <a:xfrm flipV="1">
            <a:off x="2356731" y="4986039"/>
            <a:ext cx="555155" cy="4445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曲线连接符 12">
            <a:extLst>
              <a:ext uri="{FF2B5EF4-FFF2-40B4-BE49-F238E27FC236}">
                <a16:creationId xmlns:a16="http://schemas.microsoft.com/office/drawing/2014/main" id="{672A0A91-7443-4442-9848-8EF40D09899B}"/>
              </a:ext>
            </a:extLst>
          </p:cNvPr>
          <p:cNvCxnSpPr>
            <a:cxnSpLocks/>
            <a:stCxn id="5" idx="3"/>
            <a:endCxn id="10" idx="1"/>
          </p:cNvCxnSpPr>
          <p:nvPr/>
        </p:nvCxnSpPr>
        <p:spPr>
          <a:xfrm>
            <a:off x="2356731" y="5430575"/>
            <a:ext cx="545212" cy="58217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9411FF90-9427-BD41-AE54-803E0ABC4C4C}"/>
              </a:ext>
            </a:extLst>
          </p:cNvPr>
          <p:cNvSpPr txBox="1"/>
          <p:nvPr/>
        </p:nvSpPr>
        <p:spPr>
          <a:xfrm>
            <a:off x="2768242" y="174723"/>
            <a:ext cx="187928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zh-CN" altLang="en-US" dirty="0"/>
              <a:t>校准不完美的</a:t>
            </a:r>
            <a:endParaRPr kumimoji="1" lang="en-US" altLang="zh-CN" dirty="0"/>
          </a:p>
          <a:p>
            <a:r>
              <a:rPr kumimoji="1" lang="en-US" altLang="zh-CN" dirty="0"/>
              <a:t>50:50</a:t>
            </a:r>
            <a:r>
              <a:rPr kumimoji="1" lang="zh-CN" altLang="en-US" dirty="0"/>
              <a:t>分光比</a:t>
            </a:r>
            <a:r>
              <a:rPr kumimoji="1" lang="en-US" altLang="zh-CN" baseline="30000" dirty="0"/>
              <a:t>[1]</a:t>
            </a:r>
            <a:endParaRPr kumimoji="1" lang="zh-CN" altLang="en-US" dirty="0"/>
          </a:p>
        </p:txBody>
      </p:sp>
      <p:sp>
        <p:nvSpPr>
          <p:cNvPr id="15" name="文本框 14">
            <a:extLst>
              <a:ext uri="{FF2B5EF4-FFF2-40B4-BE49-F238E27FC236}">
                <a16:creationId xmlns:a16="http://schemas.microsoft.com/office/drawing/2014/main" id="{B2C9A92D-687C-BC4F-9515-637BFD048331}"/>
              </a:ext>
            </a:extLst>
          </p:cNvPr>
          <p:cNvSpPr txBox="1"/>
          <p:nvPr/>
        </p:nvSpPr>
        <p:spPr>
          <a:xfrm>
            <a:off x="6948156" y="34823"/>
            <a:ext cx="5066635"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342900" indent="-342900">
              <a:buAutoNum type="arabicPeriod"/>
            </a:pPr>
            <a:r>
              <a:rPr lang="zh-CN" altLang="zh-CN" sz="1800" dirty="0">
                <a:effectLst/>
                <a:ea typeface="DengXian" panose="02010600030101010101" pitchFamily="2" charset="-122"/>
                <a:cs typeface="仿宋_GB2312"/>
              </a:rPr>
              <a:t>分束器</a:t>
            </a:r>
            <a:r>
              <a:rPr lang="en-US" altLang="zh-CN" dirty="0">
                <a:ea typeface="DengXian" panose="02010600030101010101" pitchFamily="2" charset="-122"/>
                <a:cs typeface="仿宋_GB2312"/>
              </a:rPr>
              <a:t>50:50</a:t>
            </a:r>
            <a:r>
              <a:rPr lang="zh-CN" altLang="zh-CN" sz="1800" dirty="0">
                <a:effectLst/>
                <a:ea typeface="DengXian" panose="02010600030101010101" pitchFamily="2" charset="-122"/>
                <a:cs typeface="仿宋_GB2312"/>
              </a:rPr>
              <a:t>设置算法（</a:t>
            </a:r>
            <a:r>
              <a:rPr lang="en-US" altLang="zh-CN" sz="1800" dirty="0">
                <a:effectLst/>
                <a:ea typeface="DengXian" panose="02010600030101010101" pitchFamily="2" charset="-122"/>
                <a:cs typeface="仿宋_GB2312"/>
              </a:rPr>
              <a:t>BFSA</a:t>
            </a:r>
            <a:r>
              <a:rPr lang="zh-CN" altLang="zh-CN" sz="1800" dirty="0">
                <a:effectLst/>
                <a:ea typeface="DengXian" panose="02010600030101010101" pitchFamily="2" charset="-122"/>
                <a:cs typeface="仿宋_GB2312"/>
              </a:rPr>
              <a:t>）</a:t>
            </a:r>
            <a:endParaRPr lang="en-US" altLang="zh-CN" sz="1800" dirty="0">
              <a:effectLst/>
              <a:ea typeface="DengXian" panose="02010600030101010101" pitchFamily="2" charset="-122"/>
              <a:cs typeface="仿宋_GB2312"/>
            </a:endParaRPr>
          </a:p>
          <a:p>
            <a:pPr marL="342900" indent="-342900">
              <a:buAutoNum type="arabicPeriod"/>
            </a:pPr>
            <a:r>
              <a:rPr lang="zh-CN" altLang="zh-CN" sz="1800" dirty="0">
                <a:effectLst/>
                <a:ea typeface="DengXian" panose="02010600030101010101" pitchFamily="2" charset="-122"/>
                <a:cs typeface="仿宋_GB2312"/>
              </a:rPr>
              <a:t>双马赫</a:t>
            </a:r>
            <a:r>
              <a:rPr lang="en-US" altLang="zh-CN" sz="1800" dirty="0">
                <a:effectLst/>
                <a:ea typeface="DengXian" panose="02010600030101010101" pitchFamily="2" charset="-122"/>
                <a:cs typeface="仿宋_GB2312"/>
              </a:rPr>
              <a:t>-</a:t>
            </a:r>
            <a:r>
              <a:rPr lang="zh-CN" altLang="zh-CN" sz="1800" dirty="0">
                <a:effectLst/>
                <a:ea typeface="DengXian" panose="02010600030101010101" pitchFamily="2" charset="-122"/>
                <a:cs typeface="仿宋_GB2312"/>
              </a:rPr>
              <a:t>曾德干涉仪</a:t>
            </a:r>
            <a:r>
              <a:rPr lang="en-US" altLang="zh-CN" sz="1800" dirty="0">
                <a:effectLst/>
                <a:ea typeface="DengXian" panose="02010600030101010101" pitchFamily="2" charset="-122"/>
                <a:cs typeface="仿宋_GB2312"/>
              </a:rPr>
              <a:t> (DMZI) </a:t>
            </a:r>
            <a:r>
              <a:rPr lang="zh-CN" altLang="zh-CN" sz="1800" dirty="0">
                <a:effectLst/>
                <a:ea typeface="DengXian" panose="02010600030101010101" pitchFamily="2" charset="-122"/>
                <a:cs typeface="仿宋_GB2312"/>
              </a:rPr>
              <a:t>配置</a:t>
            </a:r>
            <a:endParaRPr lang="en-US" altLang="zh-CN" sz="1800" dirty="0">
              <a:effectLst/>
              <a:ea typeface="DengXian" panose="02010600030101010101" pitchFamily="2" charset="-122"/>
              <a:cs typeface="仿宋_GB2312"/>
            </a:endParaRPr>
          </a:p>
          <a:p>
            <a:pPr marL="342900" indent="-342900">
              <a:buAutoNum type="arabicPeriod"/>
            </a:pPr>
            <a:r>
              <a:rPr lang="zh-CN" altLang="zh-CN" sz="1800" dirty="0">
                <a:effectLst/>
                <a:ea typeface="DengXian" panose="02010600030101010101" pitchFamily="2" charset="-122"/>
                <a:cs typeface="仿宋_GB2312"/>
              </a:rPr>
              <a:t>网格</a:t>
            </a:r>
            <a:r>
              <a:rPr lang="en-US" altLang="zh-CN" dirty="0">
                <a:ea typeface="DengXian" panose="02010600030101010101" pitchFamily="2" charset="-122"/>
                <a:cs typeface="仿宋_GB2312"/>
              </a:rPr>
              <a:t>50:50</a:t>
            </a:r>
            <a:r>
              <a:rPr lang="zh-CN" altLang="zh-CN" sz="1800" dirty="0">
                <a:effectLst/>
                <a:ea typeface="DengXian" panose="02010600030101010101" pitchFamily="2" charset="-122"/>
                <a:cs typeface="仿宋_GB2312"/>
              </a:rPr>
              <a:t>设置算法（</a:t>
            </a:r>
            <a:r>
              <a:rPr lang="en-US" altLang="zh-CN" sz="1800" dirty="0">
                <a:effectLst/>
                <a:ea typeface="DengXian" panose="02010600030101010101" pitchFamily="2" charset="-122"/>
                <a:cs typeface="仿宋_GB2312"/>
              </a:rPr>
              <a:t>MFSA</a:t>
            </a:r>
            <a:r>
              <a:rPr lang="zh-CN" altLang="zh-CN" sz="1800" dirty="0">
                <a:effectLst/>
                <a:ea typeface="DengXian" panose="02010600030101010101" pitchFamily="2" charset="-122"/>
                <a:cs typeface="仿宋_GB2312"/>
              </a:rPr>
              <a:t>）</a:t>
            </a:r>
            <a:endParaRPr kumimoji="1" lang="zh-CN" altLang="en-US" dirty="0"/>
          </a:p>
        </p:txBody>
      </p:sp>
      <p:cxnSp>
        <p:nvCxnSpPr>
          <p:cNvPr id="16" name="直线箭头连接符 15">
            <a:extLst>
              <a:ext uri="{FF2B5EF4-FFF2-40B4-BE49-F238E27FC236}">
                <a16:creationId xmlns:a16="http://schemas.microsoft.com/office/drawing/2014/main" id="{C9FF4E77-2358-4B46-9414-C5C3E015CBF8}"/>
              </a:ext>
            </a:extLst>
          </p:cNvPr>
          <p:cNvCxnSpPr>
            <a:cxnSpLocks/>
            <a:stCxn id="14" idx="3"/>
            <a:endCxn id="15" idx="1"/>
          </p:cNvCxnSpPr>
          <p:nvPr/>
        </p:nvCxnSpPr>
        <p:spPr>
          <a:xfrm flipV="1">
            <a:off x="4647522" y="496488"/>
            <a:ext cx="2300634" cy="14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6344C67A-13C9-694A-8330-0ED5460345AC}"/>
              </a:ext>
            </a:extLst>
          </p:cNvPr>
          <p:cNvSpPr txBox="1"/>
          <p:nvPr/>
        </p:nvSpPr>
        <p:spPr>
          <a:xfrm>
            <a:off x="5387370" y="70350"/>
            <a:ext cx="898635" cy="369332"/>
          </a:xfrm>
          <a:prstGeom prst="rect">
            <a:avLst/>
          </a:prstGeom>
          <a:noFill/>
        </p:spPr>
        <p:txBody>
          <a:bodyPr wrap="square" rtlCol="0">
            <a:spAutoFit/>
          </a:bodyPr>
          <a:lstStyle/>
          <a:p>
            <a:r>
              <a:rPr kumimoji="1" lang="en-US" altLang="zh-CN" dirty="0"/>
              <a:t>Miller</a:t>
            </a:r>
            <a:endParaRPr kumimoji="1" lang="zh-CN" altLang="en-US" dirty="0"/>
          </a:p>
        </p:txBody>
      </p:sp>
      <p:sp>
        <p:nvSpPr>
          <p:cNvPr id="18" name="文本框 17">
            <a:extLst>
              <a:ext uri="{FF2B5EF4-FFF2-40B4-BE49-F238E27FC236}">
                <a16:creationId xmlns:a16="http://schemas.microsoft.com/office/drawing/2014/main" id="{FAB3CE3D-A1AF-1E43-AA0C-11096D4BF3C5}"/>
              </a:ext>
            </a:extLst>
          </p:cNvPr>
          <p:cNvSpPr txBox="1"/>
          <p:nvPr/>
        </p:nvSpPr>
        <p:spPr>
          <a:xfrm>
            <a:off x="4725219" y="485855"/>
            <a:ext cx="2222938" cy="369317"/>
          </a:xfrm>
          <a:prstGeom prst="rect">
            <a:avLst/>
          </a:prstGeom>
          <a:noFill/>
        </p:spPr>
        <p:txBody>
          <a:bodyPr wrap="square" rtlCol="0">
            <a:spAutoFit/>
          </a:bodyPr>
          <a:lstStyle/>
          <a:p>
            <a:r>
              <a:rPr kumimoji="1" lang="zh-CN" altLang="en-US" dirty="0"/>
              <a:t>新架构</a:t>
            </a:r>
            <a:r>
              <a:rPr kumimoji="1" lang="en-US" altLang="zh-CN" dirty="0"/>
              <a:t>&amp;</a:t>
            </a:r>
            <a:r>
              <a:rPr kumimoji="1" lang="zh-CN" altLang="en-US" dirty="0"/>
              <a:t>演进类算法</a:t>
            </a:r>
          </a:p>
        </p:txBody>
      </p:sp>
      <p:cxnSp>
        <p:nvCxnSpPr>
          <p:cNvPr id="19" name="曲线连接符 18">
            <a:extLst>
              <a:ext uri="{FF2B5EF4-FFF2-40B4-BE49-F238E27FC236}">
                <a16:creationId xmlns:a16="http://schemas.microsoft.com/office/drawing/2014/main" id="{EDF90427-33D6-9442-89AC-5C44E8EC5A7D}"/>
              </a:ext>
            </a:extLst>
          </p:cNvPr>
          <p:cNvCxnSpPr>
            <a:cxnSpLocks/>
            <a:stCxn id="6" idx="3"/>
            <a:endCxn id="20" idx="1"/>
          </p:cNvCxnSpPr>
          <p:nvPr/>
        </p:nvCxnSpPr>
        <p:spPr>
          <a:xfrm>
            <a:off x="2356731" y="1188705"/>
            <a:ext cx="411511" cy="1257227"/>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CA666C59-AEEF-1C4A-8B40-1D6C9921BE42}"/>
              </a:ext>
            </a:extLst>
          </p:cNvPr>
          <p:cNvSpPr txBox="1"/>
          <p:nvPr/>
        </p:nvSpPr>
        <p:spPr>
          <a:xfrm>
            <a:off x="2768242" y="2261266"/>
            <a:ext cx="2496061"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kumimoji="1" lang="zh-CN" altLang="en-US" dirty="0"/>
              <a:t>提高移相器的稳定性</a:t>
            </a:r>
            <a:r>
              <a:rPr kumimoji="1" lang="en-US" altLang="zh-CN" baseline="30000" dirty="0"/>
              <a:t>[3]</a:t>
            </a:r>
            <a:endParaRPr kumimoji="1" lang="zh-CN" altLang="en-US" dirty="0"/>
          </a:p>
        </p:txBody>
      </p:sp>
      <p:cxnSp>
        <p:nvCxnSpPr>
          <p:cNvPr id="21" name="直线箭头连接符 20">
            <a:extLst>
              <a:ext uri="{FF2B5EF4-FFF2-40B4-BE49-F238E27FC236}">
                <a16:creationId xmlns:a16="http://schemas.microsoft.com/office/drawing/2014/main" id="{AADFF572-3EDE-DE4A-BA71-9F39978CA198}"/>
              </a:ext>
            </a:extLst>
          </p:cNvPr>
          <p:cNvCxnSpPr>
            <a:cxnSpLocks/>
            <a:stCxn id="20" idx="3"/>
            <a:endCxn id="22" idx="1"/>
          </p:cNvCxnSpPr>
          <p:nvPr/>
        </p:nvCxnSpPr>
        <p:spPr>
          <a:xfrm>
            <a:off x="5264303" y="2445932"/>
            <a:ext cx="1677613" cy="103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75BE3372-580F-AB43-95F1-C132C8E89880}"/>
              </a:ext>
            </a:extLst>
          </p:cNvPr>
          <p:cNvSpPr txBox="1"/>
          <p:nvPr/>
        </p:nvSpPr>
        <p:spPr>
          <a:xfrm>
            <a:off x="6941916" y="2133120"/>
            <a:ext cx="5072875"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zh-CN" sz="1800" dirty="0">
                <a:solidFill>
                  <a:schemeClr val="tx1"/>
                </a:solidFill>
                <a:effectLst/>
                <a:ea typeface="DengXian" panose="02010600030101010101" pitchFamily="2" charset="-122"/>
                <a:cs typeface="Times New Roman" panose="02020603050405020304" pitchFamily="18" charset="0"/>
              </a:rPr>
              <a:t>具有较高调整相位角的</a:t>
            </a:r>
            <a:r>
              <a:rPr lang="en-US" altLang="zh-CN" sz="1800" dirty="0">
                <a:solidFill>
                  <a:schemeClr val="tx1"/>
                </a:solidFill>
                <a:effectLst/>
                <a:ea typeface="DengXian" panose="02010600030101010101" pitchFamily="2" charset="-122"/>
                <a:cs typeface="Times New Roman" panose="02020603050405020304" pitchFamily="18" charset="0"/>
              </a:rPr>
              <a:t>MZIs</a:t>
            </a:r>
            <a:r>
              <a:rPr lang="zh-CN" altLang="zh-CN" sz="1800" dirty="0">
                <a:solidFill>
                  <a:schemeClr val="tx1"/>
                </a:solidFill>
                <a:effectLst/>
                <a:ea typeface="DengXian" panose="02010600030101010101" pitchFamily="2" charset="-122"/>
                <a:cs typeface="Times New Roman" panose="02020603050405020304" pitchFamily="18" charset="0"/>
              </a:rPr>
              <a:t>更容易受到不确定性的影响</a:t>
            </a:r>
            <a:r>
              <a:rPr lang="en-US" altLang="zh-CN" dirty="0">
                <a:solidFill>
                  <a:schemeClr val="tx1"/>
                </a:solidFill>
                <a:ea typeface="DengXian" panose="02010600030101010101" pitchFamily="2" charset="-122"/>
                <a:cs typeface="Times New Roman" panose="02020603050405020304" pitchFamily="18" charset="0"/>
              </a:rPr>
              <a:t>, </a:t>
            </a:r>
            <a:r>
              <a:rPr lang="zh-CN" altLang="en-US" dirty="0">
                <a:solidFill>
                  <a:schemeClr val="tx1"/>
                </a:solidFill>
                <a:ea typeface="DengXian" panose="02010600030101010101" pitchFamily="2" charset="-122"/>
                <a:cs typeface="Times New Roman" panose="02020603050405020304" pitchFamily="18" charset="0"/>
              </a:rPr>
              <a:t>用演进类算法</a:t>
            </a:r>
            <a:r>
              <a:rPr lang="zh-CN" altLang="zh-CN" sz="1800" dirty="0">
                <a:effectLst/>
                <a:ea typeface="DengXian" panose="02010600030101010101" pitchFamily="2" charset="-122"/>
                <a:cs typeface="Times New Roman" panose="02020603050405020304" pitchFamily="18" charset="0"/>
              </a:rPr>
              <a:t>减小了这种</a:t>
            </a:r>
            <a:r>
              <a:rPr lang="en-US" altLang="zh-CN" sz="1800" dirty="0" err="1">
                <a:effectLst/>
                <a:ea typeface="DengXian" panose="02010600030101010101" pitchFamily="2" charset="-122"/>
                <a:cs typeface="Times New Roman" panose="02020603050405020304" pitchFamily="18" charset="0"/>
              </a:rPr>
              <a:t>mzi</a:t>
            </a:r>
            <a:r>
              <a:rPr lang="zh-CN" altLang="zh-CN" sz="1800" dirty="0">
                <a:effectLst/>
                <a:ea typeface="DengXian" panose="02010600030101010101" pitchFamily="2" charset="-122"/>
                <a:cs typeface="Times New Roman" panose="02020603050405020304" pitchFamily="18" charset="0"/>
              </a:rPr>
              <a:t>的相位角</a:t>
            </a:r>
            <a:r>
              <a:rPr lang="zh-CN" altLang="en-US" sz="1800" dirty="0">
                <a:effectLst/>
                <a:ea typeface="DengXian" panose="02010600030101010101" pitchFamily="2" charset="-122"/>
                <a:cs typeface="Times New Roman" panose="02020603050405020304" pitchFamily="18" charset="0"/>
              </a:rPr>
              <a:t>。</a:t>
            </a:r>
            <a:endParaRPr lang="en-US" altLang="zh-CN" sz="1800" dirty="0">
              <a:effectLst/>
              <a:ea typeface="DengXian"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3E7E751C-E6F6-F84D-A278-F8440AC529BD}"/>
              </a:ext>
            </a:extLst>
          </p:cNvPr>
          <p:cNvSpPr txBox="1"/>
          <p:nvPr/>
        </p:nvSpPr>
        <p:spPr>
          <a:xfrm>
            <a:off x="5477855" y="2132160"/>
            <a:ext cx="1250509" cy="338554"/>
          </a:xfrm>
          <a:prstGeom prst="rect">
            <a:avLst/>
          </a:prstGeom>
          <a:noFill/>
        </p:spPr>
        <p:txBody>
          <a:bodyPr wrap="square" rtlCol="0">
            <a:spAutoFit/>
          </a:bodyPr>
          <a:lstStyle/>
          <a:p>
            <a:r>
              <a:rPr kumimoji="1" lang="zh-CN" altLang="en-US" sz="1600" dirty="0"/>
              <a:t>优化相位角</a:t>
            </a:r>
          </a:p>
        </p:txBody>
      </p:sp>
      <p:sp>
        <p:nvSpPr>
          <p:cNvPr id="24" name="文本框 23">
            <a:extLst>
              <a:ext uri="{FF2B5EF4-FFF2-40B4-BE49-F238E27FC236}">
                <a16:creationId xmlns:a16="http://schemas.microsoft.com/office/drawing/2014/main" id="{78990314-4146-834F-B19F-DF8ECCE9B607}"/>
              </a:ext>
            </a:extLst>
          </p:cNvPr>
          <p:cNvSpPr txBox="1"/>
          <p:nvPr/>
        </p:nvSpPr>
        <p:spPr>
          <a:xfrm>
            <a:off x="5975908" y="4396667"/>
            <a:ext cx="6038884"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342900" indent="-342900">
              <a:buFontTx/>
              <a:buAutoNum type="arabicPeriod"/>
            </a:pPr>
            <a:r>
              <a:rPr kumimoji="1" lang="zh-CN" altLang="en-US" dirty="0"/>
              <a:t>证明了一种有效的、物理无关的、闭环协议</a:t>
            </a:r>
            <a:endParaRPr kumimoji="1" lang="en-US" altLang="zh-CN" dirty="0"/>
          </a:p>
          <a:p>
            <a:pPr marL="342900" indent="-342900">
              <a:buFontTx/>
              <a:buAutoNum type="arabicPeriod"/>
            </a:pPr>
            <a:r>
              <a:rPr kumimoji="1" lang="zh-CN" altLang="en-US" dirty="0"/>
              <a:t>采用无梯度算法</a:t>
            </a:r>
            <a:r>
              <a:rPr kumimoji="1" lang="en-US" altLang="zh-CN" dirty="0"/>
              <a:t>--</a:t>
            </a:r>
            <a:r>
              <a:rPr kumimoji="1" lang="zh-CN" altLang="en-US" dirty="0"/>
              <a:t>遗传算法。该协议可在片上实现、物理不可知（无需依赖表征和离线建模）系统对干扰的鲁棒性增强</a:t>
            </a:r>
          </a:p>
        </p:txBody>
      </p:sp>
      <p:cxnSp>
        <p:nvCxnSpPr>
          <p:cNvPr id="25" name="直线箭头连接符 24">
            <a:extLst>
              <a:ext uri="{FF2B5EF4-FFF2-40B4-BE49-F238E27FC236}">
                <a16:creationId xmlns:a16="http://schemas.microsoft.com/office/drawing/2014/main" id="{E5F91BE8-4046-D14D-A71B-5390D8D87F66}"/>
              </a:ext>
            </a:extLst>
          </p:cNvPr>
          <p:cNvCxnSpPr>
            <a:cxnSpLocks/>
            <a:stCxn id="11" idx="3"/>
            <a:endCxn id="24" idx="1"/>
          </p:cNvCxnSpPr>
          <p:nvPr/>
        </p:nvCxnSpPr>
        <p:spPr>
          <a:xfrm>
            <a:off x="4361068" y="4986039"/>
            <a:ext cx="1614840" cy="107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100D1F4-3A50-C343-BBC1-D59239BFC77D}"/>
              </a:ext>
            </a:extLst>
          </p:cNvPr>
          <p:cNvSpPr txBox="1"/>
          <p:nvPr/>
        </p:nvSpPr>
        <p:spPr>
          <a:xfrm>
            <a:off x="4546694" y="4652777"/>
            <a:ext cx="1203329" cy="338554"/>
          </a:xfrm>
          <a:prstGeom prst="rect">
            <a:avLst/>
          </a:prstGeom>
          <a:noFill/>
        </p:spPr>
        <p:txBody>
          <a:bodyPr wrap="square" rtlCol="0">
            <a:spAutoFit/>
          </a:bodyPr>
          <a:lstStyle/>
          <a:p>
            <a:r>
              <a:rPr kumimoji="1" lang="zh-CN" altLang="en-US" sz="1600" dirty="0"/>
              <a:t>演进类算法</a:t>
            </a:r>
          </a:p>
        </p:txBody>
      </p:sp>
      <p:cxnSp>
        <p:nvCxnSpPr>
          <p:cNvPr id="48" name="直线箭头连接符 47">
            <a:extLst>
              <a:ext uri="{FF2B5EF4-FFF2-40B4-BE49-F238E27FC236}">
                <a16:creationId xmlns:a16="http://schemas.microsoft.com/office/drawing/2014/main" id="{F19750A3-6DA8-014C-8B86-DFF5437CF7A7}"/>
              </a:ext>
            </a:extLst>
          </p:cNvPr>
          <p:cNvCxnSpPr>
            <a:cxnSpLocks/>
            <a:stCxn id="10" idx="3"/>
          </p:cNvCxnSpPr>
          <p:nvPr/>
        </p:nvCxnSpPr>
        <p:spPr>
          <a:xfrm>
            <a:off x="4208293" y="6012754"/>
            <a:ext cx="10073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EB6A8506-7133-B043-9EAC-7E45BDD31AC4}"/>
              </a:ext>
            </a:extLst>
          </p:cNvPr>
          <p:cNvSpPr txBox="1"/>
          <p:nvPr/>
        </p:nvSpPr>
        <p:spPr>
          <a:xfrm>
            <a:off x="5090761" y="5837489"/>
            <a:ext cx="1698864" cy="338554"/>
          </a:xfrm>
          <a:prstGeom prst="rect">
            <a:avLst/>
          </a:prstGeom>
          <a:noFill/>
        </p:spPr>
        <p:txBody>
          <a:bodyPr wrap="square" rtlCol="0">
            <a:spAutoFit/>
          </a:bodyPr>
          <a:lstStyle/>
          <a:p>
            <a:r>
              <a:rPr kumimoji="1" lang="zh-CN" altLang="en-US" sz="1600" dirty="0"/>
              <a:t>我们在做的方向</a:t>
            </a:r>
          </a:p>
        </p:txBody>
      </p:sp>
      <p:sp>
        <p:nvSpPr>
          <p:cNvPr id="42" name="文本框 41">
            <a:extLst>
              <a:ext uri="{FF2B5EF4-FFF2-40B4-BE49-F238E27FC236}">
                <a16:creationId xmlns:a16="http://schemas.microsoft.com/office/drawing/2014/main" id="{4F8192BA-DD4C-41D7-9111-0665C6DC77D6}"/>
              </a:ext>
            </a:extLst>
          </p:cNvPr>
          <p:cNvSpPr txBox="1"/>
          <p:nvPr/>
        </p:nvSpPr>
        <p:spPr>
          <a:xfrm>
            <a:off x="-31222" y="6350169"/>
            <a:ext cx="11942830" cy="507831"/>
          </a:xfrm>
          <a:prstGeom prst="rect">
            <a:avLst/>
          </a:prstGeom>
          <a:noFill/>
        </p:spPr>
        <p:txBody>
          <a:bodyPr wrap="square" rtlCol="0">
            <a:spAutoFit/>
          </a:bodyPr>
          <a:lstStyle/>
          <a:p>
            <a:r>
              <a:rPr lang="en-US" altLang="zh-CN" sz="900" dirty="0">
                <a:latin typeface="Times" panose="02020603050405020304" pitchFamily="18" charset="0"/>
                <a:ea typeface="黑体" panose="02010609060101010101" pitchFamily="49" charset="-122"/>
                <a:cs typeface="Times" panose="02020603050405020304" pitchFamily="18" charset="0"/>
              </a:rPr>
              <a:t>[1] David A. B. Miller, "Perfect optics with imperfect components," Optica 2, 747-750 (2015)                                                                                  [2] Optimizing Coherent Integrated Photonic Neural Networks under Random Uncertainties. </a:t>
            </a:r>
            <a:r>
              <a:rPr lang="en-US" altLang="zh-CN" sz="900" dirty="0"/>
              <a:t>arXiv:2103.07019</a:t>
            </a:r>
          </a:p>
          <a:p>
            <a:r>
              <a:rPr lang="en-US" altLang="zh-CN" sz="900" dirty="0">
                <a:latin typeface="Times" panose="02020603050405020304" pitchFamily="18" charset="0"/>
                <a:ea typeface="黑体" panose="02010609060101010101" pitchFamily="49" charset="-122"/>
                <a:cs typeface="Times" panose="02020603050405020304" pitchFamily="18" charset="0"/>
              </a:rPr>
              <a:t>[3] Sunil Pai, Ben Bartlett, Olav </a:t>
            </a:r>
            <a:r>
              <a:rPr lang="en-US" altLang="zh-CN" sz="900" dirty="0" err="1">
                <a:latin typeface="Times" panose="02020603050405020304" pitchFamily="18" charset="0"/>
                <a:ea typeface="黑体" panose="02010609060101010101" pitchFamily="49" charset="-122"/>
                <a:cs typeface="Times" panose="02020603050405020304" pitchFamily="18" charset="0"/>
              </a:rPr>
              <a:t>Solgaard</a:t>
            </a:r>
            <a:r>
              <a:rPr lang="en-US" altLang="zh-CN" sz="900" dirty="0">
                <a:latin typeface="Times" panose="02020603050405020304" pitchFamily="18" charset="0"/>
                <a:ea typeface="黑体" panose="02010609060101010101" pitchFamily="49" charset="-122"/>
                <a:cs typeface="Times" panose="02020603050405020304" pitchFamily="18" charset="0"/>
              </a:rPr>
              <a:t>, and David A. B. Miller. Matrix Optimization on Universal Unitary Photonic Devices. Phys. Rev. Applied 11, 064044 – Published 19 June 2019 </a:t>
            </a:r>
          </a:p>
          <a:p>
            <a:r>
              <a:rPr lang="en-US" altLang="zh-CN" sz="900" dirty="0">
                <a:latin typeface="Times" panose="02020603050405020304" pitchFamily="18" charset="0"/>
                <a:ea typeface="黑体" panose="02010609060101010101" pitchFamily="49" charset="-122"/>
                <a:cs typeface="Times" panose="02020603050405020304" pitchFamily="18" charset="0"/>
              </a:rPr>
              <a:t>[4] Zhang, H., Gu, M., Jiang, X.D. et al. An optical neural chip for implementing complex-valued neural network. Nat </a:t>
            </a:r>
            <a:r>
              <a:rPr lang="en-US" altLang="zh-CN" sz="900" dirty="0" err="1">
                <a:latin typeface="Times" panose="02020603050405020304" pitchFamily="18" charset="0"/>
                <a:ea typeface="黑体" panose="02010609060101010101" pitchFamily="49" charset="-122"/>
                <a:cs typeface="Times" panose="02020603050405020304" pitchFamily="18" charset="0"/>
              </a:rPr>
              <a:t>Commun</a:t>
            </a:r>
            <a:r>
              <a:rPr lang="en-US" altLang="zh-CN" sz="900" dirty="0">
                <a:latin typeface="Times" panose="02020603050405020304" pitchFamily="18" charset="0"/>
                <a:ea typeface="黑体" panose="02010609060101010101" pitchFamily="49" charset="-122"/>
                <a:cs typeface="Times" panose="02020603050405020304" pitchFamily="18" charset="0"/>
              </a:rPr>
              <a:t> 12, 457.             [5] Efficient On-Chip Training of Optical Neural Networks Using Genetic Algorithm ACS Photonics 2021</a:t>
            </a:r>
          </a:p>
        </p:txBody>
      </p:sp>
      <p:cxnSp>
        <p:nvCxnSpPr>
          <p:cNvPr id="50" name="曲线连接符 8">
            <a:extLst>
              <a:ext uri="{FF2B5EF4-FFF2-40B4-BE49-F238E27FC236}">
                <a16:creationId xmlns:a16="http://schemas.microsoft.com/office/drawing/2014/main" id="{31153EFA-96D8-4AD0-9DF3-FCC266F73D61}"/>
              </a:ext>
            </a:extLst>
          </p:cNvPr>
          <p:cNvCxnSpPr>
            <a:cxnSpLocks/>
            <a:stCxn id="6" idx="3"/>
            <a:endCxn id="52" idx="1"/>
          </p:cNvCxnSpPr>
          <p:nvPr/>
        </p:nvCxnSpPr>
        <p:spPr>
          <a:xfrm>
            <a:off x="2356731" y="1188705"/>
            <a:ext cx="411511" cy="30992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377FDB98-A533-4F6E-8B6E-049CEBA04C7D}"/>
              </a:ext>
            </a:extLst>
          </p:cNvPr>
          <p:cNvSpPr txBox="1"/>
          <p:nvPr/>
        </p:nvSpPr>
        <p:spPr>
          <a:xfrm>
            <a:off x="2768242" y="1313962"/>
            <a:ext cx="1876304"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zh-CN" altLang="en-US" dirty="0"/>
              <a:t>矩阵优化</a:t>
            </a:r>
            <a:r>
              <a:rPr kumimoji="1" lang="en-US" altLang="zh-CN" baseline="30000" dirty="0"/>
              <a:t>[2]</a:t>
            </a:r>
            <a:endParaRPr kumimoji="1" lang="zh-CN" altLang="en-US" dirty="0"/>
          </a:p>
        </p:txBody>
      </p:sp>
      <p:sp>
        <p:nvSpPr>
          <p:cNvPr id="55" name="文本框 54">
            <a:extLst>
              <a:ext uri="{FF2B5EF4-FFF2-40B4-BE49-F238E27FC236}">
                <a16:creationId xmlns:a16="http://schemas.microsoft.com/office/drawing/2014/main" id="{1918A838-91E6-4844-B062-58FD75FF8DA1}"/>
              </a:ext>
            </a:extLst>
          </p:cNvPr>
          <p:cNvSpPr txBox="1"/>
          <p:nvPr/>
        </p:nvSpPr>
        <p:spPr>
          <a:xfrm>
            <a:off x="6941916" y="1048398"/>
            <a:ext cx="5072875" cy="92333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342900" indent="-342900">
              <a:buAutoNum type="arabicPeriod"/>
            </a:pPr>
            <a:r>
              <a:rPr lang="en-US" altLang="zh-CN" dirty="0" err="1">
                <a:ea typeface="DengXian" panose="02010600030101010101" pitchFamily="2" charset="-122"/>
                <a:cs typeface="仿宋_GB2312"/>
              </a:rPr>
              <a:t>Haar</a:t>
            </a:r>
            <a:r>
              <a:rPr lang="zh-CN" altLang="en-US" dirty="0">
                <a:ea typeface="DengXian" panose="02010600030101010101" pitchFamily="2" charset="-122"/>
                <a:cs typeface="仿宋_GB2312"/>
              </a:rPr>
              <a:t>初始化、网格修改</a:t>
            </a:r>
            <a:endParaRPr lang="en-US" altLang="zh-CN" dirty="0">
              <a:ea typeface="DengXian" panose="02010600030101010101" pitchFamily="2" charset="-122"/>
              <a:cs typeface="仿宋_GB2312"/>
            </a:endParaRPr>
          </a:p>
          <a:p>
            <a:pPr marL="342900" indent="-342900">
              <a:buAutoNum type="arabicPeriod"/>
            </a:pPr>
            <a:r>
              <a:rPr lang="zh-CN" altLang="en-US" dirty="0">
                <a:ea typeface="DengXian" panose="02010600030101010101" pitchFamily="2" charset="-122"/>
                <a:cs typeface="仿宋_GB2312"/>
              </a:rPr>
              <a:t>在存在制造错误的情况下也可以将收敛性能提高多达五个数量级。</a:t>
            </a:r>
            <a:endParaRPr lang="en-US" altLang="zh-CN" sz="1800" dirty="0">
              <a:effectLst/>
              <a:ea typeface="DengXian" panose="02010600030101010101" pitchFamily="2" charset="-122"/>
              <a:cs typeface="仿宋_GB2312"/>
            </a:endParaRPr>
          </a:p>
        </p:txBody>
      </p:sp>
      <p:cxnSp>
        <p:nvCxnSpPr>
          <p:cNvPr id="56" name="直线箭头连接符 15">
            <a:extLst>
              <a:ext uri="{FF2B5EF4-FFF2-40B4-BE49-F238E27FC236}">
                <a16:creationId xmlns:a16="http://schemas.microsoft.com/office/drawing/2014/main" id="{C14058A2-771D-40F7-AC8C-E31BDA2BCEA3}"/>
              </a:ext>
            </a:extLst>
          </p:cNvPr>
          <p:cNvCxnSpPr>
            <a:cxnSpLocks/>
            <a:stCxn id="52" idx="3"/>
            <a:endCxn id="55" idx="1"/>
          </p:cNvCxnSpPr>
          <p:nvPr/>
        </p:nvCxnSpPr>
        <p:spPr>
          <a:xfrm>
            <a:off x="4644546" y="1498628"/>
            <a:ext cx="2297370" cy="114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id="{AB132827-C87C-4F47-96CC-502A9FEE7C9A}"/>
              </a:ext>
            </a:extLst>
          </p:cNvPr>
          <p:cNvSpPr txBox="1"/>
          <p:nvPr/>
        </p:nvSpPr>
        <p:spPr>
          <a:xfrm>
            <a:off x="5155616" y="1147922"/>
            <a:ext cx="1130389" cy="369332"/>
          </a:xfrm>
          <a:prstGeom prst="rect">
            <a:avLst/>
          </a:prstGeom>
          <a:noFill/>
        </p:spPr>
        <p:txBody>
          <a:bodyPr wrap="square" rtlCol="0">
            <a:spAutoFit/>
          </a:bodyPr>
          <a:lstStyle/>
          <a:p>
            <a:r>
              <a:rPr kumimoji="1" lang="zh-CN" altLang="en-US" dirty="0"/>
              <a:t>物理层面</a:t>
            </a:r>
          </a:p>
        </p:txBody>
      </p:sp>
      <p:cxnSp>
        <p:nvCxnSpPr>
          <p:cNvPr id="71" name="曲线连接符 11">
            <a:extLst>
              <a:ext uri="{FF2B5EF4-FFF2-40B4-BE49-F238E27FC236}">
                <a16:creationId xmlns:a16="http://schemas.microsoft.com/office/drawing/2014/main" id="{58E6791E-FB21-49FE-9114-E8882B72203A}"/>
              </a:ext>
            </a:extLst>
          </p:cNvPr>
          <p:cNvCxnSpPr>
            <a:cxnSpLocks/>
            <a:stCxn id="6" idx="3"/>
            <a:endCxn id="103" idx="1"/>
          </p:cNvCxnSpPr>
          <p:nvPr/>
        </p:nvCxnSpPr>
        <p:spPr>
          <a:xfrm>
            <a:off x="2356731" y="1188705"/>
            <a:ext cx="411511" cy="2287222"/>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文本框 102">
            <a:extLst>
              <a:ext uri="{FF2B5EF4-FFF2-40B4-BE49-F238E27FC236}">
                <a16:creationId xmlns:a16="http://schemas.microsoft.com/office/drawing/2014/main" id="{8DCC645C-5486-48A2-BE79-451E81799590}"/>
              </a:ext>
            </a:extLst>
          </p:cNvPr>
          <p:cNvSpPr txBox="1"/>
          <p:nvPr/>
        </p:nvSpPr>
        <p:spPr>
          <a:xfrm>
            <a:off x="2768242" y="3291261"/>
            <a:ext cx="1449182"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kumimoji="1" lang="zh-CN" altLang="en-US" dirty="0"/>
              <a:t>复值网络</a:t>
            </a:r>
            <a:r>
              <a:rPr kumimoji="1" lang="en-US" altLang="zh-CN" baseline="30000" dirty="0"/>
              <a:t>[4]</a:t>
            </a:r>
            <a:endParaRPr kumimoji="1" lang="zh-CN" altLang="en-US" dirty="0"/>
          </a:p>
        </p:txBody>
      </p:sp>
      <p:sp>
        <p:nvSpPr>
          <p:cNvPr id="104" name="文本框 103">
            <a:extLst>
              <a:ext uri="{FF2B5EF4-FFF2-40B4-BE49-F238E27FC236}">
                <a16:creationId xmlns:a16="http://schemas.microsoft.com/office/drawing/2014/main" id="{FD61D680-45A0-4161-8C9C-81CB7D8C0109}"/>
              </a:ext>
            </a:extLst>
          </p:cNvPr>
          <p:cNvSpPr txBox="1"/>
          <p:nvPr/>
        </p:nvSpPr>
        <p:spPr>
          <a:xfrm>
            <a:off x="5975908" y="2876869"/>
            <a:ext cx="6038883"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zh-CN" altLang="zh-CN" dirty="0"/>
              <a:t>单个复值神经元能够解决某些非线性任务，而其实际值对应的神经元则无法完成</a:t>
            </a:r>
            <a:r>
              <a:rPr lang="zh-CN" altLang="en-US" dirty="0"/>
              <a:t>；</a:t>
            </a:r>
            <a:r>
              <a:rPr lang="zh-CN" altLang="zh-CN" dirty="0"/>
              <a:t>它使用与实值网络相同的物理芯片，提供了两倍的可训练自由参数</a:t>
            </a:r>
            <a:r>
              <a:rPr lang="zh-CN" altLang="en-US" dirty="0"/>
              <a:t>；</a:t>
            </a:r>
            <a:r>
              <a:rPr lang="zh-CN" altLang="zh-CN" dirty="0"/>
              <a:t>能够通过简单的结构以及可实现的激活函数对非线性模式进行分类</a:t>
            </a:r>
            <a:endParaRPr kumimoji="1" lang="zh-CN" altLang="en-US" dirty="0"/>
          </a:p>
        </p:txBody>
      </p:sp>
      <p:cxnSp>
        <p:nvCxnSpPr>
          <p:cNvPr id="105" name="直线箭头连接符 24">
            <a:extLst>
              <a:ext uri="{FF2B5EF4-FFF2-40B4-BE49-F238E27FC236}">
                <a16:creationId xmlns:a16="http://schemas.microsoft.com/office/drawing/2014/main" id="{D64238F0-E029-4877-A9F4-563CB5EF9093}"/>
              </a:ext>
            </a:extLst>
          </p:cNvPr>
          <p:cNvCxnSpPr>
            <a:cxnSpLocks/>
            <a:stCxn id="103" idx="3"/>
            <a:endCxn id="104" idx="1"/>
          </p:cNvCxnSpPr>
          <p:nvPr/>
        </p:nvCxnSpPr>
        <p:spPr>
          <a:xfrm>
            <a:off x="4217424" y="3475927"/>
            <a:ext cx="1758484" cy="11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46E62EC2-1BE4-4D27-A94C-471713BD6E89}"/>
              </a:ext>
            </a:extLst>
          </p:cNvPr>
          <p:cNvSpPr txBox="1"/>
          <p:nvPr/>
        </p:nvSpPr>
        <p:spPr>
          <a:xfrm>
            <a:off x="4659591" y="3144565"/>
            <a:ext cx="1007323" cy="338554"/>
          </a:xfrm>
          <a:prstGeom prst="rect">
            <a:avLst/>
          </a:prstGeom>
          <a:noFill/>
        </p:spPr>
        <p:txBody>
          <a:bodyPr wrap="square" rtlCol="0">
            <a:spAutoFit/>
          </a:bodyPr>
          <a:lstStyle/>
          <a:p>
            <a:r>
              <a:rPr kumimoji="1" lang="zh-CN" altLang="en-US" sz="1600" dirty="0"/>
              <a:t>复值参数</a:t>
            </a:r>
          </a:p>
        </p:txBody>
      </p:sp>
    </p:spTree>
    <p:extLst>
      <p:ext uri="{BB962C8B-B14F-4D97-AF65-F5344CB8AC3E}">
        <p14:creationId xmlns:p14="http://schemas.microsoft.com/office/powerpoint/2010/main" val="1729366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B32AB0-23FB-4AC1-ABA4-34714541A6E4}"/>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9B070F3-12DB-43EC-ABA4-39BA54D77263}"/>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EADDB80A-34C5-4C47-B903-268120039A0E}"/>
              </a:ext>
            </a:extLst>
          </p:cNvPr>
          <p:cNvPicPr>
            <a:picLocks noChangeAspect="1"/>
          </p:cNvPicPr>
          <p:nvPr/>
        </p:nvPicPr>
        <p:blipFill>
          <a:blip r:embed="rId3"/>
          <a:stretch>
            <a:fillRect/>
          </a:stretch>
        </p:blipFill>
        <p:spPr>
          <a:xfrm>
            <a:off x="615047" y="243285"/>
            <a:ext cx="10961905" cy="6371429"/>
          </a:xfrm>
          <a:prstGeom prst="rect">
            <a:avLst/>
          </a:prstGeom>
        </p:spPr>
      </p:pic>
    </p:spTree>
    <p:extLst>
      <p:ext uri="{BB962C8B-B14F-4D97-AF65-F5344CB8AC3E}">
        <p14:creationId xmlns:p14="http://schemas.microsoft.com/office/powerpoint/2010/main" val="4247719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47CB57-C139-7147-A855-37E3C7AAF142}"/>
              </a:ext>
            </a:extLst>
          </p:cNvPr>
          <p:cNvSpPr>
            <a:spLocks noGrp="1"/>
          </p:cNvSpPr>
          <p:nvPr>
            <p:ph type="title"/>
          </p:nvPr>
        </p:nvSpPr>
        <p:spPr>
          <a:xfrm>
            <a:off x="2809231" y="427036"/>
            <a:ext cx="6543675" cy="644525"/>
          </a:xfrm>
        </p:spPr>
        <p:txBody>
          <a:bodyPr>
            <a:normAutofit fontScale="90000"/>
          </a:bodyPr>
          <a:lstStyle/>
          <a:p>
            <a:r>
              <a:rPr lang="zh-CN" altLang="en-US" dirty="0">
                <a:latin typeface="+mn-ea"/>
                <a:ea typeface="+mn-ea"/>
              </a:rPr>
              <a:t>离线训练</a:t>
            </a:r>
            <a:r>
              <a:rPr lang="en-US" altLang="zh-CN" dirty="0">
                <a:latin typeface="+mn-ea"/>
                <a:ea typeface="+mn-ea"/>
              </a:rPr>
              <a:t>-</a:t>
            </a:r>
            <a:r>
              <a:rPr lang="zh-CN" altLang="en-US" dirty="0">
                <a:latin typeface="+mn-ea"/>
                <a:ea typeface="+mn-ea"/>
              </a:rPr>
              <a:t>移植存在的问题：</a:t>
            </a:r>
            <a:endParaRPr kumimoji="1" lang="zh-CN" altLang="en-US" dirty="0">
              <a:latin typeface="+mn-ea"/>
              <a:ea typeface="+mn-ea"/>
            </a:endParaRPr>
          </a:p>
        </p:txBody>
      </p:sp>
      <p:cxnSp>
        <p:nvCxnSpPr>
          <p:cNvPr id="5" name="直接箭头连接符 4">
            <a:extLst>
              <a:ext uri="{FF2B5EF4-FFF2-40B4-BE49-F238E27FC236}">
                <a16:creationId xmlns:a16="http://schemas.microsoft.com/office/drawing/2014/main" id="{605C9407-E433-4B26-BE3D-9AFAB94CAC75}"/>
              </a:ext>
            </a:extLst>
          </p:cNvPr>
          <p:cNvCxnSpPr>
            <a:cxnSpLocks/>
            <a:stCxn id="7" idx="2"/>
            <a:endCxn id="8" idx="0"/>
          </p:cNvCxnSpPr>
          <p:nvPr/>
        </p:nvCxnSpPr>
        <p:spPr>
          <a:xfrm>
            <a:off x="5365195" y="2318149"/>
            <a:ext cx="0" cy="11117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AE3DBEF-6261-42D3-AF30-7ADAE7B86C0E}"/>
              </a:ext>
            </a:extLst>
          </p:cNvPr>
          <p:cNvSpPr txBox="1"/>
          <p:nvPr/>
        </p:nvSpPr>
        <p:spPr>
          <a:xfrm>
            <a:off x="3636407" y="1794929"/>
            <a:ext cx="3457575" cy="523220"/>
          </a:xfrm>
          <a:prstGeom prst="rect">
            <a:avLst/>
          </a:prstGeom>
          <a:noFill/>
        </p:spPr>
        <p:txBody>
          <a:bodyPr wrap="square" rtlCol="0">
            <a:spAutoFit/>
          </a:bodyPr>
          <a:lstStyle/>
          <a:p>
            <a:r>
              <a:rPr kumimoji="1" lang="zh-CN" altLang="en-US" sz="2800" dirty="0">
                <a:highlight>
                  <a:srgbClr val="C0C0C0"/>
                </a:highlight>
                <a:latin typeface="+mn-ea"/>
              </a:rPr>
              <a:t>工艺误差、噪声影响</a:t>
            </a:r>
          </a:p>
        </p:txBody>
      </p:sp>
      <p:sp>
        <p:nvSpPr>
          <p:cNvPr id="8" name="文本框 7">
            <a:extLst>
              <a:ext uri="{FF2B5EF4-FFF2-40B4-BE49-F238E27FC236}">
                <a16:creationId xmlns:a16="http://schemas.microsoft.com/office/drawing/2014/main" id="{09E9AA33-8BF3-48E3-B6A5-F5C90402550E}"/>
              </a:ext>
            </a:extLst>
          </p:cNvPr>
          <p:cNvSpPr txBox="1"/>
          <p:nvPr/>
        </p:nvSpPr>
        <p:spPr>
          <a:xfrm>
            <a:off x="4374972" y="3429861"/>
            <a:ext cx="1980446" cy="523220"/>
          </a:xfrm>
          <a:prstGeom prst="rect">
            <a:avLst/>
          </a:prstGeom>
          <a:noFill/>
        </p:spPr>
        <p:txBody>
          <a:bodyPr wrap="square" rtlCol="0">
            <a:spAutoFit/>
          </a:bodyPr>
          <a:lstStyle/>
          <a:p>
            <a:r>
              <a:rPr kumimoji="1" lang="zh-CN" altLang="en-US" sz="2800" dirty="0">
                <a:highlight>
                  <a:srgbClr val="C0C0C0"/>
                </a:highlight>
                <a:latin typeface="+mn-ea"/>
              </a:rPr>
              <a:t>明显的误差</a:t>
            </a:r>
          </a:p>
        </p:txBody>
      </p:sp>
      <p:cxnSp>
        <p:nvCxnSpPr>
          <p:cNvPr id="9" name="直接箭头连接符 8">
            <a:extLst>
              <a:ext uri="{FF2B5EF4-FFF2-40B4-BE49-F238E27FC236}">
                <a16:creationId xmlns:a16="http://schemas.microsoft.com/office/drawing/2014/main" id="{BF353FB0-BF20-47C7-9B7D-12BAC6E038BD}"/>
              </a:ext>
            </a:extLst>
          </p:cNvPr>
          <p:cNvCxnSpPr>
            <a:cxnSpLocks/>
            <a:stCxn id="8" idx="2"/>
            <a:endCxn id="10" idx="0"/>
          </p:cNvCxnSpPr>
          <p:nvPr/>
        </p:nvCxnSpPr>
        <p:spPr>
          <a:xfrm>
            <a:off x="5365195" y="3953081"/>
            <a:ext cx="0" cy="11125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F48D17D4-ED4D-4408-BF39-44BE246235CD}"/>
              </a:ext>
            </a:extLst>
          </p:cNvPr>
          <p:cNvSpPr txBox="1"/>
          <p:nvPr/>
        </p:nvSpPr>
        <p:spPr>
          <a:xfrm>
            <a:off x="4478917" y="5065654"/>
            <a:ext cx="1772555" cy="523220"/>
          </a:xfrm>
          <a:prstGeom prst="rect">
            <a:avLst/>
          </a:prstGeom>
          <a:noFill/>
        </p:spPr>
        <p:txBody>
          <a:bodyPr wrap="square" rtlCol="0">
            <a:spAutoFit/>
          </a:bodyPr>
          <a:lstStyle/>
          <a:p>
            <a:r>
              <a:rPr kumimoji="1" lang="zh-CN" altLang="en-US" sz="2800" dirty="0">
                <a:highlight>
                  <a:srgbClr val="C0C0C0"/>
                </a:highlight>
                <a:latin typeface="+mn-ea"/>
              </a:rPr>
              <a:t>准确率低</a:t>
            </a:r>
          </a:p>
        </p:txBody>
      </p:sp>
      <p:sp>
        <p:nvSpPr>
          <p:cNvPr id="17" name="文本框 16">
            <a:extLst>
              <a:ext uri="{FF2B5EF4-FFF2-40B4-BE49-F238E27FC236}">
                <a16:creationId xmlns:a16="http://schemas.microsoft.com/office/drawing/2014/main" id="{22CD5C7F-C35D-4386-B605-218A88233A5A}"/>
              </a:ext>
            </a:extLst>
          </p:cNvPr>
          <p:cNvSpPr txBox="1"/>
          <p:nvPr/>
        </p:nvSpPr>
        <p:spPr>
          <a:xfrm>
            <a:off x="5474060" y="2629851"/>
            <a:ext cx="1554823" cy="369282"/>
          </a:xfrm>
          <a:prstGeom prst="rect">
            <a:avLst/>
          </a:prstGeom>
          <a:noFill/>
        </p:spPr>
        <p:txBody>
          <a:bodyPr wrap="square" rtlCol="0">
            <a:spAutoFit/>
          </a:bodyPr>
          <a:lstStyle/>
          <a:p>
            <a:r>
              <a:rPr lang="zh-CN" altLang="en-US" b="1" dirty="0"/>
              <a:t>相位电压映射</a:t>
            </a:r>
          </a:p>
        </p:txBody>
      </p:sp>
      <p:sp>
        <p:nvSpPr>
          <p:cNvPr id="19" name="文本框 18">
            <a:extLst>
              <a:ext uri="{FF2B5EF4-FFF2-40B4-BE49-F238E27FC236}">
                <a16:creationId xmlns:a16="http://schemas.microsoft.com/office/drawing/2014/main" id="{84D6B826-34B3-4108-9931-E409858444C4}"/>
              </a:ext>
            </a:extLst>
          </p:cNvPr>
          <p:cNvSpPr txBox="1"/>
          <p:nvPr/>
        </p:nvSpPr>
        <p:spPr>
          <a:xfrm>
            <a:off x="5539883" y="4306273"/>
            <a:ext cx="1112234" cy="369298"/>
          </a:xfrm>
          <a:prstGeom prst="rect">
            <a:avLst/>
          </a:prstGeom>
          <a:noFill/>
        </p:spPr>
        <p:txBody>
          <a:bodyPr wrap="square" rtlCol="0">
            <a:spAutoFit/>
          </a:bodyPr>
          <a:lstStyle/>
          <a:p>
            <a:r>
              <a:rPr lang="zh-CN" altLang="en-US" b="1" dirty="0"/>
              <a:t>验证</a:t>
            </a:r>
          </a:p>
        </p:txBody>
      </p:sp>
    </p:spTree>
    <p:extLst>
      <p:ext uri="{BB962C8B-B14F-4D97-AF65-F5344CB8AC3E}">
        <p14:creationId xmlns:p14="http://schemas.microsoft.com/office/powerpoint/2010/main" val="2203209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椭圆 35">
            <a:extLst>
              <a:ext uri="{FF2B5EF4-FFF2-40B4-BE49-F238E27FC236}">
                <a16:creationId xmlns:a16="http://schemas.microsoft.com/office/drawing/2014/main" id="{FF584215-9B71-4496-A4C0-805D3FE6A5A4}"/>
              </a:ext>
            </a:extLst>
          </p:cNvPr>
          <p:cNvSpPr/>
          <p:nvPr/>
        </p:nvSpPr>
        <p:spPr>
          <a:xfrm>
            <a:off x="407983" y="3210445"/>
            <a:ext cx="11364917" cy="3244810"/>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dirty="0"/>
          </a:p>
        </p:txBody>
      </p:sp>
      <p:sp>
        <p:nvSpPr>
          <p:cNvPr id="5" name="矩形: 圆角 4">
            <a:extLst>
              <a:ext uri="{FF2B5EF4-FFF2-40B4-BE49-F238E27FC236}">
                <a16:creationId xmlns:a16="http://schemas.microsoft.com/office/drawing/2014/main" id="{1D311D75-5A0D-4895-AA0D-A7521A2EB97C}"/>
              </a:ext>
            </a:extLst>
          </p:cNvPr>
          <p:cNvSpPr/>
          <p:nvPr/>
        </p:nvSpPr>
        <p:spPr>
          <a:xfrm>
            <a:off x="628646" y="523875"/>
            <a:ext cx="1962150" cy="8572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b="1" dirty="0">
                <a:solidFill>
                  <a:schemeClr val="tx1"/>
                </a:solidFill>
              </a:rPr>
              <a:t>权重矩阵</a:t>
            </a:r>
          </a:p>
        </p:txBody>
      </p:sp>
      <p:sp>
        <p:nvSpPr>
          <p:cNvPr id="6" name="矩形: 圆角 5">
            <a:extLst>
              <a:ext uri="{FF2B5EF4-FFF2-40B4-BE49-F238E27FC236}">
                <a16:creationId xmlns:a16="http://schemas.microsoft.com/office/drawing/2014/main" id="{542844A1-B616-4CA8-9B4D-6E33377BA254}"/>
              </a:ext>
            </a:extLst>
          </p:cNvPr>
          <p:cNvSpPr/>
          <p:nvPr/>
        </p:nvSpPr>
        <p:spPr>
          <a:xfrm>
            <a:off x="3619500" y="523875"/>
            <a:ext cx="1962150" cy="8572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2800" b="1" dirty="0">
                <a:solidFill>
                  <a:schemeClr val="tx1"/>
                </a:solidFill>
              </a:rPr>
              <a:t>SVD</a:t>
            </a:r>
            <a:r>
              <a:rPr lang="zh-CN" altLang="en-US" sz="2800" b="1" dirty="0">
                <a:solidFill>
                  <a:schemeClr val="tx1"/>
                </a:solidFill>
              </a:rPr>
              <a:t>分解</a:t>
            </a:r>
          </a:p>
        </p:txBody>
      </p:sp>
      <p:sp>
        <p:nvSpPr>
          <p:cNvPr id="7" name="矩形: 圆角 6">
            <a:extLst>
              <a:ext uri="{FF2B5EF4-FFF2-40B4-BE49-F238E27FC236}">
                <a16:creationId xmlns:a16="http://schemas.microsoft.com/office/drawing/2014/main" id="{9A52377A-1C5C-4484-8492-0C860AFBF282}"/>
              </a:ext>
            </a:extLst>
          </p:cNvPr>
          <p:cNvSpPr/>
          <p:nvPr/>
        </p:nvSpPr>
        <p:spPr>
          <a:xfrm>
            <a:off x="6610352" y="523875"/>
            <a:ext cx="1962150" cy="8572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b="1" dirty="0">
                <a:solidFill>
                  <a:schemeClr val="tx1"/>
                </a:solidFill>
              </a:rPr>
              <a:t>相移值</a:t>
            </a:r>
          </a:p>
        </p:txBody>
      </p:sp>
      <p:sp>
        <p:nvSpPr>
          <p:cNvPr id="8" name="矩形: 圆角 7">
            <a:extLst>
              <a:ext uri="{FF2B5EF4-FFF2-40B4-BE49-F238E27FC236}">
                <a16:creationId xmlns:a16="http://schemas.microsoft.com/office/drawing/2014/main" id="{C02F9ABA-ACFB-45D0-A81A-8A49CEF706C4}"/>
              </a:ext>
            </a:extLst>
          </p:cNvPr>
          <p:cNvSpPr/>
          <p:nvPr/>
        </p:nvSpPr>
        <p:spPr>
          <a:xfrm>
            <a:off x="9601204" y="523875"/>
            <a:ext cx="1962150" cy="85725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b="1" dirty="0">
                <a:solidFill>
                  <a:schemeClr val="tx1"/>
                </a:solidFill>
              </a:rPr>
              <a:t>电压配置</a:t>
            </a:r>
          </a:p>
        </p:txBody>
      </p:sp>
      <p:cxnSp>
        <p:nvCxnSpPr>
          <p:cNvPr id="11" name="直接箭头连接符 10">
            <a:extLst>
              <a:ext uri="{FF2B5EF4-FFF2-40B4-BE49-F238E27FC236}">
                <a16:creationId xmlns:a16="http://schemas.microsoft.com/office/drawing/2014/main" id="{82B3DF10-B32F-439F-8288-797EC72B0272}"/>
              </a:ext>
            </a:extLst>
          </p:cNvPr>
          <p:cNvCxnSpPr>
            <a:stCxn id="5" idx="3"/>
            <a:endCxn id="6" idx="1"/>
          </p:cNvCxnSpPr>
          <p:nvPr/>
        </p:nvCxnSpPr>
        <p:spPr>
          <a:xfrm>
            <a:off x="2590796" y="952500"/>
            <a:ext cx="1028704"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CE0E2451-B4C7-4ED7-B900-91D2833A3954}"/>
              </a:ext>
            </a:extLst>
          </p:cNvPr>
          <p:cNvCxnSpPr>
            <a:cxnSpLocks/>
            <a:stCxn id="6" idx="3"/>
            <a:endCxn id="7" idx="1"/>
          </p:cNvCxnSpPr>
          <p:nvPr/>
        </p:nvCxnSpPr>
        <p:spPr>
          <a:xfrm>
            <a:off x="5581650" y="952500"/>
            <a:ext cx="102870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82B3DF10-B32F-439F-8288-797EC72B0272}"/>
              </a:ext>
            </a:extLst>
          </p:cNvPr>
          <p:cNvCxnSpPr>
            <a:cxnSpLocks/>
            <a:stCxn id="7" idx="3"/>
            <a:endCxn id="8" idx="1"/>
          </p:cNvCxnSpPr>
          <p:nvPr/>
        </p:nvCxnSpPr>
        <p:spPr>
          <a:xfrm>
            <a:off x="8572502" y="952500"/>
            <a:ext cx="1028702"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9C3D3401-0A88-4741-8E67-D93CCA2853A3}"/>
              </a:ext>
            </a:extLst>
          </p:cNvPr>
          <p:cNvSpPr txBox="1"/>
          <p:nvPr/>
        </p:nvSpPr>
        <p:spPr>
          <a:xfrm>
            <a:off x="9601204" y="184190"/>
            <a:ext cx="2171696" cy="369332"/>
          </a:xfrm>
          <a:prstGeom prst="rect">
            <a:avLst/>
          </a:prstGeom>
          <a:noFill/>
        </p:spPr>
        <p:txBody>
          <a:bodyPr wrap="square" rtlCol="0">
            <a:spAutoFit/>
          </a:bodyPr>
          <a:lstStyle/>
          <a:p>
            <a:r>
              <a:rPr lang="zh-CN" altLang="en-US" b="1" dirty="0">
                <a:solidFill>
                  <a:srgbClr val="FF0000"/>
                </a:solidFill>
              </a:rPr>
              <a:t>受实际环境的影响</a:t>
            </a:r>
          </a:p>
        </p:txBody>
      </p:sp>
      <p:sp>
        <p:nvSpPr>
          <p:cNvPr id="22" name="文本框 21">
            <a:extLst>
              <a:ext uri="{FF2B5EF4-FFF2-40B4-BE49-F238E27FC236}">
                <a16:creationId xmlns:a16="http://schemas.microsoft.com/office/drawing/2014/main" id="{CAAEC5E6-92F7-4567-B996-33B9D7C43DD9}"/>
              </a:ext>
            </a:extLst>
          </p:cNvPr>
          <p:cNvSpPr txBox="1"/>
          <p:nvPr/>
        </p:nvSpPr>
        <p:spPr>
          <a:xfrm>
            <a:off x="5049837" y="2287115"/>
            <a:ext cx="2092325" cy="461665"/>
          </a:xfrm>
          <a:prstGeom prst="rect">
            <a:avLst/>
          </a:prstGeom>
          <a:noFill/>
        </p:spPr>
        <p:txBody>
          <a:bodyPr wrap="square" rtlCol="0">
            <a:spAutoFit/>
          </a:bodyPr>
          <a:lstStyle/>
          <a:p>
            <a:r>
              <a:rPr lang="zh-CN" altLang="en-US" sz="2400" b="1" dirty="0">
                <a:solidFill>
                  <a:srgbClr val="FF0000"/>
                </a:solidFill>
              </a:rPr>
              <a:t>此关系不可知</a:t>
            </a:r>
          </a:p>
        </p:txBody>
      </p:sp>
      <p:cxnSp>
        <p:nvCxnSpPr>
          <p:cNvPr id="23" name="直接箭头连接符 22">
            <a:extLst>
              <a:ext uri="{FF2B5EF4-FFF2-40B4-BE49-F238E27FC236}">
                <a16:creationId xmlns:a16="http://schemas.microsoft.com/office/drawing/2014/main" id="{E8F295C6-B468-4DA8-8899-197834CB0199}"/>
              </a:ext>
            </a:extLst>
          </p:cNvPr>
          <p:cNvCxnSpPr>
            <a:cxnSpLocks/>
          </p:cNvCxnSpPr>
          <p:nvPr/>
        </p:nvCxnSpPr>
        <p:spPr>
          <a:xfrm>
            <a:off x="6094413" y="2748780"/>
            <a:ext cx="7937" cy="461665"/>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8" name="连接符: 曲线 27">
            <a:extLst>
              <a:ext uri="{FF2B5EF4-FFF2-40B4-BE49-F238E27FC236}">
                <a16:creationId xmlns:a16="http://schemas.microsoft.com/office/drawing/2014/main" id="{F075DDE5-E857-4C12-90B6-E2AFC02A230F}"/>
              </a:ext>
            </a:extLst>
          </p:cNvPr>
          <p:cNvCxnSpPr>
            <a:cxnSpLocks/>
            <a:stCxn id="5" idx="2"/>
            <a:endCxn id="8" idx="2"/>
          </p:cNvCxnSpPr>
          <p:nvPr/>
        </p:nvCxnSpPr>
        <p:spPr>
          <a:xfrm rot="16200000" flipH="1">
            <a:off x="6096000" y="-3105154"/>
            <a:ext cx="12700" cy="8972558"/>
          </a:xfrm>
          <a:prstGeom prst="curvedConnector3">
            <a:avLst>
              <a:gd name="adj1" fmla="val 7050000"/>
            </a:avLst>
          </a:prstGeom>
          <a:ln w="1016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矩形: 圆角 31">
            <a:extLst>
              <a:ext uri="{FF2B5EF4-FFF2-40B4-BE49-F238E27FC236}">
                <a16:creationId xmlns:a16="http://schemas.microsoft.com/office/drawing/2014/main" id="{A76548D0-0658-444F-B584-34D797E71344}"/>
              </a:ext>
            </a:extLst>
          </p:cNvPr>
          <p:cNvSpPr/>
          <p:nvPr/>
        </p:nvSpPr>
        <p:spPr>
          <a:xfrm>
            <a:off x="933450" y="4286250"/>
            <a:ext cx="2686050" cy="9461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3200" b="1" dirty="0"/>
              <a:t>权重矩阵</a:t>
            </a:r>
          </a:p>
        </p:txBody>
      </p:sp>
      <p:sp>
        <p:nvSpPr>
          <p:cNvPr id="33" name="矩形: 圆角 32">
            <a:extLst>
              <a:ext uri="{FF2B5EF4-FFF2-40B4-BE49-F238E27FC236}">
                <a16:creationId xmlns:a16="http://schemas.microsoft.com/office/drawing/2014/main" id="{0E6E53E0-3B5D-4D9E-8E76-402E6837BBA5}"/>
              </a:ext>
            </a:extLst>
          </p:cNvPr>
          <p:cNvSpPr/>
          <p:nvPr/>
        </p:nvSpPr>
        <p:spPr>
          <a:xfrm>
            <a:off x="8572502" y="4286250"/>
            <a:ext cx="2686050" cy="94612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zh-CN" altLang="en-US" sz="3200" b="1" dirty="0"/>
              <a:t>电压配置</a:t>
            </a:r>
          </a:p>
        </p:txBody>
      </p:sp>
      <p:sp>
        <p:nvSpPr>
          <p:cNvPr id="34" name="标注: 左右箭头 33">
            <a:extLst>
              <a:ext uri="{FF2B5EF4-FFF2-40B4-BE49-F238E27FC236}">
                <a16:creationId xmlns:a16="http://schemas.microsoft.com/office/drawing/2014/main" id="{796A98FB-110C-4D91-A674-66FBED6240C1}"/>
              </a:ext>
            </a:extLst>
          </p:cNvPr>
          <p:cNvSpPr/>
          <p:nvPr/>
        </p:nvSpPr>
        <p:spPr>
          <a:xfrm>
            <a:off x="3617912" y="4111834"/>
            <a:ext cx="4953002" cy="1294959"/>
          </a:xfrm>
          <a:prstGeom prst="leftRightArrowCallout">
            <a:avLst>
              <a:gd name="adj1" fmla="val 16167"/>
              <a:gd name="adj2" fmla="val 20578"/>
              <a:gd name="adj3" fmla="val 29089"/>
              <a:gd name="adj4" fmla="val 481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b="1" dirty="0"/>
              <a:t>神经网络</a:t>
            </a:r>
          </a:p>
        </p:txBody>
      </p:sp>
    </p:spTree>
    <p:extLst>
      <p:ext uri="{BB962C8B-B14F-4D97-AF65-F5344CB8AC3E}">
        <p14:creationId xmlns:p14="http://schemas.microsoft.com/office/powerpoint/2010/main" val="3668013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00CEF11-AA61-4643-9721-039FD2AD1562}"/>
              </a:ext>
            </a:extLst>
          </p:cNvPr>
          <p:cNvSpPr>
            <a:spLocks noGrp="1"/>
          </p:cNvSpPr>
          <p:nvPr>
            <p:ph idx="1"/>
          </p:nvPr>
        </p:nvSpPr>
        <p:spPr>
          <a:xfrm>
            <a:off x="42879" y="219080"/>
            <a:ext cx="12192000" cy="1543049"/>
          </a:xfrm>
        </p:spPr>
        <p:txBody>
          <a:bodyPr>
            <a:normAutofit/>
          </a:bodyPr>
          <a:lstStyle/>
          <a:p>
            <a:pPr marL="514350" indent="-514350">
              <a:buFont typeface="+mj-lt"/>
              <a:buAutoNum type="arabicPeriod"/>
            </a:pPr>
            <a:r>
              <a:rPr lang="zh-CN" altLang="en-US" dirty="0"/>
              <a:t>通过随机改变加到移相器上的电压值，通过输出、输入推出权重矩阵</a:t>
            </a:r>
            <a:r>
              <a:rPr lang="en-US" altLang="zh-CN" dirty="0"/>
              <a:t>.</a:t>
            </a:r>
          </a:p>
          <a:p>
            <a:pPr marL="514350" indent="-514350">
              <a:buFont typeface="+mj-lt"/>
              <a:buAutoNum type="arabicPeriod"/>
            </a:pPr>
            <a:r>
              <a:rPr lang="zh-CN" altLang="en-US" dirty="0"/>
              <a:t>将权重矩阵作为输入，移相器电压值作为输出，进行训练。得到权重矩阵与电压配置的关系。</a:t>
            </a:r>
            <a:endParaRPr lang="en-US" altLang="zh-CN" dirty="0"/>
          </a:p>
        </p:txBody>
      </p:sp>
      <p:sp>
        <p:nvSpPr>
          <p:cNvPr id="4" name="矩形: 棱台 3">
            <a:extLst>
              <a:ext uri="{FF2B5EF4-FFF2-40B4-BE49-F238E27FC236}">
                <a16:creationId xmlns:a16="http://schemas.microsoft.com/office/drawing/2014/main" id="{0D4DE5CC-A6AD-4CFE-A53A-875860929680}"/>
              </a:ext>
            </a:extLst>
          </p:cNvPr>
          <p:cNvSpPr/>
          <p:nvPr/>
        </p:nvSpPr>
        <p:spPr>
          <a:xfrm>
            <a:off x="1981200" y="4381500"/>
            <a:ext cx="1828800" cy="161925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t>芯片</a:t>
            </a:r>
          </a:p>
        </p:txBody>
      </p:sp>
      <p:sp>
        <p:nvSpPr>
          <p:cNvPr id="5" name="箭头: 右 4">
            <a:extLst>
              <a:ext uri="{FF2B5EF4-FFF2-40B4-BE49-F238E27FC236}">
                <a16:creationId xmlns:a16="http://schemas.microsoft.com/office/drawing/2014/main" id="{4BFCA63E-D4AF-4433-B493-5399D9A234C3}"/>
              </a:ext>
            </a:extLst>
          </p:cNvPr>
          <p:cNvSpPr/>
          <p:nvPr/>
        </p:nvSpPr>
        <p:spPr>
          <a:xfrm>
            <a:off x="757237" y="4872037"/>
            <a:ext cx="1152525" cy="63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输入</a:t>
            </a:r>
          </a:p>
        </p:txBody>
      </p:sp>
      <p:sp>
        <p:nvSpPr>
          <p:cNvPr id="6" name="箭头: 右 5">
            <a:extLst>
              <a:ext uri="{FF2B5EF4-FFF2-40B4-BE49-F238E27FC236}">
                <a16:creationId xmlns:a16="http://schemas.microsoft.com/office/drawing/2014/main" id="{A74B98A2-7A24-4D99-B50F-FFE674A269E7}"/>
              </a:ext>
            </a:extLst>
          </p:cNvPr>
          <p:cNvSpPr/>
          <p:nvPr/>
        </p:nvSpPr>
        <p:spPr>
          <a:xfrm>
            <a:off x="3881438" y="4872037"/>
            <a:ext cx="1000125" cy="638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输出</a:t>
            </a:r>
          </a:p>
        </p:txBody>
      </p:sp>
      <p:sp>
        <p:nvSpPr>
          <p:cNvPr id="7" name="文本框 6">
            <a:extLst>
              <a:ext uri="{FF2B5EF4-FFF2-40B4-BE49-F238E27FC236}">
                <a16:creationId xmlns:a16="http://schemas.microsoft.com/office/drawing/2014/main" id="{85CF2443-63BA-4E9A-83BB-6F5925A7F2EE}"/>
              </a:ext>
            </a:extLst>
          </p:cNvPr>
          <p:cNvSpPr txBox="1"/>
          <p:nvPr/>
        </p:nvSpPr>
        <p:spPr>
          <a:xfrm>
            <a:off x="71438" y="4629150"/>
            <a:ext cx="838199" cy="1200329"/>
          </a:xfrm>
          <a:prstGeom prst="rect">
            <a:avLst/>
          </a:prstGeom>
          <a:noFill/>
        </p:spPr>
        <p:txBody>
          <a:bodyPr wrap="square" rtlCol="0">
            <a:spAutoFit/>
          </a:bodyPr>
          <a:lstStyle/>
          <a:p>
            <a:r>
              <a:rPr lang="en-US" altLang="zh-CN" sz="2400" b="1" dirty="0"/>
              <a:t>001010100</a:t>
            </a:r>
            <a:endParaRPr lang="zh-CN" altLang="en-US" sz="2400" b="1" dirty="0"/>
          </a:p>
        </p:txBody>
      </p:sp>
      <p:sp>
        <p:nvSpPr>
          <p:cNvPr id="10" name="矩形: 圆角 9">
            <a:extLst>
              <a:ext uri="{FF2B5EF4-FFF2-40B4-BE49-F238E27FC236}">
                <a16:creationId xmlns:a16="http://schemas.microsoft.com/office/drawing/2014/main" id="{D57C9348-75B9-410F-B0DA-1430097A475E}"/>
              </a:ext>
            </a:extLst>
          </p:cNvPr>
          <p:cNvSpPr/>
          <p:nvPr/>
        </p:nvSpPr>
        <p:spPr>
          <a:xfrm>
            <a:off x="2228850" y="2457452"/>
            <a:ext cx="158115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b="1" dirty="0"/>
              <a:t>随机生成</a:t>
            </a:r>
            <a:endParaRPr lang="en-US" altLang="zh-CN" sz="2400" b="1" dirty="0"/>
          </a:p>
          <a:p>
            <a:pPr algn="ctr"/>
            <a:r>
              <a:rPr lang="zh-CN" altLang="en-US" sz="2400" b="1" dirty="0"/>
              <a:t>相位值</a:t>
            </a:r>
          </a:p>
        </p:txBody>
      </p:sp>
      <p:sp>
        <p:nvSpPr>
          <p:cNvPr id="11" name="矩形: 圆角 10">
            <a:extLst>
              <a:ext uri="{FF2B5EF4-FFF2-40B4-BE49-F238E27FC236}">
                <a16:creationId xmlns:a16="http://schemas.microsoft.com/office/drawing/2014/main" id="{256515AF-E967-4E0A-AABD-11B7D7FFEE66}"/>
              </a:ext>
            </a:extLst>
          </p:cNvPr>
          <p:cNvSpPr/>
          <p:nvPr/>
        </p:nvSpPr>
        <p:spPr>
          <a:xfrm>
            <a:off x="4953001" y="4733924"/>
            <a:ext cx="158115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400" b="1" dirty="0"/>
              <a:t>权重矩阵</a:t>
            </a:r>
          </a:p>
        </p:txBody>
      </p:sp>
      <p:cxnSp>
        <p:nvCxnSpPr>
          <p:cNvPr id="13" name="直接箭头连接符 12">
            <a:extLst>
              <a:ext uri="{FF2B5EF4-FFF2-40B4-BE49-F238E27FC236}">
                <a16:creationId xmlns:a16="http://schemas.microsoft.com/office/drawing/2014/main" id="{7626FDC3-B1A8-42FD-81F6-C6F10E9D9152}"/>
              </a:ext>
            </a:extLst>
          </p:cNvPr>
          <p:cNvCxnSpPr>
            <a:cxnSpLocks/>
          </p:cNvCxnSpPr>
          <p:nvPr/>
        </p:nvCxnSpPr>
        <p:spPr>
          <a:xfrm>
            <a:off x="2514600" y="3371852"/>
            <a:ext cx="0" cy="10096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04C5F039-4F82-4CED-AFBA-11EBE2AE2067}"/>
              </a:ext>
            </a:extLst>
          </p:cNvPr>
          <p:cNvCxnSpPr>
            <a:cxnSpLocks/>
          </p:cNvCxnSpPr>
          <p:nvPr/>
        </p:nvCxnSpPr>
        <p:spPr>
          <a:xfrm>
            <a:off x="2828925" y="3371852"/>
            <a:ext cx="0" cy="10096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E919A02-5D44-4DC3-A77D-AE5D3199FDD9}"/>
              </a:ext>
            </a:extLst>
          </p:cNvPr>
          <p:cNvCxnSpPr>
            <a:cxnSpLocks/>
          </p:cNvCxnSpPr>
          <p:nvPr/>
        </p:nvCxnSpPr>
        <p:spPr>
          <a:xfrm>
            <a:off x="3486150" y="3371852"/>
            <a:ext cx="0" cy="10096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E40F17A6-2D10-4E22-95B2-58553080969A}"/>
              </a:ext>
            </a:extLst>
          </p:cNvPr>
          <p:cNvCxnSpPr>
            <a:cxnSpLocks/>
          </p:cNvCxnSpPr>
          <p:nvPr/>
        </p:nvCxnSpPr>
        <p:spPr>
          <a:xfrm>
            <a:off x="3200400" y="3371852"/>
            <a:ext cx="0" cy="100964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11943E1-63CD-4AA7-943D-E079D88BE328}"/>
              </a:ext>
            </a:extLst>
          </p:cNvPr>
          <p:cNvCxnSpPr>
            <a:cxnSpLocks/>
            <a:stCxn id="10" idx="3"/>
          </p:cNvCxnSpPr>
          <p:nvPr/>
        </p:nvCxnSpPr>
        <p:spPr>
          <a:xfrm>
            <a:off x="3810000" y="2914652"/>
            <a:ext cx="4286259"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27" name="矩形: 圆角 26">
            <a:extLst>
              <a:ext uri="{FF2B5EF4-FFF2-40B4-BE49-F238E27FC236}">
                <a16:creationId xmlns:a16="http://schemas.microsoft.com/office/drawing/2014/main" id="{25CCDBE4-BC65-4FFF-A4B9-734C64667A82}"/>
              </a:ext>
            </a:extLst>
          </p:cNvPr>
          <p:cNvSpPr/>
          <p:nvPr/>
        </p:nvSpPr>
        <p:spPr>
          <a:xfrm>
            <a:off x="8096260" y="2457453"/>
            <a:ext cx="1914532" cy="319087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2800" b="1" dirty="0"/>
              <a:t>神经网络</a:t>
            </a:r>
            <a:endParaRPr lang="en-US" altLang="zh-CN" sz="2800" b="1" dirty="0"/>
          </a:p>
          <a:p>
            <a:pPr algn="ctr"/>
            <a:r>
              <a:rPr lang="zh-CN" altLang="en-US" sz="2800" b="1" dirty="0"/>
              <a:t>训练</a:t>
            </a:r>
          </a:p>
        </p:txBody>
      </p:sp>
      <p:cxnSp>
        <p:nvCxnSpPr>
          <p:cNvPr id="29" name="直接箭头连接符 28">
            <a:extLst>
              <a:ext uri="{FF2B5EF4-FFF2-40B4-BE49-F238E27FC236}">
                <a16:creationId xmlns:a16="http://schemas.microsoft.com/office/drawing/2014/main" id="{D3AB0241-AB5F-4584-B6D9-901CB72F7345}"/>
              </a:ext>
            </a:extLst>
          </p:cNvPr>
          <p:cNvCxnSpPr>
            <a:cxnSpLocks/>
            <a:stCxn id="11" idx="3"/>
          </p:cNvCxnSpPr>
          <p:nvPr/>
        </p:nvCxnSpPr>
        <p:spPr>
          <a:xfrm>
            <a:off x="6534151" y="5191124"/>
            <a:ext cx="1562108"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33" name="文本框 32">
            <a:extLst>
              <a:ext uri="{FF2B5EF4-FFF2-40B4-BE49-F238E27FC236}">
                <a16:creationId xmlns:a16="http://schemas.microsoft.com/office/drawing/2014/main" id="{D7C7606A-760B-4B56-A065-872E54E42CBC}"/>
              </a:ext>
            </a:extLst>
          </p:cNvPr>
          <p:cNvSpPr txBox="1"/>
          <p:nvPr/>
        </p:nvSpPr>
        <p:spPr>
          <a:xfrm>
            <a:off x="4862529" y="2158001"/>
            <a:ext cx="1866899" cy="1238096"/>
          </a:xfrm>
          <a:prstGeom prst="rect">
            <a:avLst/>
          </a:prstGeom>
          <a:noFill/>
        </p:spPr>
        <p:txBody>
          <a:bodyPr wrap="square" rtlCol="0">
            <a:spAutoFit/>
          </a:bodyPr>
          <a:lstStyle/>
          <a:p>
            <a:pPr>
              <a:lnSpc>
                <a:spcPct val="200000"/>
              </a:lnSpc>
            </a:pPr>
            <a:r>
              <a:rPr lang="zh-CN" altLang="en-US" sz="2000" b="1" dirty="0"/>
              <a:t>作为神经网络</a:t>
            </a:r>
            <a:endParaRPr lang="en-US" altLang="zh-CN" sz="2000" b="1" dirty="0"/>
          </a:p>
          <a:p>
            <a:pPr>
              <a:lnSpc>
                <a:spcPct val="200000"/>
              </a:lnSpc>
            </a:pPr>
            <a:r>
              <a:rPr lang="zh-CN" altLang="en-US" sz="2000" b="1" dirty="0"/>
              <a:t>训练</a:t>
            </a:r>
            <a:r>
              <a:rPr lang="zh-CN" altLang="en-US" sz="2000" b="1" dirty="0">
                <a:solidFill>
                  <a:srgbClr val="FF0000"/>
                </a:solidFill>
              </a:rPr>
              <a:t>输出</a:t>
            </a:r>
          </a:p>
        </p:txBody>
      </p:sp>
      <p:sp>
        <p:nvSpPr>
          <p:cNvPr id="34" name="文本框 33">
            <a:extLst>
              <a:ext uri="{FF2B5EF4-FFF2-40B4-BE49-F238E27FC236}">
                <a16:creationId xmlns:a16="http://schemas.microsoft.com/office/drawing/2014/main" id="{F5D8A8AF-B74B-493B-A31E-4846D232362A}"/>
              </a:ext>
            </a:extLst>
          </p:cNvPr>
          <p:cNvSpPr txBox="1"/>
          <p:nvPr/>
        </p:nvSpPr>
        <p:spPr>
          <a:xfrm>
            <a:off x="6462721" y="4429278"/>
            <a:ext cx="1866899" cy="1238096"/>
          </a:xfrm>
          <a:prstGeom prst="rect">
            <a:avLst/>
          </a:prstGeom>
          <a:noFill/>
        </p:spPr>
        <p:txBody>
          <a:bodyPr wrap="square" rtlCol="0">
            <a:spAutoFit/>
          </a:bodyPr>
          <a:lstStyle/>
          <a:p>
            <a:pPr>
              <a:lnSpc>
                <a:spcPct val="200000"/>
              </a:lnSpc>
            </a:pPr>
            <a:r>
              <a:rPr lang="zh-CN" altLang="en-US" sz="2000" b="1" dirty="0"/>
              <a:t>作为神经网络</a:t>
            </a:r>
            <a:endParaRPr lang="en-US" altLang="zh-CN" sz="2000" b="1" dirty="0"/>
          </a:p>
          <a:p>
            <a:pPr>
              <a:lnSpc>
                <a:spcPct val="200000"/>
              </a:lnSpc>
            </a:pPr>
            <a:r>
              <a:rPr lang="zh-CN" altLang="en-US" sz="2000" b="1" dirty="0"/>
              <a:t>训练</a:t>
            </a:r>
            <a:r>
              <a:rPr lang="zh-CN" altLang="en-US" sz="2000" b="1" dirty="0">
                <a:solidFill>
                  <a:srgbClr val="FF0000"/>
                </a:solidFill>
              </a:rPr>
              <a:t>输入</a:t>
            </a:r>
          </a:p>
        </p:txBody>
      </p:sp>
      <p:cxnSp>
        <p:nvCxnSpPr>
          <p:cNvPr id="35" name="直接箭头连接符 34">
            <a:extLst>
              <a:ext uri="{FF2B5EF4-FFF2-40B4-BE49-F238E27FC236}">
                <a16:creationId xmlns:a16="http://schemas.microsoft.com/office/drawing/2014/main" id="{C842DBBB-0B6E-49E3-A492-5D5D771BB3DF}"/>
              </a:ext>
            </a:extLst>
          </p:cNvPr>
          <p:cNvCxnSpPr>
            <a:cxnSpLocks/>
          </p:cNvCxnSpPr>
          <p:nvPr/>
        </p:nvCxnSpPr>
        <p:spPr>
          <a:xfrm>
            <a:off x="10044105" y="4095752"/>
            <a:ext cx="495300" cy="0"/>
          </a:xfrm>
          <a:prstGeom prst="straightConnector1">
            <a:avLst/>
          </a:prstGeom>
          <a:ln w="76200">
            <a:tailEnd type="triangle"/>
          </a:ln>
        </p:spPr>
        <p:style>
          <a:lnRef idx="3">
            <a:schemeClr val="accent6"/>
          </a:lnRef>
          <a:fillRef idx="0">
            <a:schemeClr val="accent6"/>
          </a:fillRef>
          <a:effectRef idx="2">
            <a:schemeClr val="accent6"/>
          </a:effectRef>
          <a:fontRef idx="minor">
            <a:schemeClr val="tx1"/>
          </a:fontRef>
        </p:style>
      </p:cxnSp>
      <p:sp>
        <p:nvSpPr>
          <p:cNvPr id="38" name="矩形: 圆角 37">
            <a:extLst>
              <a:ext uri="{FF2B5EF4-FFF2-40B4-BE49-F238E27FC236}">
                <a16:creationId xmlns:a16="http://schemas.microsoft.com/office/drawing/2014/main" id="{458CBC90-A780-4567-8731-5C2BD81984F0}"/>
              </a:ext>
            </a:extLst>
          </p:cNvPr>
          <p:cNvSpPr/>
          <p:nvPr/>
        </p:nvSpPr>
        <p:spPr>
          <a:xfrm>
            <a:off x="10472746" y="2914652"/>
            <a:ext cx="1647816" cy="2419348"/>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zh-CN" altLang="en-US" sz="2400" b="1" dirty="0">
                <a:solidFill>
                  <a:schemeClr val="accent1">
                    <a:lumMod val="75000"/>
                  </a:schemeClr>
                </a:solidFill>
              </a:rPr>
              <a:t>权重矩阵与</a:t>
            </a:r>
            <a:endParaRPr lang="en-US" altLang="zh-CN" sz="2400" b="1" dirty="0">
              <a:solidFill>
                <a:schemeClr val="accent1">
                  <a:lumMod val="75000"/>
                </a:schemeClr>
              </a:solidFill>
            </a:endParaRPr>
          </a:p>
          <a:p>
            <a:pPr algn="ctr"/>
            <a:r>
              <a:rPr lang="zh-CN" altLang="en-US" sz="2400" b="1" dirty="0">
                <a:solidFill>
                  <a:schemeClr val="accent1">
                    <a:lumMod val="75000"/>
                  </a:schemeClr>
                </a:solidFill>
              </a:rPr>
              <a:t>电压配置的关系</a:t>
            </a:r>
          </a:p>
        </p:txBody>
      </p:sp>
      <p:sp>
        <p:nvSpPr>
          <p:cNvPr id="39" name="文本框 38">
            <a:extLst>
              <a:ext uri="{FF2B5EF4-FFF2-40B4-BE49-F238E27FC236}">
                <a16:creationId xmlns:a16="http://schemas.microsoft.com/office/drawing/2014/main" id="{4F09913E-69FE-4947-8C25-13BC973AB40E}"/>
              </a:ext>
            </a:extLst>
          </p:cNvPr>
          <p:cNvSpPr txBox="1"/>
          <p:nvPr/>
        </p:nvSpPr>
        <p:spPr>
          <a:xfrm>
            <a:off x="10001251" y="3451653"/>
            <a:ext cx="514350" cy="1144031"/>
          </a:xfrm>
          <a:prstGeom prst="rect">
            <a:avLst/>
          </a:prstGeom>
          <a:noFill/>
        </p:spPr>
        <p:txBody>
          <a:bodyPr wrap="square" rtlCol="0">
            <a:spAutoFit/>
          </a:bodyPr>
          <a:lstStyle/>
          <a:p>
            <a:pPr>
              <a:lnSpc>
                <a:spcPct val="150000"/>
              </a:lnSpc>
            </a:pPr>
            <a:r>
              <a:rPr lang="zh-CN" altLang="en-US" sz="2400" b="1" dirty="0"/>
              <a:t>得</a:t>
            </a:r>
            <a:endParaRPr lang="en-US" altLang="zh-CN" sz="2400" b="1" dirty="0"/>
          </a:p>
          <a:p>
            <a:pPr>
              <a:lnSpc>
                <a:spcPct val="150000"/>
              </a:lnSpc>
            </a:pPr>
            <a:r>
              <a:rPr lang="zh-CN" altLang="en-US" sz="2400" b="1" dirty="0"/>
              <a:t>到</a:t>
            </a:r>
          </a:p>
        </p:txBody>
      </p:sp>
    </p:spTree>
    <p:extLst>
      <p:ext uri="{BB962C8B-B14F-4D97-AF65-F5344CB8AC3E}">
        <p14:creationId xmlns:p14="http://schemas.microsoft.com/office/powerpoint/2010/main" val="70040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9B09530-D92B-0748-A60A-AC11930E01E4}"/>
              </a:ext>
            </a:extLst>
          </p:cNvPr>
          <p:cNvSpPr>
            <a:spLocks noGrp="1"/>
          </p:cNvSpPr>
          <p:nvPr>
            <p:ph idx="1"/>
          </p:nvPr>
        </p:nvSpPr>
        <p:spPr>
          <a:xfrm>
            <a:off x="3421818" y="1870018"/>
            <a:ext cx="6041157" cy="3127283"/>
          </a:xfrm>
        </p:spPr>
        <p:txBody>
          <a:bodyPr>
            <a:normAutofit/>
          </a:bodyPr>
          <a:lstStyle/>
          <a:p>
            <a:r>
              <a:rPr kumimoji="1" lang="en-US" altLang="zh-CN" dirty="0"/>
              <a:t>1.</a:t>
            </a:r>
            <a:r>
              <a:rPr kumimoji="1" lang="zh-CN" altLang="en-US" dirty="0"/>
              <a:t>有哪些？</a:t>
            </a:r>
            <a:endParaRPr kumimoji="1" lang="en-US" altLang="zh-CN" dirty="0"/>
          </a:p>
          <a:p>
            <a:r>
              <a:rPr kumimoji="1" lang="en-US" altLang="zh-CN" dirty="0"/>
              <a:t>2.</a:t>
            </a:r>
            <a:r>
              <a:rPr kumimoji="1" lang="zh-CN" altLang="en-US" dirty="0"/>
              <a:t>我们做的哪个？</a:t>
            </a:r>
            <a:endParaRPr kumimoji="1" lang="en-US" altLang="zh-CN" dirty="0"/>
          </a:p>
          <a:p>
            <a:r>
              <a:rPr kumimoji="1" lang="en-US" altLang="zh-CN" dirty="0"/>
              <a:t>3.</a:t>
            </a:r>
            <a:r>
              <a:rPr kumimoji="1" lang="zh-CN" altLang="en-US" dirty="0"/>
              <a:t>用的什么方法？</a:t>
            </a:r>
            <a:endParaRPr kumimoji="1" lang="en-US" altLang="zh-CN" dirty="0"/>
          </a:p>
          <a:p>
            <a:r>
              <a:rPr kumimoji="1" lang="en-US" altLang="zh-CN" dirty="0"/>
              <a:t>4.</a:t>
            </a:r>
            <a:r>
              <a:rPr kumimoji="1" lang="zh-CN" altLang="en-US" dirty="0"/>
              <a:t>有什么缺点？</a:t>
            </a:r>
            <a:endParaRPr kumimoji="1" lang="en-US" altLang="zh-CN" dirty="0"/>
          </a:p>
          <a:p>
            <a:r>
              <a:rPr kumimoji="1" lang="en-US" altLang="zh-CN" dirty="0"/>
              <a:t>5.</a:t>
            </a:r>
            <a:r>
              <a:rPr kumimoji="1" lang="zh-CN" altLang="en-US" dirty="0"/>
              <a:t>解决方案？</a:t>
            </a:r>
            <a:r>
              <a:rPr kumimoji="1" lang="en-US" altLang="zh-CN" dirty="0"/>
              <a:t>————</a:t>
            </a:r>
            <a:r>
              <a:rPr kumimoji="1" lang="zh-CN" altLang="en-US" dirty="0"/>
              <a:t>我在做的方向</a:t>
            </a:r>
          </a:p>
          <a:p>
            <a:endParaRPr kumimoji="1" lang="zh-CN" altLang="en-US" dirty="0"/>
          </a:p>
        </p:txBody>
      </p:sp>
    </p:spTree>
    <p:extLst>
      <p:ext uri="{BB962C8B-B14F-4D97-AF65-F5344CB8AC3E}">
        <p14:creationId xmlns:p14="http://schemas.microsoft.com/office/powerpoint/2010/main" val="820791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9485A-19EC-4F1F-9B15-588A4DBD3158}"/>
              </a:ext>
            </a:extLst>
          </p:cNvPr>
          <p:cNvSpPr>
            <a:spLocks noGrp="1"/>
          </p:cNvSpPr>
          <p:nvPr>
            <p:ph type="title"/>
          </p:nvPr>
        </p:nvSpPr>
        <p:spPr>
          <a:xfrm>
            <a:off x="2305050" y="-376764"/>
            <a:ext cx="10515600" cy="1325563"/>
          </a:xfrm>
        </p:spPr>
        <p:txBody>
          <a:bodyPr/>
          <a:lstStyle/>
          <a:p>
            <a:r>
              <a:rPr lang="zh-CN" altLang="en-US" b="1" dirty="0"/>
              <a:t>第一步</a:t>
            </a:r>
            <a:r>
              <a:rPr lang="en-US" altLang="zh-CN" b="1" dirty="0"/>
              <a:t>——</a:t>
            </a:r>
            <a:r>
              <a:rPr lang="zh-CN" altLang="en-US" b="1" dirty="0"/>
              <a:t>仿真验证</a:t>
            </a:r>
          </a:p>
        </p:txBody>
      </p:sp>
      <p:pic>
        <p:nvPicPr>
          <p:cNvPr id="6" name="图片 5">
            <a:extLst>
              <a:ext uri="{FF2B5EF4-FFF2-40B4-BE49-F238E27FC236}">
                <a16:creationId xmlns:a16="http://schemas.microsoft.com/office/drawing/2014/main" id="{FCECD3E6-72DE-447C-88C4-2DB6D43DC1C1}"/>
              </a:ext>
            </a:extLst>
          </p:cNvPr>
          <p:cNvPicPr>
            <a:picLocks noChangeAspect="1"/>
          </p:cNvPicPr>
          <p:nvPr/>
        </p:nvPicPr>
        <p:blipFill>
          <a:blip r:embed="rId2"/>
          <a:stretch>
            <a:fillRect/>
          </a:stretch>
        </p:blipFill>
        <p:spPr>
          <a:xfrm>
            <a:off x="38100" y="1035775"/>
            <a:ext cx="12095238" cy="5800000"/>
          </a:xfrm>
          <a:prstGeom prst="rect">
            <a:avLst/>
          </a:prstGeom>
        </p:spPr>
      </p:pic>
      <p:sp>
        <p:nvSpPr>
          <p:cNvPr id="7" name="文本框 6">
            <a:extLst>
              <a:ext uri="{FF2B5EF4-FFF2-40B4-BE49-F238E27FC236}">
                <a16:creationId xmlns:a16="http://schemas.microsoft.com/office/drawing/2014/main" id="{5CC771F4-9389-4B18-805E-A5EE59218597}"/>
              </a:ext>
            </a:extLst>
          </p:cNvPr>
          <p:cNvSpPr txBox="1"/>
          <p:nvPr/>
        </p:nvSpPr>
        <p:spPr>
          <a:xfrm>
            <a:off x="10980644" y="1743661"/>
            <a:ext cx="184731" cy="369332"/>
          </a:xfrm>
          <a:prstGeom prst="rect">
            <a:avLst/>
          </a:prstGeom>
          <a:noFill/>
        </p:spPr>
        <p:txBody>
          <a:bodyPr wrap="none" rtlCol="0">
            <a:spAutoFit/>
          </a:bodyPr>
          <a:lstStyle/>
          <a:p>
            <a:endParaRPr kumimoji="1" lang="zh-CN" altLang="en-US" dirty="0"/>
          </a:p>
        </p:txBody>
      </p:sp>
      <p:pic>
        <p:nvPicPr>
          <p:cNvPr id="8" name="图片 7">
            <a:extLst>
              <a:ext uri="{FF2B5EF4-FFF2-40B4-BE49-F238E27FC236}">
                <a16:creationId xmlns:a16="http://schemas.microsoft.com/office/drawing/2014/main" id="{34AA1B13-C34A-44FD-BF67-EABAD5EBD256}"/>
              </a:ext>
            </a:extLst>
          </p:cNvPr>
          <p:cNvPicPr>
            <a:picLocks noChangeAspect="1"/>
          </p:cNvPicPr>
          <p:nvPr/>
        </p:nvPicPr>
        <p:blipFill rotWithShape="1">
          <a:blip r:embed="rId3"/>
          <a:srcRect l="71725"/>
          <a:stretch/>
        </p:blipFill>
        <p:spPr>
          <a:xfrm>
            <a:off x="8533209" y="1430066"/>
            <a:ext cx="1005454" cy="1066800"/>
          </a:xfrm>
          <a:prstGeom prst="rect">
            <a:avLst/>
          </a:prstGeom>
        </p:spPr>
      </p:pic>
      <p:grpSp>
        <p:nvGrpSpPr>
          <p:cNvPr id="9" name="组合 8">
            <a:extLst>
              <a:ext uri="{FF2B5EF4-FFF2-40B4-BE49-F238E27FC236}">
                <a16:creationId xmlns:a16="http://schemas.microsoft.com/office/drawing/2014/main" id="{DFDCE978-C9B2-4F24-A2B4-229DB2E6C13F}"/>
              </a:ext>
            </a:extLst>
          </p:cNvPr>
          <p:cNvGrpSpPr/>
          <p:nvPr/>
        </p:nvGrpSpPr>
        <p:grpSpPr>
          <a:xfrm>
            <a:off x="5569070" y="1434379"/>
            <a:ext cx="751697" cy="1066800"/>
            <a:chOff x="5666356" y="1219200"/>
            <a:chExt cx="751697" cy="1066800"/>
          </a:xfrm>
        </p:grpSpPr>
        <p:pic>
          <p:nvPicPr>
            <p:cNvPr id="10" name="图片 9">
              <a:extLst>
                <a:ext uri="{FF2B5EF4-FFF2-40B4-BE49-F238E27FC236}">
                  <a16:creationId xmlns:a16="http://schemas.microsoft.com/office/drawing/2014/main" id="{57603A24-8930-4881-931D-317CC36C5CBD}"/>
                </a:ext>
              </a:extLst>
            </p:cNvPr>
            <p:cNvPicPr>
              <a:picLocks noChangeAspect="1"/>
            </p:cNvPicPr>
            <p:nvPr/>
          </p:nvPicPr>
          <p:blipFill rotWithShape="1">
            <a:blip r:embed="rId3"/>
            <a:srcRect l="52985" r="28086"/>
            <a:stretch/>
          </p:blipFill>
          <p:spPr>
            <a:xfrm>
              <a:off x="5744952" y="1219200"/>
              <a:ext cx="673101" cy="1066800"/>
            </a:xfrm>
            <a:prstGeom prst="rect">
              <a:avLst/>
            </a:prstGeom>
          </p:spPr>
        </p:pic>
        <p:pic>
          <p:nvPicPr>
            <p:cNvPr id="11" name="图片 10">
              <a:extLst>
                <a:ext uri="{FF2B5EF4-FFF2-40B4-BE49-F238E27FC236}">
                  <a16:creationId xmlns:a16="http://schemas.microsoft.com/office/drawing/2014/main" id="{8F317528-E717-4E1A-9D73-63F788329985}"/>
                </a:ext>
              </a:extLst>
            </p:cNvPr>
            <p:cNvPicPr>
              <a:picLocks noChangeAspect="1"/>
            </p:cNvPicPr>
            <p:nvPr/>
          </p:nvPicPr>
          <p:blipFill>
            <a:blip r:embed="rId4"/>
            <a:stretch>
              <a:fillRect/>
            </a:stretch>
          </p:blipFill>
          <p:spPr>
            <a:xfrm>
              <a:off x="5744952" y="1481587"/>
              <a:ext cx="203200" cy="266700"/>
            </a:xfrm>
            <a:prstGeom prst="rect">
              <a:avLst/>
            </a:prstGeom>
          </p:spPr>
        </p:pic>
        <p:pic>
          <p:nvPicPr>
            <p:cNvPr id="12" name="图片 11">
              <a:extLst>
                <a:ext uri="{FF2B5EF4-FFF2-40B4-BE49-F238E27FC236}">
                  <a16:creationId xmlns:a16="http://schemas.microsoft.com/office/drawing/2014/main" id="{6025CA27-675D-4EA9-B5D2-E00020201985}"/>
                </a:ext>
              </a:extLst>
            </p:cNvPr>
            <p:cNvPicPr>
              <a:picLocks noChangeAspect="1"/>
            </p:cNvPicPr>
            <p:nvPr/>
          </p:nvPicPr>
          <p:blipFill>
            <a:blip r:embed="rId4"/>
            <a:stretch>
              <a:fillRect/>
            </a:stretch>
          </p:blipFill>
          <p:spPr>
            <a:xfrm>
              <a:off x="5666356" y="1690059"/>
              <a:ext cx="203200" cy="266700"/>
            </a:xfrm>
            <a:prstGeom prst="rect">
              <a:avLst/>
            </a:prstGeom>
          </p:spPr>
        </p:pic>
      </p:grpSp>
      <p:grpSp>
        <p:nvGrpSpPr>
          <p:cNvPr id="13" name="组合 12">
            <a:extLst>
              <a:ext uri="{FF2B5EF4-FFF2-40B4-BE49-F238E27FC236}">
                <a16:creationId xmlns:a16="http://schemas.microsoft.com/office/drawing/2014/main" id="{B1CB75DD-2C77-4ACB-A1D0-6297FFB81079}"/>
              </a:ext>
            </a:extLst>
          </p:cNvPr>
          <p:cNvGrpSpPr/>
          <p:nvPr/>
        </p:nvGrpSpPr>
        <p:grpSpPr>
          <a:xfrm>
            <a:off x="3233108" y="1430066"/>
            <a:ext cx="820712" cy="1066800"/>
            <a:chOff x="2794958" y="1367287"/>
            <a:chExt cx="820712" cy="1066800"/>
          </a:xfrm>
        </p:grpSpPr>
        <p:pic>
          <p:nvPicPr>
            <p:cNvPr id="14" name="图片 13">
              <a:extLst>
                <a:ext uri="{FF2B5EF4-FFF2-40B4-BE49-F238E27FC236}">
                  <a16:creationId xmlns:a16="http://schemas.microsoft.com/office/drawing/2014/main" id="{38029B27-1FED-4416-AADC-FFF1EAD47C58}"/>
                </a:ext>
              </a:extLst>
            </p:cNvPr>
            <p:cNvPicPr>
              <a:picLocks noChangeAspect="1"/>
            </p:cNvPicPr>
            <p:nvPr/>
          </p:nvPicPr>
          <p:blipFill rotWithShape="1">
            <a:blip r:embed="rId3"/>
            <a:srcRect l="41319" r="39753"/>
            <a:stretch/>
          </p:blipFill>
          <p:spPr>
            <a:xfrm>
              <a:off x="2794958" y="1367287"/>
              <a:ext cx="673102" cy="1066800"/>
            </a:xfrm>
            <a:prstGeom prst="rect">
              <a:avLst/>
            </a:prstGeom>
          </p:spPr>
        </p:pic>
        <p:pic>
          <p:nvPicPr>
            <p:cNvPr id="15" name="图片 14">
              <a:extLst>
                <a:ext uri="{FF2B5EF4-FFF2-40B4-BE49-F238E27FC236}">
                  <a16:creationId xmlns:a16="http://schemas.microsoft.com/office/drawing/2014/main" id="{1F5C285C-C65D-4F0A-AB4D-9A5845ABE54E}"/>
                </a:ext>
              </a:extLst>
            </p:cNvPr>
            <p:cNvPicPr>
              <a:picLocks noChangeAspect="1"/>
            </p:cNvPicPr>
            <p:nvPr/>
          </p:nvPicPr>
          <p:blipFill>
            <a:blip r:embed="rId5"/>
            <a:stretch>
              <a:fillRect/>
            </a:stretch>
          </p:blipFill>
          <p:spPr>
            <a:xfrm>
              <a:off x="3399770" y="1670016"/>
              <a:ext cx="215900" cy="190500"/>
            </a:xfrm>
            <a:prstGeom prst="rect">
              <a:avLst/>
            </a:prstGeom>
          </p:spPr>
        </p:pic>
        <p:pic>
          <p:nvPicPr>
            <p:cNvPr id="16" name="图片 15">
              <a:extLst>
                <a:ext uri="{FF2B5EF4-FFF2-40B4-BE49-F238E27FC236}">
                  <a16:creationId xmlns:a16="http://schemas.microsoft.com/office/drawing/2014/main" id="{02C25E26-076C-4DA5-BB22-A75EEAF8811C}"/>
                </a:ext>
              </a:extLst>
            </p:cNvPr>
            <p:cNvPicPr>
              <a:picLocks noChangeAspect="1"/>
            </p:cNvPicPr>
            <p:nvPr/>
          </p:nvPicPr>
          <p:blipFill>
            <a:blip r:embed="rId5"/>
            <a:stretch>
              <a:fillRect/>
            </a:stretch>
          </p:blipFill>
          <p:spPr>
            <a:xfrm>
              <a:off x="3274205" y="2020616"/>
              <a:ext cx="215900" cy="190500"/>
            </a:xfrm>
            <a:prstGeom prst="rect">
              <a:avLst/>
            </a:prstGeom>
          </p:spPr>
        </p:pic>
      </p:grpSp>
    </p:spTree>
    <p:extLst>
      <p:ext uri="{BB962C8B-B14F-4D97-AF65-F5344CB8AC3E}">
        <p14:creationId xmlns:p14="http://schemas.microsoft.com/office/powerpoint/2010/main" val="246599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20499F5-E7BE-45B7-AD44-EC9EB5FBD997}"/>
              </a:ext>
            </a:extLst>
          </p:cNvPr>
          <p:cNvPicPr>
            <a:picLocks noChangeAspect="1"/>
          </p:cNvPicPr>
          <p:nvPr/>
        </p:nvPicPr>
        <p:blipFill>
          <a:blip r:embed="rId2"/>
          <a:stretch>
            <a:fillRect/>
          </a:stretch>
        </p:blipFill>
        <p:spPr>
          <a:xfrm>
            <a:off x="359288" y="1243262"/>
            <a:ext cx="4219812" cy="2852488"/>
          </a:xfrm>
          <a:prstGeom prst="rect">
            <a:avLst/>
          </a:prstGeom>
        </p:spPr>
      </p:pic>
      <p:pic>
        <p:nvPicPr>
          <p:cNvPr id="6" name="图片 5">
            <a:extLst>
              <a:ext uri="{FF2B5EF4-FFF2-40B4-BE49-F238E27FC236}">
                <a16:creationId xmlns:a16="http://schemas.microsoft.com/office/drawing/2014/main" id="{01A0D693-EC02-488C-A021-CCA3B473E2A2}"/>
              </a:ext>
            </a:extLst>
          </p:cNvPr>
          <p:cNvPicPr>
            <a:picLocks noChangeAspect="1"/>
          </p:cNvPicPr>
          <p:nvPr/>
        </p:nvPicPr>
        <p:blipFill>
          <a:blip r:embed="rId3"/>
          <a:stretch>
            <a:fillRect/>
          </a:stretch>
        </p:blipFill>
        <p:spPr>
          <a:xfrm>
            <a:off x="5129333" y="1490912"/>
            <a:ext cx="1933333" cy="3990476"/>
          </a:xfrm>
          <a:prstGeom prst="rect">
            <a:avLst/>
          </a:prstGeom>
        </p:spPr>
      </p:pic>
      <p:pic>
        <p:nvPicPr>
          <p:cNvPr id="7" name="图片 6">
            <a:extLst>
              <a:ext uri="{FF2B5EF4-FFF2-40B4-BE49-F238E27FC236}">
                <a16:creationId xmlns:a16="http://schemas.microsoft.com/office/drawing/2014/main" id="{FF4CEC42-9D1C-45F0-B06C-1E464DC88243}"/>
              </a:ext>
            </a:extLst>
          </p:cNvPr>
          <p:cNvPicPr>
            <a:picLocks noChangeAspect="1"/>
          </p:cNvPicPr>
          <p:nvPr/>
        </p:nvPicPr>
        <p:blipFill>
          <a:blip r:embed="rId2"/>
          <a:stretch>
            <a:fillRect/>
          </a:stretch>
        </p:blipFill>
        <p:spPr>
          <a:xfrm>
            <a:off x="7807838" y="1243262"/>
            <a:ext cx="4219812" cy="2852488"/>
          </a:xfrm>
          <a:prstGeom prst="rect">
            <a:avLst/>
          </a:prstGeom>
        </p:spPr>
      </p:pic>
      <p:cxnSp>
        <p:nvCxnSpPr>
          <p:cNvPr id="9" name="直接连接符 8">
            <a:extLst>
              <a:ext uri="{FF2B5EF4-FFF2-40B4-BE49-F238E27FC236}">
                <a16:creationId xmlns:a16="http://schemas.microsoft.com/office/drawing/2014/main" id="{0207C762-AD98-432E-BFDA-5C6F3CB26873}"/>
              </a:ext>
            </a:extLst>
          </p:cNvPr>
          <p:cNvCxnSpPr>
            <a:cxnSpLocks/>
          </p:cNvCxnSpPr>
          <p:nvPr/>
        </p:nvCxnSpPr>
        <p:spPr>
          <a:xfrm>
            <a:off x="4571957" y="1977231"/>
            <a:ext cx="735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连接符: 肘形 11">
            <a:extLst>
              <a:ext uri="{FF2B5EF4-FFF2-40B4-BE49-F238E27FC236}">
                <a16:creationId xmlns:a16="http://schemas.microsoft.com/office/drawing/2014/main" id="{68625838-650A-45A3-A401-1FF5E0BD2D7B}"/>
              </a:ext>
            </a:extLst>
          </p:cNvPr>
          <p:cNvCxnSpPr>
            <a:cxnSpLocks/>
          </p:cNvCxnSpPr>
          <p:nvPr/>
        </p:nvCxnSpPr>
        <p:spPr>
          <a:xfrm rot="16200000" flipH="1">
            <a:off x="4357724" y="2564525"/>
            <a:ext cx="992984" cy="5502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337EA6B4-6CE5-4075-8E62-1E2A393F787C}"/>
              </a:ext>
            </a:extLst>
          </p:cNvPr>
          <p:cNvCxnSpPr>
            <a:cxnSpLocks/>
          </p:cNvCxnSpPr>
          <p:nvPr/>
        </p:nvCxnSpPr>
        <p:spPr>
          <a:xfrm rot="16200000" flipH="1">
            <a:off x="4236217" y="4021783"/>
            <a:ext cx="1235999" cy="55023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5D808366-F381-40B4-BFE8-948DDE85D2D0}"/>
              </a:ext>
            </a:extLst>
          </p:cNvPr>
          <p:cNvCxnSpPr>
            <a:cxnSpLocks/>
          </p:cNvCxnSpPr>
          <p:nvPr/>
        </p:nvCxnSpPr>
        <p:spPr>
          <a:xfrm>
            <a:off x="7062666" y="1973262"/>
            <a:ext cx="83673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连接符: 肘形 17">
            <a:extLst>
              <a:ext uri="{FF2B5EF4-FFF2-40B4-BE49-F238E27FC236}">
                <a16:creationId xmlns:a16="http://schemas.microsoft.com/office/drawing/2014/main" id="{E0486A05-9ABE-428E-9602-A8CB366DBE80}"/>
              </a:ext>
            </a:extLst>
          </p:cNvPr>
          <p:cNvCxnSpPr>
            <a:cxnSpLocks/>
          </p:cNvCxnSpPr>
          <p:nvPr/>
        </p:nvCxnSpPr>
        <p:spPr>
          <a:xfrm rot="5400000" flipH="1" flipV="1">
            <a:off x="6941606" y="2464210"/>
            <a:ext cx="987291" cy="745173"/>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连接符: 肘形 20">
            <a:extLst>
              <a:ext uri="{FF2B5EF4-FFF2-40B4-BE49-F238E27FC236}">
                <a16:creationId xmlns:a16="http://schemas.microsoft.com/office/drawing/2014/main" id="{3AB10F6A-43F7-4111-8C30-376489718BB9}"/>
              </a:ext>
            </a:extLst>
          </p:cNvPr>
          <p:cNvCxnSpPr>
            <a:cxnSpLocks/>
          </p:cNvCxnSpPr>
          <p:nvPr/>
        </p:nvCxnSpPr>
        <p:spPr>
          <a:xfrm rot="5400000" flipH="1" flipV="1">
            <a:off x="6835636" y="3927358"/>
            <a:ext cx="1199232" cy="745176"/>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8670E5EA-642B-40AA-946F-B7D6F64106F2}"/>
              </a:ext>
            </a:extLst>
          </p:cNvPr>
          <p:cNvSpPr txBox="1"/>
          <p:nvPr/>
        </p:nvSpPr>
        <p:spPr>
          <a:xfrm>
            <a:off x="3155949" y="6017427"/>
            <a:ext cx="5880100" cy="523220"/>
          </a:xfrm>
          <a:prstGeom prst="rect">
            <a:avLst/>
          </a:prstGeom>
          <a:noFill/>
        </p:spPr>
        <p:txBody>
          <a:bodyPr wrap="square" rtlCol="0">
            <a:spAutoFit/>
          </a:bodyPr>
          <a:lstStyle/>
          <a:p>
            <a:r>
              <a:rPr lang="en-US" altLang="zh-CN" sz="2800" b="1" dirty="0"/>
              <a:t>18</a:t>
            </a:r>
            <a:r>
              <a:rPr lang="zh-CN" altLang="en-US" sz="2800" b="1" dirty="0"/>
              <a:t>个移相器的值 </a:t>
            </a:r>
            <a:r>
              <a:rPr lang="en-US" altLang="zh-CN" sz="2800" b="1" dirty="0"/>
              <a:t>—— 3x3</a:t>
            </a:r>
            <a:r>
              <a:rPr lang="zh-CN" altLang="en-US" sz="2800" b="1" dirty="0"/>
              <a:t>传输矩阵</a:t>
            </a:r>
          </a:p>
        </p:txBody>
      </p:sp>
      <p:pic>
        <p:nvPicPr>
          <p:cNvPr id="15" name="图片 14">
            <a:extLst>
              <a:ext uri="{FF2B5EF4-FFF2-40B4-BE49-F238E27FC236}">
                <a16:creationId xmlns:a16="http://schemas.microsoft.com/office/drawing/2014/main" id="{B2389AE9-1123-4519-9F79-703FF8EDBB4F}"/>
              </a:ext>
            </a:extLst>
          </p:cNvPr>
          <p:cNvPicPr>
            <a:picLocks noChangeAspect="1"/>
          </p:cNvPicPr>
          <p:nvPr/>
        </p:nvPicPr>
        <p:blipFill rotWithShape="1">
          <a:blip r:embed="rId4"/>
          <a:srcRect l="71725"/>
          <a:stretch/>
        </p:blipFill>
        <p:spPr>
          <a:xfrm>
            <a:off x="9706678" y="176462"/>
            <a:ext cx="1005454" cy="1066800"/>
          </a:xfrm>
          <a:prstGeom prst="rect">
            <a:avLst/>
          </a:prstGeom>
        </p:spPr>
      </p:pic>
      <p:grpSp>
        <p:nvGrpSpPr>
          <p:cNvPr id="17" name="组合 16">
            <a:extLst>
              <a:ext uri="{FF2B5EF4-FFF2-40B4-BE49-F238E27FC236}">
                <a16:creationId xmlns:a16="http://schemas.microsoft.com/office/drawing/2014/main" id="{F0FF841C-A538-487D-8BC0-875E9EDE7E4E}"/>
              </a:ext>
            </a:extLst>
          </p:cNvPr>
          <p:cNvGrpSpPr/>
          <p:nvPr/>
        </p:nvGrpSpPr>
        <p:grpSpPr>
          <a:xfrm>
            <a:off x="5938125" y="176462"/>
            <a:ext cx="751697" cy="1066800"/>
            <a:chOff x="5666356" y="1219200"/>
            <a:chExt cx="751697" cy="1066800"/>
          </a:xfrm>
        </p:grpSpPr>
        <p:pic>
          <p:nvPicPr>
            <p:cNvPr id="19" name="图片 18">
              <a:extLst>
                <a:ext uri="{FF2B5EF4-FFF2-40B4-BE49-F238E27FC236}">
                  <a16:creationId xmlns:a16="http://schemas.microsoft.com/office/drawing/2014/main" id="{B75FAB7B-262A-4997-AA5E-B24989B73BE3}"/>
                </a:ext>
              </a:extLst>
            </p:cNvPr>
            <p:cNvPicPr>
              <a:picLocks noChangeAspect="1"/>
            </p:cNvPicPr>
            <p:nvPr/>
          </p:nvPicPr>
          <p:blipFill rotWithShape="1">
            <a:blip r:embed="rId4"/>
            <a:srcRect l="52985" r="28086"/>
            <a:stretch/>
          </p:blipFill>
          <p:spPr>
            <a:xfrm>
              <a:off x="5744952" y="1219200"/>
              <a:ext cx="673101" cy="1066800"/>
            </a:xfrm>
            <a:prstGeom prst="rect">
              <a:avLst/>
            </a:prstGeom>
          </p:spPr>
        </p:pic>
        <p:pic>
          <p:nvPicPr>
            <p:cNvPr id="20" name="图片 19">
              <a:extLst>
                <a:ext uri="{FF2B5EF4-FFF2-40B4-BE49-F238E27FC236}">
                  <a16:creationId xmlns:a16="http://schemas.microsoft.com/office/drawing/2014/main" id="{16562807-6567-48F4-809D-7D901F78BA0A}"/>
                </a:ext>
              </a:extLst>
            </p:cNvPr>
            <p:cNvPicPr>
              <a:picLocks noChangeAspect="1"/>
            </p:cNvPicPr>
            <p:nvPr/>
          </p:nvPicPr>
          <p:blipFill>
            <a:blip r:embed="rId5"/>
            <a:stretch>
              <a:fillRect/>
            </a:stretch>
          </p:blipFill>
          <p:spPr>
            <a:xfrm>
              <a:off x="5744952" y="1481587"/>
              <a:ext cx="203200" cy="266700"/>
            </a:xfrm>
            <a:prstGeom prst="rect">
              <a:avLst/>
            </a:prstGeom>
          </p:spPr>
        </p:pic>
        <p:pic>
          <p:nvPicPr>
            <p:cNvPr id="22" name="图片 21">
              <a:extLst>
                <a:ext uri="{FF2B5EF4-FFF2-40B4-BE49-F238E27FC236}">
                  <a16:creationId xmlns:a16="http://schemas.microsoft.com/office/drawing/2014/main" id="{310146C6-FB12-46F0-9E0A-61D1F3A7392B}"/>
                </a:ext>
              </a:extLst>
            </p:cNvPr>
            <p:cNvPicPr>
              <a:picLocks noChangeAspect="1"/>
            </p:cNvPicPr>
            <p:nvPr/>
          </p:nvPicPr>
          <p:blipFill>
            <a:blip r:embed="rId5"/>
            <a:stretch>
              <a:fillRect/>
            </a:stretch>
          </p:blipFill>
          <p:spPr>
            <a:xfrm>
              <a:off x="5666356" y="1690059"/>
              <a:ext cx="203200" cy="266700"/>
            </a:xfrm>
            <a:prstGeom prst="rect">
              <a:avLst/>
            </a:prstGeom>
          </p:spPr>
        </p:pic>
      </p:grpSp>
      <p:grpSp>
        <p:nvGrpSpPr>
          <p:cNvPr id="23" name="组合 22">
            <a:extLst>
              <a:ext uri="{FF2B5EF4-FFF2-40B4-BE49-F238E27FC236}">
                <a16:creationId xmlns:a16="http://schemas.microsoft.com/office/drawing/2014/main" id="{AD839FA1-193E-45A7-819B-0CB1841095C8}"/>
              </a:ext>
            </a:extLst>
          </p:cNvPr>
          <p:cNvGrpSpPr/>
          <p:nvPr/>
        </p:nvGrpSpPr>
        <p:grpSpPr>
          <a:xfrm>
            <a:off x="2248168" y="204624"/>
            <a:ext cx="820712" cy="1066800"/>
            <a:chOff x="2794958" y="1367287"/>
            <a:chExt cx="820712" cy="1066800"/>
          </a:xfrm>
        </p:grpSpPr>
        <p:pic>
          <p:nvPicPr>
            <p:cNvPr id="25" name="图片 24">
              <a:extLst>
                <a:ext uri="{FF2B5EF4-FFF2-40B4-BE49-F238E27FC236}">
                  <a16:creationId xmlns:a16="http://schemas.microsoft.com/office/drawing/2014/main" id="{40F9D587-BC54-49B5-AE72-6D3565AB5180}"/>
                </a:ext>
              </a:extLst>
            </p:cNvPr>
            <p:cNvPicPr>
              <a:picLocks noChangeAspect="1"/>
            </p:cNvPicPr>
            <p:nvPr/>
          </p:nvPicPr>
          <p:blipFill rotWithShape="1">
            <a:blip r:embed="rId4"/>
            <a:srcRect l="41319" r="39753"/>
            <a:stretch/>
          </p:blipFill>
          <p:spPr>
            <a:xfrm>
              <a:off x="2794958" y="1367287"/>
              <a:ext cx="673102" cy="1066800"/>
            </a:xfrm>
            <a:prstGeom prst="rect">
              <a:avLst/>
            </a:prstGeom>
          </p:spPr>
        </p:pic>
        <p:pic>
          <p:nvPicPr>
            <p:cNvPr id="26" name="图片 25">
              <a:extLst>
                <a:ext uri="{FF2B5EF4-FFF2-40B4-BE49-F238E27FC236}">
                  <a16:creationId xmlns:a16="http://schemas.microsoft.com/office/drawing/2014/main" id="{B4C3699B-3BC8-4E49-AF18-9155490C1396}"/>
                </a:ext>
              </a:extLst>
            </p:cNvPr>
            <p:cNvPicPr>
              <a:picLocks noChangeAspect="1"/>
            </p:cNvPicPr>
            <p:nvPr/>
          </p:nvPicPr>
          <p:blipFill>
            <a:blip r:embed="rId6"/>
            <a:stretch>
              <a:fillRect/>
            </a:stretch>
          </p:blipFill>
          <p:spPr>
            <a:xfrm>
              <a:off x="3399770" y="1670016"/>
              <a:ext cx="215900" cy="190500"/>
            </a:xfrm>
            <a:prstGeom prst="rect">
              <a:avLst/>
            </a:prstGeom>
          </p:spPr>
        </p:pic>
        <p:pic>
          <p:nvPicPr>
            <p:cNvPr id="27" name="图片 26">
              <a:extLst>
                <a:ext uri="{FF2B5EF4-FFF2-40B4-BE49-F238E27FC236}">
                  <a16:creationId xmlns:a16="http://schemas.microsoft.com/office/drawing/2014/main" id="{6D7AC347-B359-4C09-9569-AC56B297E32D}"/>
                </a:ext>
              </a:extLst>
            </p:cNvPr>
            <p:cNvPicPr>
              <a:picLocks noChangeAspect="1"/>
            </p:cNvPicPr>
            <p:nvPr/>
          </p:nvPicPr>
          <p:blipFill>
            <a:blip r:embed="rId6"/>
            <a:stretch>
              <a:fillRect/>
            </a:stretch>
          </p:blipFill>
          <p:spPr>
            <a:xfrm>
              <a:off x="3274205" y="2020616"/>
              <a:ext cx="215900" cy="190500"/>
            </a:xfrm>
            <a:prstGeom prst="rect">
              <a:avLst/>
            </a:prstGeom>
          </p:spPr>
        </p:pic>
      </p:grpSp>
    </p:spTree>
    <p:extLst>
      <p:ext uri="{BB962C8B-B14F-4D97-AF65-F5344CB8AC3E}">
        <p14:creationId xmlns:p14="http://schemas.microsoft.com/office/powerpoint/2010/main" val="202029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E1D789-7929-4005-8DED-5F7249E41571}"/>
              </a:ext>
            </a:extLst>
          </p:cNvPr>
          <p:cNvSpPr>
            <a:spLocks noGrp="1"/>
          </p:cNvSpPr>
          <p:nvPr>
            <p:ph idx="1"/>
          </p:nvPr>
        </p:nvSpPr>
        <p:spPr>
          <a:xfrm>
            <a:off x="742507" y="491534"/>
            <a:ext cx="10515600" cy="5874931"/>
          </a:xfrm>
        </p:spPr>
        <p:txBody>
          <a:bodyPr>
            <a:normAutofit lnSpcReduction="10000"/>
          </a:bodyPr>
          <a:lstStyle/>
          <a:p>
            <a:r>
              <a:rPr lang="zh-CN" altLang="en-US" dirty="0"/>
              <a:t>优点：</a:t>
            </a:r>
            <a:endParaRPr lang="en-US" altLang="zh-CN" dirty="0"/>
          </a:p>
          <a:p>
            <a:pPr marL="514350" indent="-514350">
              <a:buFont typeface="+mj-lt"/>
              <a:buAutoNum type="arabicPeriod"/>
            </a:pPr>
            <a:r>
              <a:rPr lang="zh-CN" altLang="en-US" dirty="0"/>
              <a:t>在电上训练、用时短；</a:t>
            </a:r>
            <a:endParaRPr lang="en-US" altLang="zh-CN" dirty="0"/>
          </a:p>
          <a:p>
            <a:pPr marL="514350" indent="-514350">
              <a:buFont typeface="+mj-lt"/>
              <a:buAutoNum type="arabicPeriod"/>
            </a:pPr>
            <a:r>
              <a:rPr lang="zh-CN" altLang="en-US" dirty="0"/>
              <a:t>规避工艺制造误差、相位漂移、</a:t>
            </a:r>
            <a:r>
              <a:rPr lang="zh-CN" altLang="zh-CN" spc="-20" dirty="0">
                <a:latin typeface="+mn-ea"/>
                <a:cs typeface="Times New Roman" panose="02020603050405020304" pitchFamily="18" charset="0"/>
              </a:rPr>
              <a:t>光探测噪声</a:t>
            </a:r>
            <a:r>
              <a:rPr lang="zh-CN" altLang="en-US" spc="-20" dirty="0">
                <a:latin typeface="+mn-ea"/>
                <a:cs typeface="Times New Roman" panose="02020603050405020304" pitchFamily="18" charset="0"/>
              </a:rPr>
              <a:t>等问题；</a:t>
            </a:r>
            <a:endParaRPr lang="en-US" altLang="zh-CN" spc="-20" dirty="0">
              <a:latin typeface="+mn-ea"/>
              <a:cs typeface="Times New Roman" panose="02020603050405020304" pitchFamily="18" charset="0"/>
            </a:endParaRPr>
          </a:p>
          <a:p>
            <a:pPr marL="514350" indent="-514350">
              <a:buFont typeface="+mj-lt"/>
              <a:buAutoNum type="arabicPeriod"/>
            </a:pPr>
            <a:r>
              <a:rPr lang="zh-CN" altLang="en-US" spc="-20" dirty="0">
                <a:latin typeface="+mn-ea"/>
                <a:cs typeface="Times New Roman" panose="02020603050405020304" pitchFamily="18" charset="0"/>
              </a:rPr>
              <a:t>一个芯片训练一次即可，不同于遗传算法 ，不同问题都需要重新训练；</a:t>
            </a:r>
            <a:endParaRPr lang="en-US" altLang="zh-CN" spc="-20" dirty="0">
              <a:latin typeface="+mn-ea"/>
              <a:cs typeface="Times New Roman" panose="02020603050405020304" pitchFamily="18" charset="0"/>
            </a:endParaRPr>
          </a:p>
          <a:p>
            <a:pPr marL="0" indent="0">
              <a:buNone/>
            </a:pPr>
            <a:endParaRPr lang="en-US" altLang="zh-CN" dirty="0"/>
          </a:p>
          <a:p>
            <a:r>
              <a:rPr lang="zh-CN" altLang="en-US" dirty="0"/>
              <a:t>缺点：</a:t>
            </a:r>
            <a:endParaRPr lang="en-US" altLang="zh-CN" dirty="0"/>
          </a:p>
          <a:p>
            <a:pPr marL="514350" indent="-514350">
              <a:buFont typeface="+mj-lt"/>
              <a:buAutoNum type="arabicPeriod"/>
            </a:pPr>
            <a:r>
              <a:rPr lang="zh-CN" altLang="en-US" dirty="0"/>
              <a:t>存在多解问题；</a:t>
            </a:r>
            <a:r>
              <a:rPr lang="en-US" altLang="zh-CN" dirty="0"/>
              <a:t>(SVD</a:t>
            </a:r>
            <a:r>
              <a:rPr lang="zh-CN" altLang="en-US" dirty="0"/>
              <a:t>分解唯一，分解方式不唯一</a:t>
            </a:r>
            <a:r>
              <a:rPr lang="en-US" altLang="zh-CN" dirty="0"/>
              <a:t>)</a:t>
            </a:r>
            <a:br>
              <a:rPr lang="en-US" altLang="zh-CN" dirty="0"/>
            </a:br>
            <a:r>
              <a:rPr lang="zh-CN" altLang="en-US" dirty="0"/>
              <a:t>目前可以用反向</a:t>
            </a:r>
            <a:r>
              <a:rPr lang="en-US" altLang="zh-CN" dirty="0"/>
              <a:t>+</a:t>
            </a:r>
            <a:r>
              <a:rPr lang="zh-CN" altLang="en-US" dirty="0"/>
              <a:t>正向的神经网络来解决，但需要正向预测极为准确；</a:t>
            </a:r>
            <a:endParaRPr lang="en-US" altLang="zh-CN" dirty="0"/>
          </a:p>
          <a:p>
            <a:pPr marL="514350" indent="-514350">
              <a:buFont typeface="+mj-lt"/>
              <a:buAutoNum type="arabicPeriod"/>
            </a:pPr>
            <a:r>
              <a:rPr lang="zh-CN" altLang="en-US" dirty="0"/>
              <a:t>对信号进行幅度调制，检测的是功率，输出的幅值是功率开方，正负无法确定。所以现在只能对非相干光进行调制（因非相干光得出的权重矩阵为全正值）</a:t>
            </a:r>
          </a:p>
        </p:txBody>
      </p:sp>
    </p:spTree>
    <p:extLst>
      <p:ext uri="{BB962C8B-B14F-4D97-AF65-F5344CB8AC3E}">
        <p14:creationId xmlns:p14="http://schemas.microsoft.com/office/powerpoint/2010/main" val="3700329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D9CFED-03BA-426A-B0B4-55E0B7F8442D}"/>
              </a:ext>
            </a:extLst>
          </p:cNvPr>
          <p:cNvSpPr>
            <a:spLocks noGrp="1"/>
          </p:cNvSpPr>
          <p:nvPr>
            <p:ph idx="1"/>
          </p:nvPr>
        </p:nvSpPr>
        <p:spPr>
          <a:xfrm>
            <a:off x="838200" y="419100"/>
            <a:ext cx="10515600" cy="5757863"/>
          </a:xfrm>
        </p:spPr>
        <p:txBody>
          <a:bodyPr anchor="ctr">
            <a:normAutofit/>
          </a:bodyPr>
          <a:lstStyle/>
          <a:p>
            <a:pPr marL="0" indent="0" algn="ctr">
              <a:buNone/>
            </a:pPr>
            <a:r>
              <a:rPr lang="zh-CN" altLang="en-US" sz="6600" dirty="0"/>
              <a:t>谢谢大家！</a:t>
            </a:r>
            <a:endParaRPr lang="en-US" altLang="zh-CN" sz="6600" dirty="0"/>
          </a:p>
          <a:p>
            <a:pPr marL="0" indent="0" algn="ctr">
              <a:buNone/>
            </a:pPr>
            <a:r>
              <a:rPr lang="zh-CN" altLang="en-US" sz="6600" dirty="0"/>
              <a:t>欢迎一起讨论！</a:t>
            </a:r>
          </a:p>
        </p:txBody>
      </p:sp>
    </p:spTree>
    <p:extLst>
      <p:ext uri="{BB962C8B-B14F-4D97-AF65-F5344CB8AC3E}">
        <p14:creationId xmlns:p14="http://schemas.microsoft.com/office/powerpoint/2010/main" val="291152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95E59C-10B1-3648-B51F-D6BDFCC6274D}"/>
              </a:ext>
            </a:extLst>
          </p:cNvPr>
          <p:cNvPicPr>
            <a:picLocks noChangeAspect="1"/>
          </p:cNvPicPr>
          <p:nvPr/>
        </p:nvPicPr>
        <p:blipFill>
          <a:blip r:embed="rId3"/>
          <a:stretch>
            <a:fillRect/>
          </a:stretch>
        </p:blipFill>
        <p:spPr>
          <a:xfrm>
            <a:off x="3639491" y="733981"/>
            <a:ext cx="4565238" cy="4380614"/>
          </a:xfrm>
          <a:prstGeom prst="rect">
            <a:avLst/>
          </a:prstGeom>
        </p:spPr>
      </p:pic>
      <p:sp>
        <p:nvSpPr>
          <p:cNvPr id="5" name="文本框 4">
            <a:extLst>
              <a:ext uri="{FF2B5EF4-FFF2-40B4-BE49-F238E27FC236}">
                <a16:creationId xmlns:a16="http://schemas.microsoft.com/office/drawing/2014/main" id="{19E23997-6CE0-4241-B5C1-8D6651084FE3}"/>
              </a:ext>
            </a:extLst>
          </p:cNvPr>
          <p:cNvSpPr txBox="1"/>
          <p:nvPr/>
        </p:nvSpPr>
        <p:spPr>
          <a:xfrm>
            <a:off x="3844672" y="5402972"/>
            <a:ext cx="4154875" cy="400110"/>
          </a:xfrm>
          <a:prstGeom prst="rect">
            <a:avLst/>
          </a:prstGeom>
          <a:noFill/>
        </p:spPr>
        <p:txBody>
          <a:bodyPr wrap="square" rtlCol="0">
            <a:spAutoFit/>
          </a:bodyPr>
          <a:lstStyle/>
          <a:p>
            <a:pPr algn="ctr"/>
            <a:r>
              <a:rPr kumimoji="1" lang="zh-CN" altLang="en-US" sz="2000" dirty="0"/>
              <a:t>一个单层神经网络示意图</a:t>
            </a:r>
          </a:p>
        </p:txBody>
      </p:sp>
      <p:sp>
        <p:nvSpPr>
          <p:cNvPr id="2" name="文本框 1">
            <a:extLst>
              <a:ext uri="{FF2B5EF4-FFF2-40B4-BE49-F238E27FC236}">
                <a16:creationId xmlns:a16="http://schemas.microsoft.com/office/drawing/2014/main" id="{4BDE0FBD-5E5B-495A-B81C-AAA8C54C3FF8}"/>
              </a:ext>
            </a:extLst>
          </p:cNvPr>
          <p:cNvSpPr txBox="1"/>
          <p:nvPr/>
        </p:nvSpPr>
        <p:spPr>
          <a:xfrm>
            <a:off x="699978" y="6625350"/>
            <a:ext cx="10792043" cy="230832"/>
          </a:xfrm>
          <a:prstGeom prst="rect">
            <a:avLst/>
          </a:prstGeom>
          <a:noFill/>
        </p:spPr>
        <p:txBody>
          <a:bodyPr wrap="square" rtlCol="0">
            <a:spAutoFit/>
          </a:bodyPr>
          <a:lstStyle/>
          <a:p>
            <a:r>
              <a:rPr lang="en-US" altLang="zh-CN" sz="900" dirty="0">
                <a:latin typeface="Times" panose="02020603050405020304" pitchFamily="18" charset="0"/>
                <a:ea typeface="黑体" panose="02010609060101010101" pitchFamily="49" charset="-122"/>
                <a:cs typeface="Times" panose="02020603050405020304" pitchFamily="18" charset="0"/>
              </a:rPr>
              <a:t>F. </a:t>
            </a:r>
            <a:r>
              <a:rPr lang="en-US" altLang="zh-CN" sz="900" dirty="0" err="1">
                <a:latin typeface="Times" panose="02020603050405020304" pitchFamily="18" charset="0"/>
                <a:ea typeface="黑体" panose="02010609060101010101" pitchFamily="49" charset="-122"/>
                <a:cs typeface="Times" panose="02020603050405020304" pitchFamily="18" charset="0"/>
              </a:rPr>
              <a:t>Shokraneh</a:t>
            </a:r>
            <a:r>
              <a:rPr lang="en-US" altLang="zh-CN" sz="900" dirty="0">
                <a:latin typeface="Times" panose="02020603050405020304" pitchFamily="18" charset="0"/>
                <a:ea typeface="黑体" panose="02010609060101010101" pitchFamily="49" charset="-122"/>
                <a:cs typeface="Times" panose="02020603050405020304" pitchFamily="18" charset="0"/>
              </a:rPr>
              <a:t>, S. Geoffroy-Gagnon, M. S. </a:t>
            </a:r>
            <a:r>
              <a:rPr lang="en-US" altLang="zh-CN" sz="900" dirty="0" err="1">
                <a:latin typeface="Times" panose="02020603050405020304" pitchFamily="18" charset="0"/>
                <a:ea typeface="黑体" panose="02010609060101010101" pitchFamily="49" charset="-122"/>
                <a:cs typeface="Times" panose="02020603050405020304" pitchFamily="18" charset="0"/>
              </a:rPr>
              <a:t>Nezami</a:t>
            </a:r>
            <a:r>
              <a:rPr lang="en-US" altLang="zh-CN" sz="900" dirty="0">
                <a:latin typeface="Times" panose="02020603050405020304" pitchFamily="18" charset="0"/>
                <a:ea typeface="黑体" panose="02010609060101010101" pitchFamily="49" charset="-122"/>
                <a:cs typeface="Times" panose="02020603050405020304" pitchFamily="18" charset="0"/>
              </a:rPr>
              <a:t> and O. </a:t>
            </a:r>
            <a:r>
              <a:rPr lang="en-US" altLang="zh-CN" sz="900" dirty="0" err="1">
                <a:latin typeface="Times" panose="02020603050405020304" pitchFamily="18" charset="0"/>
                <a:ea typeface="黑体" panose="02010609060101010101" pitchFamily="49" charset="-122"/>
                <a:cs typeface="Times" panose="02020603050405020304" pitchFamily="18" charset="0"/>
              </a:rPr>
              <a:t>Liboiron</a:t>
            </a:r>
            <a:r>
              <a:rPr lang="en-US" altLang="zh-CN" sz="900" dirty="0">
                <a:latin typeface="Times" panose="02020603050405020304" pitchFamily="18" charset="0"/>
                <a:ea typeface="黑体" panose="02010609060101010101" pitchFamily="49" charset="-122"/>
                <a:cs typeface="Times" panose="02020603050405020304" pitchFamily="18" charset="0"/>
              </a:rPr>
              <a:t>-Ladouceur, "A Single Layer Neural Network Implemented by a 4X4 MZI-Based Optical Processor," in </a:t>
            </a:r>
            <a:r>
              <a:rPr lang="en-US" altLang="zh-CN" sz="900" i="1" dirty="0">
                <a:latin typeface="Times" panose="02020603050405020304" pitchFamily="18" charset="0"/>
                <a:ea typeface="黑体" panose="02010609060101010101" pitchFamily="49" charset="-122"/>
                <a:cs typeface="Times" panose="02020603050405020304" pitchFamily="18" charset="0"/>
              </a:rPr>
              <a:t>IEEE Photonics Journal</a:t>
            </a:r>
            <a:r>
              <a:rPr lang="en-US" altLang="zh-CN" sz="900" dirty="0">
                <a:latin typeface="Times" panose="02020603050405020304" pitchFamily="18" charset="0"/>
                <a:ea typeface="黑体" panose="02010609060101010101" pitchFamily="49" charset="-122"/>
                <a:cs typeface="Times" panose="02020603050405020304" pitchFamily="18" charset="0"/>
              </a:rPr>
              <a:t>, vol. 11, no. 6, pp. 1-12, Dec. 2019</a:t>
            </a:r>
            <a:endParaRPr lang="zh-CN" altLang="en-US" sz="900" dirty="0">
              <a:latin typeface="Times" panose="02020603050405020304" pitchFamily="18" charset="0"/>
              <a:ea typeface="黑体" panose="02010609060101010101" pitchFamily="49" charset="-122"/>
              <a:cs typeface="Times" panose="02020603050405020304" pitchFamily="18" charset="0"/>
            </a:endParaRPr>
          </a:p>
        </p:txBody>
      </p:sp>
    </p:spTree>
    <p:extLst>
      <p:ext uri="{BB962C8B-B14F-4D97-AF65-F5344CB8AC3E}">
        <p14:creationId xmlns:p14="http://schemas.microsoft.com/office/powerpoint/2010/main" val="3025739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a:extLst>
              <a:ext uri="{FF2B5EF4-FFF2-40B4-BE49-F238E27FC236}">
                <a16:creationId xmlns:a16="http://schemas.microsoft.com/office/drawing/2014/main" id="{47FFF64A-EAD9-8147-9A96-C4572527D39F}"/>
              </a:ext>
            </a:extLst>
          </p:cNvPr>
          <p:cNvSpPr/>
          <p:nvPr/>
        </p:nvSpPr>
        <p:spPr>
          <a:xfrm>
            <a:off x="757695" y="2881656"/>
            <a:ext cx="2824336" cy="109468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zh-CN" altLang="en-US" sz="2400" b="1" dirty="0">
                <a:solidFill>
                  <a:schemeClr val="tx1"/>
                </a:solidFill>
              </a:rPr>
              <a:t>光子神经网络</a:t>
            </a:r>
            <a:endParaRPr kumimoji="1" lang="en-US" altLang="zh-CN" sz="2400" b="1" dirty="0">
              <a:solidFill>
                <a:schemeClr val="tx1"/>
              </a:solidFill>
            </a:endParaRPr>
          </a:p>
          <a:p>
            <a:pPr algn="ctr"/>
            <a:r>
              <a:rPr kumimoji="1" lang="zh-CN" altLang="en-US" sz="2400" b="1" dirty="0">
                <a:solidFill>
                  <a:schemeClr val="tx1"/>
                </a:solidFill>
              </a:rPr>
              <a:t>实现方法</a:t>
            </a:r>
          </a:p>
        </p:txBody>
      </p:sp>
      <p:sp>
        <p:nvSpPr>
          <p:cNvPr id="7" name="圆角矩形 6">
            <a:extLst>
              <a:ext uri="{FF2B5EF4-FFF2-40B4-BE49-F238E27FC236}">
                <a16:creationId xmlns:a16="http://schemas.microsoft.com/office/drawing/2014/main" id="{1F8389C7-0F55-364F-BD2C-A54400B5BD4A}"/>
              </a:ext>
            </a:extLst>
          </p:cNvPr>
          <p:cNvSpPr/>
          <p:nvPr/>
        </p:nvSpPr>
        <p:spPr>
          <a:xfrm>
            <a:off x="4754046" y="1604735"/>
            <a:ext cx="1830481" cy="656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000" b="1" spc="-20" dirty="0">
                <a:effectLst/>
                <a:latin typeface="+mn-ea"/>
                <a:cs typeface="Times New Roman" panose="02020603050405020304" pitchFamily="18" charset="0"/>
              </a:rPr>
              <a:t>硅光子集成</a:t>
            </a:r>
            <a:r>
              <a:rPr lang="zh-CN" altLang="zh-CN" sz="2000" b="1" dirty="0">
                <a:effectLst/>
                <a:latin typeface="+mn-ea"/>
              </a:rPr>
              <a:t> </a:t>
            </a:r>
            <a:endParaRPr kumimoji="1" lang="zh-CN" altLang="en-US" sz="2000" b="1" dirty="0">
              <a:latin typeface="+mn-ea"/>
            </a:endParaRPr>
          </a:p>
        </p:txBody>
      </p:sp>
      <p:sp>
        <p:nvSpPr>
          <p:cNvPr id="8" name="圆角矩形 7">
            <a:extLst>
              <a:ext uri="{FF2B5EF4-FFF2-40B4-BE49-F238E27FC236}">
                <a16:creationId xmlns:a16="http://schemas.microsoft.com/office/drawing/2014/main" id="{259F7019-ECFF-3443-BF43-7B2CBDA8D937}"/>
              </a:ext>
            </a:extLst>
          </p:cNvPr>
          <p:cNvSpPr/>
          <p:nvPr/>
        </p:nvSpPr>
        <p:spPr>
          <a:xfrm>
            <a:off x="4754046" y="3100754"/>
            <a:ext cx="1830481" cy="656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光频梳</a:t>
            </a:r>
          </a:p>
        </p:txBody>
      </p:sp>
      <p:sp>
        <p:nvSpPr>
          <p:cNvPr id="9" name="圆角矩形 8">
            <a:extLst>
              <a:ext uri="{FF2B5EF4-FFF2-40B4-BE49-F238E27FC236}">
                <a16:creationId xmlns:a16="http://schemas.microsoft.com/office/drawing/2014/main" id="{E4EAEA55-AB68-7D4A-A795-811707809F3E}"/>
              </a:ext>
            </a:extLst>
          </p:cNvPr>
          <p:cNvSpPr/>
          <p:nvPr/>
        </p:nvSpPr>
        <p:spPr>
          <a:xfrm>
            <a:off x="4754046" y="4781385"/>
            <a:ext cx="1830481" cy="6564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000" b="1" dirty="0"/>
              <a:t>空间衍射光学</a:t>
            </a:r>
          </a:p>
        </p:txBody>
      </p:sp>
      <p:cxnSp>
        <p:nvCxnSpPr>
          <p:cNvPr id="58" name="直线箭头连接符 57">
            <a:extLst>
              <a:ext uri="{FF2B5EF4-FFF2-40B4-BE49-F238E27FC236}">
                <a16:creationId xmlns:a16="http://schemas.microsoft.com/office/drawing/2014/main" id="{898432D5-9322-1E44-B779-83946B01F40D}"/>
              </a:ext>
            </a:extLst>
          </p:cNvPr>
          <p:cNvCxnSpPr>
            <a:cxnSpLocks/>
            <a:stCxn id="4" idx="3"/>
            <a:endCxn id="7" idx="1"/>
          </p:cNvCxnSpPr>
          <p:nvPr/>
        </p:nvCxnSpPr>
        <p:spPr>
          <a:xfrm flipV="1">
            <a:off x="3582031" y="1932981"/>
            <a:ext cx="1172015" cy="14960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E7FBCF78-B4B2-7140-B04B-8E5F99574D4D}"/>
              </a:ext>
            </a:extLst>
          </p:cNvPr>
          <p:cNvCxnSpPr>
            <a:cxnSpLocks/>
            <a:stCxn id="4" idx="3"/>
            <a:endCxn id="8" idx="1"/>
          </p:cNvCxnSpPr>
          <p:nvPr/>
        </p:nvCxnSpPr>
        <p:spPr>
          <a:xfrm>
            <a:off x="3582031" y="3429000"/>
            <a:ext cx="117201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644B18D7-5A0F-3A4D-983A-9692C06FB4D1}"/>
              </a:ext>
            </a:extLst>
          </p:cNvPr>
          <p:cNvCxnSpPr>
            <a:cxnSpLocks/>
            <a:stCxn id="4" idx="3"/>
            <a:endCxn id="9" idx="1"/>
          </p:cNvCxnSpPr>
          <p:nvPr/>
        </p:nvCxnSpPr>
        <p:spPr>
          <a:xfrm>
            <a:off x="3582031" y="3429000"/>
            <a:ext cx="1172015" cy="16806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圆角矩形 70">
            <a:extLst>
              <a:ext uri="{FF2B5EF4-FFF2-40B4-BE49-F238E27FC236}">
                <a16:creationId xmlns:a16="http://schemas.microsoft.com/office/drawing/2014/main" id="{B45A572D-4760-4141-BE78-B97732199760}"/>
              </a:ext>
            </a:extLst>
          </p:cNvPr>
          <p:cNvSpPr/>
          <p:nvPr/>
        </p:nvSpPr>
        <p:spPr>
          <a:xfrm>
            <a:off x="8273717" y="447471"/>
            <a:ext cx="1804738" cy="6942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3200" b="1" dirty="0">
                <a:solidFill>
                  <a:schemeClr val="tx1"/>
                </a:solidFill>
              </a:rPr>
              <a:t>MZI</a:t>
            </a:r>
            <a:endParaRPr kumimoji="1" lang="zh-CN" altLang="en-US" sz="3200" b="1" dirty="0">
              <a:solidFill>
                <a:schemeClr val="tx1"/>
              </a:solidFill>
            </a:endParaRPr>
          </a:p>
        </p:txBody>
      </p:sp>
      <p:sp>
        <p:nvSpPr>
          <p:cNvPr id="74" name="圆角矩形 73">
            <a:extLst>
              <a:ext uri="{FF2B5EF4-FFF2-40B4-BE49-F238E27FC236}">
                <a16:creationId xmlns:a16="http://schemas.microsoft.com/office/drawing/2014/main" id="{D6C9D8C5-BE0A-6F4D-8FED-AA880C76084A}"/>
              </a:ext>
            </a:extLst>
          </p:cNvPr>
          <p:cNvSpPr/>
          <p:nvPr/>
        </p:nvSpPr>
        <p:spPr>
          <a:xfrm>
            <a:off x="8273717" y="1566945"/>
            <a:ext cx="1804738" cy="6942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3200" b="1" dirty="0">
                <a:solidFill>
                  <a:schemeClr val="tx1"/>
                </a:solidFill>
              </a:rPr>
              <a:t>MRR</a:t>
            </a:r>
            <a:endParaRPr kumimoji="1" lang="zh-CN" altLang="en-US" sz="3200" b="1" dirty="0">
              <a:solidFill>
                <a:schemeClr val="tx1"/>
              </a:solidFill>
            </a:endParaRPr>
          </a:p>
        </p:txBody>
      </p:sp>
      <p:sp>
        <p:nvSpPr>
          <p:cNvPr id="75" name="圆角矩形 74">
            <a:extLst>
              <a:ext uri="{FF2B5EF4-FFF2-40B4-BE49-F238E27FC236}">
                <a16:creationId xmlns:a16="http://schemas.microsoft.com/office/drawing/2014/main" id="{B11D2CB7-2396-9D44-A6FD-66208B559F00}"/>
              </a:ext>
            </a:extLst>
          </p:cNvPr>
          <p:cNvSpPr/>
          <p:nvPr/>
        </p:nvSpPr>
        <p:spPr>
          <a:xfrm>
            <a:off x="8273717" y="2680528"/>
            <a:ext cx="1804738" cy="6942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en-US" altLang="zh-CN" sz="3200" b="1" dirty="0">
                <a:solidFill>
                  <a:schemeClr val="tx1"/>
                </a:solidFill>
              </a:rPr>
              <a:t>PCM</a:t>
            </a:r>
            <a:endParaRPr kumimoji="1" lang="zh-CN" altLang="en-US" sz="3200" b="1" dirty="0">
              <a:solidFill>
                <a:schemeClr val="tx1"/>
              </a:solidFill>
            </a:endParaRPr>
          </a:p>
        </p:txBody>
      </p:sp>
      <p:sp>
        <p:nvSpPr>
          <p:cNvPr id="76" name="圆角矩形 75">
            <a:extLst>
              <a:ext uri="{FF2B5EF4-FFF2-40B4-BE49-F238E27FC236}">
                <a16:creationId xmlns:a16="http://schemas.microsoft.com/office/drawing/2014/main" id="{298EA6AF-60B1-B245-AF57-69CC8AD2FF67}"/>
              </a:ext>
            </a:extLst>
          </p:cNvPr>
          <p:cNvSpPr/>
          <p:nvPr/>
        </p:nvSpPr>
        <p:spPr>
          <a:xfrm>
            <a:off x="8273717" y="4375020"/>
            <a:ext cx="1804738" cy="69428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3200" b="1" spc="-20" dirty="0">
                <a:solidFill>
                  <a:schemeClr val="tx1"/>
                </a:solidFill>
                <a:effectLst/>
                <a:latin typeface="Times New Roman" panose="02020603050405020304" pitchFamily="18" charset="0"/>
                <a:ea typeface="宋体" panose="02010600030101010101" pitchFamily="2" charset="-122"/>
              </a:rPr>
              <a:t>D</a:t>
            </a:r>
            <a:r>
              <a:rPr lang="en-US" altLang="zh-CN" sz="3200" b="1" spc="-20" baseline="30000" dirty="0">
                <a:solidFill>
                  <a:schemeClr val="tx1"/>
                </a:solidFill>
                <a:effectLst/>
                <a:latin typeface="Times New Roman" panose="02020603050405020304" pitchFamily="18" charset="0"/>
                <a:ea typeface="宋体" panose="02010600030101010101" pitchFamily="2" charset="-122"/>
              </a:rPr>
              <a:t>2</a:t>
            </a:r>
            <a:r>
              <a:rPr lang="en-US" altLang="zh-CN" sz="3200" b="1" spc="-20" dirty="0">
                <a:solidFill>
                  <a:schemeClr val="tx1"/>
                </a:solidFill>
                <a:effectLst/>
                <a:latin typeface="Times New Roman" panose="02020603050405020304" pitchFamily="18" charset="0"/>
                <a:ea typeface="宋体" panose="02010600030101010101" pitchFamily="2" charset="-122"/>
              </a:rPr>
              <a:t>NN</a:t>
            </a:r>
            <a:r>
              <a:rPr lang="zh-CN" altLang="zh-CN" sz="3200" b="1" dirty="0">
                <a:solidFill>
                  <a:schemeClr val="tx1"/>
                </a:solidFill>
                <a:effectLst/>
              </a:rPr>
              <a:t> </a:t>
            </a:r>
            <a:endParaRPr kumimoji="1" lang="zh-CN" altLang="en-US" sz="3200" b="1" dirty="0">
              <a:solidFill>
                <a:schemeClr val="tx1"/>
              </a:solidFill>
            </a:endParaRPr>
          </a:p>
        </p:txBody>
      </p:sp>
      <p:sp>
        <p:nvSpPr>
          <p:cNvPr id="77" name="圆角矩形 76">
            <a:extLst>
              <a:ext uri="{FF2B5EF4-FFF2-40B4-BE49-F238E27FC236}">
                <a16:creationId xmlns:a16="http://schemas.microsoft.com/office/drawing/2014/main" id="{8461C41B-6DEE-9F42-91FC-FD13C1E729B4}"/>
              </a:ext>
            </a:extLst>
          </p:cNvPr>
          <p:cNvSpPr/>
          <p:nvPr/>
        </p:nvSpPr>
        <p:spPr>
          <a:xfrm>
            <a:off x="8273717" y="5375230"/>
            <a:ext cx="1804738" cy="69428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zh-CN" sz="3200" b="1" spc="-20" dirty="0">
                <a:solidFill>
                  <a:schemeClr val="tx1"/>
                </a:solidFill>
                <a:effectLst/>
                <a:latin typeface="Times New Roman" panose="02020603050405020304" pitchFamily="18" charset="0"/>
                <a:ea typeface="宋体" panose="02010600030101010101" pitchFamily="2" charset="-122"/>
              </a:rPr>
              <a:t>F-D</a:t>
            </a:r>
            <a:r>
              <a:rPr lang="en-US" altLang="zh-CN" sz="3200" b="1" spc="-20" baseline="30000" dirty="0">
                <a:solidFill>
                  <a:schemeClr val="tx1"/>
                </a:solidFill>
                <a:effectLst/>
                <a:latin typeface="Times New Roman" panose="02020603050405020304" pitchFamily="18" charset="0"/>
                <a:ea typeface="宋体" panose="02010600030101010101" pitchFamily="2" charset="-122"/>
              </a:rPr>
              <a:t>2</a:t>
            </a:r>
            <a:r>
              <a:rPr lang="en-US" altLang="zh-CN" sz="3200" b="1" spc="-20" dirty="0">
                <a:solidFill>
                  <a:schemeClr val="tx1"/>
                </a:solidFill>
                <a:effectLst/>
                <a:latin typeface="Times New Roman" panose="02020603050405020304" pitchFamily="18" charset="0"/>
                <a:ea typeface="宋体" panose="02010600030101010101" pitchFamily="2" charset="-122"/>
              </a:rPr>
              <a:t>NN</a:t>
            </a:r>
            <a:r>
              <a:rPr lang="zh-CN" altLang="zh-CN" sz="3200" b="1" dirty="0">
                <a:solidFill>
                  <a:schemeClr val="tx1"/>
                </a:solidFill>
                <a:effectLst/>
              </a:rPr>
              <a:t> </a:t>
            </a:r>
            <a:endParaRPr kumimoji="1" lang="zh-CN" altLang="en-US" sz="3200" b="1" dirty="0">
              <a:solidFill>
                <a:schemeClr val="tx1"/>
              </a:solidFill>
            </a:endParaRPr>
          </a:p>
        </p:txBody>
      </p:sp>
      <p:cxnSp>
        <p:nvCxnSpPr>
          <p:cNvPr id="79" name="曲线连接符 78">
            <a:extLst>
              <a:ext uri="{FF2B5EF4-FFF2-40B4-BE49-F238E27FC236}">
                <a16:creationId xmlns:a16="http://schemas.microsoft.com/office/drawing/2014/main" id="{412A8F7A-5748-2C4B-B167-2F851A869A85}"/>
              </a:ext>
            </a:extLst>
          </p:cNvPr>
          <p:cNvCxnSpPr>
            <a:stCxn id="7" idx="3"/>
          </p:cNvCxnSpPr>
          <p:nvPr/>
        </p:nvCxnSpPr>
        <p:spPr>
          <a:xfrm flipV="1">
            <a:off x="6584527" y="794612"/>
            <a:ext cx="1689190" cy="1138369"/>
          </a:xfrm>
          <a:prstGeom prst="curvedConnector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0" name="曲线连接符 79">
            <a:extLst>
              <a:ext uri="{FF2B5EF4-FFF2-40B4-BE49-F238E27FC236}">
                <a16:creationId xmlns:a16="http://schemas.microsoft.com/office/drawing/2014/main" id="{B8A4F4E1-6B43-BD40-BBC8-22F18369BD25}"/>
              </a:ext>
            </a:extLst>
          </p:cNvPr>
          <p:cNvCxnSpPr>
            <a:cxnSpLocks/>
            <a:stCxn id="7" idx="3"/>
            <a:endCxn id="74" idx="1"/>
          </p:cNvCxnSpPr>
          <p:nvPr/>
        </p:nvCxnSpPr>
        <p:spPr>
          <a:xfrm flipV="1">
            <a:off x="6584527" y="1914086"/>
            <a:ext cx="1689190" cy="18895"/>
          </a:xfrm>
          <a:prstGeom prst="curvedConnector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曲线连接符 80">
            <a:extLst>
              <a:ext uri="{FF2B5EF4-FFF2-40B4-BE49-F238E27FC236}">
                <a16:creationId xmlns:a16="http://schemas.microsoft.com/office/drawing/2014/main" id="{880A1C25-7558-A241-A3B0-D3780978578B}"/>
              </a:ext>
            </a:extLst>
          </p:cNvPr>
          <p:cNvCxnSpPr>
            <a:cxnSpLocks/>
            <a:stCxn id="7" idx="3"/>
            <a:endCxn id="75" idx="1"/>
          </p:cNvCxnSpPr>
          <p:nvPr/>
        </p:nvCxnSpPr>
        <p:spPr>
          <a:xfrm>
            <a:off x="6584527" y="1932981"/>
            <a:ext cx="1689190" cy="1094688"/>
          </a:xfrm>
          <a:prstGeom prst="curvedConnector3">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6" name="曲线连接符 85">
            <a:extLst>
              <a:ext uri="{FF2B5EF4-FFF2-40B4-BE49-F238E27FC236}">
                <a16:creationId xmlns:a16="http://schemas.microsoft.com/office/drawing/2014/main" id="{D61E0E7D-4510-4E4E-8551-BFEA9C73C16C}"/>
              </a:ext>
            </a:extLst>
          </p:cNvPr>
          <p:cNvCxnSpPr>
            <a:cxnSpLocks/>
            <a:endCxn id="77" idx="1"/>
          </p:cNvCxnSpPr>
          <p:nvPr/>
        </p:nvCxnSpPr>
        <p:spPr>
          <a:xfrm>
            <a:off x="6584527" y="5069302"/>
            <a:ext cx="1689190" cy="653069"/>
          </a:xfrm>
          <a:prstGeom prst="curved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曲线连接符 87">
            <a:extLst>
              <a:ext uri="{FF2B5EF4-FFF2-40B4-BE49-F238E27FC236}">
                <a16:creationId xmlns:a16="http://schemas.microsoft.com/office/drawing/2014/main" id="{07A4FCCF-242C-2D43-ADE8-EECDC76395DD}"/>
              </a:ext>
            </a:extLst>
          </p:cNvPr>
          <p:cNvCxnSpPr>
            <a:cxnSpLocks/>
            <a:endCxn id="76" idx="1"/>
          </p:cNvCxnSpPr>
          <p:nvPr/>
        </p:nvCxnSpPr>
        <p:spPr>
          <a:xfrm flipV="1">
            <a:off x="6584527" y="4722161"/>
            <a:ext cx="1689190" cy="347142"/>
          </a:xfrm>
          <a:prstGeom prst="curvedConnector3">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F583BD72-7105-471E-8A0F-7F7F6405AD66}"/>
              </a:ext>
            </a:extLst>
          </p:cNvPr>
          <p:cNvSpPr txBox="1"/>
          <p:nvPr/>
        </p:nvSpPr>
        <p:spPr>
          <a:xfrm>
            <a:off x="699978" y="6625350"/>
            <a:ext cx="10792043" cy="230832"/>
          </a:xfrm>
          <a:prstGeom prst="rect">
            <a:avLst/>
          </a:prstGeom>
          <a:noFill/>
        </p:spPr>
        <p:txBody>
          <a:bodyPr wrap="square" rtlCol="0">
            <a:spAutoFit/>
          </a:bodyPr>
          <a:lstStyle/>
          <a:p>
            <a:pPr algn="ctr"/>
            <a:r>
              <a:rPr lang="en-US" altLang="zh-CN" sz="900" dirty="0">
                <a:latin typeface="Times" panose="02020603050405020304" pitchFamily="18" charset="0"/>
                <a:ea typeface="黑体" panose="02010609060101010101" pitchFamily="49" charset="-122"/>
                <a:cs typeface="Times" panose="02020603050405020304" pitchFamily="18" charset="0"/>
              </a:rPr>
              <a:t>《</a:t>
            </a:r>
            <a:r>
              <a:rPr lang="zh-CN" altLang="en-US" sz="900" dirty="0">
                <a:latin typeface="Times" panose="02020603050405020304" pitchFamily="18" charset="0"/>
                <a:ea typeface="黑体" panose="02010609060101010101" pitchFamily="49" charset="-122"/>
                <a:cs typeface="Times" panose="02020603050405020304" pitchFamily="18" charset="0"/>
              </a:rPr>
              <a:t>微纳光子器件基础及前沿</a:t>
            </a:r>
            <a:r>
              <a:rPr lang="en-US" altLang="zh-CN" sz="900" dirty="0">
                <a:latin typeface="Times" panose="02020603050405020304" pitchFamily="18" charset="0"/>
                <a:ea typeface="黑体" panose="02010609060101010101" pitchFamily="49" charset="-122"/>
                <a:cs typeface="Times" panose="02020603050405020304" pitchFamily="18" charset="0"/>
              </a:rPr>
              <a:t>》</a:t>
            </a:r>
            <a:r>
              <a:rPr lang="zh-CN" altLang="en-US" sz="900" dirty="0">
                <a:latin typeface="Times" panose="02020603050405020304" pitchFamily="18" charset="0"/>
                <a:ea typeface="黑体" panose="02010609060101010101" pitchFamily="49" charset="-122"/>
                <a:cs typeface="Times" panose="02020603050405020304" pitchFamily="18" charset="0"/>
              </a:rPr>
              <a:t>张天、徐坤著 </a:t>
            </a:r>
            <a:r>
              <a:rPr lang="en-US" altLang="zh-CN" sz="900" dirty="0">
                <a:latin typeface="Times" panose="02020603050405020304" pitchFamily="18" charset="0"/>
                <a:ea typeface="黑体" panose="02010609060101010101" pitchFamily="49" charset="-122"/>
                <a:cs typeface="Times" panose="02020603050405020304" pitchFamily="18" charset="0"/>
              </a:rPr>
              <a:t>ISBN 978-7-5635-6488-0 </a:t>
            </a:r>
            <a:r>
              <a:rPr lang="zh-CN" altLang="en-US" sz="900" dirty="0">
                <a:latin typeface="Times" panose="02020603050405020304" pitchFamily="18" charset="0"/>
                <a:ea typeface="黑体" panose="02010609060101010101" pitchFamily="49" charset="-122"/>
                <a:cs typeface="Times" panose="02020603050405020304" pitchFamily="18" charset="0"/>
              </a:rPr>
              <a:t>第九章</a:t>
            </a:r>
            <a:r>
              <a:rPr lang="en-US" altLang="zh-CN" sz="900" dirty="0">
                <a:latin typeface="Times" panose="02020603050405020304" pitchFamily="18" charset="0"/>
                <a:ea typeface="黑体" panose="02010609060101010101" pitchFamily="49" charset="-122"/>
                <a:cs typeface="Times" panose="02020603050405020304" pitchFamily="18" charset="0"/>
              </a:rPr>
              <a:t>—</a:t>
            </a:r>
            <a:r>
              <a:rPr lang="zh-CN" altLang="en-US" sz="900" dirty="0">
                <a:latin typeface="Times" panose="02020603050405020304" pitchFamily="18" charset="0"/>
                <a:ea typeface="黑体" panose="02010609060101010101" pitchFamily="49" charset="-122"/>
                <a:cs typeface="Times" panose="02020603050405020304" pitchFamily="18" charset="0"/>
              </a:rPr>
              <a:t>微纳光子神经网络技术</a:t>
            </a:r>
          </a:p>
        </p:txBody>
      </p:sp>
    </p:spTree>
    <p:extLst>
      <p:ext uri="{BB962C8B-B14F-4D97-AF65-F5344CB8AC3E}">
        <p14:creationId xmlns:p14="http://schemas.microsoft.com/office/powerpoint/2010/main" val="343583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495E59C-10B1-3648-B51F-D6BDFCC6274D}"/>
              </a:ext>
            </a:extLst>
          </p:cNvPr>
          <p:cNvPicPr>
            <a:picLocks noChangeAspect="1"/>
          </p:cNvPicPr>
          <p:nvPr/>
        </p:nvPicPr>
        <p:blipFill>
          <a:blip r:embed="rId3"/>
          <a:stretch>
            <a:fillRect/>
          </a:stretch>
        </p:blipFill>
        <p:spPr>
          <a:xfrm>
            <a:off x="3480002" y="465992"/>
            <a:ext cx="5231996" cy="5020408"/>
          </a:xfrm>
          <a:prstGeom prst="rect">
            <a:avLst/>
          </a:prstGeom>
        </p:spPr>
      </p:pic>
      <p:sp>
        <p:nvSpPr>
          <p:cNvPr id="5" name="文本框 4">
            <a:extLst>
              <a:ext uri="{FF2B5EF4-FFF2-40B4-BE49-F238E27FC236}">
                <a16:creationId xmlns:a16="http://schemas.microsoft.com/office/drawing/2014/main" id="{19E23997-6CE0-4241-B5C1-8D6651084FE3}"/>
              </a:ext>
            </a:extLst>
          </p:cNvPr>
          <p:cNvSpPr txBox="1"/>
          <p:nvPr/>
        </p:nvSpPr>
        <p:spPr>
          <a:xfrm>
            <a:off x="3563815" y="5991898"/>
            <a:ext cx="5064369" cy="400110"/>
          </a:xfrm>
          <a:prstGeom prst="rect">
            <a:avLst/>
          </a:prstGeom>
          <a:noFill/>
        </p:spPr>
        <p:txBody>
          <a:bodyPr wrap="square" rtlCol="0">
            <a:spAutoFit/>
          </a:bodyPr>
          <a:lstStyle/>
          <a:p>
            <a:pPr algn="ctr"/>
            <a:r>
              <a:rPr kumimoji="1" lang="zh-CN" altLang="en-US" sz="2000" dirty="0"/>
              <a:t>一个单层神经网络示意图</a:t>
            </a:r>
          </a:p>
        </p:txBody>
      </p:sp>
    </p:spTree>
    <p:extLst>
      <p:ext uri="{BB962C8B-B14F-4D97-AF65-F5344CB8AC3E}">
        <p14:creationId xmlns:p14="http://schemas.microsoft.com/office/powerpoint/2010/main" val="358147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EA20707-8FA9-4D43-93EC-70445D180591}"/>
              </a:ext>
            </a:extLst>
          </p:cNvPr>
          <p:cNvPicPr>
            <a:picLocks noChangeAspect="1"/>
          </p:cNvPicPr>
          <p:nvPr/>
        </p:nvPicPr>
        <p:blipFill>
          <a:blip r:embed="rId3"/>
          <a:stretch>
            <a:fillRect/>
          </a:stretch>
        </p:blipFill>
        <p:spPr>
          <a:xfrm>
            <a:off x="574919" y="2143765"/>
            <a:ext cx="4102100" cy="2311400"/>
          </a:xfrm>
          <a:prstGeom prst="rect">
            <a:avLst/>
          </a:prstGeom>
        </p:spPr>
      </p:pic>
      <p:grpSp>
        <p:nvGrpSpPr>
          <p:cNvPr id="10" name="组合 9">
            <a:extLst>
              <a:ext uri="{FF2B5EF4-FFF2-40B4-BE49-F238E27FC236}">
                <a16:creationId xmlns:a16="http://schemas.microsoft.com/office/drawing/2014/main" id="{E24D8DAC-2228-754C-A050-1B5A3421AB07}"/>
              </a:ext>
            </a:extLst>
          </p:cNvPr>
          <p:cNvGrpSpPr/>
          <p:nvPr/>
        </p:nvGrpSpPr>
        <p:grpSpPr>
          <a:xfrm>
            <a:off x="5775081" y="2032396"/>
            <a:ext cx="5842000" cy="2908300"/>
            <a:chOff x="5736390" y="1325563"/>
            <a:chExt cx="5842000" cy="2908300"/>
          </a:xfrm>
        </p:grpSpPr>
        <p:pic>
          <p:nvPicPr>
            <p:cNvPr id="8" name="图片 7">
              <a:extLst>
                <a:ext uri="{FF2B5EF4-FFF2-40B4-BE49-F238E27FC236}">
                  <a16:creationId xmlns:a16="http://schemas.microsoft.com/office/drawing/2014/main" id="{90DD9FE5-68A9-C64E-A9C2-87DCF64B894F}"/>
                </a:ext>
              </a:extLst>
            </p:cNvPr>
            <p:cNvPicPr>
              <a:picLocks noChangeAspect="1"/>
            </p:cNvPicPr>
            <p:nvPr/>
          </p:nvPicPr>
          <p:blipFill>
            <a:blip r:embed="rId4"/>
            <a:stretch>
              <a:fillRect/>
            </a:stretch>
          </p:blipFill>
          <p:spPr>
            <a:xfrm>
              <a:off x="5736390" y="1325563"/>
              <a:ext cx="5842000" cy="2908300"/>
            </a:xfrm>
            <a:prstGeom prst="rect">
              <a:avLst/>
            </a:prstGeom>
          </p:spPr>
        </p:pic>
        <p:pic>
          <p:nvPicPr>
            <p:cNvPr id="9" name="图片 8">
              <a:extLst>
                <a:ext uri="{FF2B5EF4-FFF2-40B4-BE49-F238E27FC236}">
                  <a16:creationId xmlns:a16="http://schemas.microsoft.com/office/drawing/2014/main" id="{164F664E-7FA4-8B47-8846-CFCE6497AF27}"/>
                </a:ext>
              </a:extLst>
            </p:cNvPr>
            <p:cNvPicPr>
              <a:picLocks noChangeAspect="1"/>
            </p:cNvPicPr>
            <p:nvPr/>
          </p:nvPicPr>
          <p:blipFill>
            <a:blip r:embed="rId5"/>
            <a:stretch>
              <a:fillRect/>
            </a:stretch>
          </p:blipFill>
          <p:spPr>
            <a:xfrm>
              <a:off x="11095790" y="3441032"/>
              <a:ext cx="482600" cy="304800"/>
            </a:xfrm>
            <a:prstGeom prst="rect">
              <a:avLst/>
            </a:prstGeom>
          </p:spPr>
        </p:pic>
      </p:grpSp>
      <p:sp>
        <p:nvSpPr>
          <p:cNvPr id="15" name="文本框 14">
            <a:extLst>
              <a:ext uri="{FF2B5EF4-FFF2-40B4-BE49-F238E27FC236}">
                <a16:creationId xmlns:a16="http://schemas.microsoft.com/office/drawing/2014/main" id="{3C3B8CBE-C548-AD4B-BAD6-F40C09184467}"/>
              </a:ext>
            </a:extLst>
          </p:cNvPr>
          <p:cNvSpPr txBox="1"/>
          <p:nvPr/>
        </p:nvSpPr>
        <p:spPr>
          <a:xfrm>
            <a:off x="2625969" y="56367"/>
            <a:ext cx="6846277" cy="1323439"/>
          </a:xfrm>
          <a:prstGeom prst="rect">
            <a:avLst/>
          </a:prstGeom>
          <a:noFill/>
        </p:spPr>
        <p:txBody>
          <a:bodyPr wrap="square">
            <a:spAutoFit/>
          </a:bodyPr>
          <a:lstStyle/>
          <a:p>
            <a:r>
              <a:rPr lang="zh-CN" altLang="en-US" sz="4000" i="0" dirty="0">
                <a:solidFill>
                  <a:srgbClr val="333333"/>
                </a:solidFill>
                <a:effectLst/>
                <a:latin typeface="+mn-ea"/>
              </a:rPr>
              <a:t>马赫</a:t>
            </a:r>
            <a:r>
              <a:rPr lang="en-US" altLang="zh-CN" sz="4000" i="0" dirty="0">
                <a:solidFill>
                  <a:srgbClr val="333333"/>
                </a:solidFill>
                <a:effectLst/>
                <a:latin typeface="+mn-ea"/>
              </a:rPr>
              <a:t>-</a:t>
            </a:r>
            <a:r>
              <a:rPr lang="zh-CN" altLang="en-US" sz="4000" i="0" dirty="0">
                <a:solidFill>
                  <a:srgbClr val="333333"/>
                </a:solidFill>
                <a:effectLst/>
                <a:latin typeface="+mn-ea"/>
              </a:rPr>
              <a:t>曾德尔干涉仪（</a:t>
            </a:r>
            <a:r>
              <a:rPr lang="en-US" altLang="zh-CN" sz="4000" i="0" dirty="0">
                <a:solidFill>
                  <a:srgbClr val="333333"/>
                </a:solidFill>
                <a:effectLst/>
                <a:latin typeface="+mn-ea"/>
              </a:rPr>
              <a:t>MZI</a:t>
            </a:r>
            <a:r>
              <a:rPr lang="zh-CN" altLang="en-US" sz="4000" i="0" dirty="0">
                <a:solidFill>
                  <a:srgbClr val="333333"/>
                </a:solidFill>
                <a:effectLst/>
                <a:latin typeface="+mn-ea"/>
              </a:rPr>
              <a:t>）</a:t>
            </a:r>
            <a:endParaRPr lang="en-US" altLang="zh-CN" sz="4000" i="0" dirty="0">
              <a:solidFill>
                <a:srgbClr val="333333"/>
              </a:solidFill>
              <a:effectLst/>
              <a:latin typeface="+mn-ea"/>
            </a:endParaRPr>
          </a:p>
          <a:p>
            <a:r>
              <a:rPr lang="en" altLang="zh-CN" sz="4000" i="0" dirty="0">
                <a:solidFill>
                  <a:srgbClr val="333333"/>
                </a:solidFill>
                <a:effectLst/>
                <a:latin typeface="+mn-ea"/>
              </a:rPr>
              <a:t>Mach–Zehnder interferometer</a:t>
            </a:r>
            <a:endParaRPr lang="zh-CN" altLang="en-US" sz="4000" dirty="0">
              <a:latin typeface="+mn-ea"/>
            </a:endParaRPr>
          </a:p>
        </p:txBody>
      </p:sp>
      <p:sp>
        <p:nvSpPr>
          <p:cNvPr id="16" name="文本框 15">
            <a:extLst>
              <a:ext uri="{FF2B5EF4-FFF2-40B4-BE49-F238E27FC236}">
                <a16:creationId xmlns:a16="http://schemas.microsoft.com/office/drawing/2014/main" id="{BD037133-258D-494B-9CE3-857A0DB2C028}"/>
              </a:ext>
            </a:extLst>
          </p:cNvPr>
          <p:cNvSpPr txBox="1"/>
          <p:nvPr/>
        </p:nvSpPr>
        <p:spPr>
          <a:xfrm>
            <a:off x="574919" y="5219125"/>
            <a:ext cx="4770585" cy="923330"/>
          </a:xfrm>
          <a:prstGeom prst="rect">
            <a:avLst/>
          </a:prstGeom>
          <a:noFill/>
        </p:spPr>
        <p:txBody>
          <a:bodyPr wrap="square" rtlCol="0">
            <a:spAutoFit/>
          </a:bodyPr>
          <a:lstStyle/>
          <a:p>
            <a:pPr marL="342900" indent="-342900">
              <a:buAutoNum type="arabicPeriod"/>
            </a:pPr>
            <a:r>
              <a:rPr kumimoji="1" lang="zh-CN" altLang="en-US" dirty="0">
                <a:latin typeface="+mn-ea"/>
              </a:rPr>
              <a:t>两个 </a:t>
            </a:r>
            <a:r>
              <a:rPr kumimoji="1" lang="en-US" altLang="zh-CN" dirty="0">
                <a:latin typeface="+mn-ea"/>
              </a:rPr>
              <a:t>3 </a:t>
            </a:r>
            <a:r>
              <a:rPr kumimoji="1" lang="en" altLang="zh-CN" dirty="0">
                <a:latin typeface="+mn-ea"/>
              </a:rPr>
              <a:t>dB </a:t>
            </a:r>
            <a:r>
              <a:rPr kumimoji="1" lang="zh-CN" altLang="en" dirty="0">
                <a:latin typeface="+mn-ea"/>
              </a:rPr>
              <a:t>（ </a:t>
            </a:r>
            <a:r>
              <a:rPr kumimoji="1" lang="en" altLang="zh-CN" dirty="0">
                <a:latin typeface="+mn-ea"/>
              </a:rPr>
              <a:t>50 : 50 </a:t>
            </a:r>
            <a:r>
              <a:rPr kumimoji="1" lang="zh-CN" altLang="en" dirty="0">
                <a:latin typeface="+mn-ea"/>
              </a:rPr>
              <a:t>）</a:t>
            </a:r>
            <a:r>
              <a:rPr kumimoji="1" lang="zh-CN" altLang="en-US" dirty="0">
                <a:latin typeface="+mn-ea"/>
              </a:rPr>
              <a:t>定向耦合器。</a:t>
            </a:r>
            <a:endParaRPr kumimoji="1" lang="en-US" altLang="zh-CN" dirty="0">
              <a:latin typeface="+mn-ea"/>
            </a:endParaRPr>
          </a:p>
          <a:p>
            <a:pPr marL="342900" indent="-342900">
              <a:buAutoNum type="arabicPeriod"/>
            </a:pPr>
            <a:r>
              <a:rPr kumimoji="1" lang="zh-CN" altLang="en-US" dirty="0">
                <a:latin typeface="+mn-ea"/>
              </a:rPr>
              <a:t>内部移相器</a:t>
            </a:r>
            <a:r>
              <a:rPr kumimoji="1" lang="en-US" altLang="zh-CN" dirty="0">
                <a:latin typeface="+mn-ea"/>
              </a:rPr>
              <a:t>theta</a:t>
            </a:r>
            <a:r>
              <a:rPr kumimoji="1" lang="zh-CN" altLang="en-US" dirty="0">
                <a:latin typeface="+mn-ea"/>
              </a:rPr>
              <a:t>控制 </a:t>
            </a:r>
            <a:r>
              <a:rPr kumimoji="1" lang="en" altLang="zh-CN" dirty="0">
                <a:latin typeface="+mn-ea"/>
              </a:rPr>
              <a:t>MZI </a:t>
            </a:r>
            <a:r>
              <a:rPr kumimoji="1" lang="zh-CN" altLang="en-US" dirty="0">
                <a:latin typeface="+mn-ea"/>
              </a:rPr>
              <a:t>输出的功率。</a:t>
            </a:r>
            <a:endParaRPr kumimoji="1" lang="en-US" altLang="zh-CN" dirty="0">
              <a:latin typeface="+mn-ea"/>
            </a:endParaRPr>
          </a:p>
          <a:p>
            <a:r>
              <a:rPr kumimoji="1" lang="zh-CN" altLang="en-US" dirty="0">
                <a:latin typeface="+mn-ea"/>
              </a:rPr>
              <a:t>      外部</a:t>
            </a:r>
            <a:r>
              <a:rPr kumimoji="1" lang="en-US" altLang="zh-CN" dirty="0">
                <a:latin typeface="+mn-ea"/>
              </a:rPr>
              <a:t>phi</a:t>
            </a:r>
            <a:r>
              <a:rPr kumimoji="1" lang="zh-CN" altLang="en-US" dirty="0">
                <a:latin typeface="+mn-ea"/>
              </a:rPr>
              <a:t>确定 </a:t>
            </a:r>
            <a:r>
              <a:rPr kumimoji="1" lang="en" altLang="zh-CN" dirty="0">
                <a:latin typeface="+mn-ea"/>
              </a:rPr>
              <a:t>MZI </a:t>
            </a:r>
            <a:r>
              <a:rPr kumimoji="1" lang="zh-CN" altLang="en-US" dirty="0">
                <a:latin typeface="+mn-ea"/>
              </a:rPr>
              <a:t>输出的相对相位。</a:t>
            </a:r>
          </a:p>
        </p:txBody>
      </p:sp>
      <p:sp>
        <p:nvSpPr>
          <p:cNvPr id="18" name="文本框 17">
            <a:extLst>
              <a:ext uri="{FF2B5EF4-FFF2-40B4-BE49-F238E27FC236}">
                <a16:creationId xmlns:a16="http://schemas.microsoft.com/office/drawing/2014/main" id="{45EE116A-BF78-6C41-8980-AFA7A16B865C}"/>
              </a:ext>
            </a:extLst>
          </p:cNvPr>
          <p:cNvSpPr txBox="1"/>
          <p:nvPr/>
        </p:nvSpPr>
        <p:spPr>
          <a:xfrm>
            <a:off x="7301447" y="5496124"/>
            <a:ext cx="3605474" cy="369332"/>
          </a:xfrm>
          <a:prstGeom prst="rect">
            <a:avLst/>
          </a:prstGeom>
          <a:noFill/>
        </p:spPr>
        <p:txBody>
          <a:bodyPr wrap="none" rtlCol="0">
            <a:spAutoFit/>
          </a:bodyPr>
          <a:lstStyle/>
          <a:p>
            <a:r>
              <a:rPr lang="zh-CN" altLang="zh-CN" sz="1800" spc="-20" dirty="0">
                <a:effectLst/>
                <a:latin typeface="+mn-ea"/>
                <a:cs typeface="Times New Roman" panose="02020603050405020304" pitchFamily="18" charset="0"/>
              </a:rPr>
              <a:t>级联</a:t>
            </a:r>
            <a:r>
              <a:rPr lang="en-US" altLang="zh-CN" sz="1800" spc="-20" dirty="0">
                <a:effectLst/>
                <a:latin typeface="+mn-ea"/>
              </a:rPr>
              <a:t>MZIs</a:t>
            </a:r>
            <a:r>
              <a:rPr lang="zh-CN" altLang="zh-CN" sz="1800" spc="-20" dirty="0">
                <a:effectLst/>
                <a:latin typeface="+mn-ea"/>
                <a:cs typeface="Times New Roman" panose="02020603050405020304" pitchFamily="18" charset="0"/>
              </a:rPr>
              <a:t>网络</a:t>
            </a:r>
            <a:r>
              <a:rPr lang="zh-CN" altLang="en-US" sz="1800" spc="-20" dirty="0">
                <a:effectLst/>
                <a:latin typeface="+mn-ea"/>
                <a:cs typeface="Times New Roman" panose="02020603050405020304" pitchFamily="18" charset="0"/>
              </a:rPr>
              <a:t>可以</a:t>
            </a:r>
            <a:r>
              <a:rPr lang="zh-CN" altLang="zh-CN" sz="1800" spc="-20" dirty="0">
                <a:effectLst/>
                <a:latin typeface="+mn-ea"/>
                <a:cs typeface="Times New Roman" panose="02020603050405020304" pitchFamily="18" charset="0"/>
              </a:rPr>
              <a:t>构造任意酉矩阵</a:t>
            </a:r>
            <a:endParaRPr kumimoji="1" lang="zh-CN" altLang="en-US" dirty="0">
              <a:latin typeface="+mn-ea"/>
            </a:endParaRPr>
          </a:p>
        </p:txBody>
      </p:sp>
      <p:sp>
        <p:nvSpPr>
          <p:cNvPr id="11" name="文本框 10">
            <a:extLst>
              <a:ext uri="{FF2B5EF4-FFF2-40B4-BE49-F238E27FC236}">
                <a16:creationId xmlns:a16="http://schemas.microsoft.com/office/drawing/2014/main" id="{87D93DFB-5788-4F37-9EB4-B004B65B2DF6}"/>
              </a:ext>
            </a:extLst>
          </p:cNvPr>
          <p:cNvSpPr txBox="1"/>
          <p:nvPr/>
        </p:nvSpPr>
        <p:spPr>
          <a:xfrm>
            <a:off x="699978" y="6625350"/>
            <a:ext cx="10792043" cy="230832"/>
          </a:xfrm>
          <a:prstGeom prst="rect">
            <a:avLst/>
          </a:prstGeom>
          <a:noFill/>
        </p:spPr>
        <p:txBody>
          <a:bodyPr wrap="square" rtlCol="0">
            <a:spAutoFit/>
          </a:bodyPr>
          <a:lstStyle/>
          <a:p>
            <a:pPr algn="ctr"/>
            <a:r>
              <a:rPr lang="en-US" altLang="zh-CN" sz="900" dirty="0">
                <a:latin typeface="Times" panose="02020603050405020304" pitchFamily="18" charset="0"/>
                <a:ea typeface="黑体" panose="02010609060101010101" pitchFamily="49" charset="-122"/>
                <a:cs typeface="Times" panose="02020603050405020304" pitchFamily="18" charset="0"/>
              </a:rPr>
              <a:t>F. </a:t>
            </a:r>
            <a:r>
              <a:rPr lang="en-US" altLang="zh-CN" sz="900" dirty="0" err="1">
                <a:latin typeface="Times" panose="02020603050405020304" pitchFamily="18" charset="0"/>
                <a:ea typeface="黑体" panose="02010609060101010101" pitchFamily="49" charset="-122"/>
                <a:cs typeface="Times" panose="02020603050405020304" pitchFamily="18" charset="0"/>
              </a:rPr>
              <a:t>Shokraneh</a:t>
            </a:r>
            <a:r>
              <a:rPr lang="en-US" altLang="zh-CN" sz="900" dirty="0">
                <a:latin typeface="Times" panose="02020603050405020304" pitchFamily="18" charset="0"/>
                <a:ea typeface="黑体" panose="02010609060101010101" pitchFamily="49" charset="-122"/>
                <a:cs typeface="Times" panose="02020603050405020304" pitchFamily="18" charset="0"/>
              </a:rPr>
              <a:t>, M. S. </a:t>
            </a:r>
            <a:r>
              <a:rPr lang="en-US" altLang="zh-CN" sz="900" dirty="0" err="1">
                <a:latin typeface="Times" panose="02020603050405020304" pitchFamily="18" charset="0"/>
                <a:ea typeface="黑体" panose="02010609060101010101" pitchFamily="49" charset="-122"/>
                <a:cs typeface="Times" panose="02020603050405020304" pitchFamily="18" charset="0"/>
              </a:rPr>
              <a:t>Nezami</a:t>
            </a:r>
            <a:r>
              <a:rPr lang="en-US" altLang="zh-CN" sz="900" dirty="0">
                <a:latin typeface="Times" panose="02020603050405020304" pitchFamily="18" charset="0"/>
                <a:ea typeface="黑体" panose="02010609060101010101" pitchFamily="49" charset="-122"/>
                <a:cs typeface="Times" panose="02020603050405020304" pitchFamily="18" charset="0"/>
              </a:rPr>
              <a:t> and O. </a:t>
            </a:r>
            <a:r>
              <a:rPr lang="en-US" altLang="zh-CN" sz="900" dirty="0" err="1">
                <a:latin typeface="Times" panose="02020603050405020304" pitchFamily="18" charset="0"/>
                <a:ea typeface="黑体" panose="02010609060101010101" pitchFamily="49" charset="-122"/>
                <a:cs typeface="Times" panose="02020603050405020304" pitchFamily="18" charset="0"/>
              </a:rPr>
              <a:t>Liboiron</a:t>
            </a:r>
            <a:r>
              <a:rPr lang="en-US" altLang="zh-CN" sz="900" dirty="0">
                <a:latin typeface="Times" panose="02020603050405020304" pitchFamily="18" charset="0"/>
                <a:ea typeface="黑体" panose="02010609060101010101" pitchFamily="49" charset="-122"/>
                <a:cs typeface="Times" panose="02020603050405020304" pitchFamily="18" charset="0"/>
              </a:rPr>
              <a:t>-Ladouceur, "Theoretical and Experimental Analysis of a 4 × 4 Reconfigurable MZI-Based Linear Optical Processor," in Journal of Lightwave Technology</a:t>
            </a:r>
            <a:endParaRPr lang="zh-CN" altLang="en-US" sz="900" dirty="0">
              <a:latin typeface="Times" panose="02020603050405020304" pitchFamily="18" charset="0"/>
              <a:ea typeface="黑体" panose="02010609060101010101" pitchFamily="49" charset="-122"/>
              <a:cs typeface="Times" panose="02020603050405020304" pitchFamily="18" charset="0"/>
            </a:endParaRPr>
          </a:p>
        </p:txBody>
      </p:sp>
    </p:spTree>
    <p:extLst>
      <p:ext uri="{BB962C8B-B14F-4D97-AF65-F5344CB8AC3E}">
        <p14:creationId xmlns:p14="http://schemas.microsoft.com/office/powerpoint/2010/main" val="251132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2779B-8C70-504F-AFE7-D2C603F55D6F}"/>
              </a:ext>
            </a:extLst>
          </p:cNvPr>
          <p:cNvSpPr>
            <a:spLocks noGrp="1"/>
          </p:cNvSpPr>
          <p:nvPr>
            <p:ph type="title"/>
          </p:nvPr>
        </p:nvSpPr>
        <p:spPr>
          <a:xfrm>
            <a:off x="3678115" y="0"/>
            <a:ext cx="4835769" cy="1325563"/>
          </a:xfrm>
        </p:spPr>
        <p:txBody>
          <a:bodyPr/>
          <a:lstStyle/>
          <a:p>
            <a:r>
              <a:rPr kumimoji="1" lang="zh-CN" altLang="en-US" dirty="0"/>
              <a:t>奇异值分解（</a:t>
            </a:r>
            <a:r>
              <a:rPr kumimoji="1" lang="en-US" altLang="zh-CN" dirty="0"/>
              <a:t>SVD</a:t>
            </a:r>
            <a:r>
              <a:rPr kumimoji="1" lang="zh-CN" altLang="en-US" dirty="0"/>
              <a:t>）</a:t>
            </a:r>
          </a:p>
        </p:txBody>
      </p:sp>
      <p:pic>
        <p:nvPicPr>
          <p:cNvPr id="4" name="图片 3">
            <a:extLst>
              <a:ext uri="{FF2B5EF4-FFF2-40B4-BE49-F238E27FC236}">
                <a16:creationId xmlns:a16="http://schemas.microsoft.com/office/drawing/2014/main" id="{083AA887-B8C8-3F4B-8ACB-01FF696FC2B6}"/>
              </a:ext>
            </a:extLst>
          </p:cNvPr>
          <p:cNvPicPr>
            <a:picLocks noChangeAspect="1"/>
          </p:cNvPicPr>
          <p:nvPr/>
        </p:nvPicPr>
        <p:blipFill>
          <a:blip r:embed="rId3"/>
          <a:stretch>
            <a:fillRect/>
          </a:stretch>
        </p:blipFill>
        <p:spPr>
          <a:xfrm>
            <a:off x="854033" y="1834661"/>
            <a:ext cx="3323066" cy="3188677"/>
          </a:xfrm>
          <a:prstGeom prst="rect">
            <a:avLst/>
          </a:prstGeom>
        </p:spPr>
      </p:pic>
      <p:sp>
        <p:nvSpPr>
          <p:cNvPr id="5" name="文本框 4">
            <a:extLst>
              <a:ext uri="{FF2B5EF4-FFF2-40B4-BE49-F238E27FC236}">
                <a16:creationId xmlns:a16="http://schemas.microsoft.com/office/drawing/2014/main" id="{9420DBFA-50E4-7245-AD47-307AB537A41E}"/>
              </a:ext>
            </a:extLst>
          </p:cNvPr>
          <p:cNvSpPr txBox="1"/>
          <p:nvPr/>
        </p:nvSpPr>
        <p:spPr>
          <a:xfrm>
            <a:off x="854033" y="5627077"/>
            <a:ext cx="3323066" cy="369332"/>
          </a:xfrm>
          <a:prstGeom prst="rect">
            <a:avLst/>
          </a:prstGeom>
          <a:noFill/>
        </p:spPr>
        <p:txBody>
          <a:bodyPr wrap="square" rtlCol="0">
            <a:spAutoFit/>
          </a:bodyPr>
          <a:lstStyle/>
          <a:p>
            <a:r>
              <a:rPr kumimoji="1" lang="zh-CN" altLang="en-US" dirty="0">
                <a:latin typeface="Times" pitchFamily="2" charset="0"/>
              </a:rPr>
              <a:t>权重矩阵一般是一个实值矩阵</a:t>
            </a:r>
          </a:p>
        </p:txBody>
      </p:sp>
      <p:pic>
        <p:nvPicPr>
          <p:cNvPr id="6" name="图片 5">
            <a:extLst>
              <a:ext uri="{FF2B5EF4-FFF2-40B4-BE49-F238E27FC236}">
                <a16:creationId xmlns:a16="http://schemas.microsoft.com/office/drawing/2014/main" id="{2CCE2C0F-7C39-5049-923D-5F7B0F501629}"/>
              </a:ext>
            </a:extLst>
          </p:cNvPr>
          <p:cNvPicPr>
            <a:picLocks noChangeAspect="1"/>
          </p:cNvPicPr>
          <p:nvPr/>
        </p:nvPicPr>
        <p:blipFill>
          <a:blip r:embed="rId4"/>
          <a:stretch>
            <a:fillRect/>
          </a:stretch>
        </p:blipFill>
        <p:spPr>
          <a:xfrm>
            <a:off x="6095999" y="1475620"/>
            <a:ext cx="3556000" cy="1066800"/>
          </a:xfrm>
          <a:prstGeom prst="rect">
            <a:avLst/>
          </a:prstGeom>
        </p:spPr>
      </p:pic>
      <p:sp>
        <p:nvSpPr>
          <p:cNvPr id="8" name="文本框 7">
            <a:extLst>
              <a:ext uri="{FF2B5EF4-FFF2-40B4-BE49-F238E27FC236}">
                <a16:creationId xmlns:a16="http://schemas.microsoft.com/office/drawing/2014/main" id="{A0DC1047-3981-5C46-A37D-C90621E912CF}"/>
              </a:ext>
            </a:extLst>
          </p:cNvPr>
          <p:cNvSpPr txBox="1"/>
          <p:nvPr/>
        </p:nvSpPr>
        <p:spPr>
          <a:xfrm>
            <a:off x="6122376" y="2557092"/>
            <a:ext cx="5241967" cy="1717843"/>
          </a:xfrm>
          <a:prstGeom prst="rect">
            <a:avLst/>
          </a:prstGeom>
          <a:noFill/>
        </p:spPr>
        <p:txBody>
          <a:bodyPr wrap="square">
            <a:spAutoFit/>
          </a:bodyPr>
          <a:lstStyle/>
          <a:p>
            <a:pPr>
              <a:lnSpc>
                <a:spcPct val="150000"/>
              </a:lnSpc>
            </a:pPr>
            <a:r>
              <a:rPr lang="en-US" altLang="zh-CN" sz="1800" b="1" i="1" spc="-20" dirty="0">
                <a:effectLst/>
                <a:latin typeface="Times" pitchFamily="2" charset="0"/>
              </a:rPr>
              <a:t>M</a:t>
            </a:r>
            <a:r>
              <a:rPr lang="zh-CN" altLang="en-US" sz="1800" b="1" i="1" spc="-20" dirty="0">
                <a:effectLst/>
                <a:latin typeface="Times" pitchFamily="2" charset="0"/>
              </a:rPr>
              <a:t> </a:t>
            </a:r>
            <a:r>
              <a:rPr lang="zh-CN" altLang="en-US" sz="1800" spc="-20" dirty="0">
                <a:effectLst/>
                <a:latin typeface="Times" pitchFamily="2" charset="0"/>
              </a:rPr>
              <a:t>是一个实值矩阵；</a:t>
            </a:r>
            <a:endParaRPr lang="en-US" altLang="zh-CN" sz="1800" spc="-20" dirty="0">
              <a:effectLst/>
              <a:latin typeface="Times" pitchFamily="2" charset="0"/>
            </a:endParaRPr>
          </a:p>
          <a:p>
            <a:pPr>
              <a:lnSpc>
                <a:spcPct val="150000"/>
              </a:lnSpc>
            </a:pPr>
            <a:r>
              <a:rPr lang="en-US" altLang="zh-CN" sz="1800" b="1" i="1" spc="-20" dirty="0">
                <a:effectLst/>
                <a:latin typeface="Times" pitchFamily="2" charset="0"/>
              </a:rPr>
              <a:t>U</a:t>
            </a:r>
            <a:r>
              <a:rPr lang="zh-CN" altLang="en-US" sz="1800" b="1" i="1" spc="-20" dirty="0">
                <a:effectLst/>
                <a:latin typeface="Times" pitchFamily="2" charset="0"/>
              </a:rPr>
              <a:t>  </a:t>
            </a:r>
            <a:r>
              <a:rPr lang="zh-CN" altLang="zh-CN" sz="1800" spc="-20" dirty="0">
                <a:effectLst/>
                <a:latin typeface="Times" pitchFamily="2" charset="0"/>
                <a:cs typeface="Times New Roman" panose="02020603050405020304" pitchFamily="18" charset="0"/>
              </a:rPr>
              <a:t>是一个</a:t>
            </a:r>
            <a:r>
              <a:rPr lang="en-US" altLang="zh-CN" sz="1800" spc="-20" dirty="0">
                <a:effectLst/>
                <a:latin typeface="Times" pitchFamily="2" charset="0"/>
                <a:cs typeface="Times New Roman" panose="02020603050405020304" pitchFamily="18" charset="0"/>
              </a:rPr>
              <a:t> </a:t>
            </a:r>
            <a:r>
              <a:rPr lang="en-US" altLang="zh-CN" sz="1800" i="1" spc="-20" dirty="0">
                <a:effectLst/>
                <a:latin typeface="Times" pitchFamily="2" charset="0"/>
              </a:rPr>
              <a:t>m</a:t>
            </a:r>
            <a:r>
              <a:rPr lang="zh-CN" altLang="zh-CN" sz="1800" spc="-20" dirty="0">
                <a:effectLst/>
                <a:latin typeface="Times" pitchFamily="2" charset="0"/>
                <a:cs typeface="Times New Roman" panose="02020603050405020304" pitchFamily="18" charset="0"/>
              </a:rPr>
              <a:t>×</a:t>
            </a:r>
            <a:r>
              <a:rPr lang="en-US" altLang="zh-CN" sz="1800" i="1" spc="-20" dirty="0">
                <a:effectLst/>
                <a:latin typeface="Times" pitchFamily="2" charset="0"/>
              </a:rPr>
              <a:t>m </a:t>
            </a:r>
            <a:r>
              <a:rPr lang="zh-CN" altLang="zh-CN" sz="1800" spc="-20" dirty="0">
                <a:effectLst/>
                <a:latin typeface="Times" pitchFamily="2" charset="0"/>
                <a:cs typeface="Times New Roman" panose="02020603050405020304" pitchFamily="18" charset="0"/>
              </a:rPr>
              <a:t>阶酉矩阵</a:t>
            </a:r>
            <a:r>
              <a:rPr lang="zh-CN" altLang="en-US" spc="-20" dirty="0">
                <a:latin typeface="Times" pitchFamily="2" charset="0"/>
                <a:cs typeface="Times New Roman" panose="02020603050405020304" pitchFamily="18" charset="0"/>
              </a:rPr>
              <a:t>；</a:t>
            </a:r>
            <a:endParaRPr lang="en-US" altLang="zh-CN" sz="1800" spc="-20" dirty="0">
              <a:effectLst/>
              <a:latin typeface="Times" pitchFamily="2" charset="0"/>
              <a:cs typeface="Times New Roman" panose="02020603050405020304" pitchFamily="18" charset="0"/>
            </a:endParaRPr>
          </a:p>
          <a:p>
            <a:pPr>
              <a:lnSpc>
                <a:spcPct val="150000"/>
              </a:lnSpc>
            </a:pPr>
            <a:r>
              <a:rPr lang="en-US" altLang="zh-CN" sz="1800" b="1" i="1" spc="-20" dirty="0">
                <a:effectLst/>
                <a:latin typeface="Times" pitchFamily="2" charset="0"/>
              </a:rPr>
              <a:t>∑</a:t>
            </a:r>
            <a:r>
              <a:rPr lang="zh-CN" altLang="en-US" sz="1800" b="1" i="1" spc="-20" dirty="0">
                <a:effectLst/>
                <a:latin typeface="Times" pitchFamily="2" charset="0"/>
              </a:rPr>
              <a:t>  </a:t>
            </a:r>
            <a:r>
              <a:rPr lang="zh-CN" altLang="zh-CN" sz="1800" spc="-20" dirty="0">
                <a:effectLst/>
                <a:latin typeface="Times" pitchFamily="2" charset="0"/>
                <a:cs typeface="Times New Roman" panose="02020603050405020304" pitchFamily="18" charset="0"/>
              </a:rPr>
              <a:t>是一个</a:t>
            </a:r>
            <a:r>
              <a:rPr lang="en-US" altLang="zh-CN" sz="1800" spc="-20" dirty="0">
                <a:effectLst/>
                <a:latin typeface="Times" pitchFamily="2" charset="0"/>
                <a:cs typeface="Times New Roman" panose="02020603050405020304" pitchFamily="18" charset="0"/>
              </a:rPr>
              <a:t> </a:t>
            </a:r>
            <a:r>
              <a:rPr lang="en-US" altLang="zh-CN" sz="1800" i="1" spc="-20" dirty="0">
                <a:effectLst/>
                <a:latin typeface="Times" pitchFamily="2" charset="0"/>
              </a:rPr>
              <a:t>m</a:t>
            </a:r>
            <a:r>
              <a:rPr lang="zh-CN" altLang="zh-CN" sz="1800" spc="-20" dirty="0">
                <a:effectLst/>
                <a:latin typeface="Times" pitchFamily="2" charset="0"/>
                <a:cs typeface="Times New Roman" panose="02020603050405020304" pitchFamily="18" charset="0"/>
              </a:rPr>
              <a:t>×</a:t>
            </a:r>
            <a:r>
              <a:rPr lang="en-US" altLang="zh-CN" sz="1800" i="1" spc="-20" dirty="0">
                <a:effectLst/>
                <a:latin typeface="Times" pitchFamily="2" charset="0"/>
              </a:rPr>
              <a:t>n </a:t>
            </a:r>
            <a:r>
              <a:rPr lang="zh-CN" altLang="zh-CN" sz="1800" spc="-20" dirty="0">
                <a:effectLst/>
                <a:latin typeface="Times" pitchFamily="2" charset="0"/>
                <a:cs typeface="Times New Roman" panose="02020603050405020304" pitchFamily="18" charset="0"/>
              </a:rPr>
              <a:t>阶对角阵</a:t>
            </a:r>
            <a:r>
              <a:rPr lang="zh-CN" altLang="en-US" spc="-20" dirty="0">
                <a:latin typeface="Times" pitchFamily="2" charset="0"/>
                <a:cs typeface="Times New Roman" panose="02020603050405020304" pitchFamily="18" charset="0"/>
              </a:rPr>
              <a:t>，</a:t>
            </a:r>
            <a:r>
              <a:rPr lang="zh-CN" altLang="zh-CN" sz="1800" spc="-20" dirty="0">
                <a:effectLst/>
                <a:latin typeface="Times" pitchFamily="2" charset="0"/>
                <a:cs typeface="Times New Roman" panose="02020603050405020304" pitchFamily="18" charset="0"/>
              </a:rPr>
              <a:t>对角元素为非负实数</a:t>
            </a:r>
            <a:r>
              <a:rPr lang="zh-CN" altLang="en-US" spc="-20" dirty="0">
                <a:latin typeface="Times" pitchFamily="2" charset="0"/>
                <a:cs typeface="Times New Roman" panose="02020603050405020304" pitchFamily="18" charset="0"/>
              </a:rPr>
              <a:t>；</a:t>
            </a:r>
            <a:endParaRPr lang="en-US" altLang="zh-CN" sz="1800" spc="-20" dirty="0">
              <a:effectLst/>
              <a:latin typeface="Times" pitchFamily="2" charset="0"/>
              <a:cs typeface="Times New Roman" panose="02020603050405020304" pitchFamily="18" charset="0"/>
            </a:endParaRPr>
          </a:p>
          <a:p>
            <a:pPr>
              <a:lnSpc>
                <a:spcPct val="150000"/>
              </a:lnSpc>
            </a:pPr>
            <a:r>
              <a:rPr lang="en-US" altLang="zh-CN" sz="1800" b="1" i="1" spc="-20" dirty="0">
                <a:effectLst/>
                <a:latin typeface="Times" pitchFamily="2" charset="0"/>
              </a:rPr>
              <a:t>V</a:t>
            </a:r>
            <a:r>
              <a:rPr lang="en-US" altLang="zh-CN" sz="1800" spc="-20" baseline="30000" dirty="0">
                <a:effectLst/>
                <a:latin typeface="Times" pitchFamily="2" charset="0"/>
              </a:rPr>
              <a:t>†</a:t>
            </a:r>
            <a:r>
              <a:rPr lang="zh-CN" altLang="en-US" sz="1800" spc="-20" baseline="30000" dirty="0">
                <a:effectLst/>
                <a:latin typeface="Times" pitchFamily="2" charset="0"/>
              </a:rPr>
              <a:t> </a:t>
            </a:r>
            <a:r>
              <a:rPr lang="zh-CN" altLang="zh-CN" sz="1800" spc="-20" dirty="0">
                <a:effectLst/>
                <a:latin typeface="Times" pitchFamily="2" charset="0"/>
                <a:cs typeface="Times New Roman" panose="02020603050405020304" pitchFamily="18" charset="0"/>
              </a:rPr>
              <a:t>是一个</a:t>
            </a:r>
            <a:r>
              <a:rPr lang="en-US" altLang="zh-CN" sz="1800" spc="-20" dirty="0">
                <a:effectLst/>
                <a:latin typeface="Times" pitchFamily="2" charset="0"/>
                <a:cs typeface="Times New Roman" panose="02020603050405020304" pitchFamily="18" charset="0"/>
              </a:rPr>
              <a:t> </a:t>
            </a:r>
            <a:r>
              <a:rPr lang="en-US" altLang="zh-CN" sz="1800" i="1" spc="-20" dirty="0">
                <a:effectLst/>
                <a:latin typeface="Times" pitchFamily="2" charset="0"/>
              </a:rPr>
              <a:t>n</a:t>
            </a:r>
            <a:r>
              <a:rPr lang="zh-CN" altLang="zh-CN" sz="1800" spc="-20" dirty="0">
                <a:effectLst/>
                <a:latin typeface="Times" pitchFamily="2" charset="0"/>
                <a:cs typeface="Times New Roman" panose="02020603050405020304" pitchFamily="18" charset="0"/>
              </a:rPr>
              <a:t>×</a:t>
            </a:r>
            <a:r>
              <a:rPr lang="en-US" altLang="zh-CN" sz="1800" i="1" spc="-20" dirty="0">
                <a:effectLst/>
                <a:latin typeface="Times" pitchFamily="2" charset="0"/>
              </a:rPr>
              <a:t>n </a:t>
            </a:r>
            <a:r>
              <a:rPr lang="zh-CN" altLang="zh-CN" sz="1800" spc="-20" dirty="0">
                <a:effectLst/>
                <a:latin typeface="Times" pitchFamily="2" charset="0"/>
                <a:cs typeface="Times New Roman" panose="02020603050405020304" pitchFamily="18" charset="0"/>
              </a:rPr>
              <a:t>阶酉矩阵的转置共轭。</a:t>
            </a:r>
            <a:r>
              <a:rPr lang="zh-CN" altLang="zh-CN" dirty="0">
                <a:effectLst/>
                <a:latin typeface="Times" pitchFamily="2" charset="0"/>
              </a:rPr>
              <a:t> </a:t>
            </a:r>
            <a:endParaRPr lang="zh-CN" altLang="en-US" dirty="0">
              <a:latin typeface="Times" pitchFamily="2" charset="0"/>
            </a:endParaRPr>
          </a:p>
        </p:txBody>
      </p:sp>
      <p:sp>
        <p:nvSpPr>
          <p:cNvPr id="9" name="圆角矩形 8">
            <a:extLst>
              <a:ext uri="{FF2B5EF4-FFF2-40B4-BE49-F238E27FC236}">
                <a16:creationId xmlns:a16="http://schemas.microsoft.com/office/drawing/2014/main" id="{C9388AE1-D783-5343-A486-0370820FEFBC}"/>
              </a:ext>
            </a:extLst>
          </p:cNvPr>
          <p:cNvSpPr/>
          <p:nvPr/>
        </p:nvSpPr>
        <p:spPr>
          <a:xfrm>
            <a:off x="6122376" y="4413106"/>
            <a:ext cx="4783016" cy="175323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zh-CN" altLang="en-US" b="0" i="0" dirty="0">
                <a:solidFill>
                  <a:srgbClr val="333333"/>
                </a:solidFill>
                <a:effectLst/>
                <a:latin typeface="Helvetica Neue" panose="02000503000000020004" pitchFamily="2" charset="0"/>
              </a:rPr>
              <a:t>若一</a:t>
            </a:r>
            <a:r>
              <a:rPr lang="en" altLang="zh-CN" b="0" i="0" dirty="0">
                <a:solidFill>
                  <a:srgbClr val="333333"/>
                </a:solidFill>
                <a:effectLst/>
                <a:latin typeface="Helvetica Neue" panose="02000503000000020004" pitchFamily="2" charset="0"/>
              </a:rPr>
              <a:t>n</a:t>
            </a:r>
            <a:r>
              <a:rPr lang="zh-CN" altLang="en-US" b="0" i="0" dirty="0">
                <a:solidFill>
                  <a:srgbClr val="333333"/>
                </a:solidFill>
                <a:effectLst/>
                <a:latin typeface="Helvetica Neue" panose="02000503000000020004" pitchFamily="2" charset="0"/>
              </a:rPr>
              <a:t>行</a:t>
            </a:r>
            <a:r>
              <a:rPr lang="en" altLang="zh-CN" b="0" i="0" dirty="0">
                <a:solidFill>
                  <a:srgbClr val="333333"/>
                </a:solidFill>
                <a:effectLst/>
                <a:latin typeface="Helvetica Neue" panose="02000503000000020004" pitchFamily="2" charset="0"/>
              </a:rPr>
              <a:t>n</a:t>
            </a:r>
            <a:r>
              <a:rPr lang="zh-CN" altLang="en-US" b="0" i="0" dirty="0">
                <a:solidFill>
                  <a:srgbClr val="333333"/>
                </a:solidFill>
                <a:effectLst/>
                <a:latin typeface="Helvetica Neue" panose="02000503000000020004" pitchFamily="2" charset="0"/>
              </a:rPr>
              <a:t>列</a:t>
            </a:r>
            <a:r>
              <a:rPr lang="zh-CN" altLang="en-US" dirty="0">
                <a:solidFill>
                  <a:srgbClr val="333333"/>
                </a:solidFill>
                <a:latin typeface="Helvetica Neue" panose="02000503000000020004" pitchFamily="2" charset="0"/>
              </a:rPr>
              <a:t>的复数矩阵</a:t>
            </a:r>
            <a:r>
              <a:rPr lang="en" altLang="zh-CN" dirty="0">
                <a:solidFill>
                  <a:srgbClr val="333333"/>
                </a:solidFill>
                <a:latin typeface="Helvetica Neue" panose="02000503000000020004" pitchFamily="2" charset="0"/>
              </a:rPr>
              <a:t>U</a:t>
            </a:r>
            <a:r>
              <a:rPr lang="zh-CN" altLang="en-US" dirty="0">
                <a:solidFill>
                  <a:srgbClr val="333333"/>
                </a:solidFill>
                <a:latin typeface="Helvetica Neue" panose="02000503000000020004" pitchFamily="2" charset="0"/>
              </a:rPr>
              <a:t>满足</a:t>
            </a:r>
            <a:endParaRPr lang="en-US" altLang="zh-CN" dirty="0">
              <a:solidFill>
                <a:srgbClr val="333333"/>
              </a:solidFill>
              <a:latin typeface="Helvetica Neue" panose="02000503000000020004" pitchFamily="2" charset="0"/>
            </a:endParaRPr>
          </a:p>
          <a:p>
            <a:pPr algn="ctr"/>
            <a:endParaRPr lang="en-US" altLang="zh-CN" dirty="0">
              <a:solidFill>
                <a:srgbClr val="333333"/>
              </a:solidFill>
              <a:latin typeface="Helvetica Neue" panose="02000503000000020004" pitchFamily="2" charset="0"/>
            </a:endParaRPr>
          </a:p>
          <a:p>
            <a:pPr algn="ctr"/>
            <a:endParaRPr lang="en-US" altLang="zh-CN" dirty="0">
              <a:solidFill>
                <a:srgbClr val="333333"/>
              </a:solidFill>
              <a:latin typeface="Helvetica Neue" panose="02000503000000020004" pitchFamily="2" charset="0"/>
            </a:endParaRPr>
          </a:p>
          <a:p>
            <a:pPr algn="ctr"/>
            <a:r>
              <a:rPr lang="en-US" altLang="zh-CN" dirty="0">
                <a:solidFill>
                  <a:srgbClr val="333333"/>
                </a:solidFill>
                <a:latin typeface="Helvetica Neue" panose="02000503000000020004" pitchFamily="2" charset="0"/>
              </a:rPr>
              <a:t>In</a:t>
            </a:r>
            <a:r>
              <a:rPr lang="zh-CN" altLang="en-US" dirty="0">
                <a:solidFill>
                  <a:srgbClr val="333333"/>
                </a:solidFill>
                <a:latin typeface="Helvetica Neue" panose="02000503000000020004" pitchFamily="2" charset="0"/>
              </a:rPr>
              <a:t>单位矩阵、</a:t>
            </a:r>
            <a:r>
              <a:rPr lang="en-US" altLang="zh-CN" dirty="0">
                <a:solidFill>
                  <a:srgbClr val="333333"/>
                </a:solidFill>
                <a:latin typeface="Helvetica Neue" panose="02000503000000020004" pitchFamily="2" charset="0"/>
              </a:rPr>
              <a:t>U</a:t>
            </a:r>
            <a:r>
              <a:rPr lang="zh-CN" altLang="en-US" dirty="0">
                <a:solidFill>
                  <a:srgbClr val="333333"/>
                </a:solidFill>
                <a:latin typeface="Helvetica Neue" panose="02000503000000020004" pitchFamily="2" charset="0"/>
              </a:rPr>
              <a:t>酉矩阵、</a:t>
            </a:r>
            <a:r>
              <a:rPr lang="en-US" altLang="zh-CN" dirty="0">
                <a:solidFill>
                  <a:srgbClr val="333333"/>
                </a:solidFill>
                <a:latin typeface="Helvetica Neue" panose="02000503000000020004" pitchFamily="2" charset="0"/>
              </a:rPr>
              <a:t>U</a:t>
            </a:r>
            <a:r>
              <a:rPr lang="zh-CN" altLang="en-US" baseline="30000" dirty="0">
                <a:solidFill>
                  <a:srgbClr val="333333"/>
                </a:solidFill>
                <a:latin typeface="Helvetica Neue" panose="02000503000000020004" pitchFamily="2" charset="0"/>
              </a:rPr>
              <a:t>*</a:t>
            </a:r>
            <a:r>
              <a:rPr lang="zh-CN" altLang="en-US" dirty="0">
                <a:solidFill>
                  <a:srgbClr val="333333"/>
                </a:solidFill>
                <a:latin typeface="Helvetica Neue" panose="02000503000000020004" pitchFamily="2" charset="0"/>
              </a:rPr>
              <a:t>为</a:t>
            </a:r>
            <a:r>
              <a:rPr lang="en-US" altLang="zh-CN" dirty="0">
                <a:solidFill>
                  <a:srgbClr val="333333"/>
                </a:solidFill>
                <a:latin typeface="Helvetica Neue" panose="02000503000000020004" pitchFamily="2" charset="0"/>
              </a:rPr>
              <a:t>U</a:t>
            </a:r>
            <a:r>
              <a:rPr lang="zh-CN" altLang="en-US" dirty="0">
                <a:solidFill>
                  <a:srgbClr val="333333"/>
                </a:solidFill>
                <a:latin typeface="Helvetica Neue" panose="02000503000000020004" pitchFamily="2" charset="0"/>
              </a:rPr>
              <a:t>的转置共轭</a:t>
            </a:r>
            <a:endParaRPr lang="en-US" altLang="zh-CN" dirty="0">
              <a:solidFill>
                <a:srgbClr val="333333"/>
              </a:solidFill>
              <a:latin typeface="Helvetica Neue" panose="02000503000000020004" pitchFamily="2" charset="0"/>
            </a:endParaRPr>
          </a:p>
          <a:p>
            <a:pPr algn="ctr"/>
            <a:r>
              <a:rPr lang="zh-CN" altLang="en-US" b="1" dirty="0">
                <a:solidFill>
                  <a:srgbClr val="333333"/>
                </a:solidFill>
                <a:latin typeface="Helvetica Neue" panose="02000503000000020004" pitchFamily="2" charset="0"/>
              </a:rPr>
              <a:t>则称</a:t>
            </a:r>
            <a:r>
              <a:rPr lang="en-US" altLang="zh-CN" b="1" dirty="0">
                <a:solidFill>
                  <a:srgbClr val="333333"/>
                </a:solidFill>
                <a:latin typeface="Helvetica Neue" panose="02000503000000020004" pitchFamily="2" charset="0"/>
              </a:rPr>
              <a:t>U</a:t>
            </a:r>
            <a:r>
              <a:rPr lang="zh-CN" altLang="en-US" b="1" dirty="0">
                <a:solidFill>
                  <a:srgbClr val="333333"/>
                </a:solidFill>
                <a:latin typeface="Helvetica Neue" panose="02000503000000020004" pitchFamily="2" charset="0"/>
              </a:rPr>
              <a:t>为酉矩阵</a:t>
            </a:r>
            <a:endParaRPr lang="en-US" altLang="zh-CN" b="1" dirty="0">
              <a:solidFill>
                <a:srgbClr val="333333"/>
              </a:solidFill>
              <a:latin typeface="Helvetica Neue" panose="02000503000000020004" pitchFamily="2" charset="0"/>
            </a:endParaRPr>
          </a:p>
          <a:p>
            <a:pPr algn="ctr"/>
            <a:endParaRPr lang="zh-CN" altLang="en-US" baseline="30000" dirty="0">
              <a:solidFill>
                <a:srgbClr val="333333"/>
              </a:solidFill>
              <a:latin typeface="Helvetica Neue" panose="02000503000000020004" pitchFamily="2" charset="0"/>
            </a:endParaRPr>
          </a:p>
        </p:txBody>
      </p:sp>
      <p:pic>
        <p:nvPicPr>
          <p:cNvPr id="11" name="图片 10">
            <a:extLst>
              <a:ext uri="{FF2B5EF4-FFF2-40B4-BE49-F238E27FC236}">
                <a16:creationId xmlns:a16="http://schemas.microsoft.com/office/drawing/2014/main" id="{554AE27A-3AC7-DD47-92D6-23DBC60BD51F}"/>
              </a:ext>
            </a:extLst>
          </p:cNvPr>
          <p:cNvPicPr>
            <a:picLocks noChangeAspect="1"/>
          </p:cNvPicPr>
          <p:nvPr/>
        </p:nvPicPr>
        <p:blipFill>
          <a:blip r:embed="rId5"/>
          <a:stretch>
            <a:fillRect/>
          </a:stretch>
        </p:blipFill>
        <p:spPr>
          <a:xfrm>
            <a:off x="7669334" y="4864445"/>
            <a:ext cx="1689100" cy="304800"/>
          </a:xfrm>
          <a:prstGeom prst="rect">
            <a:avLst/>
          </a:prstGeom>
        </p:spPr>
      </p:pic>
    </p:spTree>
    <p:extLst>
      <p:ext uri="{BB962C8B-B14F-4D97-AF65-F5344CB8AC3E}">
        <p14:creationId xmlns:p14="http://schemas.microsoft.com/office/powerpoint/2010/main" val="29220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2F0D83A-F7B6-AB4F-963C-C5ED98E57E9C}"/>
              </a:ext>
            </a:extLst>
          </p:cNvPr>
          <p:cNvSpPr txBox="1"/>
          <p:nvPr/>
        </p:nvSpPr>
        <p:spPr>
          <a:xfrm>
            <a:off x="3824494" y="5525250"/>
            <a:ext cx="4543011" cy="369332"/>
          </a:xfrm>
          <a:prstGeom prst="rect">
            <a:avLst/>
          </a:prstGeom>
          <a:noFill/>
        </p:spPr>
        <p:txBody>
          <a:bodyPr wrap="square">
            <a:spAutoFit/>
          </a:bodyPr>
          <a:lstStyle/>
          <a:p>
            <a:r>
              <a:rPr lang="zh-CN" altLang="en-US" b="1" dirty="0">
                <a:solidFill>
                  <a:schemeClr val="tx1">
                    <a:lumMod val="50000"/>
                    <a:lumOff val="50000"/>
                  </a:schemeClr>
                </a:solidFill>
              </a:rPr>
              <a:t>4 × 4 MZI 基可重构线性光学处理器原理图。</a:t>
            </a:r>
          </a:p>
        </p:txBody>
      </p:sp>
      <p:pic>
        <p:nvPicPr>
          <p:cNvPr id="8" name="图片 7">
            <a:extLst>
              <a:ext uri="{FF2B5EF4-FFF2-40B4-BE49-F238E27FC236}">
                <a16:creationId xmlns:a16="http://schemas.microsoft.com/office/drawing/2014/main" id="{79ED2F39-FFBC-154C-97BB-2EA87C937F03}"/>
              </a:ext>
            </a:extLst>
          </p:cNvPr>
          <p:cNvPicPr>
            <a:picLocks noChangeAspect="1"/>
          </p:cNvPicPr>
          <p:nvPr/>
        </p:nvPicPr>
        <p:blipFill>
          <a:blip r:embed="rId3"/>
          <a:stretch>
            <a:fillRect/>
          </a:stretch>
        </p:blipFill>
        <p:spPr>
          <a:xfrm>
            <a:off x="4143915" y="120840"/>
            <a:ext cx="3556000" cy="1066800"/>
          </a:xfrm>
          <a:prstGeom prst="rect">
            <a:avLst/>
          </a:prstGeom>
        </p:spPr>
      </p:pic>
      <p:sp>
        <p:nvSpPr>
          <p:cNvPr id="11" name="文本框 10">
            <a:extLst>
              <a:ext uri="{FF2B5EF4-FFF2-40B4-BE49-F238E27FC236}">
                <a16:creationId xmlns:a16="http://schemas.microsoft.com/office/drawing/2014/main" id="{D787A347-D9D7-1147-95D1-43CAD221AA86}"/>
              </a:ext>
            </a:extLst>
          </p:cNvPr>
          <p:cNvSpPr txBox="1"/>
          <p:nvPr/>
        </p:nvSpPr>
        <p:spPr>
          <a:xfrm>
            <a:off x="10542494" y="1680882"/>
            <a:ext cx="184731" cy="369332"/>
          </a:xfrm>
          <a:prstGeom prst="rect">
            <a:avLst/>
          </a:prstGeom>
          <a:noFill/>
        </p:spPr>
        <p:txBody>
          <a:bodyPr wrap="none" rtlCol="0">
            <a:spAutoFit/>
          </a:bodyPr>
          <a:lstStyle/>
          <a:p>
            <a:endParaRPr kumimoji="1" lang="zh-CN" altLang="en-US" dirty="0"/>
          </a:p>
        </p:txBody>
      </p:sp>
      <p:grpSp>
        <p:nvGrpSpPr>
          <p:cNvPr id="13" name="组合 12">
            <a:extLst>
              <a:ext uri="{FF2B5EF4-FFF2-40B4-BE49-F238E27FC236}">
                <a16:creationId xmlns:a16="http://schemas.microsoft.com/office/drawing/2014/main" id="{A84238E8-E840-BE4F-9B22-780B517D8386}"/>
              </a:ext>
            </a:extLst>
          </p:cNvPr>
          <p:cNvGrpSpPr/>
          <p:nvPr/>
        </p:nvGrpSpPr>
        <p:grpSpPr>
          <a:xfrm>
            <a:off x="543479" y="2398346"/>
            <a:ext cx="11105042" cy="2778772"/>
            <a:chOff x="-97736" y="2398346"/>
            <a:chExt cx="12497045" cy="2550172"/>
          </a:xfrm>
        </p:grpSpPr>
        <p:pic>
          <p:nvPicPr>
            <p:cNvPr id="4" name="图片 3">
              <a:extLst>
                <a:ext uri="{FF2B5EF4-FFF2-40B4-BE49-F238E27FC236}">
                  <a16:creationId xmlns:a16="http://schemas.microsoft.com/office/drawing/2014/main" id="{2270218B-4BBD-7747-BAFF-71804EABAB51}"/>
                </a:ext>
              </a:extLst>
            </p:cNvPr>
            <p:cNvPicPr>
              <a:picLocks noChangeAspect="1"/>
            </p:cNvPicPr>
            <p:nvPr/>
          </p:nvPicPr>
          <p:blipFill rotWithShape="1">
            <a:blip r:embed="rId4"/>
            <a:srcRect r="1697"/>
            <a:stretch/>
          </p:blipFill>
          <p:spPr>
            <a:xfrm>
              <a:off x="-97736" y="2398346"/>
              <a:ext cx="6763579" cy="2550172"/>
            </a:xfrm>
            <a:prstGeom prst="rect">
              <a:avLst/>
            </a:prstGeom>
          </p:spPr>
        </p:pic>
        <p:pic>
          <p:nvPicPr>
            <p:cNvPr id="7" name="图片 6">
              <a:extLst>
                <a:ext uri="{FF2B5EF4-FFF2-40B4-BE49-F238E27FC236}">
                  <a16:creationId xmlns:a16="http://schemas.microsoft.com/office/drawing/2014/main" id="{51BDFBE3-C88A-0946-AE3A-296188E7D07E}"/>
                </a:ext>
              </a:extLst>
            </p:cNvPr>
            <p:cNvPicPr>
              <a:picLocks noChangeAspect="1"/>
            </p:cNvPicPr>
            <p:nvPr/>
          </p:nvPicPr>
          <p:blipFill rotWithShape="1">
            <a:blip r:embed="rId4"/>
            <a:srcRect l="3748" r="19349"/>
            <a:stretch/>
          </p:blipFill>
          <p:spPr>
            <a:xfrm>
              <a:off x="6784216" y="2398346"/>
              <a:ext cx="5291243" cy="2550172"/>
            </a:xfrm>
            <a:prstGeom prst="rect">
              <a:avLst/>
            </a:prstGeom>
          </p:spPr>
        </p:pic>
        <p:pic>
          <p:nvPicPr>
            <p:cNvPr id="9" name="图片 8">
              <a:extLst>
                <a:ext uri="{FF2B5EF4-FFF2-40B4-BE49-F238E27FC236}">
                  <a16:creationId xmlns:a16="http://schemas.microsoft.com/office/drawing/2014/main" id="{B44B3AA4-7D04-EF4C-BEEA-9B687ABC762F}"/>
                </a:ext>
              </a:extLst>
            </p:cNvPr>
            <p:cNvPicPr>
              <a:picLocks noChangeAspect="1"/>
            </p:cNvPicPr>
            <p:nvPr/>
          </p:nvPicPr>
          <p:blipFill>
            <a:blip r:embed="rId5"/>
            <a:stretch>
              <a:fillRect/>
            </a:stretch>
          </p:blipFill>
          <p:spPr>
            <a:xfrm>
              <a:off x="12065299" y="3103101"/>
              <a:ext cx="248641" cy="1628135"/>
            </a:xfrm>
            <a:prstGeom prst="rect">
              <a:avLst/>
            </a:prstGeom>
          </p:spPr>
        </p:pic>
        <p:pic>
          <p:nvPicPr>
            <p:cNvPr id="12" name="图片 11">
              <a:extLst>
                <a:ext uri="{FF2B5EF4-FFF2-40B4-BE49-F238E27FC236}">
                  <a16:creationId xmlns:a16="http://schemas.microsoft.com/office/drawing/2014/main" id="{2618C97F-F0B2-944D-B726-8C9FF08A014B}"/>
                </a:ext>
              </a:extLst>
            </p:cNvPr>
            <p:cNvPicPr>
              <a:picLocks noChangeAspect="1"/>
            </p:cNvPicPr>
            <p:nvPr/>
          </p:nvPicPr>
          <p:blipFill>
            <a:blip r:embed="rId6"/>
            <a:stretch>
              <a:fillRect/>
            </a:stretch>
          </p:blipFill>
          <p:spPr>
            <a:xfrm>
              <a:off x="11751609" y="2679327"/>
              <a:ext cx="647700" cy="342900"/>
            </a:xfrm>
            <a:prstGeom prst="rect">
              <a:avLst/>
            </a:prstGeom>
          </p:spPr>
        </p:pic>
      </p:grpSp>
      <p:pic>
        <p:nvPicPr>
          <p:cNvPr id="16" name="图片 15">
            <a:extLst>
              <a:ext uri="{FF2B5EF4-FFF2-40B4-BE49-F238E27FC236}">
                <a16:creationId xmlns:a16="http://schemas.microsoft.com/office/drawing/2014/main" id="{470D8160-8AD8-A246-8199-61898E342FFF}"/>
              </a:ext>
            </a:extLst>
          </p:cNvPr>
          <p:cNvPicPr>
            <a:picLocks noChangeAspect="1"/>
          </p:cNvPicPr>
          <p:nvPr/>
        </p:nvPicPr>
        <p:blipFill rotWithShape="1">
          <a:blip r:embed="rId3"/>
          <a:srcRect l="71725"/>
          <a:stretch/>
        </p:blipFill>
        <p:spPr>
          <a:xfrm>
            <a:off x="8695427" y="1371600"/>
            <a:ext cx="1005454" cy="1066800"/>
          </a:xfrm>
          <a:prstGeom prst="rect">
            <a:avLst/>
          </a:prstGeom>
        </p:spPr>
      </p:pic>
      <p:grpSp>
        <p:nvGrpSpPr>
          <p:cNvPr id="19" name="组合 18">
            <a:extLst>
              <a:ext uri="{FF2B5EF4-FFF2-40B4-BE49-F238E27FC236}">
                <a16:creationId xmlns:a16="http://schemas.microsoft.com/office/drawing/2014/main" id="{FFEFF42A-AEB7-784A-B3E2-A3095858C9C8}"/>
              </a:ext>
            </a:extLst>
          </p:cNvPr>
          <p:cNvGrpSpPr/>
          <p:nvPr/>
        </p:nvGrpSpPr>
        <p:grpSpPr>
          <a:xfrm>
            <a:off x="5506769" y="1371600"/>
            <a:ext cx="751697" cy="1066800"/>
            <a:chOff x="5666356" y="1219200"/>
            <a:chExt cx="751697" cy="1066800"/>
          </a:xfrm>
        </p:grpSpPr>
        <p:pic>
          <p:nvPicPr>
            <p:cNvPr id="15" name="图片 14">
              <a:extLst>
                <a:ext uri="{FF2B5EF4-FFF2-40B4-BE49-F238E27FC236}">
                  <a16:creationId xmlns:a16="http://schemas.microsoft.com/office/drawing/2014/main" id="{CE887C0C-1865-1D41-9890-119CC445D3F6}"/>
                </a:ext>
              </a:extLst>
            </p:cNvPr>
            <p:cNvPicPr>
              <a:picLocks noChangeAspect="1"/>
            </p:cNvPicPr>
            <p:nvPr/>
          </p:nvPicPr>
          <p:blipFill rotWithShape="1">
            <a:blip r:embed="rId3"/>
            <a:srcRect l="52985" r="28086"/>
            <a:stretch/>
          </p:blipFill>
          <p:spPr>
            <a:xfrm>
              <a:off x="5744952" y="1219200"/>
              <a:ext cx="673101" cy="1066800"/>
            </a:xfrm>
            <a:prstGeom prst="rect">
              <a:avLst/>
            </a:prstGeom>
          </p:spPr>
        </p:pic>
        <p:pic>
          <p:nvPicPr>
            <p:cNvPr id="17" name="图片 16">
              <a:extLst>
                <a:ext uri="{FF2B5EF4-FFF2-40B4-BE49-F238E27FC236}">
                  <a16:creationId xmlns:a16="http://schemas.microsoft.com/office/drawing/2014/main" id="{825B3C63-0E35-734A-904C-DC1C3BAD7579}"/>
                </a:ext>
              </a:extLst>
            </p:cNvPr>
            <p:cNvPicPr>
              <a:picLocks noChangeAspect="1"/>
            </p:cNvPicPr>
            <p:nvPr/>
          </p:nvPicPr>
          <p:blipFill>
            <a:blip r:embed="rId7"/>
            <a:stretch>
              <a:fillRect/>
            </a:stretch>
          </p:blipFill>
          <p:spPr>
            <a:xfrm>
              <a:off x="5744952" y="1481587"/>
              <a:ext cx="203200" cy="266700"/>
            </a:xfrm>
            <a:prstGeom prst="rect">
              <a:avLst/>
            </a:prstGeom>
          </p:spPr>
        </p:pic>
        <p:pic>
          <p:nvPicPr>
            <p:cNvPr id="18" name="图片 17">
              <a:extLst>
                <a:ext uri="{FF2B5EF4-FFF2-40B4-BE49-F238E27FC236}">
                  <a16:creationId xmlns:a16="http://schemas.microsoft.com/office/drawing/2014/main" id="{8DEF4041-9D12-E04B-BB8D-7130232620AA}"/>
                </a:ext>
              </a:extLst>
            </p:cNvPr>
            <p:cNvPicPr>
              <a:picLocks noChangeAspect="1"/>
            </p:cNvPicPr>
            <p:nvPr/>
          </p:nvPicPr>
          <p:blipFill>
            <a:blip r:embed="rId7"/>
            <a:stretch>
              <a:fillRect/>
            </a:stretch>
          </p:blipFill>
          <p:spPr>
            <a:xfrm>
              <a:off x="5666356" y="1690059"/>
              <a:ext cx="203200" cy="266700"/>
            </a:xfrm>
            <a:prstGeom prst="rect">
              <a:avLst/>
            </a:prstGeom>
          </p:spPr>
        </p:pic>
      </p:grpSp>
      <p:grpSp>
        <p:nvGrpSpPr>
          <p:cNvPr id="22" name="组合 21">
            <a:extLst>
              <a:ext uri="{FF2B5EF4-FFF2-40B4-BE49-F238E27FC236}">
                <a16:creationId xmlns:a16="http://schemas.microsoft.com/office/drawing/2014/main" id="{A9488028-B79C-5C4F-84F5-B0AFC874CE00}"/>
              </a:ext>
            </a:extLst>
          </p:cNvPr>
          <p:cNvGrpSpPr/>
          <p:nvPr/>
        </p:nvGrpSpPr>
        <p:grpSpPr>
          <a:xfrm>
            <a:off x="2794958" y="1367287"/>
            <a:ext cx="820712" cy="1066800"/>
            <a:chOff x="2794958" y="1367287"/>
            <a:chExt cx="820712" cy="1066800"/>
          </a:xfrm>
        </p:grpSpPr>
        <p:pic>
          <p:nvPicPr>
            <p:cNvPr id="14" name="图片 13">
              <a:extLst>
                <a:ext uri="{FF2B5EF4-FFF2-40B4-BE49-F238E27FC236}">
                  <a16:creationId xmlns:a16="http://schemas.microsoft.com/office/drawing/2014/main" id="{161890B1-3DEB-8A42-BAE8-F5F06A05A48B}"/>
                </a:ext>
              </a:extLst>
            </p:cNvPr>
            <p:cNvPicPr>
              <a:picLocks noChangeAspect="1"/>
            </p:cNvPicPr>
            <p:nvPr/>
          </p:nvPicPr>
          <p:blipFill rotWithShape="1">
            <a:blip r:embed="rId3"/>
            <a:srcRect l="41319" r="39753"/>
            <a:stretch/>
          </p:blipFill>
          <p:spPr>
            <a:xfrm>
              <a:off x="2794958" y="1367287"/>
              <a:ext cx="673102" cy="1066800"/>
            </a:xfrm>
            <a:prstGeom prst="rect">
              <a:avLst/>
            </a:prstGeom>
          </p:spPr>
        </p:pic>
        <p:pic>
          <p:nvPicPr>
            <p:cNvPr id="20" name="图片 19">
              <a:extLst>
                <a:ext uri="{FF2B5EF4-FFF2-40B4-BE49-F238E27FC236}">
                  <a16:creationId xmlns:a16="http://schemas.microsoft.com/office/drawing/2014/main" id="{E0E5487E-83F9-134C-AD8C-BB01CB560B9C}"/>
                </a:ext>
              </a:extLst>
            </p:cNvPr>
            <p:cNvPicPr>
              <a:picLocks noChangeAspect="1"/>
            </p:cNvPicPr>
            <p:nvPr/>
          </p:nvPicPr>
          <p:blipFill>
            <a:blip r:embed="rId8"/>
            <a:stretch>
              <a:fillRect/>
            </a:stretch>
          </p:blipFill>
          <p:spPr>
            <a:xfrm>
              <a:off x="3399770" y="1670016"/>
              <a:ext cx="215900" cy="190500"/>
            </a:xfrm>
            <a:prstGeom prst="rect">
              <a:avLst/>
            </a:prstGeom>
          </p:spPr>
        </p:pic>
        <p:pic>
          <p:nvPicPr>
            <p:cNvPr id="21" name="图片 20">
              <a:extLst>
                <a:ext uri="{FF2B5EF4-FFF2-40B4-BE49-F238E27FC236}">
                  <a16:creationId xmlns:a16="http://schemas.microsoft.com/office/drawing/2014/main" id="{9A0B3F99-9095-4646-81DF-7CFBBD3A37FB}"/>
                </a:ext>
              </a:extLst>
            </p:cNvPr>
            <p:cNvPicPr>
              <a:picLocks noChangeAspect="1"/>
            </p:cNvPicPr>
            <p:nvPr/>
          </p:nvPicPr>
          <p:blipFill>
            <a:blip r:embed="rId8"/>
            <a:stretch>
              <a:fillRect/>
            </a:stretch>
          </p:blipFill>
          <p:spPr>
            <a:xfrm>
              <a:off x="3274205" y="2020616"/>
              <a:ext cx="215900" cy="190500"/>
            </a:xfrm>
            <a:prstGeom prst="rect">
              <a:avLst/>
            </a:prstGeom>
          </p:spPr>
        </p:pic>
      </p:grpSp>
      <p:sp>
        <p:nvSpPr>
          <p:cNvPr id="23" name="文本框 22">
            <a:extLst>
              <a:ext uri="{FF2B5EF4-FFF2-40B4-BE49-F238E27FC236}">
                <a16:creationId xmlns:a16="http://schemas.microsoft.com/office/drawing/2014/main" id="{8F80747F-5668-4DF5-A4EB-35B637CFE562}"/>
              </a:ext>
            </a:extLst>
          </p:cNvPr>
          <p:cNvSpPr txBox="1"/>
          <p:nvPr/>
        </p:nvSpPr>
        <p:spPr>
          <a:xfrm>
            <a:off x="699978" y="6625350"/>
            <a:ext cx="10792043" cy="230832"/>
          </a:xfrm>
          <a:prstGeom prst="rect">
            <a:avLst/>
          </a:prstGeom>
          <a:noFill/>
        </p:spPr>
        <p:txBody>
          <a:bodyPr wrap="square" rtlCol="0">
            <a:spAutoFit/>
          </a:bodyPr>
          <a:lstStyle/>
          <a:p>
            <a:pPr algn="ctr"/>
            <a:r>
              <a:rPr lang="en-US" altLang="zh-CN" sz="900" dirty="0">
                <a:latin typeface="Times" panose="02020603050405020304" pitchFamily="18" charset="0"/>
                <a:ea typeface="黑体" panose="02010609060101010101" pitchFamily="49" charset="-122"/>
                <a:cs typeface="Times" panose="02020603050405020304" pitchFamily="18" charset="0"/>
              </a:rPr>
              <a:t>F. </a:t>
            </a:r>
            <a:r>
              <a:rPr lang="en-US" altLang="zh-CN" sz="900" dirty="0" err="1">
                <a:latin typeface="Times" panose="02020603050405020304" pitchFamily="18" charset="0"/>
                <a:ea typeface="黑体" panose="02010609060101010101" pitchFamily="49" charset="-122"/>
                <a:cs typeface="Times" panose="02020603050405020304" pitchFamily="18" charset="0"/>
              </a:rPr>
              <a:t>Shokraneh</a:t>
            </a:r>
            <a:r>
              <a:rPr lang="en-US" altLang="zh-CN" sz="900" dirty="0">
                <a:latin typeface="Times" panose="02020603050405020304" pitchFamily="18" charset="0"/>
                <a:ea typeface="黑体" panose="02010609060101010101" pitchFamily="49" charset="-122"/>
                <a:cs typeface="Times" panose="02020603050405020304" pitchFamily="18" charset="0"/>
              </a:rPr>
              <a:t>, M. S. </a:t>
            </a:r>
            <a:r>
              <a:rPr lang="en-US" altLang="zh-CN" sz="900" dirty="0" err="1">
                <a:latin typeface="Times" panose="02020603050405020304" pitchFamily="18" charset="0"/>
                <a:ea typeface="黑体" panose="02010609060101010101" pitchFamily="49" charset="-122"/>
                <a:cs typeface="Times" panose="02020603050405020304" pitchFamily="18" charset="0"/>
              </a:rPr>
              <a:t>Nezami</a:t>
            </a:r>
            <a:r>
              <a:rPr lang="en-US" altLang="zh-CN" sz="900" dirty="0">
                <a:latin typeface="Times" panose="02020603050405020304" pitchFamily="18" charset="0"/>
                <a:ea typeface="黑体" panose="02010609060101010101" pitchFamily="49" charset="-122"/>
                <a:cs typeface="Times" panose="02020603050405020304" pitchFamily="18" charset="0"/>
              </a:rPr>
              <a:t> and O. </a:t>
            </a:r>
            <a:r>
              <a:rPr lang="en-US" altLang="zh-CN" sz="900" dirty="0" err="1">
                <a:latin typeface="Times" panose="02020603050405020304" pitchFamily="18" charset="0"/>
                <a:ea typeface="黑体" panose="02010609060101010101" pitchFamily="49" charset="-122"/>
                <a:cs typeface="Times" panose="02020603050405020304" pitchFamily="18" charset="0"/>
              </a:rPr>
              <a:t>Liboiron</a:t>
            </a:r>
            <a:r>
              <a:rPr lang="en-US" altLang="zh-CN" sz="900" dirty="0">
                <a:latin typeface="Times" panose="02020603050405020304" pitchFamily="18" charset="0"/>
                <a:ea typeface="黑体" panose="02010609060101010101" pitchFamily="49" charset="-122"/>
                <a:cs typeface="Times" panose="02020603050405020304" pitchFamily="18" charset="0"/>
              </a:rPr>
              <a:t>-Ladouceur, "Theoretical and Experimental Analysis of a 4 × 4 Reconfigurable MZI-Based Linear Optical Processor," in Journal of Lightwave Technology</a:t>
            </a:r>
            <a:endParaRPr lang="zh-CN" altLang="en-US" sz="900" dirty="0">
              <a:latin typeface="Times" panose="02020603050405020304" pitchFamily="18" charset="0"/>
              <a:ea typeface="黑体" panose="02010609060101010101" pitchFamily="49" charset="-122"/>
              <a:cs typeface="Times" panose="02020603050405020304" pitchFamily="18" charset="0"/>
            </a:endParaRPr>
          </a:p>
        </p:txBody>
      </p:sp>
    </p:spTree>
    <p:extLst>
      <p:ext uri="{BB962C8B-B14F-4D97-AF65-F5344CB8AC3E}">
        <p14:creationId xmlns:p14="http://schemas.microsoft.com/office/powerpoint/2010/main" val="13739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45C20CC-6254-DE42-8563-E9B589EEABFD}"/>
              </a:ext>
            </a:extLst>
          </p:cNvPr>
          <p:cNvPicPr>
            <a:picLocks noChangeAspect="1"/>
          </p:cNvPicPr>
          <p:nvPr/>
        </p:nvPicPr>
        <p:blipFill>
          <a:blip r:embed="rId3"/>
          <a:stretch>
            <a:fillRect/>
          </a:stretch>
        </p:blipFill>
        <p:spPr>
          <a:xfrm>
            <a:off x="1117600" y="0"/>
            <a:ext cx="4978400" cy="3429000"/>
          </a:xfrm>
          <a:prstGeom prst="rect">
            <a:avLst/>
          </a:prstGeom>
        </p:spPr>
      </p:pic>
      <p:pic>
        <p:nvPicPr>
          <p:cNvPr id="5" name="图片 4">
            <a:extLst>
              <a:ext uri="{FF2B5EF4-FFF2-40B4-BE49-F238E27FC236}">
                <a16:creationId xmlns:a16="http://schemas.microsoft.com/office/drawing/2014/main" id="{E2DC43AD-EA18-AB45-B188-7A5C43AF9D7C}"/>
              </a:ext>
            </a:extLst>
          </p:cNvPr>
          <p:cNvPicPr>
            <a:picLocks noChangeAspect="1"/>
          </p:cNvPicPr>
          <p:nvPr/>
        </p:nvPicPr>
        <p:blipFill>
          <a:blip r:embed="rId4"/>
          <a:stretch>
            <a:fillRect/>
          </a:stretch>
        </p:blipFill>
        <p:spPr>
          <a:xfrm>
            <a:off x="6768390" y="292100"/>
            <a:ext cx="4699000" cy="2844800"/>
          </a:xfrm>
          <a:prstGeom prst="rect">
            <a:avLst/>
          </a:prstGeom>
        </p:spPr>
      </p:pic>
      <p:sp>
        <p:nvSpPr>
          <p:cNvPr id="6" name="文本框 5">
            <a:extLst>
              <a:ext uri="{FF2B5EF4-FFF2-40B4-BE49-F238E27FC236}">
                <a16:creationId xmlns:a16="http://schemas.microsoft.com/office/drawing/2014/main" id="{53EA2F4A-70B4-9440-8A16-94E6D53A47B0}"/>
              </a:ext>
            </a:extLst>
          </p:cNvPr>
          <p:cNvSpPr txBox="1"/>
          <p:nvPr/>
        </p:nvSpPr>
        <p:spPr>
          <a:xfrm>
            <a:off x="2591137" y="3429000"/>
            <a:ext cx="2031325" cy="369332"/>
          </a:xfrm>
          <a:prstGeom prst="rect">
            <a:avLst/>
          </a:prstGeom>
          <a:noFill/>
        </p:spPr>
        <p:txBody>
          <a:bodyPr wrap="none" rtlCol="0">
            <a:spAutoFit/>
          </a:bodyPr>
          <a:lstStyle/>
          <a:p>
            <a:r>
              <a:rPr kumimoji="1" lang="zh-CN" altLang="en-US" b="1" dirty="0"/>
              <a:t>人工神经网络构成</a:t>
            </a:r>
          </a:p>
        </p:txBody>
      </p:sp>
      <p:sp>
        <p:nvSpPr>
          <p:cNvPr id="7" name="文本框 6">
            <a:extLst>
              <a:ext uri="{FF2B5EF4-FFF2-40B4-BE49-F238E27FC236}">
                <a16:creationId xmlns:a16="http://schemas.microsoft.com/office/drawing/2014/main" id="{A73B56EF-53CE-844A-BCEB-D9A0DD3820D1}"/>
              </a:ext>
            </a:extLst>
          </p:cNvPr>
          <p:cNvSpPr txBox="1"/>
          <p:nvPr/>
        </p:nvSpPr>
        <p:spPr>
          <a:xfrm>
            <a:off x="8102227" y="3407258"/>
            <a:ext cx="2031325" cy="369332"/>
          </a:xfrm>
          <a:prstGeom prst="rect">
            <a:avLst/>
          </a:prstGeom>
          <a:noFill/>
        </p:spPr>
        <p:txBody>
          <a:bodyPr wrap="none" rtlCol="0">
            <a:spAutoFit/>
          </a:bodyPr>
          <a:lstStyle/>
          <a:p>
            <a:r>
              <a:rPr kumimoji="1" lang="zh-CN" altLang="en-US" b="1" dirty="0"/>
              <a:t>光子神经网络构成</a:t>
            </a:r>
          </a:p>
        </p:txBody>
      </p:sp>
      <p:pic>
        <p:nvPicPr>
          <p:cNvPr id="8" name="图片 7">
            <a:extLst>
              <a:ext uri="{FF2B5EF4-FFF2-40B4-BE49-F238E27FC236}">
                <a16:creationId xmlns:a16="http://schemas.microsoft.com/office/drawing/2014/main" id="{94AF8E48-6729-2A44-AB2E-07E2097B66FA}"/>
              </a:ext>
            </a:extLst>
          </p:cNvPr>
          <p:cNvPicPr>
            <a:picLocks noChangeAspect="1"/>
          </p:cNvPicPr>
          <p:nvPr/>
        </p:nvPicPr>
        <p:blipFill>
          <a:blip r:embed="rId5"/>
          <a:stretch>
            <a:fillRect/>
          </a:stretch>
        </p:blipFill>
        <p:spPr>
          <a:xfrm>
            <a:off x="2012824" y="3925922"/>
            <a:ext cx="8804306" cy="2184772"/>
          </a:xfrm>
          <a:prstGeom prst="rect">
            <a:avLst/>
          </a:prstGeom>
        </p:spPr>
      </p:pic>
      <p:sp>
        <p:nvSpPr>
          <p:cNvPr id="9" name="文本框 8">
            <a:extLst>
              <a:ext uri="{FF2B5EF4-FFF2-40B4-BE49-F238E27FC236}">
                <a16:creationId xmlns:a16="http://schemas.microsoft.com/office/drawing/2014/main" id="{5574DF27-170A-47B0-98B0-1A0F5DBE54C0}"/>
              </a:ext>
            </a:extLst>
          </p:cNvPr>
          <p:cNvSpPr txBox="1"/>
          <p:nvPr/>
        </p:nvSpPr>
        <p:spPr>
          <a:xfrm>
            <a:off x="699978" y="6625350"/>
            <a:ext cx="10792043" cy="230832"/>
          </a:xfrm>
          <a:prstGeom prst="rect">
            <a:avLst/>
          </a:prstGeom>
          <a:noFill/>
        </p:spPr>
        <p:txBody>
          <a:bodyPr wrap="square" rtlCol="0">
            <a:spAutoFit/>
          </a:bodyPr>
          <a:lstStyle/>
          <a:p>
            <a:pPr algn="ctr"/>
            <a:r>
              <a:rPr lang="en-US" altLang="zh-CN" sz="900" dirty="0">
                <a:latin typeface="Times" panose="02020603050405020304" pitchFamily="18" charset="0"/>
                <a:ea typeface="黑体" panose="02010609060101010101" pitchFamily="49" charset="-122"/>
                <a:cs typeface="Times" panose="02020603050405020304" pitchFamily="18" charset="0"/>
              </a:rPr>
              <a:t>Shen, Y., Harris, N., </a:t>
            </a:r>
            <a:r>
              <a:rPr lang="en-US" altLang="zh-CN" sz="900" dirty="0" err="1">
                <a:latin typeface="Times" panose="02020603050405020304" pitchFamily="18" charset="0"/>
                <a:ea typeface="黑体" panose="02010609060101010101" pitchFamily="49" charset="-122"/>
                <a:cs typeface="Times" panose="02020603050405020304" pitchFamily="18" charset="0"/>
              </a:rPr>
              <a:t>Skirlo</a:t>
            </a:r>
            <a:r>
              <a:rPr lang="en-US" altLang="zh-CN" sz="900" dirty="0">
                <a:latin typeface="Times" panose="02020603050405020304" pitchFamily="18" charset="0"/>
                <a:ea typeface="黑体" panose="02010609060101010101" pitchFamily="49" charset="-122"/>
                <a:cs typeface="Times" panose="02020603050405020304" pitchFamily="18" charset="0"/>
              </a:rPr>
              <a:t>, S. et al. Deep learning with coherent nanophotonic circuits. Nature Photon 11, 441–446 (2017).</a:t>
            </a:r>
          </a:p>
        </p:txBody>
      </p:sp>
    </p:spTree>
    <p:extLst>
      <p:ext uri="{BB962C8B-B14F-4D97-AF65-F5344CB8AC3E}">
        <p14:creationId xmlns:p14="http://schemas.microsoft.com/office/powerpoint/2010/main" val="81650303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12811</TotalTime>
  <Words>3576</Words>
  <Application>Microsoft Office PowerPoint</Application>
  <PresentationFormat>宽屏</PresentationFormat>
  <Paragraphs>255</Paragraphs>
  <Slides>23</Slides>
  <Notes>18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Helvetica Neue</vt:lpstr>
      <vt:lpstr>DengXian</vt:lpstr>
      <vt:lpstr>DengXian</vt:lpstr>
      <vt:lpstr>等线 Light</vt:lpstr>
      <vt:lpstr>仿宋_GB2312</vt:lpstr>
      <vt:lpstr>黑体</vt:lpstr>
      <vt:lpstr>华文新魏</vt:lpstr>
      <vt:lpstr>楷体</vt:lpstr>
      <vt:lpstr>宋体</vt:lpstr>
      <vt:lpstr>微软雅黑</vt:lpstr>
      <vt:lpstr>Arial</vt:lpstr>
      <vt:lpstr>Times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奇异值分解（SVD）</vt:lpstr>
      <vt:lpstr>PowerPoint 演示文稿</vt:lpstr>
      <vt:lpstr>PowerPoint 演示文稿</vt:lpstr>
      <vt:lpstr>PowerPoint 演示文稿</vt:lpstr>
      <vt:lpstr>PowerPoint 演示文稿</vt:lpstr>
      <vt:lpstr>参数移植的问题</vt:lpstr>
      <vt:lpstr>PowerPoint 演示文稿</vt:lpstr>
      <vt:lpstr>PowerPoint 演示文稿</vt:lpstr>
      <vt:lpstr>PowerPoint 演示文稿</vt:lpstr>
      <vt:lpstr>PowerPoint 演示文稿</vt:lpstr>
      <vt:lpstr>离线训练-移植存在的问题：</vt:lpstr>
      <vt:lpstr>PowerPoint 演示文稿</vt:lpstr>
      <vt:lpstr>PowerPoint 演示文稿</vt:lpstr>
      <vt:lpstr>第一步——仿真验证</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光子神经网络</dc:title>
  <dc:creator>Zhao Vania</dc:creator>
  <cp:lastModifiedBy>Vania</cp:lastModifiedBy>
  <cp:revision>76</cp:revision>
  <dcterms:created xsi:type="dcterms:W3CDTF">2021-09-20T02:29:50Z</dcterms:created>
  <dcterms:modified xsi:type="dcterms:W3CDTF">2021-09-29T05:55:12Z</dcterms:modified>
</cp:coreProperties>
</file>