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7" r:id="rId2"/>
    <p:sldId id="259" r:id="rId3"/>
    <p:sldId id="260" r:id="rId4"/>
    <p:sldId id="263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5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1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8682CDE-5B29-FA40-ACB9-8CA204D1B02F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89905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89905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4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4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CE4B5DE-CE4D-2E47-89EE-AF7AC64C8FA4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80263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8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69BF285-FCB8-484F-B518-25B5B1606EBF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2" y="80263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FCD8A52-27AB-A14E-A28A-1CAEF5BE5CD3}"/>
              </a:ext>
            </a:extLst>
          </p:cNvPr>
          <p:cNvSpPr>
            <a:spLocks noChangeAspect="1"/>
          </p:cNvSpPr>
          <p:nvPr userDrawn="1"/>
        </p:nvSpPr>
        <p:spPr>
          <a:xfrm>
            <a:off x="441330" y="70215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1" y="80263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0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1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3162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1397" y="297707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77010" y="294150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576693" y="297707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D6ED94E-08E2-ED43-8DE5-EF16B564A33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3001" y="80284"/>
            <a:ext cx="624840" cy="6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0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8EF161-D4CD-DD49-B98E-3FE8200EB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D8B427F-051F-B248-8E4A-AE579800B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 of mean </a:t>
            </a:r>
            <a:r>
              <a:rPr lang="en-US" dirty="0" smtClean="0"/>
              <a:t>reversion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518525" cy="4276060"/>
          </a:xfrm>
        </p:spPr>
        <p:txBody>
          <a:bodyPr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/>
              <a:t>Pros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Easy to construct; </a:t>
            </a:r>
            <a:r>
              <a:rPr lang="en-US" dirty="0"/>
              <a:t>great variety of </a:t>
            </a:r>
            <a:r>
              <a:rPr lang="en-US" dirty="0" smtClean="0"/>
              <a:t>cointegrating </a:t>
            </a:r>
            <a:r>
              <a:rPr lang="en-US" dirty="0"/>
              <a:t>stocks and ETFs to create our own stationary, mean-reverting </a:t>
            </a:r>
            <a:r>
              <a:rPr lang="en-US" dirty="0" smtClean="0"/>
              <a:t>portfolio 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With mean-reverting strategies we often get </a:t>
            </a:r>
            <a:r>
              <a:rPr lang="en-US" dirty="0"/>
              <a:t>short time </a:t>
            </a:r>
            <a:r>
              <a:rPr lang="en-US" dirty="0" smtClean="0"/>
              <a:t>scales which mean a higher </a:t>
            </a:r>
            <a:r>
              <a:rPr lang="en-US" dirty="0"/>
              <a:t>number of trades per year, </a:t>
            </a:r>
            <a:r>
              <a:rPr lang="en-US" dirty="0" smtClean="0"/>
              <a:t>which insures us higher </a:t>
            </a:r>
            <a:r>
              <a:rPr lang="en-US" dirty="0"/>
              <a:t>statistical confidence for our </a:t>
            </a:r>
            <a:r>
              <a:rPr lang="en-US" dirty="0" err="1" smtClean="0"/>
              <a:t>backtest</a:t>
            </a:r>
            <a:r>
              <a:rPr lang="en-US" dirty="0" smtClean="0"/>
              <a:t> and live trading </a:t>
            </a: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2180496"/>
            <a:ext cx="5518525" cy="42760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3000" dirty="0" smtClean="0"/>
              <a:t>Cons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The high </a:t>
            </a:r>
            <a:r>
              <a:rPr lang="en-US" dirty="0"/>
              <a:t>consistency </a:t>
            </a:r>
            <a:r>
              <a:rPr lang="en-US" dirty="0" smtClean="0"/>
              <a:t>of mean-reverting strategies </a:t>
            </a:r>
            <a:r>
              <a:rPr lang="en-US" dirty="0"/>
              <a:t>often lulls traders into over- </a:t>
            </a:r>
            <a:r>
              <a:rPr lang="en-US" dirty="0" smtClean="0"/>
              <a:t>confidence and over-leveraging that is the usual cause of the strategy breaking down</a:t>
            </a:r>
          </a:p>
        </p:txBody>
      </p:sp>
    </p:spTree>
    <p:extLst>
      <p:ext uri="{BB962C8B-B14F-4D97-AF65-F5344CB8AC3E}">
        <p14:creationId xmlns:p14="http://schemas.microsoft.com/office/powerpoint/2010/main" val="7961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6DE1AB-2AB4-0045-88AB-3BB5DA58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mean reversion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006D634-BC6E-F645-92A5-971CB70BF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11029616" cy="53600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 theory, asset </a:t>
            </a:r>
            <a:r>
              <a:rPr lang="en-US" dirty="0">
                <a:solidFill>
                  <a:schemeClr val="tx1"/>
                </a:solidFill>
              </a:rPr>
              <a:t>prices and returns eventually return back to the long-run mean or average of the asset historically.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A969859-76BC-D241-AD84-CA6EEB062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751" y="2926051"/>
            <a:ext cx="10563224" cy="3236624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ypically the prices </a:t>
            </a:r>
            <a:r>
              <a:rPr lang="en-US" dirty="0"/>
              <a:t>are not mean </a:t>
            </a:r>
            <a:r>
              <a:rPr lang="en-US" dirty="0" smtClean="0"/>
              <a:t>reverting</a:t>
            </a:r>
            <a:r>
              <a:rPr lang="en-US" dirty="0"/>
              <a:t> </a:t>
            </a:r>
            <a:r>
              <a:rPr lang="en-US" dirty="0" smtClean="0"/>
              <a:t>and instead are represented by a geometric </a:t>
            </a:r>
            <a:r>
              <a:rPr lang="en-US" dirty="0"/>
              <a:t>random </a:t>
            </a:r>
            <a:r>
              <a:rPr lang="en-US" dirty="0" smtClean="0"/>
              <a:t>walk</a:t>
            </a:r>
            <a:endParaRPr lang="en-US" dirty="0"/>
          </a:p>
          <a:p>
            <a:r>
              <a:rPr lang="en-US" dirty="0"/>
              <a:t>Returns </a:t>
            </a:r>
            <a:r>
              <a:rPr lang="en-US" dirty="0" smtClean="0"/>
              <a:t>tend to </a:t>
            </a:r>
            <a:r>
              <a:rPr lang="en-US" dirty="0"/>
              <a:t>mean </a:t>
            </a:r>
            <a:r>
              <a:rPr lang="en-US" dirty="0" smtClean="0"/>
              <a:t>revert around a mean of zero</a:t>
            </a:r>
            <a:endParaRPr lang="en-US" dirty="0"/>
          </a:p>
          <a:p>
            <a:r>
              <a:rPr lang="en-US" dirty="0"/>
              <a:t>So to make assets mean reverting we combine two or more individual assets into a portfolio that has mean-reverting net market value (Cointegration)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6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DE5586-C2AC-4741-9A44-899478DE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reversion and stationary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3183A4-0A4B-C449-8454-4924749A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464008" cy="4118704"/>
          </a:xfrm>
        </p:spPr>
        <p:txBody>
          <a:bodyPr>
            <a:normAutofit/>
          </a:bodyPr>
          <a:lstStyle/>
          <a:p>
            <a:r>
              <a:rPr lang="en-US" dirty="0"/>
              <a:t>Mathematically a mean reverting price series is described as having a change in the period proportional to the difference between the mean price and current price.</a:t>
            </a:r>
          </a:p>
          <a:p>
            <a:r>
              <a:rPr lang="en-US" dirty="0"/>
              <a:t>ADF test is used to test if the next return depends on the current price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BD836086-1F0F-4E2F-A1A6-C9F87C3310FC}"/>
              </a:ext>
            </a:extLst>
          </p:cNvPr>
          <p:cNvSpPr txBox="1">
            <a:spLocks/>
          </p:cNvSpPr>
          <p:nvPr/>
        </p:nvSpPr>
        <p:spPr>
          <a:xfrm>
            <a:off x="6045201" y="2180496"/>
            <a:ext cx="5464008" cy="4118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Mathematically stationary price series have a variance that is a sublinear function of time, as opposed to a linear function </a:t>
            </a:r>
            <a:r>
              <a:rPr lang="en-US" dirty="0" smtClean="0"/>
              <a:t>like a </a:t>
            </a:r>
            <a:r>
              <a:rPr lang="en-US" dirty="0"/>
              <a:t>geometric random </a:t>
            </a:r>
            <a:r>
              <a:rPr lang="en-US" dirty="0" smtClean="0"/>
              <a:t>walk.</a:t>
            </a:r>
            <a:endParaRPr lang="en-US" dirty="0"/>
          </a:p>
          <a:p>
            <a:r>
              <a:rPr lang="en-US" dirty="0"/>
              <a:t>We use the Variance Ratio test to test whether the price series is a geometric random walk or stationary</a:t>
            </a:r>
          </a:p>
        </p:txBody>
      </p:sp>
    </p:spTree>
    <p:extLst>
      <p:ext uri="{BB962C8B-B14F-4D97-AF65-F5344CB8AC3E}">
        <p14:creationId xmlns:p14="http://schemas.microsoft.com/office/powerpoint/2010/main" val="257816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2CC91C-6B7C-414F-B92D-E2D6AF91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Dickey-Fuller </a:t>
            </a:r>
            <a:r>
              <a:rPr lang="en-US" dirty="0" smtClean="0"/>
              <a:t>Test (ADF)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658416F-EEC0-8D47-8126-ED04A5701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2066196"/>
                <a:ext cx="11029615" cy="452510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our price series is mean-reverting then the current price tells us about the next price move.</a:t>
                </a:r>
              </a:p>
              <a:p>
                <a:r>
                  <a:rPr lang="en-US" dirty="0"/>
                  <a:t>If current price is </a:t>
                </a:r>
                <a:r>
                  <a:rPr lang="en-US" dirty="0" smtClean="0"/>
                  <a:t>below </a:t>
                </a:r>
                <a:r>
                  <a:rPr lang="en-US" dirty="0"/>
                  <a:t>the mean then the next price movement is upwards and vice </a:t>
                </a:r>
                <a:r>
                  <a:rPr lang="en-US" dirty="0" smtClean="0"/>
                  <a:t>versa</a:t>
                </a:r>
              </a:p>
              <a:p>
                <a:r>
                  <a:rPr lang="en-CA" b="0" dirty="0" smtClean="0">
                    <a:ea typeface="Cambria Math" charset="0"/>
                    <a:cs typeface="Cambria Math" charset="0"/>
                  </a:rPr>
                  <a:t>The </a:t>
                </a:r>
                <a:r>
                  <a:rPr lang="en-CA" dirty="0">
                    <a:ea typeface="Cambria Math" charset="0"/>
                    <a:cs typeface="Cambria Math" charset="0"/>
                  </a:rPr>
                  <a:t>p</a:t>
                </a:r>
                <a:r>
                  <a:rPr lang="en-CA" dirty="0" smtClean="0">
                    <a:ea typeface="Cambria Math" charset="0"/>
                    <a:cs typeface="Cambria Math" charset="0"/>
                  </a:rPr>
                  <a:t>rice change is defined by,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CA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d>
                      <m:dPr>
                        <m:ctrlPr>
                          <a:rPr lang="en-CA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en-CA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d>
                      <m:dPr>
                        <m:ctrlPr>
                          <a:rPr lang="en-CA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CA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e>
                    </m:d>
                    <m:r>
                      <a:rPr lang="en-CA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CA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CA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d>
                      <m:dPr>
                        <m:ctrlPr>
                          <a:rPr lang="en-CA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CA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e>
                    </m:d>
                    <m:r>
                      <a:rPr lang="en-CA" i="1">
                        <a:latin typeface="Cambria Math" charset="0"/>
                        <a:ea typeface="Cambria Math" charset="0"/>
                        <a:cs typeface="Cambria Math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CA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d>
                      <m:dPr>
                        <m:ctrlPr>
                          <a:rPr lang="en-CA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CA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</m:d>
                    <m:r>
                      <a:rPr lang="en-CA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CA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 smtClean="0">
                    <a:ea typeface="Cambria Math" charset="0"/>
                    <a:cs typeface="Cambria Math" charset="0"/>
                  </a:rPr>
                  <a:t>, where 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test if λ = 0, if we can reject the null hypothesis of λ = 0 then we know that the next price move depends on the current price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658416F-EEC0-8D47-8126-ED04A5701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2066196"/>
                <a:ext cx="11029615" cy="4525104"/>
              </a:xfrm>
              <a:blipFill rotWithShape="0">
                <a:blip r:embed="rId2"/>
                <a:stretch>
                  <a:fillRect l="-552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85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1BB98-A5D6-A74B-B8EA-B30BB269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Hurst exponent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7393D9C-752B-4246-9FE5-943DBBC61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39196"/>
                <a:ext cx="11029616" cy="4128899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Speed of diffusion equation, when the log of the price series is mean reverting we get, </a:t>
                </a:r>
                <a14:m>
                  <m:oMath xmlns:m="http://schemas.openxmlformats.org/officeDocument/2006/math">
                    <m:r>
                      <a:rPr lang="mr-IN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sSup>
                      <m:sSupPr>
                        <m:ctrlPr>
                          <a:rPr lang="mr-IN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&gt;~</m:t>
                    </m:r>
                    <m:sSup>
                      <m:sSup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where H is the Hurst exponent,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an arbitrary time lag, z is the log prices, and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&lt;…&gt;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an average over all t’s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a price series exhibiting geometric random walk, H 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0.5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But for a stationary price series H &lt; 0.5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 trending series H &gt;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0.5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H serves as an indicator for the degree of mean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reversion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7393D9C-752B-4246-9FE5-943DBBC61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39196"/>
                <a:ext cx="11029616" cy="4128899"/>
              </a:xfrm>
              <a:blipFill rotWithShape="0"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76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3BC130-480B-3644-8EFA-9849B78C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Half-life of mean reversion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689F29B-770B-4841-8F17-FE056E3D4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51011"/>
                <a:ext cx="11029616" cy="444978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Take the expected value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charset="0"/>
                          </a:rPr>
                          <m:t>𝑦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CA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  <m:r>
                              <a:rPr lang="en-C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mr-I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num>
                      <m:den>
                        <m:r>
                          <a:rPr lang="en-CA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den>
                    </m:f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(1−</m:t>
                    </m:r>
                    <m:func>
                      <m:funcPr>
                        <m:ctrlP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t</m:t>
                            </m:r>
                          </m:e>
                        </m:d>
                      </m:e>
                    </m:func>
                    <m:r>
                      <a:rPr lang="en-CA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λ</a:t>
                </a:r>
                <a:r>
                  <a:rPr lang="en-US" dirty="0" smtClean="0"/>
                  <a:t> </a:t>
                </a:r>
                <a:r>
                  <a:rPr lang="en-US" dirty="0"/>
                  <a:t>is a measure of how long it takes for a price to mean revert</a:t>
                </a:r>
              </a:p>
              <a:p>
                <a:r>
                  <a:rPr lang="en-US" dirty="0"/>
                  <a:t>H</a:t>
                </a:r>
                <a:r>
                  <a:rPr lang="en-US" dirty="0" smtClean="0"/>
                  <a:t>alf-life </a:t>
                </a:r>
                <a:r>
                  <a:rPr lang="en-US" dirty="0"/>
                  <a:t>of decay equals to −log(2)/</a:t>
                </a:r>
                <a:r>
                  <a:rPr lang="en-US" dirty="0" err="1" smtClean="0"/>
                  <a:t>λ</a:t>
                </a:r>
                <a:endParaRPr lang="en-US" dirty="0"/>
              </a:p>
              <a:p>
                <a:r>
                  <a:rPr lang="en-US" dirty="0"/>
                  <a:t>If we find that λ is positive, this means the price series is not at all mean reverting, and we shouldn’t even attempt to write a mean reverting strategy to trade it. </a:t>
                </a:r>
              </a:p>
              <a:p>
                <a:r>
                  <a:rPr lang="en-US" dirty="0"/>
                  <a:t>If λ is very close to zero, this means the half-life will be very long, and a mean-reverting trading strategy will not be very profitable because we won’t be able to complete many round-trip trades in a given time period.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689F29B-770B-4841-8F17-FE056E3D4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51011"/>
                <a:ext cx="11029616" cy="4449789"/>
              </a:xfrm>
              <a:blipFill rotWithShape="0"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FCFA55-210C-3B4F-B5F8-F1C56C59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8F2A77-D894-9044-96B9-DF025F32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138661"/>
          </a:xfrm>
        </p:spPr>
        <p:txBody>
          <a:bodyPr>
            <a:normAutofit/>
          </a:bodyPr>
          <a:lstStyle/>
          <a:p>
            <a:r>
              <a:rPr lang="en-US" dirty="0"/>
              <a:t>We can proactively create a portfolio of individual price series so that the market value (or price) series of this portfolio is stationary</a:t>
            </a:r>
          </a:p>
          <a:p>
            <a:r>
              <a:rPr lang="en-US" dirty="0"/>
              <a:t>The most common combination is that of two price series: We long one asset and simultaneously short another asset, with an appropriate allocation of capital to each asset</a:t>
            </a:r>
          </a:p>
          <a:p>
            <a:r>
              <a:rPr lang="en-US" dirty="0"/>
              <a:t>Tests – CADF and Johansen</a:t>
            </a:r>
          </a:p>
        </p:txBody>
      </p:sp>
    </p:spTree>
    <p:extLst>
      <p:ext uri="{BB962C8B-B14F-4D97-AF65-F5344CB8AC3E}">
        <p14:creationId xmlns:p14="http://schemas.microsoft.com/office/powerpoint/2010/main" val="91900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DAC5C9-C2E7-D64C-BEFE-9D8D5C5C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Cointegrated Augmented Dickey-Fuller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060662-22B8-1543-9BCC-15F63700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87599"/>
          </a:xfrm>
        </p:spPr>
        <p:txBody>
          <a:bodyPr>
            <a:normAutofit/>
          </a:bodyPr>
          <a:lstStyle/>
          <a:p>
            <a:r>
              <a:rPr lang="en-US" dirty="0"/>
              <a:t>First determine the optimal hedge ratio by running a linear regression fit between two price series</a:t>
            </a:r>
          </a:p>
          <a:p>
            <a:r>
              <a:rPr lang="en-US" dirty="0"/>
              <a:t>Use the hedge ratio to form a portfolio and then run a stationary test on the portfolio price </a:t>
            </a:r>
            <a:r>
              <a:rPr lang="en-US" dirty="0" smtClean="0"/>
              <a:t>series</a:t>
            </a:r>
          </a:p>
          <a:p>
            <a:r>
              <a:rPr lang="en-US" dirty="0" smtClean="0"/>
              <a:t>Very similar to the ADF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0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8C8A8B0-1C74-B244-98F7-8318CE904C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05701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Tests for more than two variables</a:t>
                </a:r>
              </a:p>
              <a:p>
                <a:r>
                  <a:rPr lang="en-US" dirty="0" smtClean="0"/>
                  <a:t>We re-write the previous equation as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e>
                    </m:d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e>
                    </m:d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d>
                      <m:dPr>
                        <m:ctrlP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</m:d>
                    <m:r>
                      <a:rPr lang="en-CA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</m:oMath>
                </a14:m>
                <a:r>
                  <a:rPr lang="en-US" dirty="0" smtClean="0"/>
                  <a:t> and A’s are vectors and M is a matrix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  <m:r>
                      <a:rPr lang="en-CA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, we do not have cointegration</a:t>
                </a:r>
              </a:p>
              <a:p>
                <a:pPr algn="just"/>
                <a:r>
                  <a:rPr lang="en-US" dirty="0" smtClean="0"/>
                  <a:t>Rank is the number of different </a:t>
                </a:r>
                <a:r>
                  <a:rPr lang="en-US" dirty="0" smtClean="0"/>
                  <a:t>portfolios</a:t>
                </a:r>
              </a:p>
              <a:p>
                <a:pPr algn="just"/>
                <a:r>
                  <a:rPr lang="en-US" dirty="0" smtClean="0"/>
                  <a:t>The eigenvalues from the Johansen Test can be used as hedge ratios to form a stationary portfolio out of the input price series and the one with the largest eigenvalue is the one with the shortest half-life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8C8A8B0-1C74-B244-98F7-8318CE904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057018"/>
              </a:xfrm>
              <a:blipFill rotWithShape="0">
                <a:blip r:embed="rId2"/>
                <a:stretch>
                  <a:fillRect l="-552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="" xmlns:a16="http://schemas.microsoft.com/office/drawing/2014/main" id="{6260CD80-563C-4DF4-A5C2-071CF197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Johansen Test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9928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IRC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B49F"/>
      </a:accent1>
      <a:accent2>
        <a:srgbClr val="DEB922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{94EF6182-603C-7B4A-83E1-3C73BA85B959}tf10001123</Template>
  <TotalTime>1403</TotalTime>
  <Words>867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Wingdings 2</vt:lpstr>
      <vt:lpstr>Arial</vt:lpstr>
      <vt:lpstr>Dividend</vt:lpstr>
      <vt:lpstr>Chapter 2</vt:lpstr>
      <vt:lpstr>Definition of mean reversion</vt:lpstr>
      <vt:lpstr>Mean reversion and stationary </vt:lpstr>
      <vt:lpstr>Augmented Dickey-Fuller Test (ADF)</vt:lpstr>
      <vt:lpstr>Hurst exponent</vt:lpstr>
      <vt:lpstr>Half-life of mean reversion</vt:lpstr>
      <vt:lpstr>Cointegration</vt:lpstr>
      <vt:lpstr>Cointegrated Augmented Dickey-Fuller Test</vt:lpstr>
      <vt:lpstr>Johansen Test</vt:lpstr>
      <vt:lpstr>Pros and cons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L. Krenn</dc:creator>
  <cp:lastModifiedBy>D. Stewart</cp:lastModifiedBy>
  <cp:revision>39</cp:revision>
  <dcterms:created xsi:type="dcterms:W3CDTF">2019-01-15T01:17:57Z</dcterms:created>
  <dcterms:modified xsi:type="dcterms:W3CDTF">2019-01-22T20:11:31Z</dcterms:modified>
</cp:coreProperties>
</file>