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4"/>
  </p:notesMasterIdLst>
  <p:sldIdLst>
    <p:sldId id="614" r:id="rId2"/>
    <p:sldId id="656" r:id="rId3"/>
    <p:sldId id="658" r:id="rId4"/>
    <p:sldId id="647" r:id="rId5"/>
    <p:sldId id="618" r:id="rId6"/>
    <p:sldId id="664" r:id="rId7"/>
    <p:sldId id="648" r:id="rId8"/>
    <p:sldId id="619" r:id="rId9"/>
    <p:sldId id="623" r:id="rId10"/>
    <p:sldId id="659" r:id="rId11"/>
    <p:sldId id="624" r:id="rId12"/>
    <p:sldId id="645" r:id="rId13"/>
    <p:sldId id="666" r:id="rId14"/>
    <p:sldId id="665" r:id="rId15"/>
    <p:sldId id="657" r:id="rId16"/>
    <p:sldId id="625" r:id="rId17"/>
    <p:sldId id="653" r:id="rId18"/>
    <p:sldId id="667" r:id="rId19"/>
    <p:sldId id="649" r:id="rId20"/>
    <p:sldId id="650" r:id="rId21"/>
    <p:sldId id="654" r:id="rId22"/>
    <p:sldId id="655" r:id="rId2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B2E8"/>
    <a:srgbClr val="CCFFCC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0547" autoAdjust="0"/>
  </p:normalViewPr>
  <p:slideViewPr>
    <p:cSldViewPr snapToGrid="0" snapToObjects="1">
      <p:cViewPr>
        <p:scale>
          <a:sx n="75" d="100"/>
          <a:sy n="75" d="100"/>
        </p:scale>
        <p:origin x="-1932" y="-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0A6E-4663-B348-AECB-A8F6C4E0942D}" type="datetimeFigureOut">
              <a:rPr kumimoji="1" lang="ko-KR" altLang="en-US" smtClean="0"/>
              <a:t>2019-12-02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154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59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CADAF-358E-450C-A00B-9ED62DF06F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2805" y="39695"/>
            <a:ext cx="3732470" cy="3077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 smtClean="0">
                <a:solidFill>
                  <a:schemeClr val="bg1"/>
                </a:solidFill>
                <a:latin typeface="+mj-ea"/>
                <a:ea typeface="+mj-ea"/>
              </a:rPr>
              <a:t>환경 텍스트 데이터 분석 방법론 </a:t>
            </a:r>
            <a:r>
              <a:rPr lang="en-US" altLang="ko-KR" sz="1300" spc="-50" dirty="0" smtClean="0">
                <a:solidFill>
                  <a:schemeClr val="bg1"/>
                </a:solidFill>
                <a:latin typeface="+mj-ea"/>
                <a:ea typeface="+mj-ea"/>
              </a:rPr>
              <a:t>/ 2019.12.03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CE2-6AFF-6E47-BF58-32B352E8A900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2019-12-02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환경 텍스트 데이터 분석 방법론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844800" y="3600450"/>
            <a:ext cx="85344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한국환경정책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평가연구원</a:t>
            </a:r>
            <a:endParaRPr lang="en-US" altLang="ko-KR" dirty="0"/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환경경제연구실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부연구위원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진대용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01" y="3690602"/>
            <a:ext cx="2710197" cy="27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2805" y="39695"/>
            <a:ext cx="3732470" cy="3077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>
                <a:solidFill>
                  <a:schemeClr val="bg1"/>
                </a:solidFill>
                <a:latin typeface="+mj-ea"/>
                <a:ea typeface="+mj-ea"/>
              </a:rPr>
              <a:t>환경 텍스트 데이터 분석 </a:t>
            </a:r>
            <a:r>
              <a:rPr lang="ko-KR" altLang="en-US" sz="1300" spc="-50" dirty="0" smtClean="0">
                <a:solidFill>
                  <a:schemeClr val="bg1"/>
                </a:solidFill>
                <a:latin typeface="+mj-ea"/>
                <a:ea typeface="+mj-ea"/>
              </a:rPr>
              <a:t>방법론 </a:t>
            </a:r>
            <a:r>
              <a:rPr lang="en-US" altLang="ko-KR" sz="1300" spc="-50" dirty="0" smtClean="0">
                <a:solidFill>
                  <a:schemeClr val="bg1"/>
                </a:solidFill>
                <a:latin typeface="+mj-ea"/>
                <a:ea typeface="+mj-ea"/>
              </a:rPr>
              <a:t>/ 2019.12.03</a:t>
            </a:r>
          </a:p>
        </p:txBody>
      </p:sp>
      <p:pic>
        <p:nvPicPr>
          <p:cNvPr id="1026" name="Picture 2" descr="íêµ­íê²½ì ì±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867169"/>
            <a:ext cx="3289300" cy="6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LDA </a:t>
            </a:r>
            <a:r>
              <a:rPr lang="ko-KR" altLang="en-US" dirty="0" smtClean="0"/>
              <a:t>분석 사례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환경 뉴스 </a:t>
            </a:r>
            <a:r>
              <a:rPr lang="en-US" altLang="ko-KR" dirty="0" smtClean="0"/>
              <a:t>(2005~2017)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13800"/>
              </p:ext>
            </p:extLst>
          </p:nvPr>
        </p:nvGraphicFramePr>
        <p:xfrm>
          <a:off x="125052" y="1468570"/>
          <a:ext cx="11952648" cy="53386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4036"/>
                <a:gridCol w="664036"/>
                <a:gridCol w="664036"/>
                <a:gridCol w="664036"/>
                <a:gridCol w="664036"/>
                <a:gridCol w="664036"/>
                <a:gridCol w="664036"/>
                <a:gridCol w="728345"/>
                <a:gridCol w="599727"/>
                <a:gridCol w="664036"/>
                <a:gridCol w="664036"/>
                <a:gridCol w="664036"/>
                <a:gridCol w="768539"/>
                <a:gridCol w="559533"/>
                <a:gridCol w="664036"/>
                <a:gridCol w="664036"/>
                <a:gridCol w="664036"/>
                <a:gridCol w="664036"/>
              </a:tblGrid>
              <a:tr h="2455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기타</a:t>
                      </a:r>
                      <a:r>
                        <a:rPr lang="en-US" altLang="ko-KR" sz="800" b="1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sz="800" b="1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가축</a:t>
                      </a:r>
                      <a:endParaRPr lang="ko-KR" altLang="en-US" sz="800" b="1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기름유출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쓰레기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폐기물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화학물질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수질오염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국립공원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기타</a:t>
                      </a:r>
                      <a:r>
                        <a:rPr lang="en-US" altLang="ko-KR" sz="800" b="1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농가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폭염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한파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식물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쓰레기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얼음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태풍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국립공원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강수량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철새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프로그램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구제역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어린이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대설주의보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습지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석면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폭설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강풍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동물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기압골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소나무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황사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무더위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결정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규칙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폐기물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화학물질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장마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호우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야생동물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번개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천연기념물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호선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바이러스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초여름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원자력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양식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특보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감축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폭우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돌고래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천둥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저수지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수돗물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어린이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중국망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열대야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검토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어민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탄소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재활용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천둥 번개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연못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초미세먼지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철도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임영주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가습기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지하수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침수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번식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 미세먼지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조류인플루엔자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폭염 특보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산과학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철원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멸종위기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 감축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강수량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야생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지역별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마스크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자전거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여름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태안군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이산화탄소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음식물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살균제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한반도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등산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남해안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날개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노선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장맛비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입장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적설량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가습기 살균제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온난화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파도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감염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판결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안동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배출량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음식물 쓰레기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평균기온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머리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항공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이야기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축산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야외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서식지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예년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집중호우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외출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택시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돼지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특보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논란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유조선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폐수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특보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멸종위기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돌풍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취하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석탄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상수도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예방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불볕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양양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국립공원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태양광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환경오염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충주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동물보호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남북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호흡기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당국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찜통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속보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곤충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준치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복구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충청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어미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총리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토론회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자원봉사자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야생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한파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산책로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청소년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한낮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시민단체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중금속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강변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해수면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강수량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치료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월동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자동차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17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관람객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폭염 폭염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허가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양구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아시아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발암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금강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변화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산사태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항공기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위원장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어선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희귀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논의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향기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여름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풍속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국립공원 국립공원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발원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한경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베이징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비롯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합의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방사성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대한민국 희망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갯벌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자원 순환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허용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미군기지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준비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천연기념물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무리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환경과학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  <a:tr h="30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햇볕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희망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동물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용수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동반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멸종위기종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남쪽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줄기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467" marR="8467" marT="6350" marB="0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: </a:t>
            </a:r>
            <a:r>
              <a:rPr lang="ko-KR" altLang="en-US" dirty="0" smtClean="0"/>
              <a:t>단어 </a:t>
            </a:r>
            <a:r>
              <a:rPr lang="ko-KR" altLang="en-US" dirty="0" err="1" smtClean="0"/>
              <a:t>임베딩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4F81BD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Word2vec 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altLang="ko-KR" dirty="0"/>
              <a:t>CBOW / Skip-gram </a:t>
            </a:r>
          </a:p>
          <a:p>
            <a:pPr lvl="2">
              <a:lnSpc>
                <a:spcPct val="160000"/>
              </a:lnSpc>
            </a:pPr>
            <a:r>
              <a:rPr kumimoji="1" lang="en-US" altLang="ko-KR" dirty="0"/>
              <a:t>CBOW(Continuous Bag of Words) : </a:t>
            </a:r>
            <a:r>
              <a:rPr kumimoji="1" lang="ko-KR" altLang="en-US" dirty="0"/>
              <a:t>주변 단어를 이용하여 특정 단어를 예측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en-US" altLang="ko-KR" dirty="0"/>
              <a:t>Skip-gram : </a:t>
            </a:r>
            <a:r>
              <a:rPr kumimoji="1" lang="ko-KR" altLang="en-US" dirty="0"/>
              <a:t>특정 단어를 이용하여 주변 단어를 예측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문자로 </a:t>
            </a:r>
            <a:r>
              <a:rPr lang="ko-KR" altLang="en-US" dirty="0"/>
              <a:t>이루어진 단어를 숫자 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ko-KR" altLang="en-US" dirty="0" smtClean="0"/>
              <a:t>변환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단어 </a:t>
            </a:r>
            <a:r>
              <a:rPr lang="ko-KR" altLang="en-US" dirty="0"/>
              <a:t>유사도 계산</a:t>
            </a:r>
            <a:r>
              <a:rPr lang="en-US" altLang="ko-KR" dirty="0"/>
              <a:t>, </a:t>
            </a:r>
            <a:r>
              <a:rPr lang="ko-KR" altLang="en-US" dirty="0"/>
              <a:t>유사어 처리</a:t>
            </a:r>
            <a:r>
              <a:rPr lang="en-US" altLang="ko-KR" dirty="0"/>
              <a:t>, </a:t>
            </a:r>
            <a:r>
              <a:rPr lang="ko-KR" altLang="en-US" dirty="0"/>
              <a:t>연관 키워드 </a:t>
            </a:r>
            <a:r>
              <a:rPr lang="ko-KR" altLang="en-US" dirty="0" smtClean="0"/>
              <a:t>분석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_x178504216" descr="EMB000012147e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21" y="4042726"/>
            <a:ext cx="3208658" cy="20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08987736" descr="EMB000035f43d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92" y="1004288"/>
            <a:ext cx="2389508" cy="26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143875" y="6276945"/>
            <a:ext cx="450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유사한 문맥에 있는 단어는 유사한 좌표로 변환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82425" y="6352921"/>
            <a:ext cx="633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참고강의 </a:t>
            </a:r>
            <a:r>
              <a:rPr lang="en-US" altLang="ko-KR" dirty="0" smtClean="0"/>
              <a:t>: https</a:t>
            </a:r>
            <a:r>
              <a:rPr lang="en-US" altLang="ko-KR" dirty="0"/>
              <a:t>://www.youtube.com/watch?v=sY4YyacSsLc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키워드 분석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친환경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연관키워드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Word2vec (</a:t>
            </a:r>
            <a:r>
              <a:rPr lang="ko-KR" altLang="en-US" dirty="0" smtClean="0"/>
              <a:t>좌표상의 거리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좌표상의 거리를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친환경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단어와 거리가 가까운 단어는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Word2vec (</a:t>
            </a:r>
            <a:r>
              <a:rPr lang="ko-KR" altLang="en-US" dirty="0" smtClean="0"/>
              <a:t>단어의 분포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단어의 분포를 활용한 방법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친환경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단어가 근처에서 주로 어떤 단어가 나타나는가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문서추출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빈도수 조사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친환경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단어가 포함된 문서를 추출한 뒤 빈도수 조사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문장추출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빈도수 조사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문서를 문장으로 쪼갠 뒤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친환경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단어가 </a:t>
            </a:r>
            <a:r>
              <a:rPr lang="ko-KR" altLang="en-US" dirty="0"/>
              <a:t>포함된 </a:t>
            </a:r>
            <a:r>
              <a:rPr lang="ko-KR" altLang="en-US" dirty="0" smtClean="0"/>
              <a:t>문장을 추출 후 </a:t>
            </a:r>
            <a:r>
              <a:rPr lang="ko-KR" altLang="en-US" dirty="0"/>
              <a:t>빈도수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9478" y="1600200"/>
            <a:ext cx="6442521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oreilly.com/library/view/statistics-for-machine/9781788295758/assets/2b4a7a82-ad4c-4b2a-b808-e423a334de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40" y="3975100"/>
            <a:ext cx="2653759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키워드 분석 </a:t>
            </a:r>
            <a:r>
              <a:rPr lang="en-US" altLang="ko-KR" dirty="0"/>
              <a:t>: ‘</a:t>
            </a:r>
            <a:r>
              <a:rPr lang="ko-KR" altLang="en-US" dirty="0"/>
              <a:t>친환경</a:t>
            </a:r>
            <a:r>
              <a:rPr lang="en-US" altLang="ko-KR" dirty="0"/>
              <a:t>’ </a:t>
            </a:r>
            <a:r>
              <a:rPr lang="ko-KR" altLang="en-US" dirty="0"/>
              <a:t>연관키워드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99585"/>
              </p:ext>
            </p:extLst>
          </p:nvPr>
        </p:nvGraphicFramePr>
        <p:xfrm>
          <a:off x="431371" y="1484785"/>
          <a:ext cx="2496278" cy="53109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2412"/>
                <a:gridCol w="959367"/>
                <a:gridCol w="362412"/>
                <a:gridCol w="812087"/>
              </a:tblGrid>
              <a:tr h="1392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건축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장려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표방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혁신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생태도시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편리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전환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아이디어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에코디자인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촉진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창의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로컬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지속가능성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푸드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무공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옥상녹화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환경마크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각광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드라이브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꾀</a:t>
                      </a:r>
                    </a:p>
                  </a:txBody>
                  <a:tcPr marL="9525" marR="9525" marT="9525" marB="0" anchor="ctr"/>
                </a:tc>
              </a:tr>
              <a:tr h="185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접목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유도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전기자동차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주력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세제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절약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로하스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클린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자재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브랜드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탄소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대체에너지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환경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녹색건축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녹색교통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신재생에너지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대체연료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디자인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차세대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실생활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합리화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인센티브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그린카드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동력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효율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패러다임</a:t>
                      </a:r>
                    </a:p>
                  </a:txBody>
                  <a:tcPr marL="9525" marR="9525" marT="9525" marB="0" anchor="ctr"/>
                </a:tc>
              </a:tr>
              <a:tr h="17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물류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1807"/>
              </p:ext>
            </p:extLst>
          </p:nvPr>
        </p:nvGraphicFramePr>
        <p:xfrm>
          <a:off x="3407701" y="1484785"/>
          <a:ext cx="2400266" cy="53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8473"/>
                <a:gridCol w="922468"/>
                <a:gridCol w="348473"/>
                <a:gridCol w="780852"/>
              </a:tblGrid>
              <a:tr h="1662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유통업체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운전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전환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상품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성장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인증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아이디어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건축물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유통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조성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타운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그린카드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소비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비문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경영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캠페인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구매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빌딩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공법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기아차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농산물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시책</a:t>
                      </a:r>
                    </a:p>
                  </a:txBody>
                  <a:tcPr marL="12700" marR="12700" marT="9525" marB="0" anchor="ctr"/>
                </a:tc>
              </a:tr>
              <a:tr h="221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명절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비즈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자동차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자재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생태도시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교통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수상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건축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명품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농법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브랜드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포장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유차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주행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전기자동차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대중교통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매장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혜택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각광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우수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타이어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확산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정착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보급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표방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무공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메카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페인트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개발</a:t>
                      </a:r>
                    </a:p>
                  </a:txBody>
                  <a:tcPr marL="12700" marR="12700" marT="9525" marB="0" anchor="ctr"/>
                </a:tc>
              </a:tr>
              <a:tr h="16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도시</a:t>
                      </a:r>
                    </a:p>
                  </a:txBody>
                  <a:tcPr marL="12700" marR="12700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301"/>
              </p:ext>
            </p:extLst>
          </p:nvPr>
        </p:nvGraphicFramePr>
        <p:xfrm>
          <a:off x="6160229" y="1485144"/>
          <a:ext cx="2816090" cy="52914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2412"/>
                <a:gridCol w="1045633"/>
                <a:gridCol w="362412"/>
                <a:gridCol w="1045633"/>
              </a:tblGrid>
              <a:tr h="1656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타운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녹색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전기차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탄소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에너지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 타운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자동차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건축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이산화탄소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상품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확대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40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교통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농업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22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경차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44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태양광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45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자동차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경영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 경차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소비자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운전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노력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상품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49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 감축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하이브리드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감축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52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탄소 친환경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운전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53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건축물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연료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55</a:t>
                      </a:r>
                      <a:endParaRPr lang="en-US" altLang="ko-KR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소비</a:t>
                      </a:r>
                      <a:endParaRPr lang="ko-KR" altLang="en-US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효율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57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경영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58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에너지 절약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효과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  <a:tr h="16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</a:t>
                      </a:r>
                      <a:endParaRPr lang="ko-KR" altLang="en-US" sz="900" b="0" i="0" u="none" strike="noStrike" dirty="0">
                        <a:solidFill>
                          <a:srgbClr val="0061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12700" marR="12700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63214"/>
              </p:ext>
            </p:extLst>
          </p:nvPr>
        </p:nvGraphicFramePr>
        <p:xfrm>
          <a:off x="9264352" y="1475260"/>
          <a:ext cx="2464320" cy="53109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4535"/>
                <a:gridCol w="1045633"/>
                <a:gridCol w="334535"/>
                <a:gridCol w="749617"/>
              </a:tblGrid>
              <a:tr h="1512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90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8647" marR="8647" marT="648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기후변화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전력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감축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자원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생산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구축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비용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자동차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규제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그린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에코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확대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자전거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이산화탄소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오염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미세먼지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노력</a:t>
                      </a:r>
                    </a:p>
                  </a:txBody>
                  <a:tcPr marL="12700" marR="12700" marT="9525" marB="0" anchor="ctr"/>
                </a:tc>
              </a:tr>
              <a:tr h="27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온실가스 감축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가스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참여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발전소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연료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하천</a:t>
                      </a:r>
                    </a:p>
                  </a:txBody>
                  <a:tcPr marL="12700" marR="12700" marT="9525" marB="0" anchor="ctr"/>
                </a:tc>
              </a:tr>
              <a:tr h="18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효과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일본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생태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경영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배출량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폐기물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태양광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습지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목표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절약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효율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절감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투자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연간</a:t>
                      </a:r>
                    </a:p>
                  </a:txBody>
                  <a:tcPr marL="12700" marR="12700" marT="9525" marB="0" anchor="ctr"/>
                </a:tc>
              </a:tr>
              <a:tr h="27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신재생에너지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전기차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51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기존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기후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피해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53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재활용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도입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부문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보급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55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선정</a:t>
                      </a:r>
                    </a:p>
                  </a:txBody>
                  <a:tcPr marL="12700" marR="12700" marT="9525" marB="0" anchor="ctr"/>
                </a:tc>
              </a:tr>
              <a:tr h="298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전기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친환경 에너지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자연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증가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시스템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상품</a:t>
                      </a:r>
                    </a:p>
                  </a:txBody>
                  <a:tcPr marL="12700" marR="12700" marT="9525" marB="0" anchor="ctr"/>
                </a:tc>
              </a:tr>
              <a:tr h="27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소비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59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하이브리드</a:t>
                      </a:r>
                    </a:p>
                  </a:txBody>
                  <a:tcPr marL="12700" marR="12700" marT="9525" marB="0" anchor="ctr"/>
                </a:tc>
              </a:tr>
              <a:tr h="15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중국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교통</a:t>
                      </a:r>
                    </a:p>
                  </a:txBody>
                  <a:tcPr marL="12700" marR="127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7154664" descr="EMB00004e7c7a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89" y="3520343"/>
            <a:ext cx="4822901" cy="25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61323" y="6434700"/>
            <a:ext cx="779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/>
              <a:t>자료 </a:t>
            </a:r>
            <a:r>
              <a:rPr lang="en-US" altLang="ko-KR" dirty="0"/>
              <a:t>: </a:t>
            </a:r>
            <a:r>
              <a:rPr lang="en-US" altLang="ko-KR" u="sng" dirty="0"/>
              <a:t>http://</a:t>
            </a:r>
            <a:r>
              <a:rPr lang="en-US" altLang="ko-KR" u="sng" dirty="0" smtClean="0"/>
              <a:t>www.hmwu.idv.tw/web/R/C04-hmwu_R-AssociationRule.pdf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6452789" cy="4876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SUPPORT(</a:t>
            </a:r>
            <a:r>
              <a:rPr lang="ko-KR" altLang="en-US" dirty="0">
                <a:solidFill>
                  <a:prstClr val="black"/>
                </a:solidFill>
              </a:rPr>
              <a:t>지지도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키워드 </a:t>
            </a:r>
            <a:r>
              <a:rPr lang="en-US" altLang="ko-KR" dirty="0" smtClean="0">
                <a:solidFill>
                  <a:prstClr val="black"/>
                </a:solidFill>
              </a:rPr>
              <a:t>A, B</a:t>
            </a:r>
            <a:r>
              <a:rPr lang="ko-KR" altLang="en-US" dirty="0" smtClean="0">
                <a:solidFill>
                  <a:prstClr val="black"/>
                </a:solidFill>
              </a:rPr>
              <a:t>가 같은 문서에서 동시에 발생할 확률 </a:t>
            </a:r>
          </a:p>
          <a:p>
            <a:pPr lvl="0"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CONFIDENCE(</a:t>
            </a:r>
            <a:r>
              <a:rPr lang="ko-KR" altLang="en-US" dirty="0">
                <a:solidFill>
                  <a:prstClr val="black"/>
                </a:solidFill>
              </a:rPr>
              <a:t>신뢰도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/>
              <a:t>키워드 </a:t>
            </a:r>
            <a:r>
              <a:rPr lang="en-US" altLang="ko-KR" dirty="0"/>
              <a:t>A</a:t>
            </a:r>
            <a:r>
              <a:rPr lang="ko-KR" altLang="en-US" dirty="0"/>
              <a:t>가 나타났을 때</a:t>
            </a:r>
            <a:r>
              <a:rPr lang="en-US" altLang="ko-KR" dirty="0"/>
              <a:t>, </a:t>
            </a:r>
            <a:r>
              <a:rPr lang="ko-KR" altLang="en-US" dirty="0"/>
              <a:t>키워드 </a:t>
            </a:r>
            <a:r>
              <a:rPr lang="en-US" altLang="ko-KR" dirty="0"/>
              <a:t>B</a:t>
            </a:r>
            <a:r>
              <a:rPr lang="ko-KR" altLang="en-US" dirty="0"/>
              <a:t>가 같은 문서 내에서 발생할 </a:t>
            </a:r>
            <a:r>
              <a:rPr lang="ko-KR" altLang="en-US" dirty="0" smtClean="0"/>
              <a:t>확률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LIFT(</a:t>
            </a:r>
            <a:r>
              <a:rPr lang="ko-KR" altLang="en-US" dirty="0" smtClean="0">
                <a:solidFill>
                  <a:prstClr val="black"/>
                </a:solidFill>
              </a:rPr>
              <a:t>향상도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dirty="0" smtClean="0"/>
              <a:t>키워드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ko-KR" altLang="en-US" dirty="0"/>
              <a:t>동시에 나타날 확률</a:t>
            </a:r>
            <a:r>
              <a:rPr lang="en-US" altLang="ko-KR" dirty="0"/>
              <a:t>(</a:t>
            </a:r>
            <a:r>
              <a:rPr lang="ko-KR" altLang="en-US" dirty="0"/>
              <a:t>지지도</a:t>
            </a:r>
            <a:r>
              <a:rPr lang="en-US" altLang="ko-KR" dirty="0"/>
              <a:t>)</a:t>
            </a:r>
            <a:r>
              <a:rPr lang="ko-KR" altLang="en-US" dirty="0"/>
              <a:t>값에 각각의 키워드가 나타날 문서에 확률을 나누어 주는 </a:t>
            </a:r>
            <a:r>
              <a:rPr lang="ko-KR" altLang="en-US" dirty="0" err="1"/>
              <a:t>패널티로써의</a:t>
            </a:r>
            <a:r>
              <a:rPr lang="ko-KR" altLang="en-US" dirty="0"/>
              <a:t> 역할</a:t>
            </a: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6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6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24" y="2351088"/>
            <a:ext cx="1123950" cy="3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5986107"/>
            <a:ext cx="2052637" cy="38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97" y="3922387"/>
            <a:ext cx="932238" cy="41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50" y="713134"/>
            <a:ext cx="3406450" cy="280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7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</a:t>
            </a:r>
            <a:r>
              <a:rPr lang="ko-KR" altLang="en-US" dirty="0" smtClean="0"/>
              <a:t>분석의 기본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네트워크 분석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그래프 구성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엣지를</a:t>
            </a:r>
            <a:r>
              <a:rPr lang="ko-KR" altLang="en-US" dirty="0" smtClean="0"/>
              <a:t>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키워드 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엣지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코사인 유사도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1600200"/>
            <a:ext cx="6862509" cy="43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7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네트워크 시각화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AutoShape 4" descr="round a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00928" y="573386"/>
            <a:ext cx="1355953" cy="13559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086771" y="2380141"/>
            <a:ext cx="1026992" cy="10516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40916" y="2257280"/>
            <a:ext cx="1126761" cy="105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</a:p>
        </p:txBody>
      </p:sp>
      <p:sp>
        <p:nvSpPr>
          <p:cNvPr id="14" name="타원 13"/>
          <p:cNvSpPr/>
          <p:nvPr/>
        </p:nvSpPr>
        <p:spPr>
          <a:xfrm>
            <a:off x="10488661" y="1841795"/>
            <a:ext cx="1284858" cy="12848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>
            <a:stCxn id="11" idx="4"/>
            <a:endCxn id="12" idx="0"/>
          </p:cNvCxnSpPr>
          <p:nvPr/>
        </p:nvCxnSpPr>
        <p:spPr>
          <a:xfrm>
            <a:off x="9178905" y="1929339"/>
            <a:ext cx="421362" cy="450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4"/>
            <a:endCxn id="13" idx="7"/>
          </p:cNvCxnSpPr>
          <p:nvPr/>
        </p:nvCxnSpPr>
        <p:spPr>
          <a:xfrm flipH="1">
            <a:off x="8302667" y="1929339"/>
            <a:ext cx="876238" cy="4819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4"/>
            <a:endCxn id="14" idx="1"/>
          </p:cNvCxnSpPr>
          <p:nvPr/>
        </p:nvCxnSpPr>
        <p:spPr>
          <a:xfrm>
            <a:off x="9178905" y="1929339"/>
            <a:ext cx="1497919" cy="1006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6881" y="2072364"/>
            <a:ext cx="56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0.62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73040" y="1954166"/>
            <a:ext cx="58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0.11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3519" y="2273185"/>
            <a:ext cx="56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0.78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990016" y="1149931"/>
            <a:ext cx="109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Score = 0.57</a:t>
            </a:r>
          </a:p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65532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키워드들 사이의 연관성을 계산하여 네트워크 시각화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친환</a:t>
            </a:r>
            <a:r>
              <a:rPr lang="ko-KR" altLang="en-US" dirty="0"/>
              <a:t>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 err="1"/>
              <a:t>엣지는</a:t>
            </a:r>
            <a:r>
              <a:rPr lang="ko-KR" altLang="en-US" dirty="0"/>
              <a:t> 연구자의 판단에 따라 여러 </a:t>
            </a:r>
            <a:r>
              <a:rPr lang="ko-KR" altLang="en-US" dirty="0" smtClean="0"/>
              <a:t>방법으로 정의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크기 </a:t>
            </a:r>
            <a:r>
              <a:rPr lang="en-US" altLang="ko-KR" dirty="0" smtClean="0"/>
              <a:t>:  In-Degree (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들어오는 </a:t>
            </a:r>
            <a:r>
              <a:rPr lang="ko-KR" altLang="en-US" dirty="0" err="1" smtClean="0"/>
              <a:t>엣지의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(edge)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Word2vec </a:t>
            </a:r>
            <a:r>
              <a:rPr lang="ko-KR" altLang="en-US" dirty="0" smtClean="0"/>
              <a:t>코사인 유사도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20%)</a:t>
            </a:r>
            <a:endParaRPr lang="en-US" altLang="ko-KR" dirty="0"/>
          </a:p>
          <a:p>
            <a:pPr marL="822960" lvl="3" indent="0">
              <a:lnSpc>
                <a:spcPct val="150000"/>
              </a:lnSpc>
              <a:buNone/>
            </a:pPr>
            <a:endParaRPr lang="en-US" altLang="ko-KR" sz="105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3" name="타원 22"/>
          <p:cNvSpPr/>
          <p:nvPr/>
        </p:nvSpPr>
        <p:spPr>
          <a:xfrm>
            <a:off x="8692047" y="3812116"/>
            <a:ext cx="1355953" cy="13559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900872" y="5755641"/>
            <a:ext cx="1026992" cy="10516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408976" y="5527519"/>
            <a:ext cx="1126761" cy="105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469611" y="5424798"/>
            <a:ext cx="1284858" cy="12848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>
            <a:stCxn id="23" idx="4"/>
            <a:endCxn id="24" idx="0"/>
          </p:cNvCxnSpPr>
          <p:nvPr/>
        </p:nvCxnSpPr>
        <p:spPr>
          <a:xfrm>
            <a:off x="9370024" y="5168069"/>
            <a:ext cx="44344" cy="5875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4"/>
            <a:endCxn id="25" idx="7"/>
          </p:cNvCxnSpPr>
          <p:nvPr/>
        </p:nvCxnSpPr>
        <p:spPr>
          <a:xfrm flipH="1">
            <a:off x="8370727" y="5168069"/>
            <a:ext cx="999297" cy="513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4"/>
            <a:endCxn id="26" idx="1"/>
          </p:cNvCxnSpPr>
          <p:nvPr/>
        </p:nvCxnSpPr>
        <p:spPr>
          <a:xfrm>
            <a:off x="9370024" y="5168069"/>
            <a:ext cx="1287750" cy="444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74639" y="5014180"/>
            <a:ext cx="56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0.62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904297" y="5168069"/>
            <a:ext cx="58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0.11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934776" y="5334688"/>
            <a:ext cx="56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0.78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21273" y="4154284"/>
            <a:ext cx="109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Score = 0.57</a:t>
            </a:r>
          </a:p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2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중요노드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AutoShape 4" descr="round a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" y="1610960"/>
            <a:ext cx="5925716" cy="306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8275" y="5938740"/>
            <a:ext cx="11690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https://</a:t>
            </a:r>
            <a:r>
              <a:rPr lang="en-US" altLang="ko-KR" sz="2000" dirty="0" smtClean="0"/>
              <a:t>www.quora.com/What-are-the-limitations-of-graph-centrality-measures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https://</a:t>
            </a:r>
            <a:r>
              <a:rPr lang="en-US" altLang="ko-KR" sz="2000" dirty="0" smtClean="0"/>
              <a:t>ratsgo.github.io, </a:t>
            </a:r>
            <a:endParaRPr lang="ko-KR" altLang="en-US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21690"/>
              </p:ext>
            </p:extLst>
          </p:nvPr>
        </p:nvGraphicFramePr>
        <p:xfrm>
          <a:off x="6215063" y="1610960"/>
          <a:ext cx="5795962" cy="439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07"/>
                <a:gridCol w="4257255"/>
              </a:tblGrid>
              <a:tr h="4119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중심성</a:t>
                      </a:r>
                      <a:r>
                        <a:rPr lang="ko-KR" altLang="en-US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지표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강조 포인트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530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Degree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직접적인 </a:t>
                      </a: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연결관게</a:t>
                      </a:r>
                      <a:endParaRPr lang="en-US" altLang="ko-KR" sz="12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한 꼭지점에 연결된 간선의 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8091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Closeness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연결하는 경로길이</a:t>
                      </a:r>
                      <a:endParaRPr lang="en-US" altLang="ko-KR" sz="120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꼭지점이 그를 제외한 다른 꼭지점과 얼마나 가까이에 있는지를 나타내는 지표</a:t>
                      </a:r>
                      <a:endParaRPr lang="ko-KR" altLang="en-US" sz="12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12812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Betweeness</a:t>
                      </a: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노드들이</a:t>
                      </a: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최단경로상</a:t>
                      </a:r>
                      <a:r>
                        <a:rPr lang="ko-KR" altLang="en-US" sz="1200" baseline="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위치 여부</a:t>
                      </a:r>
                      <a:endParaRPr lang="en-US" altLang="ko-KR" sz="1200" baseline="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한 꼭지점의 중개중심성은 그 꼭지점을 제외한 다른 두 꼭지점을 잇는 최단거리에 해당 꼭지점이 얼마나 많이 등장하는지 빈도로</a:t>
                      </a:r>
                      <a:endParaRPr lang="ko-KR" altLang="en-US" sz="12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606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Eigenvector</a:t>
                      </a:r>
                      <a:r>
                        <a:rPr lang="en-US" altLang="ko-KR" sz="1600" baseline="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노드의</a:t>
                      </a: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연결정도</a:t>
                      </a:r>
                      <a:endParaRPr lang="en-US" altLang="ko-KR" sz="120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중요한 꼭지점에 연결된 꼭지점일 수록 그 중요도가 높아지는 지표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275" y="5502733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 Rank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0" y="5503998"/>
            <a:ext cx="3614362" cy="43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</a:t>
            </a:r>
            <a:r>
              <a:rPr lang="ko-KR" altLang="en-US" dirty="0" smtClean="0"/>
              <a:t>시각화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_x311241672" descr="EMB00003aa80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8" y="1854200"/>
            <a:ext cx="5200500" cy="418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2000" y="61965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환경부 민원 분석</a:t>
            </a:r>
            <a:endParaRPr lang="ko-KR" altLang="en-US" dirty="0"/>
          </a:p>
        </p:txBody>
      </p:sp>
      <p:pic>
        <p:nvPicPr>
          <p:cNvPr id="7" name="_x50042456" descr="EMB00003aa81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24624"/>
            <a:ext cx="4419600" cy="324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09733" y="618386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세종시</a:t>
            </a:r>
            <a:r>
              <a:rPr lang="ko-KR" altLang="en-US" dirty="0" smtClean="0"/>
              <a:t> 시민의창 민원분석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문서요약 알고리즘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0692" y="2455718"/>
            <a:ext cx="6980777" cy="323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1720" y="6166686"/>
            <a:ext cx="108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https://www.analyticsvidhya.com/blog/2018/11/introduction-text-summarization-textrank-python/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B628-F71B-4D79-85F2-3E39E2F77CBE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672475"/>
          </a:xfrm>
        </p:spPr>
        <p:txBody>
          <a:bodyPr/>
          <a:lstStyle/>
          <a:p>
            <a:r>
              <a:rPr lang="ko-KR" altLang="en-US" dirty="0" smtClean="0"/>
              <a:t>그래프 기반 문서요약 알고리즘의 흐름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18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진대용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(dyjin@kei.re.kr)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광주과학기술원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전기전자컴퓨터공학 박사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한국환경정책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·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평가연구원 환경경제연구실 부연구위원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(2017~)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관심분야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기계학습 및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딥러닝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자연어처리 및 텍스트 </a:t>
            </a:r>
            <a:r>
              <a:rPr lang="ko-KR" altLang="en-US" sz="16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</a:t>
            </a: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계산생물학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(Computational Biology),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연구활동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생활밀착형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 이슈에 대한 수요반영 개선 연구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민원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분석을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중심으로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2019)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기후환경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이슈분석을 위한 텍스트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활용 방안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(2018)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대기이미지를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활용한 미세먼지 오염도 추정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(2018)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Jin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Daeyong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and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Hyunju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Lee. "Prioritizing cancer-related microRNAs by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integrating microRNA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and mRNA datasets." Scientific reports 6 (2016): 35350.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Jin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Daeyong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and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Hyunju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Lee. "A computational approach to identifying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genemicroRNA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modules in cancer."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PLoS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computational biology 11.1 (2015): e1004042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문서요약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556793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전체 흐름 요약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Picture 2" descr="https://t1.daumcdn.net/cfile/tistory/2220A04A593D75DD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58" y="2102490"/>
            <a:ext cx="5142817" cy="15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t1.daumcdn.net/cfile/tistory/246A2C4C593D7605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78"/>
          <a:stretch/>
        </p:blipFill>
        <p:spPr bwMode="auto">
          <a:xfrm>
            <a:off x="7281452" y="1556793"/>
            <a:ext cx="3519816" cy="232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6281016" y="2569363"/>
            <a:ext cx="6191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0983" y="3750030"/>
            <a:ext cx="3188798" cy="256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1249908" y="4756351"/>
            <a:ext cx="6191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68052" y="6300524"/>
            <a:ext cx="4218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KoPub돋움체 Medium" pitchFamily="2" charset="-127"/>
                <a:ea typeface="KoPub돋움체 Medium" pitchFamily="2" charset="-127"/>
              </a:rPr>
              <a:t>https://</a:t>
            </a:r>
            <a:r>
              <a:rPr lang="en-US" altLang="ko-KR" sz="1400" dirty="0" smtClean="0">
                <a:latin typeface="KoPub돋움체 Medium" pitchFamily="2" charset="-127"/>
                <a:ea typeface="KoPub돋움체 Medium" pitchFamily="2" charset="-127"/>
              </a:rPr>
              <a:t>github.com/stanleyfok/sentence2vec</a:t>
            </a:r>
          </a:p>
          <a:p>
            <a:r>
              <a:rPr lang="en-US" altLang="ko-KR" sz="1400" dirty="0">
                <a:latin typeface="KoPub돋움체 Medium" pitchFamily="2" charset="-127"/>
                <a:ea typeface="KoPub돋움체 Medium" pitchFamily="2" charset="-127"/>
              </a:rPr>
              <a:t>https://</a:t>
            </a:r>
            <a:r>
              <a:rPr lang="en-US" altLang="ko-KR" sz="1400" dirty="0" smtClean="0">
                <a:latin typeface="KoPub돋움체 Medium" pitchFamily="2" charset="-127"/>
                <a:ea typeface="KoPub돋움체 Medium" pitchFamily="2" charset="-127"/>
              </a:rPr>
              <a:t>excelsior-cjh.tistory.com/93</a:t>
            </a:r>
            <a:endParaRPr lang="ko-KR" altLang="en-US" sz="1400" dirty="0">
              <a:latin typeface="KoPub돋움체 Medium" pitchFamily="2" charset="-127"/>
              <a:ea typeface="KoPub돋움체 Medium" pitchFamily="2" charset="-127"/>
            </a:endParaRPr>
          </a:p>
        </p:txBody>
      </p:sp>
      <p:pic>
        <p:nvPicPr>
          <p:cNvPr id="17" name="Picture 2" descr="Sentence2V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41" y="4063874"/>
            <a:ext cx="4089003" cy="24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감성분석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" y="1600200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감성 사전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긍정 </a:t>
            </a:r>
            <a:r>
              <a:rPr lang="ko-KR" altLang="en-US" dirty="0"/>
              <a:t>키워드 </a:t>
            </a:r>
            <a:r>
              <a:rPr lang="en-US" altLang="ko-KR" dirty="0"/>
              <a:t>: + </a:t>
            </a:r>
            <a:r>
              <a:rPr lang="ko-KR" altLang="en-US" dirty="0"/>
              <a:t>점수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부정 </a:t>
            </a:r>
            <a:r>
              <a:rPr lang="ko-KR" altLang="en-US" dirty="0"/>
              <a:t>키워드 </a:t>
            </a:r>
            <a:r>
              <a:rPr lang="en-US" altLang="ko-KR" dirty="0"/>
              <a:t>: - </a:t>
            </a:r>
            <a:r>
              <a:rPr lang="ko-KR" altLang="en-US" dirty="0" smtClean="0"/>
              <a:t>점수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9" y="1523996"/>
            <a:ext cx="7962369" cy="199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3843026"/>
            <a:ext cx="4275137" cy="263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7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감성분석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" y="1600200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학습에 기반한 방식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4194"/>
              </p:ext>
            </p:extLst>
          </p:nvPr>
        </p:nvGraphicFramePr>
        <p:xfrm>
          <a:off x="427249" y="2651150"/>
          <a:ext cx="5095982" cy="2397738"/>
        </p:xfrm>
        <a:graphic>
          <a:graphicData uri="http://schemas.openxmlformats.org/drawingml/2006/table">
            <a:tbl>
              <a:tblPr/>
              <a:tblGrid>
                <a:gridCol w="627781"/>
                <a:gridCol w="627781"/>
                <a:gridCol w="701515"/>
                <a:gridCol w="627781"/>
                <a:gridCol w="627781"/>
                <a:gridCol w="627781"/>
                <a:gridCol w="627781"/>
                <a:gridCol w="627781"/>
              </a:tblGrid>
              <a:tr h="481488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돋움체 Medium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환경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미세먼지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짜증</a:t>
                      </a:r>
                      <a:endParaRPr lang="ko-KR" altLang="en-US" sz="1000" kern="0" spc="-30" dirty="0">
                        <a:solidFill>
                          <a:schemeClr val="tx1"/>
                        </a:solidFill>
                        <a:effectLst/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30" dirty="0" smtClean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…</a:t>
                      </a:r>
                      <a:endParaRPr lang="ko-KR" altLang="en-US" sz="1000" kern="0" spc="-30" dirty="0">
                        <a:solidFill>
                          <a:schemeClr val="tx1"/>
                        </a:solidFill>
                        <a:effectLst/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소음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chemeClr val="tx1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상쾌</a:t>
                      </a:r>
                      <a:endParaRPr lang="ko-KR" altLang="en-US" sz="1000" kern="0" spc="-30" dirty="0">
                        <a:solidFill>
                          <a:schemeClr val="tx1"/>
                        </a:solidFill>
                        <a:effectLst/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3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2" charset="-127"/>
                          <a:ea typeface="KoPub돋움체 Medium" pitchFamily="2" charset="-127"/>
                        </a:rPr>
                        <a:t>LABEL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06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Doc1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5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긍정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Doc2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4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부정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Doc2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긍정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…</a:t>
                      </a:r>
                      <a:endParaRPr lang="ko-KR" altLang="en-US" sz="16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긍정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err="1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DocN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4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 smtClean="0">
                          <a:solidFill>
                            <a:srgbClr val="000000"/>
                          </a:solidFill>
                          <a:effectLst/>
                        </a:rPr>
                        <a:t>부정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6713" y="55917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고전적 방식</a:t>
            </a:r>
            <a:endParaRPr lang="ko-KR" altLang="en-US"/>
          </a:p>
        </p:txBody>
      </p:sp>
      <p:pic>
        <p:nvPicPr>
          <p:cNvPr id="10" name="_x230771664" descr="EMB00004f0812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"/>
          <a:stretch>
            <a:fillRect/>
          </a:stretch>
        </p:blipFill>
        <p:spPr bwMode="auto">
          <a:xfrm>
            <a:off x="9068582" y="2338300"/>
            <a:ext cx="2781581" cy="26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242714928" descr="EMB00004f0812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816" r="4759"/>
          <a:stretch>
            <a:fillRect/>
          </a:stretch>
        </p:blipFill>
        <p:spPr bwMode="auto">
          <a:xfrm>
            <a:off x="6048871" y="2281738"/>
            <a:ext cx="2876608" cy="28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24005" y="55917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딥러닝에</a:t>
            </a:r>
            <a:r>
              <a:rPr lang="ko-KR" altLang="en-US" dirty="0" smtClean="0"/>
              <a:t> 기반한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1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내용 개체 틀 4"/>
          <p:cNvSpPr>
            <a:spLocks noGrp="1"/>
          </p:cNvSpPr>
          <p:nvPr>
            <p:ph idx="1"/>
          </p:nvPr>
        </p:nvSpPr>
        <p:spPr>
          <a:xfrm>
            <a:off x="838199" y="1550503"/>
            <a:ext cx="7783285" cy="48883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캐낸다는 의미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여기서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'mining‘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나타낸 것으로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광산을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채굴하다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＇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뜻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출현 빈도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간 관계성 등을 파악하여 유의미한 정보를 추출하는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것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빈도수의 마법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0971" y="628066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http://media.fastcampus.co.kr/knowledge/about-text-mining/</a:t>
            </a:r>
            <a:endParaRPr lang="ko-KR" altLang="en-US" dirty="0"/>
          </a:p>
        </p:txBody>
      </p:sp>
      <p:pic>
        <p:nvPicPr>
          <p:cNvPr id="1026" name="Picture 2" descr="텍스트 마이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048" y="1773197"/>
            <a:ext cx="3077029" cy="30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하면 </a:t>
            </a:r>
            <a:r>
              <a:rPr lang="ko-KR" altLang="en-US" dirty="0" err="1" smtClean="0"/>
              <a:t>떠오르는것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0521" y="3487569"/>
            <a:ext cx="2180276" cy="13618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 embedding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Word2Vec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Glove</a:t>
            </a:r>
          </a:p>
          <a:p>
            <a:pPr algn="ctr"/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Fasttext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3097" y="1755824"/>
            <a:ext cx="2432101" cy="125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Latent semantic analysis</a:t>
            </a:r>
          </a:p>
          <a:p>
            <a:pPr algn="ctr"/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Co-occurrence </a:t>
            </a:r>
          </a:p>
          <a:p>
            <a:pPr algn="ctr"/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Dimension reduction </a:t>
            </a:r>
          </a:p>
          <a:p>
            <a:pPr algn="ctr"/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(SVD,PCA)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2572" y="1497860"/>
            <a:ext cx="1898225" cy="1512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Crawling/</a:t>
            </a:r>
          </a:p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Scrapping</a:t>
            </a:r>
          </a:p>
          <a:p>
            <a:pPr algn="ctr"/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rvest</a:t>
            </a:r>
            <a:endParaRPr lang="en-US" altLang="ko-KR" sz="14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Beatifulsoup</a:t>
            </a:r>
            <a:endParaRPr lang="en-US" altLang="ko-KR" sz="14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Html/XML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Regular expression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80763" y="3788031"/>
            <a:ext cx="1828039" cy="1259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Topic modeling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LDA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LSA/</a:t>
            </a:r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pLSA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26842" y="5532711"/>
            <a:ext cx="2794554" cy="11432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Document/Sentence</a:t>
            </a:r>
            <a:endParaRPr lang="en-US" altLang="ko-KR" sz="2000" b="1" dirty="0"/>
          </a:p>
          <a:p>
            <a:pPr algn="ctr"/>
            <a:r>
              <a:rPr lang="en-US" altLang="ko-KR" sz="2000" b="1" dirty="0" smtClean="0"/>
              <a:t>Classification</a:t>
            </a:r>
          </a:p>
          <a:p>
            <a:pPr algn="ctr"/>
            <a:r>
              <a:rPr lang="en-US" altLang="ko-KR" sz="1400" dirty="0" smtClean="0"/>
              <a:t>SVM, Naïve Bayes, CNN/RNN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96184" y="5367820"/>
            <a:ext cx="2714714" cy="1403029"/>
          </a:xfrm>
          <a:prstGeom prst="roundRect">
            <a:avLst/>
          </a:prstGeom>
          <a:gradFill>
            <a:gsLst>
              <a:gs pos="0">
                <a:srgbClr val="FE1E8E"/>
              </a:gs>
              <a:gs pos="100000">
                <a:srgbClr val="761453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Document representation</a:t>
            </a:r>
          </a:p>
          <a:p>
            <a:pPr algn="ctr"/>
            <a:r>
              <a:rPr lang="en-US" altLang="ko-KR" sz="1400" dirty="0" smtClean="0"/>
              <a:t>Bag-of-words (DTM, TDM,TF)</a:t>
            </a:r>
          </a:p>
          <a:p>
            <a:pPr algn="ctr"/>
            <a:r>
              <a:rPr lang="en-US" altLang="ko-KR" sz="1400" dirty="0" smtClean="0"/>
              <a:t>TF-IDF</a:t>
            </a:r>
          </a:p>
          <a:p>
            <a:pPr algn="ctr"/>
            <a:r>
              <a:rPr lang="en-US" altLang="ko-KR" sz="1400" dirty="0" smtClean="0"/>
              <a:t>Word embedding</a:t>
            </a:r>
            <a:endParaRPr lang="en-US" altLang="ko-KR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138752" y="911932"/>
            <a:ext cx="1756031" cy="12241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Language modeling</a:t>
            </a:r>
          </a:p>
          <a:p>
            <a:pPr algn="ctr"/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Uni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/Bigram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N-gram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75018" y="5172832"/>
            <a:ext cx="2398079" cy="13007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</a:t>
            </a:r>
            <a:r>
              <a:rPr lang="en-US" altLang="ko-KR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analysis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Co-reference</a:t>
            </a:r>
          </a:p>
          <a:p>
            <a:pPr algn="ct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POS tagging</a:t>
            </a:r>
          </a:p>
          <a:p>
            <a:pPr algn="ct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Named entity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recognition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26345" y="3354566"/>
            <a:ext cx="2232248" cy="9361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Visualization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Keyword analysis</a:t>
            </a:r>
            <a:endParaRPr lang="en-US" altLang="ko-KR" sz="14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Association analysis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12893" y="1743068"/>
            <a:ext cx="1814981" cy="17378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Sentiment analysis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Lexicon based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Machine learning based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6002" y="2435975"/>
            <a:ext cx="1898225" cy="1044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NLP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analysis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Syntax analysis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Semantic analysis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69255" y="3739020"/>
            <a:ext cx="2032396" cy="1628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Preprocessing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Tokenization</a:t>
            </a:r>
          </a:p>
          <a:p>
            <a:pPr algn="ctr"/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Cleaning</a:t>
            </a:r>
          </a:p>
          <a:p>
            <a:pPr algn="ct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Stemming/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Lemmatization</a:t>
            </a:r>
          </a:p>
          <a:p>
            <a:pPr algn="ctr"/>
            <a:r>
              <a:rPr lang="en-US" altLang="ko-KR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Stopword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Filtering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20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582" y="1600200"/>
            <a:ext cx="10972800" cy="4876800"/>
          </a:xfrm>
        </p:spPr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8937536" descr="EMB00003aa80d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478"/>
            <a:ext cx="6898195" cy="478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03925"/>
              </p:ext>
            </p:extLst>
          </p:nvPr>
        </p:nvGraphicFramePr>
        <p:xfrm>
          <a:off x="7984759" y="4049722"/>
          <a:ext cx="3743960" cy="2010156"/>
        </p:xfrm>
        <a:graphic>
          <a:graphicData uri="http://schemas.openxmlformats.org/drawingml/2006/table">
            <a:tbl>
              <a:tblPr/>
              <a:tblGrid>
                <a:gridCol w="612013"/>
                <a:gridCol w="612013"/>
                <a:gridCol w="683895"/>
                <a:gridCol w="612013"/>
                <a:gridCol w="612013"/>
                <a:gridCol w="612013"/>
              </a:tblGrid>
              <a:tr h="20256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돋움체 Medium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ea typeface="KoPub돋움체 Medium"/>
                        </a:rPr>
                        <a:t>환경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ea typeface="KoPub돋움체 Medium"/>
                        </a:rPr>
                        <a:t>미세먼지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ea typeface="KoPub돋움체 Medium"/>
                        </a:rPr>
                        <a:t>쓰레기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ea typeface="KoPub돋움체 Medium"/>
                        </a:rPr>
                        <a:t>악취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ea typeface="KoPub돋움체 Medium"/>
                        </a:rPr>
                        <a:t>소음</a:t>
                      </a:r>
                      <a:endParaRPr lang="ko-KR" alt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Doc1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5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Doc2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4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smtClean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Doc3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1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err="1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DocN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4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KoPub바탕체 Light"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97975" y="62923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단어 행렬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51731" y="1885950"/>
            <a:ext cx="4019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형태소 </a:t>
            </a:r>
            <a:r>
              <a:rPr lang="ko-KR" altLang="en-US" dirty="0" smtClean="0"/>
              <a:t>분석 예시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아버지가 방에 들어가신다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['</a:t>
            </a:r>
            <a:r>
              <a:rPr lang="ko-KR" altLang="en-US" dirty="0"/>
              <a:t>아버지</a:t>
            </a:r>
            <a:r>
              <a:rPr lang="en-US" altLang="ko-KR" dirty="0"/>
              <a:t>', '</a:t>
            </a:r>
            <a:r>
              <a:rPr lang="ko-KR" altLang="en-US" dirty="0"/>
              <a:t>가</a:t>
            </a:r>
            <a:r>
              <a:rPr lang="en-US" altLang="ko-KR" dirty="0"/>
              <a:t>', '</a:t>
            </a:r>
            <a:r>
              <a:rPr lang="ko-KR" altLang="en-US" dirty="0"/>
              <a:t>방</a:t>
            </a:r>
            <a:r>
              <a:rPr lang="en-US" altLang="ko-KR" dirty="0"/>
              <a:t>', '</a:t>
            </a:r>
            <a:r>
              <a:rPr lang="ko-KR" altLang="en-US" dirty="0"/>
              <a:t>에</a:t>
            </a:r>
            <a:r>
              <a:rPr lang="en-US" altLang="ko-KR" dirty="0"/>
              <a:t>', '</a:t>
            </a:r>
            <a:r>
              <a:rPr lang="ko-KR" altLang="en-US" dirty="0"/>
              <a:t>들어가신다</a:t>
            </a:r>
            <a:r>
              <a:rPr lang="en-US" altLang="ko-KR" dirty="0" smtClean="0"/>
              <a:t>']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6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of 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73914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특정 문서에서 단어의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순서들을 생각하지 않고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단어가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출현하는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빈도수만을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보는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방법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NLP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기본 가정 중 하나인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Bag of words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hypothesis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Turney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&amp; </a:t>
            </a: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Pantel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(2010:153): Bag of words hypothesis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frequencies of words in a document tend to indicate the relevance of the document to a query (Salton et al., 1975). – If documents and pseudo-documents (queries) have similar column vectors in a term–document matrix, then they tend to have similar meanings."</a:t>
            </a:r>
            <a:endPara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599" y="5926266"/>
            <a:ext cx="432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https://</a:t>
            </a:r>
            <a:r>
              <a:rPr lang="en-US" altLang="ko-KR" dirty="0" smtClean="0"/>
              <a:t>wdprogrammer.tistory.com/31</a:t>
            </a:r>
          </a:p>
          <a:p>
            <a:pPr algn="ctr"/>
            <a:r>
              <a:rPr lang="en-US" altLang="ko-KR" dirty="0"/>
              <a:t>http://uc-r.github.io/creating-text-features</a:t>
            </a:r>
            <a:endParaRPr lang="ko-KR" altLang="en-US" dirty="0"/>
          </a:p>
        </p:txBody>
      </p:sp>
      <p:pic>
        <p:nvPicPr>
          <p:cNvPr id="3074" name="Picture 2" descr="Turning raw text into a bag of words representa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0"/>
            <a:ext cx="3750981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빈도수 분석</a:t>
            </a:r>
            <a:endParaRPr lang="ko-KR" altLang="en-US" dirty="0"/>
          </a:p>
        </p:txBody>
      </p:sp>
      <p:sp>
        <p:nvSpPr>
          <p:cNvPr id="35" name="내용 개체 틀 4"/>
          <p:cNvSpPr>
            <a:spLocks noGrp="1"/>
          </p:cNvSpPr>
          <p:nvPr>
            <p:ph idx="1"/>
          </p:nvPr>
        </p:nvSpPr>
        <p:spPr>
          <a:xfrm>
            <a:off x="838200" y="1550503"/>
            <a:ext cx="10612772" cy="48883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 vs 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(term frequency) :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 빈도수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(term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frequency inverse document frequency)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문서에 자주 등장하는 단어에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패널티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유니그램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(unigram) vs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바이그램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(bigram)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감축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 협약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unigram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협약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협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약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50" name="Picture 2" descr="bag of word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53" y="2314574"/>
            <a:ext cx="4152408" cy="1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명사인식 </a:t>
            </a:r>
            <a:r>
              <a:rPr lang="en-US" altLang="ko-KR" dirty="0" smtClean="0"/>
              <a:t>(Noun recognition)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전문가 지식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명사인식 알고리즘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7312"/>
              </p:ext>
            </p:extLst>
          </p:nvPr>
        </p:nvGraphicFramePr>
        <p:xfrm>
          <a:off x="793687" y="3332321"/>
          <a:ext cx="4057713" cy="1571308"/>
        </p:xfrm>
        <a:graphic>
          <a:graphicData uri="http://schemas.openxmlformats.org/drawingml/2006/table">
            <a:tbl>
              <a:tblPr/>
              <a:tblGrid>
                <a:gridCol w="4057713"/>
              </a:tblGrid>
              <a:tr h="1571308">
                <a:tc>
                  <a:txBody>
                    <a:bodyPr/>
                    <a:lstStyle/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나는 오늘 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갈 예정이야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9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시에 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'N‘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만나자</a:t>
                      </a:r>
                      <a:endParaRPr lang="ko-KR" altLang="en-US" sz="2100" kern="0" spc="-3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학생들이 ‘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  <a:r>
                        <a:rPr lang="ko-KR" altLang="en-US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모였다</a:t>
                      </a: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20" marR="72420" marT="72420" marB="7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02050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7500" y="3111500"/>
            <a:ext cx="54991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smtClean="0"/>
              <a:t>단어를 반으로 쪼개서 오른쪽 </a:t>
            </a:r>
            <a:r>
              <a:rPr lang="ko-KR" altLang="en-US" u="sng" dirty="0"/>
              <a:t>단어의 분포를 보고서 명사인지 </a:t>
            </a:r>
            <a:r>
              <a:rPr lang="ko-KR" altLang="en-US" u="sng" dirty="0" smtClean="0"/>
              <a:t>판단</a:t>
            </a:r>
            <a:endParaRPr lang="en-US" altLang="ko-KR" u="sng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도담동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이라고 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dirty="0" smtClean="0"/>
              <a:t>‘</a:t>
            </a:r>
            <a:r>
              <a:rPr lang="ko-KR" altLang="en-US" dirty="0" err="1"/>
              <a:t>도담동</a:t>
            </a:r>
            <a:r>
              <a:rPr lang="ko-KR" altLang="en-US" dirty="0"/>
              <a:t>’ </a:t>
            </a:r>
            <a:r>
              <a:rPr lang="ko-KR" altLang="en-US" dirty="0" smtClean="0"/>
              <a:t>을 명사로 취급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’에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’에서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도담동</a:t>
            </a:r>
            <a:r>
              <a:rPr lang="ko-KR" altLang="en-US" dirty="0" smtClean="0"/>
              <a:t>’으로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/>
              <a:t>‘</a:t>
            </a:r>
            <a:r>
              <a:rPr lang="ko-KR" altLang="en-US" dirty="0" err="1" smtClean="0"/>
              <a:t>도담</a:t>
            </a:r>
            <a:r>
              <a:rPr lang="ko-KR" altLang="en-US" dirty="0" smtClean="0"/>
              <a:t>’ 을 </a:t>
            </a:r>
            <a:r>
              <a:rPr lang="ko-KR" altLang="en-US" dirty="0"/>
              <a:t>명사를 </a:t>
            </a:r>
            <a:r>
              <a:rPr lang="ko-KR" altLang="en-US" dirty="0" smtClean="0"/>
              <a:t>취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동에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동에서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도담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동으로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38754" y="647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7162" y="647700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https://github.com/lovit/soynlp/blob/master/notes/unskonlp.pdf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토픽 모델링 </a:t>
            </a:r>
            <a:r>
              <a:rPr kumimoji="1" lang="en-US" altLang="ko-KR" dirty="0" smtClean="0"/>
              <a:t>(Topic Modeling)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LDA (Latent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</a:t>
            </a:r>
            <a:r>
              <a:rPr lang="en-US" altLang="ko-KR" dirty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토픽 </a:t>
            </a:r>
            <a:r>
              <a:rPr lang="ko-KR" altLang="en-US" dirty="0" smtClean="0"/>
              <a:t>모델링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문서의 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코퍼스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으로부터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숨겨진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토픽의 등장확률을 계산하는 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방법론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단어</a:t>
            </a:r>
            <a:r>
              <a:rPr lang="en-US" altLang="ko-KR" dirty="0" smtClean="0"/>
              <a:t>(Word</a:t>
            </a:r>
            <a:r>
              <a:rPr lang="en-US" altLang="ko-KR" dirty="0"/>
              <a:t>) -&gt; </a:t>
            </a:r>
            <a:r>
              <a:rPr lang="ko-KR" altLang="en-US" dirty="0" smtClean="0"/>
              <a:t>토</a:t>
            </a:r>
            <a:r>
              <a:rPr lang="ko-KR" altLang="en-US" dirty="0"/>
              <a:t>픽</a:t>
            </a:r>
            <a:r>
              <a:rPr lang="en-US" altLang="ko-KR" dirty="0" smtClean="0"/>
              <a:t>(Topic</a:t>
            </a:r>
            <a:r>
              <a:rPr lang="en-US" altLang="ko-KR" dirty="0"/>
              <a:t>) -&gt; </a:t>
            </a:r>
            <a:r>
              <a:rPr lang="ko-KR" altLang="en-US" dirty="0"/>
              <a:t>문서</a:t>
            </a:r>
            <a:r>
              <a:rPr lang="en-US" altLang="ko-KR" dirty="0"/>
              <a:t>(Document)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문서에 대해 확률이 가장 큰 값을 가지는 주제를 문서의 주제로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54713512" descr="EMB00003aa80f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8" y="4623498"/>
            <a:ext cx="5531340" cy="197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da matrix factoriza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54" y="4718814"/>
            <a:ext cx="4655937" cy="17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imgur.com/CEGcfoM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91" y="895546"/>
            <a:ext cx="4559992" cy="166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92239" y="522712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5082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10381</TotalTime>
  <Words>2086</Words>
  <Application>Microsoft Office PowerPoint</Application>
  <PresentationFormat>사용자 지정</PresentationFormat>
  <Paragraphs>1186</Paragraphs>
  <Slides>22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투명도</vt:lpstr>
      <vt:lpstr>환경 텍스트 데이터 분석 방법론</vt:lpstr>
      <vt:lpstr>발표자 소개</vt:lpstr>
      <vt:lpstr>텍스트 마이닝</vt:lpstr>
      <vt:lpstr>텍스트 마이닝 하면 떠오르는것?</vt:lpstr>
      <vt:lpstr>텍스트 마이닝 과정</vt:lpstr>
      <vt:lpstr>Bag of Words</vt:lpstr>
      <vt:lpstr>키워드 빈도수 분석</vt:lpstr>
      <vt:lpstr>명사인식 (Noun recognition)</vt:lpstr>
      <vt:lpstr>토픽 모델링 (Topic Modeling)</vt:lpstr>
      <vt:lpstr>LDA 분석 사례 : 네이버 환경 뉴스 (2005~2017)</vt:lpstr>
      <vt:lpstr>Word2vec : 단어 임베딩</vt:lpstr>
      <vt:lpstr>연관 키워드 분석 : ‘친환경’ 연관키워드 찾기</vt:lpstr>
      <vt:lpstr>연관 키워드 분석 : ‘친환경’ 연관키워드 찾기</vt:lpstr>
      <vt:lpstr>연관 분석</vt:lpstr>
      <vt:lpstr>네트워크 분석의 기본</vt:lpstr>
      <vt:lpstr>키워드 네트워크 시각화</vt:lpstr>
      <vt:lpstr>네트워크 중심성 : 중요노드 선정방법</vt:lpstr>
      <vt:lpstr>키워드 네트워크 시각화 사례</vt:lpstr>
      <vt:lpstr>문서요약 알고리즘</vt:lpstr>
      <vt:lpstr>문서요약 알고리즘</vt:lpstr>
      <vt:lpstr>감성분석 </vt:lpstr>
      <vt:lpstr>감성분석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Ken</cp:lastModifiedBy>
  <cp:revision>1414</cp:revision>
  <cp:lastPrinted>2019-03-06T10:00:05Z</cp:lastPrinted>
  <dcterms:created xsi:type="dcterms:W3CDTF">2017-03-13T05:01:48Z</dcterms:created>
  <dcterms:modified xsi:type="dcterms:W3CDTF">2019-12-02T16:11:26Z</dcterms:modified>
</cp:coreProperties>
</file>