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1"/>
  </p:notesMasterIdLst>
  <p:handoutMasterIdLst>
    <p:handoutMasterId r:id="rId12"/>
  </p:handoutMasterIdLst>
  <p:sldIdLst>
    <p:sldId id="682" r:id="rId2"/>
    <p:sldId id="687" r:id="rId3"/>
    <p:sldId id="686" r:id="rId4"/>
    <p:sldId id="711" r:id="rId5"/>
    <p:sldId id="688" r:id="rId6"/>
    <p:sldId id="722" r:id="rId7"/>
    <p:sldId id="718" r:id="rId8"/>
    <p:sldId id="723" r:id="rId9"/>
    <p:sldId id="717" r:id="rId10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B2E8"/>
    <a:srgbClr val="CCFFCC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0417" autoAdjust="0"/>
  </p:normalViewPr>
  <p:slideViewPr>
    <p:cSldViewPr snapToGrid="0" snapToObjects="1">
      <p:cViewPr>
        <p:scale>
          <a:sx n="125" d="100"/>
          <a:sy n="125" d="100"/>
        </p:scale>
        <p:origin x="-48" y="-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94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16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E220EF7-7259-4F13-8927-334D3746D5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E4F782-1A78-44D1-A36B-13890813B2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D368-FAB6-4229-B3D8-CA00DAC4490D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65E02B-E128-4F68-B9FC-9FB64554E7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9E8E16-5212-472F-85D2-0553969648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11D7-1848-428F-AF5B-9E078E598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83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A0A6E-4663-B348-AECB-A8F6C4E0942D}" type="datetimeFigureOut">
              <a:rPr kumimoji="1" lang="ko-KR" altLang="en-US" smtClean="0"/>
              <a:t>2020-06-03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525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006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4177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417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2805" y="39695"/>
            <a:ext cx="3732470" cy="25917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ko-KR" altLang="en-US" sz="1300" spc="-50" dirty="0">
                <a:solidFill>
                  <a:schemeClr val="bg1"/>
                </a:solidFill>
                <a:latin typeface="+mj-ea"/>
              </a:rPr>
              <a:t>텍스트 마이닝 활용 서비스</a:t>
            </a:r>
            <a:r>
              <a:rPr lang="en-US" altLang="ko-KR" sz="1300" spc="-50" dirty="0">
                <a:solidFill>
                  <a:schemeClr val="bg1"/>
                </a:solidFill>
                <a:latin typeface="+mj-ea"/>
              </a:rPr>
              <a:t>/ 2020.06.04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CE2-6AFF-6E47-BF58-32B352E8A900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2020-06-03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699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연관 네트워크 분석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2844800" y="3600450"/>
            <a:ext cx="8534400" cy="17526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한국환경정책</a:t>
            </a:r>
            <a:r>
              <a:rPr lang="en-US" altLang="ko-KR" dirty="0"/>
              <a:t>·</a:t>
            </a:r>
            <a:r>
              <a:rPr lang="ko-KR" altLang="en-US" dirty="0"/>
              <a:t>평가연구원</a:t>
            </a:r>
            <a:endParaRPr lang="en-US" altLang="ko-KR" dirty="0"/>
          </a:p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환경경제연구실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부연구위원 진대용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14" descr="http://courses.essex.ac.uk/ce/ce802/Data%20Mining%20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01" y="3690602"/>
            <a:ext cx="2710197" cy="271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2805" y="39695"/>
            <a:ext cx="3732470" cy="56695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ko-KR" altLang="en-US" sz="1300" spc="-50" dirty="0">
                <a:solidFill>
                  <a:schemeClr val="bg1"/>
                </a:solidFill>
                <a:latin typeface="+mj-ea"/>
              </a:rPr>
              <a:t>텍스트 </a:t>
            </a:r>
            <a:r>
              <a:rPr lang="ko-KR" altLang="en-US" sz="1300" spc="-50" dirty="0" err="1">
                <a:solidFill>
                  <a:schemeClr val="bg1"/>
                </a:solidFill>
                <a:latin typeface="+mj-ea"/>
              </a:rPr>
              <a:t>마이닝</a:t>
            </a:r>
            <a:r>
              <a:rPr lang="ko-KR" altLang="en-US" sz="1300" spc="-50" dirty="0">
                <a:solidFill>
                  <a:schemeClr val="bg1"/>
                </a:solidFill>
                <a:latin typeface="+mj-ea"/>
              </a:rPr>
              <a:t> 활용 서비스</a:t>
            </a:r>
            <a:r>
              <a:rPr lang="en-US" altLang="ko-KR" sz="1300" spc="-50" dirty="0">
                <a:solidFill>
                  <a:schemeClr val="bg1"/>
                </a:solidFill>
                <a:latin typeface="+mj-ea"/>
              </a:rPr>
              <a:t>/ 2020.06.04</a:t>
            </a:r>
          </a:p>
          <a:p>
            <a:pPr>
              <a:lnSpc>
                <a:spcPts val="2400"/>
              </a:lnSpc>
            </a:pPr>
            <a:r>
              <a:rPr lang="en-US" altLang="ko-KR" sz="1300" spc="-50" dirty="0">
                <a:solidFill>
                  <a:schemeClr val="bg1"/>
                </a:solidFill>
                <a:latin typeface="+mj-ea"/>
                <a:ea typeface="+mj-ea"/>
              </a:rPr>
              <a:t>/ 2019.12.03</a:t>
            </a:r>
          </a:p>
        </p:txBody>
      </p:sp>
      <p:pic>
        <p:nvPicPr>
          <p:cNvPr id="1026" name="Picture 2" descr="íêµ­íê²½ì ì±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5867169"/>
            <a:ext cx="3289300" cy="6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77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네트워크 분석 서비스 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3" name="내용 개체 틀 1042"/>
          <p:cNvSpPr>
            <a:spLocks noGrp="1"/>
          </p:cNvSpPr>
          <p:nvPr>
            <p:ph idx="1"/>
          </p:nvPr>
        </p:nvSpPr>
        <p:spPr>
          <a:xfrm>
            <a:off x="609600" y="1600200"/>
            <a:ext cx="6805188" cy="48006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키워드 네트워크 분석 서비스 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사용자가 입력한 파일에 대해 네트워크 구성 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One-Stop 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환경 텍스트의 키워드를 파악하고 키워드 사이의 연관 빈도가 높은 키워드 들의 네트워크를 도출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1"/>
          <a:stretch/>
        </p:blipFill>
        <p:spPr bwMode="auto">
          <a:xfrm>
            <a:off x="8149427" y="1547381"/>
            <a:ext cx="3245777" cy="128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9434157" y="3082705"/>
            <a:ext cx="869133" cy="534154"/>
          </a:xfrm>
          <a:prstGeom prst="downArrow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427" y="3814762"/>
            <a:ext cx="319340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22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 분석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07154664" descr="EMB00004e7c7ad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389" y="3520343"/>
            <a:ext cx="4822901" cy="256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361323" y="6434700"/>
            <a:ext cx="7798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/>
              <a:t>자료 </a:t>
            </a:r>
            <a:r>
              <a:rPr lang="en-US" altLang="ko-KR" dirty="0"/>
              <a:t>: </a:t>
            </a:r>
            <a:r>
              <a:rPr lang="en-US" altLang="ko-KR" u="sng" dirty="0"/>
              <a:t>http://www.hmwu.idv.tw/web/R/C04-hmwu_R-AssociationRule.pdf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6452789" cy="4876800"/>
          </a:xfrm>
        </p:spPr>
        <p:txBody>
          <a:bodyPr>
            <a:normAutofit/>
          </a:bodyPr>
          <a:lstStyle/>
          <a:p>
            <a:pPr lvl="0">
              <a:lnSpc>
                <a:spcPct val="160000"/>
              </a:lnSpc>
              <a:buClr>
                <a:srgbClr val="4F81BD"/>
              </a:buClr>
            </a:pPr>
            <a:r>
              <a:rPr lang="ko-KR" altLang="en-US" sz="20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SUPPORT(</a:t>
            </a:r>
            <a:r>
              <a:rPr lang="ko-KR" altLang="en-US" sz="20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지지도</a:t>
            </a:r>
            <a:r>
              <a:rPr lang="en-US" altLang="ko-KR" sz="20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</a:p>
          <a:p>
            <a:pPr lvl="1">
              <a:lnSpc>
                <a:spcPct val="160000"/>
              </a:lnSpc>
              <a:buClr>
                <a:srgbClr val="4F81BD"/>
              </a:buClr>
            </a:pPr>
            <a:r>
              <a: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키워드 </a:t>
            </a:r>
            <a:r>
              <a:rPr lang="en-US" altLang="ko-KR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A, B</a:t>
            </a:r>
            <a:r>
              <a: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같은 문서에서 동시에 발생할 확률 </a:t>
            </a:r>
          </a:p>
          <a:p>
            <a:pPr lvl="0">
              <a:lnSpc>
                <a:spcPct val="160000"/>
              </a:lnSpc>
              <a:buClr>
                <a:srgbClr val="4F81BD"/>
              </a:buClr>
            </a:pPr>
            <a:r>
              <a:rPr lang="ko-KR" altLang="en-US" sz="20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CONFIDENCE(</a:t>
            </a:r>
            <a:r>
              <a:rPr lang="ko-KR" altLang="en-US" sz="20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신뢰도</a:t>
            </a:r>
            <a:r>
              <a:rPr lang="en-US" altLang="ko-KR" sz="20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</a:p>
          <a:p>
            <a:pPr lvl="1">
              <a:lnSpc>
                <a:spcPct val="160000"/>
              </a:lnSpc>
              <a:buClr>
                <a:srgbClr val="4F81BD"/>
              </a:buClr>
            </a:pP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키워드 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나타났을 때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키워드 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같은 문서 내에서 발생할 확률</a:t>
            </a:r>
            <a:endParaRPr lang="en-US" altLang="ko-KR" sz="18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60000"/>
              </a:lnSpc>
              <a:buClr>
                <a:srgbClr val="4F81BD"/>
              </a:buClr>
            </a:pPr>
            <a:r>
              <a:rPr lang="ko-KR" altLang="en-US" sz="20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LIFT(</a:t>
            </a:r>
            <a:r>
              <a:rPr lang="ko-KR" altLang="en-US" sz="20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향상도</a:t>
            </a:r>
            <a:r>
              <a:rPr lang="en-US" altLang="ko-KR" sz="20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</a:p>
          <a:p>
            <a:pPr lvl="1">
              <a:lnSpc>
                <a:spcPct val="160000"/>
              </a:lnSpc>
              <a:buClr>
                <a:srgbClr val="4F81BD"/>
              </a:buClr>
            </a:pP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키워드 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 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동시에 나타날 확률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지지도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값에 각각의 키워드가 나타날 문서에 확률을 나누어 주는 </a:t>
            </a:r>
            <a:r>
              <a:rPr lang="ko-KR" altLang="en-US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패널티로서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역할</a:t>
            </a:r>
            <a:endParaRPr lang="en-US" altLang="ko-KR" sz="18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2282177"/>
            <a:ext cx="1123950" cy="38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59" y="5655907"/>
            <a:ext cx="2052637" cy="38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6" y="3744587"/>
            <a:ext cx="932238" cy="41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250" y="713134"/>
            <a:ext cx="3406450" cy="280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38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 네트워크 시각화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160000" y="14514"/>
            <a:ext cx="1422400" cy="32918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AutoShape 4" descr="round arrow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500928" y="1812518"/>
            <a:ext cx="1355953" cy="13559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친환경</a:t>
            </a:r>
          </a:p>
        </p:txBody>
      </p:sp>
      <p:sp>
        <p:nvSpPr>
          <p:cNvPr id="12" name="타원 11"/>
          <p:cNvSpPr/>
          <p:nvPr/>
        </p:nvSpPr>
        <p:spPr>
          <a:xfrm>
            <a:off x="9086771" y="4136635"/>
            <a:ext cx="1026992" cy="10516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에너지</a:t>
            </a:r>
          </a:p>
        </p:txBody>
      </p:sp>
      <p:sp>
        <p:nvSpPr>
          <p:cNvPr id="13" name="타원 12"/>
          <p:cNvSpPr/>
          <p:nvPr/>
        </p:nvSpPr>
        <p:spPr>
          <a:xfrm>
            <a:off x="7340915" y="3839964"/>
            <a:ext cx="1126761" cy="105164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소음</a:t>
            </a:r>
          </a:p>
        </p:txBody>
      </p:sp>
      <p:sp>
        <p:nvSpPr>
          <p:cNvPr id="14" name="타원 13"/>
          <p:cNvSpPr/>
          <p:nvPr/>
        </p:nvSpPr>
        <p:spPr>
          <a:xfrm>
            <a:off x="10488661" y="3168471"/>
            <a:ext cx="1284858" cy="12848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생활</a:t>
            </a:r>
          </a:p>
        </p:txBody>
      </p:sp>
      <p:cxnSp>
        <p:nvCxnSpPr>
          <p:cNvPr id="15" name="직선 연결선 14"/>
          <p:cNvCxnSpPr>
            <a:stCxn id="11" idx="4"/>
            <a:endCxn id="12" idx="0"/>
          </p:cNvCxnSpPr>
          <p:nvPr/>
        </p:nvCxnSpPr>
        <p:spPr>
          <a:xfrm>
            <a:off x="9178905" y="3168471"/>
            <a:ext cx="421362" cy="9681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4"/>
            <a:endCxn id="13" idx="7"/>
          </p:cNvCxnSpPr>
          <p:nvPr/>
        </p:nvCxnSpPr>
        <p:spPr>
          <a:xfrm flipH="1">
            <a:off x="8302666" y="3168471"/>
            <a:ext cx="876239" cy="8255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4"/>
            <a:endCxn id="14" idx="1"/>
          </p:cNvCxnSpPr>
          <p:nvPr/>
        </p:nvCxnSpPr>
        <p:spPr>
          <a:xfrm>
            <a:off x="9178905" y="3168471"/>
            <a:ext cx="1497919" cy="1881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27864" y="889188"/>
            <a:ext cx="1845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최소지지도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(0,1),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최소신뢰도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기준이상 만족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6731317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키워드들 사이의 연관성을 계산하여 네트워크 시각화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‘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친환경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’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네트워크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그래프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457200" lvl="2">
              <a:lnSpc>
                <a:spcPct val="150000"/>
              </a:lnSpc>
            </a:pP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노드와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엣지는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연구자의 판단에 따라 여러 방법으로 정의 할 수 있음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노드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(node)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노드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크기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 In-Degree (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노드로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들어오는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엣지의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개수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노드의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색깔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Betweenness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Centrality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엣지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(edge)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지지도와 신뢰도가 특정 기준 이상일 경우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엣지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8" name="구부러진 연결선 7"/>
          <p:cNvCxnSpPr>
            <a:stCxn id="22" idx="2"/>
          </p:cNvCxnSpPr>
          <p:nvPr/>
        </p:nvCxnSpPr>
        <p:spPr>
          <a:xfrm rot="5400000">
            <a:off x="9827374" y="2145152"/>
            <a:ext cx="1355953" cy="6906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4" idx="3"/>
            <a:endCxn id="12" idx="6"/>
          </p:cNvCxnSpPr>
          <p:nvPr/>
        </p:nvCxnSpPr>
        <p:spPr>
          <a:xfrm flipH="1">
            <a:off x="10113763" y="4265166"/>
            <a:ext cx="563061" cy="397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2" idx="2"/>
            <a:endCxn id="13" idx="6"/>
          </p:cNvCxnSpPr>
          <p:nvPr/>
        </p:nvCxnSpPr>
        <p:spPr>
          <a:xfrm flipH="1" flipV="1">
            <a:off x="8467676" y="4365785"/>
            <a:ext cx="619095" cy="2966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7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네트워크 분석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61441" y="2133599"/>
            <a:ext cx="36477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키워드 네트워크 분석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웹서비스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2262" y="2133599"/>
            <a:ext cx="3104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입력 파일 포맷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(XLSX)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61" y="2779678"/>
            <a:ext cx="4560590" cy="278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331124" y="624153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http://data01.kei.re.kr:3838/kna/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56" y="2725196"/>
            <a:ext cx="4859262" cy="283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0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네트워크 구성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" name="내용 개체 틀 2"/>
          <p:cNvSpPr>
            <a:spLocks noGrp="1"/>
          </p:cNvSpPr>
          <p:nvPr>
            <p:ph idx="1"/>
          </p:nvPr>
        </p:nvSpPr>
        <p:spPr>
          <a:xfrm>
            <a:off x="2512092" y="1406499"/>
            <a:ext cx="7249246" cy="8825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XLSX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입력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업로드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),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연관분석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파라미터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(Support, Confidence)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입력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필터링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정보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시작날짜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끝날짜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카테고리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입력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&lt;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옵션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</a:t>
            </a:r>
            <a:endPara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55471" y="2430106"/>
            <a:ext cx="1440000" cy="54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전처리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5471" y="3330106"/>
            <a:ext cx="1440000" cy="54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크로스테이블</a:t>
            </a:r>
            <a:endParaRPr lang="en-US" altLang="ko-KR" sz="14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계산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5471" y="1530106"/>
            <a:ext cx="1440000" cy="54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및 </a:t>
            </a:r>
            <a:r>
              <a:rPr lang="ko-KR" altLang="en-US" sz="14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입력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55465" y="5130106"/>
            <a:ext cx="1440000" cy="54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네트워크 통계량 계산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55466" y="6030106"/>
            <a:ext cx="1440000" cy="54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시각화</a:t>
            </a:r>
          </a:p>
        </p:txBody>
      </p:sp>
      <p:sp>
        <p:nvSpPr>
          <p:cNvPr id="43" name="아래쪽 화살표 42"/>
          <p:cNvSpPr/>
          <p:nvPr/>
        </p:nvSpPr>
        <p:spPr>
          <a:xfrm>
            <a:off x="1187999" y="2147713"/>
            <a:ext cx="574943" cy="217546"/>
          </a:xfrm>
          <a:prstGeom prst="down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1187999" y="5762444"/>
            <a:ext cx="574943" cy="217546"/>
          </a:xfrm>
          <a:prstGeom prst="down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1187999" y="3040983"/>
            <a:ext cx="574943" cy="217546"/>
          </a:xfrm>
          <a:prstGeom prst="down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55471" y="4230106"/>
            <a:ext cx="1440000" cy="54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연관분석</a:t>
            </a: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2512083" y="2495648"/>
            <a:ext cx="7096853" cy="34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lnSpc>
                <a:spcPct val="120000"/>
              </a:lnSpc>
              <a:spcBef>
                <a:spcPts val="20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Wingdings" charset="2"/>
              <a:buChar char="u"/>
              <a:defRPr sz="1800" kern="1200" spc="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ppleSymbols" charset="0"/>
              <a:buChar char="⎼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형태소 분석</a:t>
            </a:r>
            <a:r>
              <a:rPr lang="en-US" altLang="ko-KR" sz="16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명사추출</a:t>
            </a:r>
            <a:r>
              <a:rPr lang="en-US" altLang="ko-KR" sz="16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), </a:t>
            </a:r>
            <a:r>
              <a:rPr lang="ko-KR" altLang="en-US" sz="16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불용어</a:t>
            </a:r>
            <a:r>
              <a:rPr lang="en-US" altLang="ko-KR" sz="16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특수문자 제거</a:t>
            </a:r>
            <a:r>
              <a:rPr lang="en-US" altLang="ko-KR" sz="16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2</a:t>
            </a:r>
            <a:r>
              <a:rPr lang="ko-KR" altLang="en-US" sz="16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글자 이상 한글 키워드만 활용</a:t>
            </a:r>
          </a:p>
        </p:txBody>
      </p:sp>
      <p:sp>
        <p:nvSpPr>
          <p:cNvPr id="48" name="아래쪽 화살표 47"/>
          <p:cNvSpPr/>
          <p:nvPr/>
        </p:nvSpPr>
        <p:spPr>
          <a:xfrm>
            <a:off x="1187999" y="3945442"/>
            <a:ext cx="574943" cy="217546"/>
          </a:xfrm>
          <a:prstGeom prst="down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12309" y="3432658"/>
            <a:ext cx="6630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 동시발생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(co-occurrence)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테이블 계산</a:t>
            </a:r>
          </a:p>
        </p:txBody>
      </p:sp>
      <p:sp>
        <p:nvSpPr>
          <p:cNvPr id="50" name="아래쪽 화살표 49"/>
          <p:cNvSpPr/>
          <p:nvPr/>
        </p:nvSpPr>
        <p:spPr>
          <a:xfrm>
            <a:off x="1187999" y="4833738"/>
            <a:ext cx="574943" cy="217546"/>
          </a:xfrm>
          <a:prstGeom prst="down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2309" y="4318258"/>
            <a:ext cx="1981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Apriori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알고리즘 수행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512084" y="5002713"/>
            <a:ext cx="8256786" cy="794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시각화에 필요한 워드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노드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차수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(degree),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근접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중심성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(closeness),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매개중심성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betweenness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계산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12309" y="6148935"/>
            <a:ext cx="2098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키워드 네트워크 시각화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36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13" y="1355754"/>
            <a:ext cx="5284887" cy="511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네트워크 분석 서비스 활용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3" name="내용 개체 틀 1042"/>
          <p:cNvSpPr>
            <a:spLocks noGrp="1"/>
          </p:cNvSpPr>
          <p:nvPr>
            <p:ph idx="1"/>
          </p:nvPr>
        </p:nvSpPr>
        <p:spPr>
          <a:xfrm>
            <a:off x="609600" y="1600199"/>
            <a:ext cx="7275968" cy="4746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사례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: </a:t>
            </a: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네이버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환경뉴스 시각화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데이터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네이버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뉴스 제목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(2019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약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만건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미세먼지</a:t>
            </a:r>
            <a:endParaRPr lang="en-US" altLang="ko-KR" sz="18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고농도 미세먼지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중국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공기청정기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저감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마스크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차량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부제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노후경유차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등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기후변화</a:t>
            </a:r>
            <a:endParaRPr lang="en-US" altLang="ko-KR" sz="18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온실가스 배출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감축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대응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멸종위기종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등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쓰레기</a:t>
            </a:r>
            <a:r>
              <a:rPr lang="en-US" altLang="ko-KR" sz="18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8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폐기물</a:t>
            </a:r>
            <a:endParaRPr lang="en-US" altLang="ko-KR" sz="18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처리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수출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시설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업체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해양 쓰레기 등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기타</a:t>
            </a:r>
            <a:endParaRPr lang="en-US" altLang="ko-KR" sz="18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인천 수돗물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석탄발전소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태풍 </a:t>
            </a:r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링링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돼지열병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가습기 살균제 등</a:t>
            </a:r>
          </a:p>
        </p:txBody>
      </p:sp>
    </p:spTree>
    <p:extLst>
      <p:ext uri="{BB962C8B-B14F-4D97-AF65-F5344CB8AC3E}">
        <p14:creationId xmlns:p14="http://schemas.microsoft.com/office/powerpoint/2010/main" val="305354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네트워크 분석 서비스 활용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44" y="1524000"/>
            <a:ext cx="5293123" cy="50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13" y="1524000"/>
            <a:ext cx="5282537" cy="50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83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네트워크 분석 서비스 활용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3" name="내용 개체 틀 1042"/>
          <p:cNvSpPr>
            <a:spLocks noGrp="1"/>
          </p:cNvSpPr>
          <p:nvPr>
            <p:ph idx="1"/>
          </p:nvPr>
        </p:nvSpPr>
        <p:spPr>
          <a:xfrm>
            <a:off x="609600" y="1600198"/>
            <a:ext cx="4659517" cy="503599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사례 </a:t>
            </a:r>
            <a:r>
              <a:rPr lang="en-US" altLang="ko-KR" sz="2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 : KEI </a:t>
            </a:r>
            <a:r>
              <a:rPr lang="ko-KR" altLang="en-US" sz="2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연구보고서 네트워크</a:t>
            </a:r>
            <a:endParaRPr lang="en-US" altLang="ko-KR" sz="2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1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데이터 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KEI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연구보고서 제목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285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건 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(2018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~2019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3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기후</a:t>
            </a:r>
            <a:endParaRPr lang="en-US" altLang="ko-KR" sz="23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에너지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온실가스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녹색성장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경제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3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대기오염</a:t>
            </a:r>
            <a:r>
              <a:rPr lang="en-US" altLang="ko-KR" sz="23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3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유해화학 물질</a:t>
            </a:r>
            <a:endParaRPr lang="en-US" altLang="ko-KR" sz="23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건강영향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배출시설저감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지속가능발전</a:t>
            </a:r>
            <a:r>
              <a:rPr lang="en-US" altLang="ko-KR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자원순환</a:t>
            </a:r>
            <a:r>
              <a:rPr lang="en-US" altLang="ko-KR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폐기물처리</a:t>
            </a:r>
            <a:r>
              <a:rPr lang="en-US" altLang="ko-KR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원자력 해체</a:t>
            </a:r>
            <a:r>
              <a:rPr lang="en-US" altLang="ko-KR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공공참여 등</a:t>
            </a:r>
            <a:endParaRPr lang="en-US" altLang="ko-KR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</a:t>
            </a:r>
          </a:p>
          <a:p>
            <a:pPr lvl="2">
              <a:lnSpc>
                <a:spcPct val="150000"/>
              </a:lnSpc>
            </a:pP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765" y="1524000"/>
            <a:ext cx="5865493" cy="499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377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12470</TotalTime>
  <Words>477</Words>
  <Application>Microsoft Office PowerPoint</Application>
  <PresentationFormat>와이드스크린</PresentationFormat>
  <Paragraphs>92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KoPub돋움체 Medium</vt:lpstr>
      <vt:lpstr>돋움</vt:lpstr>
      <vt:lpstr>맑은 고딕</vt:lpstr>
      <vt:lpstr>Arial</vt:lpstr>
      <vt:lpstr>Wingdings</vt:lpstr>
      <vt:lpstr>투명도</vt:lpstr>
      <vt:lpstr>연관 네트워크 분석</vt:lpstr>
      <vt:lpstr>키워드 네트워크 분석 서비스 개요</vt:lpstr>
      <vt:lpstr>연관 분석</vt:lpstr>
      <vt:lpstr>키워드 네트워크 시각화</vt:lpstr>
      <vt:lpstr>키워드 네트워크 분석 과정</vt:lpstr>
      <vt:lpstr>키워드 네트워크 구성 과정</vt:lpstr>
      <vt:lpstr>키워드 네트워크 분석 서비스 활용 사례</vt:lpstr>
      <vt:lpstr>키워드 네트워크 분석 서비스 활용 사례</vt:lpstr>
      <vt:lpstr>키워드 네트워크 분석 서비스 활용 사례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KEI</cp:lastModifiedBy>
  <cp:revision>1579</cp:revision>
  <cp:lastPrinted>2019-03-06T10:00:05Z</cp:lastPrinted>
  <dcterms:created xsi:type="dcterms:W3CDTF">2017-03-13T05:01:48Z</dcterms:created>
  <dcterms:modified xsi:type="dcterms:W3CDTF">2020-06-03T09:17:54Z</dcterms:modified>
</cp:coreProperties>
</file>