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67" r:id="rId3"/>
    <p:sldId id="259" r:id="rId4"/>
    <p:sldId id="261" r:id="rId5"/>
    <p:sldId id="262" r:id="rId6"/>
    <p:sldId id="264" r:id="rId7"/>
    <p:sldId id="268" r:id="rId8"/>
    <p:sldId id="266" r:id="rId9"/>
    <p:sldId id="269" r:id="rId10"/>
    <p:sldId id="275" r:id="rId11"/>
    <p:sldId id="270" r:id="rId12"/>
    <p:sldId id="271" r:id="rId13"/>
    <p:sldId id="272" r:id="rId14"/>
    <p:sldId id="273" r:id="rId15"/>
    <p:sldId id="310" r:id="rId16"/>
    <p:sldId id="274" r:id="rId17"/>
    <p:sldId id="276" r:id="rId18"/>
    <p:sldId id="277" r:id="rId19"/>
    <p:sldId id="311" r:id="rId20"/>
    <p:sldId id="313" r:id="rId21"/>
    <p:sldId id="312" r:id="rId22"/>
    <p:sldId id="265" r:id="rId23"/>
    <p:sldId id="279" r:id="rId24"/>
    <p:sldId id="280" r:id="rId25"/>
    <p:sldId id="263" r:id="rId26"/>
    <p:sldId id="281" r:id="rId27"/>
    <p:sldId id="287" r:id="rId28"/>
    <p:sldId id="286" r:id="rId29"/>
    <p:sldId id="283" r:id="rId30"/>
    <p:sldId id="284" r:id="rId31"/>
    <p:sldId id="285" r:id="rId32"/>
    <p:sldId id="314" r:id="rId33"/>
    <p:sldId id="316" r:id="rId34"/>
    <p:sldId id="305" r:id="rId35"/>
    <p:sldId id="257" r:id="rId36"/>
    <p:sldId id="318" r:id="rId37"/>
    <p:sldId id="319" r:id="rId38"/>
    <p:sldId id="317" r:id="rId39"/>
    <p:sldId id="290" r:id="rId40"/>
    <p:sldId id="306" r:id="rId41"/>
    <p:sldId id="307" r:id="rId42"/>
    <p:sldId id="320" r:id="rId43"/>
    <p:sldId id="321" r:id="rId44"/>
    <p:sldId id="303" r:id="rId45"/>
    <p:sldId id="300" r:id="rId46"/>
    <p:sldId id="308" r:id="rId47"/>
    <p:sldId id="304" r:id="rId48"/>
    <p:sldId id="322" r:id="rId49"/>
    <p:sldId id="296" r:id="rId50"/>
    <p:sldId id="292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2" autoAdjust="0"/>
    <p:restoredTop sz="94484" autoAdjust="0"/>
  </p:normalViewPr>
  <p:slideViewPr>
    <p:cSldViewPr>
      <p:cViewPr>
        <p:scale>
          <a:sx n="82" d="100"/>
          <a:sy n="82" d="100"/>
        </p:scale>
        <p:origin x="-2634" y="-9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D9D3B-093A-47B3-867E-91F7916787E0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1EC6A-F945-44A1-81F5-8F3A9908B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075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051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644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EC6A-F945-44A1-81F5-8F3A9908B55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7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19CE-238E-42AF-822B-4EC57575F79C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66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D0E2-807A-4319-AB8E-FEE52FEA9261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7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FA34-ABB9-4DB3-8D35-39BDC5ED0B78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82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04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7201-2419-4749-AB7D-A112D610BDDB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70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3E66-2DB7-4FF5-BE7A-2653DD612454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46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9A16-F231-4ED5-9657-993213A39BB3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80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72AB-7508-41CE-95E9-AE43851C0E82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64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EC9E-A53D-4B79-A274-F2AD523A7E90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3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2F54-D128-4F47-A122-7E3D93869658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040-FD4D-4944-B824-36D57B4A530D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98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F3DC-7263-4E4C-9A04-C9D1B111DCB0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9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8F9EE-4247-40E1-AFA1-FBB8805FC517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5DE3E-8F8B-446D-8018-C0B17D998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 smtClean="0"/>
              <a:t> 기초 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한국환경정책</a:t>
            </a:r>
            <a:r>
              <a:rPr lang="en-US" altLang="ko-KR" dirty="0" smtClean="0"/>
              <a:t>·</a:t>
            </a:r>
            <a:r>
              <a:rPr lang="ko-KR" altLang="en-US" dirty="0" smtClean="0"/>
              <a:t>평가연구원 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부연구위원 진대용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800" dirty="0" smtClean="0"/>
              <a:t>강의자료 </a:t>
            </a:r>
            <a:r>
              <a:rPr lang="en-US" altLang="ko-KR" sz="1800" dirty="0" smtClean="0"/>
              <a:t>: </a:t>
            </a:r>
            <a:r>
              <a:rPr lang="en-US" altLang="ko-KR" sz="1800" dirty="0"/>
              <a:t>https://github.com/dyjin1217</a:t>
            </a:r>
            <a:endParaRPr lang="en-US" altLang="ko-KR" sz="1800" dirty="0" smtClean="0"/>
          </a:p>
        </p:txBody>
      </p:sp>
      <p:pic>
        <p:nvPicPr>
          <p:cNvPr id="7" name="Picture 14" descr="http://courses.essex.ac.uk/ce/ce802/Data%20Mining%20Carto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365104"/>
            <a:ext cx="2088231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27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 데이터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벡터</a:t>
            </a:r>
            <a:r>
              <a:rPr lang="en-US" altLang="ko-KR" sz="2400" dirty="0" smtClean="0"/>
              <a:t>(vector)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1</a:t>
            </a:r>
            <a:r>
              <a:rPr lang="ko-KR" altLang="en-US" sz="2000" dirty="0" smtClean="0"/>
              <a:t>차원 데이터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동일 데이터 타입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행렬</a:t>
            </a:r>
            <a:r>
              <a:rPr lang="en-US" altLang="ko-KR" sz="2400" dirty="0" smtClean="0"/>
              <a:t>(matrix)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2</a:t>
            </a:r>
            <a:r>
              <a:rPr lang="ko-KR" altLang="en-US" sz="2000" dirty="0" smtClean="0"/>
              <a:t>차원 행</a:t>
            </a:r>
            <a:r>
              <a:rPr lang="en-US" altLang="ko-KR" sz="2000" dirty="0" smtClean="0"/>
              <a:t>*</a:t>
            </a:r>
            <a:r>
              <a:rPr lang="ko-KR" altLang="en-US" sz="2000" dirty="0" smtClean="0"/>
              <a:t>열 데이터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동일 데이터 타입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데이터 프레임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dataframe</a:t>
            </a:r>
            <a:r>
              <a:rPr lang="en-US" altLang="ko-KR" sz="24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2</a:t>
            </a:r>
            <a:r>
              <a:rPr lang="ko-KR" altLang="en-US" sz="2000" dirty="0" smtClean="0"/>
              <a:t>차원 행</a:t>
            </a:r>
            <a:r>
              <a:rPr lang="en-US" altLang="ko-KR" sz="2000" dirty="0" smtClean="0"/>
              <a:t>*</a:t>
            </a:r>
            <a:r>
              <a:rPr lang="ko-KR" altLang="en-US" sz="2000" dirty="0" smtClean="0"/>
              <a:t>열 데이터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열 단위 다른 데이터 가능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리스트</a:t>
            </a:r>
            <a:r>
              <a:rPr lang="en-US" altLang="ko-KR" sz="2400" dirty="0" smtClean="0"/>
              <a:t>(list)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다수 객체를 인덱스를 활용하여 사용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02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/>
              <a:t> </a:t>
            </a:r>
            <a:r>
              <a:rPr lang="ko-KR" altLang="en-US" dirty="0" smtClean="0"/>
              <a:t>데이터 타입 연습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연습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A &lt;- 3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 &lt;- </a:t>
            </a:r>
            <a:r>
              <a:rPr lang="en-US" altLang="ko-KR" sz="2000" dirty="0" smtClean="0"/>
              <a:t>4.5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A &lt;- “</a:t>
            </a:r>
            <a:r>
              <a:rPr lang="ko-KR" altLang="en-US" sz="2000" dirty="0" smtClean="0"/>
              <a:t>안녕</a:t>
            </a:r>
            <a:r>
              <a:rPr lang="en-US" altLang="ko-KR" sz="2000" dirty="0" smtClean="0"/>
              <a:t>”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A &lt;- c(1,2,3)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A &lt;- c(“</a:t>
            </a:r>
            <a:r>
              <a:rPr lang="ko-KR" altLang="en-US" sz="2000" dirty="0" smtClean="0"/>
              <a:t>사과</a:t>
            </a:r>
            <a:r>
              <a:rPr lang="en-US" altLang="ko-KR" sz="2000" dirty="0" smtClean="0"/>
              <a:t>”,”</a:t>
            </a:r>
            <a:r>
              <a:rPr lang="ko-KR" altLang="en-US" sz="2000" dirty="0" smtClean="0"/>
              <a:t>바나나</a:t>
            </a:r>
            <a:r>
              <a:rPr lang="en-US" altLang="ko-KR" sz="2000" dirty="0" smtClean="0"/>
              <a:t>”,”</a:t>
            </a:r>
            <a:r>
              <a:rPr lang="ko-KR" altLang="en-US" sz="2000" dirty="0" smtClean="0"/>
              <a:t>배</a:t>
            </a:r>
            <a:r>
              <a:rPr lang="en-US" altLang="ko-KR" sz="2000" dirty="0" smtClean="0"/>
              <a:t>”)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A &lt;- matrix(c(1,2,3,4), </a:t>
            </a:r>
            <a:r>
              <a:rPr lang="en-US" altLang="ko-KR" sz="2000" dirty="0" err="1" smtClean="0"/>
              <a:t>nrow</a:t>
            </a:r>
            <a:r>
              <a:rPr lang="en-US" altLang="ko-KR" sz="2000" dirty="0" smtClean="0"/>
              <a:t>=2)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&lt;- </a:t>
            </a:r>
            <a:r>
              <a:rPr lang="en-US" altLang="ko-KR" sz="2000" dirty="0" err="1"/>
              <a:t>data.frame</a:t>
            </a:r>
            <a:r>
              <a:rPr lang="en-US" altLang="ko-KR" sz="2000" dirty="0"/>
              <a:t>(</a:t>
            </a:r>
            <a:r>
              <a:rPr lang="ko-KR" altLang="en-US" sz="2000" dirty="0"/>
              <a:t>숫자</a:t>
            </a:r>
            <a:r>
              <a:rPr lang="en-US" altLang="ko-KR" sz="2000" dirty="0"/>
              <a:t>=c(1,2,3),</a:t>
            </a:r>
            <a:r>
              <a:rPr lang="ko-KR" altLang="en-US" sz="2000" dirty="0"/>
              <a:t>과일</a:t>
            </a:r>
            <a:r>
              <a:rPr lang="en-US" altLang="ko-KR" sz="2000" dirty="0"/>
              <a:t>= c("</a:t>
            </a:r>
            <a:r>
              <a:rPr lang="ko-KR" altLang="en-US" sz="2000" dirty="0"/>
              <a:t>사과</a:t>
            </a:r>
            <a:r>
              <a:rPr lang="en-US" altLang="ko-KR" sz="2000" dirty="0"/>
              <a:t>","</a:t>
            </a:r>
            <a:r>
              <a:rPr lang="ko-KR" altLang="en-US" sz="2000" dirty="0"/>
              <a:t>바나나</a:t>
            </a:r>
            <a:r>
              <a:rPr lang="en-US" altLang="ko-KR" sz="2000" dirty="0"/>
              <a:t>","</a:t>
            </a:r>
            <a:r>
              <a:rPr lang="ko-KR" altLang="en-US" sz="2000" dirty="0"/>
              <a:t>배</a:t>
            </a:r>
            <a:r>
              <a:rPr lang="en-US" altLang="ko-KR" sz="2000" dirty="0" smtClean="0"/>
              <a:t>"))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97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타입 알아보기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0405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err="1" smtClean="0"/>
              <a:t>typeof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객체</a:t>
            </a:r>
            <a:r>
              <a:rPr lang="en-US" altLang="ko-KR" sz="2400" dirty="0" smtClean="0"/>
              <a:t>) 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기본 데이터 타입을 출력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c</a:t>
            </a:r>
            <a:r>
              <a:rPr lang="en-US" altLang="ko-KR" sz="2400" dirty="0" smtClean="0"/>
              <a:t>lass(</a:t>
            </a:r>
            <a:r>
              <a:rPr lang="ko-KR" altLang="en-US" sz="2400" dirty="0" smtClean="0"/>
              <a:t>객체</a:t>
            </a:r>
            <a:r>
              <a:rPr lang="en-US" altLang="ko-KR" sz="24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객체의 종류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출력</a:t>
            </a:r>
            <a:r>
              <a:rPr lang="en-US" altLang="ko-KR" sz="1600" dirty="0"/>
              <a:t>,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벡터는 기본 데이터 타입을 출력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err="1" smtClean="0"/>
              <a:t>str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객체</a:t>
            </a:r>
            <a:r>
              <a:rPr lang="en-US" altLang="ko-KR" sz="24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객체구조 출력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28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타입 확인 및 변경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err="1" smtClean="0"/>
              <a:t>is.character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객체</a:t>
            </a:r>
            <a:r>
              <a:rPr lang="en-US" altLang="ko-KR" sz="24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 smtClean="0"/>
              <a:t>is.character</a:t>
            </a:r>
            <a:r>
              <a:rPr lang="en-US" altLang="ko-KR" sz="2000" dirty="0" smtClean="0"/>
              <a:t>(c(1,2))  # FALSE</a:t>
            </a:r>
          </a:p>
          <a:p>
            <a:pPr>
              <a:lnSpc>
                <a:spcPct val="150000"/>
              </a:lnSpc>
            </a:pPr>
            <a:r>
              <a:rPr lang="en-US" altLang="ko-KR" sz="2400" dirty="0" err="1" smtClean="0"/>
              <a:t>as.character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객체</a:t>
            </a:r>
            <a:r>
              <a:rPr lang="en-US" altLang="ko-KR" sz="24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err="1" smtClean="0"/>
              <a:t>as.character</a:t>
            </a:r>
            <a:r>
              <a:rPr lang="en-US" altLang="ko-KR" sz="1800" dirty="0" smtClean="0"/>
              <a:t>(c(1,2</a:t>
            </a:r>
            <a:r>
              <a:rPr lang="en-US" altLang="ko-KR" sz="1800" dirty="0"/>
              <a:t>))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 err="1" smtClean="0"/>
              <a:t>as.matrix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객체</a:t>
            </a:r>
            <a:r>
              <a:rPr lang="en-US" altLang="ko-KR" sz="24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A &lt;- </a:t>
            </a:r>
            <a:r>
              <a:rPr lang="en-US" altLang="ko-KR" sz="2000" dirty="0" err="1" smtClean="0"/>
              <a:t>as.matrix</a:t>
            </a:r>
            <a:r>
              <a:rPr lang="en-US" altLang="ko-KR" sz="2000" dirty="0" smtClean="0"/>
              <a:t>(c(1,2,3,4))</a:t>
            </a:r>
          </a:p>
          <a:p>
            <a:pPr>
              <a:lnSpc>
                <a:spcPct val="150000"/>
              </a:lnSpc>
            </a:pPr>
            <a:r>
              <a:rPr lang="en-US" altLang="ko-KR" sz="2400" dirty="0" err="1" smtClean="0"/>
              <a:t>as.vector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객체</a:t>
            </a:r>
            <a:r>
              <a:rPr lang="en-US" altLang="ko-KR" sz="24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A &lt;- </a:t>
            </a:r>
            <a:r>
              <a:rPr lang="en-US" altLang="ko-KR" sz="2000" dirty="0" err="1" smtClean="0"/>
              <a:t>as.vector</a:t>
            </a:r>
            <a:r>
              <a:rPr lang="en-US" altLang="ko-KR" sz="2000" dirty="0" smtClean="0"/>
              <a:t>(A)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58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1~5</a:t>
            </a:r>
            <a:r>
              <a:rPr lang="ko-KR" altLang="en-US" sz="2400" dirty="0" smtClean="0"/>
              <a:t> 벡터 생성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A </a:t>
            </a:r>
            <a:r>
              <a:rPr lang="en-US" altLang="ko-KR" sz="2000" dirty="0"/>
              <a:t>&lt;- c(1,2,3,4,5</a:t>
            </a:r>
            <a:r>
              <a:rPr lang="en-US" altLang="ko-KR" sz="20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A &lt;- 1:5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A &lt;- </a:t>
            </a:r>
            <a:r>
              <a:rPr lang="en-US" altLang="ko-KR" sz="2000" dirty="0" err="1" smtClean="0"/>
              <a:t>seq</a:t>
            </a:r>
            <a:r>
              <a:rPr lang="en-US" altLang="ko-KR" sz="2000" dirty="0" smtClean="0"/>
              <a:t>(1,5,1) # </a:t>
            </a:r>
            <a:r>
              <a:rPr lang="en-US" altLang="ko-KR" sz="2000" dirty="0" err="1" smtClean="0"/>
              <a:t>seq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시작값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끝값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등차</a:t>
            </a:r>
            <a:r>
              <a:rPr lang="en-US" altLang="ko-KR" sz="2000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5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번 벡터 생성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A &lt;- rep(5,5) # rep(</a:t>
            </a:r>
            <a:r>
              <a:rPr lang="ko-KR" altLang="en-US" sz="2000" dirty="0" smtClean="0"/>
              <a:t>숫자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반복횟수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58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 원</a:t>
            </a:r>
            <a:r>
              <a:rPr lang="ko-KR" altLang="en-US" dirty="0"/>
              <a:t>소</a:t>
            </a:r>
            <a:r>
              <a:rPr lang="ko-KR" altLang="en-US" dirty="0" smtClean="0"/>
              <a:t> 추</a:t>
            </a:r>
            <a:r>
              <a:rPr lang="ko-KR" altLang="en-US" dirty="0"/>
              <a:t>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 R</a:t>
            </a:r>
            <a:r>
              <a:rPr lang="ko-KR" altLang="en-US" sz="2400" dirty="0"/>
              <a:t>의 인덱스는 </a:t>
            </a:r>
            <a:r>
              <a:rPr lang="en-US" altLang="ko-KR" sz="2400" dirty="0"/>
              <a:t>1</a:t>
            </a:r>
            <a:r>
              <a:rPr lang="ko-KR" altLang="en-US" sz="2400" dirty="0"/>
              <a:t>부터 </a:t>
            </a:r>
            <a:r>
              <a:rPr lang="ko-KR" altLang="en-US" sz="2400" dirty="0" smtClean="0"/>
              <a:t>시작</a:t>
            </a:r>
            <a:r>
              <a:rPr lang="en-US" altLang="ko-KR" sz="2400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예 </a:t>
            </a:r>
            <a:r>
              <a:rPr lang="en-US" altLang="ko-KR" sz="2000" dirty="0" smtClean="0"/>
              <a:t>: 1</a:t>
            </a:r>
            <a:r>
              <a:rPr lang="ko-KR" altLang="en-US" sz="2000" dirty="0" smtClean="0"/>
              <a:t>번째 원소는 인덱스 </a:t>
            </a:r>
            <a:r>
              <a:rPr lang="en-US" altLang="ko-KR" sz="200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인덱스 기반 벡터 원소 추출</a:t>
            </a:r>
            <a:endParaRPr lang="en-US" altLang="ko-KR" sz="24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 &lt;- 1:10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A[3] : 3</a:t>
            </a:r>
            <a:r>
              <a:rPr lang="ko-KR" altLang="en-US" sz="2000" dirty="0" smtClean="0"/>
              <a:t>번째 원소 추출 </a:t>
            </a:r>
            <a:r>
              <a:rPr lang="en-US" altLang="ko-KR" sz="2000" dirty="0" smtClean="0"/>
              <a:t>#A[</a:t>
            </a:r>
            <a:r>
              <a:rPr lang="ko-KR" altLang="en-US" sz="2000" dirty="0" smtClean="0"/>
              <a:t>인덱스</a:t>
            </a:r>
            <a:r>
              <a:rPr lang="en-US" altLang="ko-KR" sz="2000" dirty="0" smtClean="0"/>
              <a:t>]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A[1:3] : 1~3</a:t>
            </a:r>
            <a:r>
              <a:rPr lang="ko-KR" altLang="en-US" sz="2000" dirty="0" smtClean="0"/>
              <a:t>번째 원소 추출 </a:t>
            </a:r>
            <a:r>
              <a:rPr lang="en-US" altLang="ko-KR" sz="2000" dirty="0" smtClean="0"/>
              <a:t># A[</a:t>
            </a:r>
            <a:r>
              <a:rPr lang="ko-KR" altLang="en-US" sz="2000" dirty="0" smtClean="0"/>
              <a:t>시작인덱스</a:t>
            </a:r>
            <a:r>
              <a:rPr lang="en-US" altLang="ko-KR" sz="2000" dirty="0" smtClean="0"/>
              <a:t>:</a:t>
            </a:r>
            <a:r>
              <a:rPr lang="ko-KR" altLang="en-US" sz="2000" dirty="0" err="1" smtClean="0"/>
              <a:t>끝인덱스</a:t>
            </a:r>
            <a:r>
              <a:rPr lang="en-US" altLang="ko-KR" sz="2000" dirty="0" smtClean="0"/>
              <a:t>]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A[5:10] : 5</a:t>
            </a:r>
            <a:r>
              <a:rPr lang="ko-KR" altLang="en-US" sz="2000" dirty="0" smtClean="0"/>
              <a:t>번째 원소부터 끝까지 출력 </a:t>
            </a:r>
            <a:r>
              <a:rPr lang="en-US" altLang="ko-KR" sz="2000" dirty="0" smtClean="0"/>
              <a:t># A[</a:t>
            </a:r>
            <a:r>
              <a:rPr lang="ko-KR" altLang="en-US" sz="2000" dirty="0" smtClean="0"/>
              <a:t>시작인덱스</a:t>
            </a:r>
            <a:r>
              <a:rPr lang="en-US" altLang="ko-KR" sz="2000" dirty="0" smtClean="0"/>
              <a:t>:]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A[1:2] : 2</a:t>
            </a:r>
            <a:r>
              <a:rPr lang="ko-KR" altLang="en-US" sz="2000" dirty="0" smtClean="0"/>
              <a:t>번째 원소까지 출력 </a:t>
            </a:r>
            <a:r>
              <a:rPr lang="en-US" altLang="ko-KR" sz="2000" dirty="0" smtClean="0"/>
              <a:t># A[:</a:t>
            </a:r>
            <a:r>
              <a:rPr lang="ko-KR" altLang="en-US" sz="2000" dirty="0" err="1" smtClean="0"/>
              <a:t>끝인덱스</a:t>
            </a:r>
            <a:r>
              <a:rPr lang="en-US" altLang="ko-KR" sz="2000" dirty="0" smtClean="0"/>
              <a:t>]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A[-1] : 1</a:t>
            </a:r>
            <a:r>
              <a:rPr lang="ko-KR" altLang="en-US" sz="2000" dirty="0" smtClean="0"/>
              <a:t>번째 인덱스 제외</a:t>
            </a:r>
            <a:endParaRPr lang="en-US" altLang="ko-KR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A</a:t>
            </a:r>
            <a:r>
              <a:rPr lang="en-US" altLang="ko-KR" sz="2000" dirty="0" smtClean="0"/>
              <a:t>[-(1:3)] </a:t>
            </a:r>
            <a:r>
              <a:rPr lang="en-US" altLang="ko-KR" sz="2000" dirty="0"/>
              <a:t>: 1</a:t>
            </a:r>
            <a:r>
              <a:rPr lang="ko-KR" altLang="en-US" sz="2000" dirty="0"/>
              <a:t>번째 인덱스 제외</a:t>
            </a:r>
            <a:endParaRPr lang="en-US" altLang="ko-KR" sz="20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4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 원</a:t>
            </a:r>
            <a:r>
              <a:rPr lang="ko-KR" altLang="en-US" dirty="0"/>
              <a:t>소</a:t>
            </a:r>
            <a:r>
              <a:rPr lang="ko-KR" altLang="en-US" dirty="0" smtClean="0"/>
              <a:t> 추</a:t>
            </a:r>
            <a:r>
              <a:rPr lang="ko-KR" altLang="en-US" dirty="0"/>
              <a:t>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값 기반 원소 추출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pt-BR" altLang="ko-KR" sz="2000" dirty="0"/>
              <a:t>A &lt;- c(1,3,5,3,2,5,3)</a:t>
            </a:r>
          </a:p>
          <a:p>
            <a:pPr lvl="1">
              <a:lnSpc>
                <a:spcPct val="150000"/>
              </a:lnSpc>
            </a:pPr>
            <a:r>
              <a:rPr lang="pt-BR" altLang="ko-KR" sz="2000" dirty="0"/>
              <a:t>A == 3</a:t>
            </a:r>
          </a:p>
          <a:p>
            <a:pPr lvl="1">
              <a:lnSpc>
                <a:spcPct val="150000"/>
              </a:lnSpc>
            </a:pPr>
            <a:r>
              <a:rPr lang="pt-BR" altLang="ko-KR" sz="2000" dirty="0"/>
              <a:t>A[A==3]</a:t>
            </a:r>
          </a:p>
          <a:p>
            <a:pPr lvl="1">
              <a:lnSpc>
                <a:spcPct val="150000"/>
              </a:lnSpc>
            </a:pPr>
            <a:r>
              <a:rPr lang="pt-BR" altLang="ko-KR" sz="2000" dirty="0" smtClean="0"/>
              <a:t>A[A&gt;3]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A </a:t>
            </a:r>
            <a:r>
              <a:rPr lang="en-US" altLang="ko-KR" sz="2000" dirty="0"/>
              <a:t>%in% c(3,5</a:t>
            </a:r>
            <a:r>
              <a:rPr lang="en-US" altLang="ko-KR" sz="20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A[A %in% c(3,5</a:t>
            </a:r>
            <a:r>
              <a:rPr lang="en-US" altLang="ko-KR" sz="2000" dirty="0" smtClean="0"/>
              <a:t>)]</a:t>
            </a:r>
          </a:p>
          <a:p>
            <a:pPr>
              <a:lnSpc>
                <a:spcPct val="150000"/>
              </a:lnSpc>
            </a:pP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6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</a:t>
            </a:r>
            <a:r>
              <a:rPr lang="ko-KR" altLang="en-US" dirty="0"/>
              <a:t>렬</a:t>
            </a:r>
            <a:r>
              <a:rPr lang="ko-KR" altLang="en-US" dirty="0" smtClean="0"/>
              <a:t> 생성 및 추출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1~4</a:t>
            </a:r>
            <a:r>
              <a:rPr lang="ko-KR" altLang="en-US" sz="2000" dirty="0"/>
              <a:t> </a:t>
            </a:r>
            <a:r>
              <a:rPr lang="en-US" altLang="ko-KR" sz="2000" dirty="0"/>
              <a:t>2 × 2 </a:t>
            </a:r>
            <a:r>
              <a:rPr lang="ko-KR" altLang="en-US" sz="2000" dirty="0"/>
              <a:t>행렬 생성</a:t>
            </a:r>
            <a:endParaRPr lang="en-US" altLang="ko-KR" sz="20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/>
              <a:t>V &lt;- c(1,2,3,4)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/>
              <a:t>A &lt;- matrix(V, </a:t>
            </a:r>
            <a:r>
              <a:rPr lang="en-US" altLang="ko-KR" sz="1800" dirty="0" err="1"/>
              <a:t>nrow</a:t>
            </a:r>
            <a:r>
              <a:rPr lang="en-US" altLang="ko-KR" sz="1800" dirty="0"/>
              <a:t>=2, </a:t>
            </a:r>
            <a:r>
              <a:rPr lang="en-US" altLang="ko-KR" sz="1800" dirty="0" err="1" smtClean="0"/>
              <a:t>byrow</a:t>
            </a:r>
            <a:r>
              <a:rPr lang="en-US" altLang="ko-KR" sz="1800" dirty="0" smtClean="0"/>
              <a:t>=2)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1~25</a:t>
            </a:r>
            <a:r>
              <a:rPr lang="ko-KR" altLang="en-US" sz="2000" dirty="0" smtClean="0"/>
              <a:t>사이 숫자 생성 및 </a:t>
            </a:r>
            <a:r>
              <a:rPr lang="en-US" altLang="ko-KR" sz="2000" dirty="0" smtClean="0"/>
              <a:t>5*5 </a:t>
            </a:r>
            <a:r>
              <a:rPr lang="ko-KR" altLang="en-US" sz="2000" dirty="0" smtClean="0"/>
              <a:t>행렬 생성</a:t>
            </a:r>
            <a:endParaRPr lang="en-US" altLang="ko-KR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smtClean="0"/>
              <a:t>V </a:t>
            </a:r>
            <a:r>
              <a:rPr lang="en-US" altLang="ko-KR" sz="1800" dirty="0"/>
              <a:t>&lt;- </a:t>
            </a:r>
            <a:r>
              <a:rPr lang="en-US" altLang="ko-KR" sz="1800" dirty="0" smtClean="0"/>
              <a:t>1:25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smtClean="0"/>
              <a:t>A &lt;- matrix(V, </a:t>
            </a:r>
            <a:r>
              <a:rPr lang="en-US" altLang="ko-KR" sz="1800" dirty="0" err="1" smtClean="0"/>
              <a:t>nrow</a:t>
            </a:r>
            <a:r>
              <a:rPr lang="en-US" altLang="ko-KR" sz="1800" dirty="0" smtClean="0"/>
              <a:t>=5) # matrix(</a:t>
            </a:r>
            <a:r>
              <a:rPr lang="ko-KR" altLang="en-US" sz="1800" dirty="0" smtClean="0"/>
              <a:t>데이터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벡터</a:t>
            </a:r>
            <a:r>
              <a:rPr lang="en-US" altLang="ko-KR" sz="1800" dirty="0" smtClean="0"/>
              <a:t>), </a:t>
            </a:r>
            <a:r>
              <a:rPr lang="ko-KR" altLang="en-US" sz="1800" dirty="0" smtClean="0"/>
              <a:t>행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열</a:t>
            </a:r>
            <a:r>
              <a:rPr lang="en-US" altLang="ko-KR" sz="1800" dirty="0" smtClean="0"/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smtClean="0"/>
              <a:t>A[3,3] # 3,3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smtClean="0"/>
              <a:t>A[1:3,4:5] #1~3</a:t>
            </a:r>
            <a:r>
              <a:rPr lang="ko-KR" altLang="en-US" sz="1800" dirty="0" smtClean="0"/>
              <a:t>행</a:t>
            </a:r>
            <a:r>
              <a:rPr lang="en-US" altLang="ko-KR" sz="1800" dirty="0" smtClean="0"/>
              <a:t>, 4~5</a:t>
            </a:r>
            <a:r>
              <a:rPr lang="ko-KR" altLang="en-US" sz="1800" dirty="0" smtClean="0"/>
              <a:t>열 추출</a:t>
            </a:r>
            <a:endParaRPr lang="en-US" altLang="ko-KR" sz="18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smtClean="0"/>
              <a:t>A[,4:5</a:t>
            </a:r>
            <a:r>
              <a:rPr lang="en-US" altLang="ko-KR" sz="1800" dirty="0"/>
              <a:t>] </a:t>
            </a:r>
            <a:r>
              <a:rPr lang="en-US" altLang="ko-KR" sz="1800" dirty="0" smtClean="0"/>
              <a:t>#</a:t>
            </a:r>
            <a:r>
              <a:rPr lang="ko-KR" altLang="en-US" sz="1800" dirty="0" err="1" smtClean="0"/>
              <a:t>모든행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4~5</a:t>
            </a:r>
            <a:r>
              <a:rPr lang="ko-KR" altLang="en-US" sz="1800" dirty="0"/>
              <a:t>열 </a:t>
            </a:r>
            <a:r>
              <a:rPr lang="ko-KR" altLang="en-US" sz="1800" dirty="0" smtClean="0"/>
              <a:t>추출</a:t>
            </a:r>
            <a:endParaRPr lang="en-US" altLang="ko-KR" sz="18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/>
              <a:t>A[-1</a:t>
            </a:r>
            <a:r>
              <a:rPr lang="en-US" altLang="ko-KR" sz="1800" dirty="0" smtClean="0"/>
              <a:t>,]  #</a:t>
            </a:r>
            <a:r>
              <a:rPr lang="ko-KR" altLang="en-US" sz="1800" dirty="0" smtClean="0"/>
              <a:t>행 제외 추출</a:t>
            </a:r>
            <a:endParaRPr lang="en-US" altLang="ko-KR" sz="18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smtClean="0"/>
              <a:t>A[,-(2:3)] # 2~3</a:t>
            </a:r>
            <a:r>
              <a:rPr lang="ko-KR" altLang="en-US" sz="1800" dirty="0" smtClean="0"/>
              <a:t>열 제외 추출</a:t>
            </a: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43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프레임 생성 및 추출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2</a:t>
            </a:r>
            <a:r>
              <a:rPr lang="ko-KR" altLang="en-US" sz="2400" dirty="0" smtClean="0"/>
              <a:t>개 다른 기본타입의 벡터를 데이터프레임으로</a:t>
            </a:r>
            <a:endParaRPr lang="en-US" altLang="ko-KR" sz="24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 </a:t>
            </a:r>
            <a:r>
              <a:rPr lang="en-US" altLang="ko-KR" sz="2000" dirty="0"/>
              <a:t>&lt;- </a:t>
            </a:r>
            <a:r>
              <a:rPr lang="en-US" altLang="ko-KR" sz="2000" dirty="0" err="1"/>
              <a:t>data.frame</a:t>
            </a:r>
            <a:r>
              <a:rPr lang="en-US" altLang="ko-KR" sz="2000" dirty="0"/>
              <a:t>(</a:t>
            </a:r>
            <a:r>
              <a:rPr lang="ko-KR" altLang="en-US" sz="2000" dirty="0"/>
              <a:t>숫자</a:t>
            </a:r>
            <a:r>
              <a:rPr lang="en-US" altLang="ko-KR" sz="2000" dirty="0"/>
              <a:t>=c(1,2,3),</a:t>
            </a:r>
            <a:r>
              <a:rPr lang="ko-KR" altLang="en-US" sz="2000" dirty="0"/>
              <a:t>과일</a:t>
            </a:r>
            <a:r>
              <a:rPr lang="en-US" altLang="ko-KR" sz="2000" dirty="0"/>
              <a:t>= c("</a:t>
            </a:r>
            <a:r>
              <a:rPr lang="ko-KR" altLang="en-US" sz="2000" dirty="0"/>
              <a:t>사과</a:t>
            </a:r>
            <a:r>
              <a:rPr lang="en-US" altLang="ko-KR" sz="2000" dirty="0"/>
              <a:t>","</a:t>
            </a:r>
            <a:r>
              <a:rPr lang="ko-KR" altLang="en-US" sz="2000" dirty="0"/>
              <a:t>바나나</a:t>
            </a:r>
            <a:r>
              <a:rPr lang="en-US" altLang="ko-KR" sz="2000" dirty="0"/>
              <a:t>","</a:t>
            </a:r>
            <a:r>
              <a:rPr lang="ko-KR" altLang="en-US" sz="2000" dirty="0"/>
              <a:t>배</a:t>
            </a:r>
            <a:r>
              <a:rPr lang="en-US" altLang="ko-KR" sz="2000" dirty="0" smtClean="0"/>
              <a:t>"))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A[1:2,1:2] # 1~2</a:t>
            </a:r>
            <a:r>
              <a:rPr lang="ko-KR" altLang="en-US" sz="2000" dirty="0" smtClean="0"/>
              <a:t>행</a:t>
            </a:r>
            <a:r>
              <a:rPr lang="en-US" altLang="ko-KR" sz="2000" dirty="0" smtClean="0"/>
              <a:t>, 1~2</a:t>
            </a:r>
            <a:r>
              <a:rPr lang="ko-KR" altLang="en-US" sz="2000" dirty="0" smtClean="0"/>
              <a:t>열</a:t>
            </a:r>
            <a:endParaRPr lang="en-US" altLang="ko-KR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A[1:3,] # 1~3</a:t>
            </a:r>
            <a:r>
              <a:rPr lang="ko-KR" altLang="en-US" sz="2000" dirty="0" smtClean="0"/>
              <a:t>행 추출</a:t>
            </a:r>
            <a:endParaRPr lang="en-US" altLang="ko-KR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A[-1,] # 1</a:t>
            </a:r>
            <a:r>
              <a:rPr lang="ko-KR" altLang="en-US" sz="2000" dirty="0" smtClean="0"/>
              <a:t>행 제외 추출</a:t>
            </a:r>
            <a:endParaRPr lang="en-US" altLang="ko-KR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A[,-c(2,3)] #2~3</a:t>
            </a:r>
            <a:r>
              <a:rPr lang="ko-KR" altLang="en-US" sz="2000" dirty="0" smtClean="0"/>
              <a:t>열 제외 추출</a:t>
            </a:r>
            <a:endParaRPr lang="en-US" altLang="ko-KR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A$</a:t>
            </a:r>
            <a:r>
              <a:rPr lang="ko-KR" altLang="en-US" sz="2000" dirty="0" smtClean="0"/>
              <a:t>과일</a:t>
            </a:r>
            <a:r>
              <a:rPr lang="en-US" altLang="ko-KR" sz="2000" dirty="0" smtClean="0"/>
              <a:t> or A[,’</a:t>
            </a:r>
            <a:r>
              <a:rPr lang="ko-KR" altLang="en-US" sz="2000" dirty="0" smtClean="0"/>
              <a:t>과일</a:t>
            </a:r>
            <a:r>
              <a:rPr lang="en-US" altLang="ko-KR" sz="2000" dirty="0" smtClean="0"/>
              <a:t>’]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# </a:t>
            </a:r>
            <a:r>
              <a:rPr lang="ko-KR" altLang="en-US" sz="2000" dirty="0" err="1" smtClean="0"/>
              <a:t>과</a:t>
            </a:r>
            <a:r>
              <a:rPr lang="ko-KR" altLang="en-US" sz="2000" dirty="0" err="1"/>
              <a:t>일</a:t>
            </a:r>
            <a:r>
              <a:rPr lang="ko-KR" altLang="en-US" sz="2000" dirty="0" err="1" smtClean="0"/>
              <a:t>열</a:t>
            </a:r>
            <a:r>
              <a:rPr lang="ko-KR" altLang="en-US" sz="2000" dirty="0" smtClean="0"/>
              <a:t> 추출</a:t>
            </a:r>
            <a:endParaRPr lang="en-US" altLang="ko-KR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A$</a:t>
            </a:r>
            <a:r>
              <a:rPr lang="ko-KR" altLang="en-US" sz="2000" dirty="0" smtClean="0"/>
              <a:t>과일</a:t>
            </a:r>
            <a:r>
              <a:rPr lang="en-US" altLang="ko-KR" sz="2000" dirty="0" smtClean="0"/>
              <a:t>[2]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참고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data.frame</a:t>
            </a:r>
            <a:r>
              <a:rPr lang="en-US" altLang="ko-KR" sz="2400" dirty="0"/>
              <a:t>(</a:t>
            </a:r>
            <a:r>
              <a:rPr lang="ko-KR" altLang="en-US" sz="2400" dirty="0"/>
              <a:t>벡터</a:t>
            </a:r>
            <a:r>
              <a:rPr lang="en-US" altLang="ko-KR" sz="2400" dirty="0"/>
              <a:t>1,</a:t>
            </a:r>
            <a:r>
              <a:rPr lang="ko-KR" altLang="en-US" sz="2400" dirty="0"/>
              <a:t>벡터</a:t>
            </a:r>
            <a:r>
              <a:rPr lang="en-US" altLang="ko-KR" sz="2400" dirty="0"/>
              <a:t>2, …), </a:t>
            </a:r>
            <a:r>
              <a:rPr lang="ko-KR" altLang="en-US" sz="2400" dirty="0"/>
              <a:t>동일길이 벡터를 주로 </a:t>
            </a:r>
            <a:r>
              <a:rPr lang="ko-KR" altLang="en-US" sz="2400" dirty="0" smtClean="0"/>
              <a:t>활용</a:t>
            </a: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9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리스트 생성 및 추출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>
              <a:lnSpc>
                <a:spcPct val="150000"/>
              </a:lnSpc>
            </a:pPr>
            <a:r>
              <a:rPr lang="ko-KR" altLang="en-US" sz="2400" dirty="0" smtClean="0"/>
              <a:t>리스트 생성 및 추출</a:t>
            </a:r>
            <a:endParaRPr lang="en-US" altLang="ko-KR" sz="24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L &lt;- list(x = 1:3, y = c(“A”,”B”,”C”)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 smtClean="0"/>
              <a:t>L$x</a:t>
            </a:r>
            <a:endParaRPr lang="en-US" altLang="ko-KR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L[1]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L[[1]]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54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90" y="3068960"/>
            <a:ext cx="4166692" cy="2451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609600" y="1349152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 smtClean="0"/>
              <a:t>사람과 컴퓨터 사이에 존재하는 일종의 의사소통 수단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컴퓨터한테 명령을 내리기 위한 수단</a:t>
            </a:r>
            <a:endParaRPr lang="en-US" altLang="ko-KR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411760" y="6300028"/>
            <a:ext cx="3994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https</a:t>
            </a:r>
            <a:r>
              <a:rPr lang="en-US" altLang="ko-KR" dirty="0"/>
              <a:t>://istudio7.tistory.com/46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7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대입연산</a:t>
            </a:r>
            <a:r>
              <a:rPr lang="ko-KR" altLang="en-US" dirty="0"/>
              <a:t>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대입연산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 &lt;- 1:10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A[1] &lt;- 4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A[1:3] &lt;- 4 # Broadcasting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A[1:3] &lt;- </a:t>
            </a:r>
            <a:r>
              <a:rPr lang="en-US" altLang="ko-KR" sz="2000" dirty="0" smtClean="0"/>
              <a:t>3:5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 &lt;- matrix(1:8,nrow=2)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A[,2] &lt;- c(4,1)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A[1:2,1:2] &lt;- 2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A[1:2,1:2] &lt;- matrix(c(1,2,3,4),</a:t>
            </a:r>
            <a:r>
              <a:rPr lang="en-US" altLang="ko-KR" sz="2000" dirty="0" err="1"/>
              <a:t>nrow</a:t>
            </a:r>
            <a:r>
              <a:rPr lang="en-US" altLang="ko-KR" sz="2000" dirty="0"/>
              <a:t>=2)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87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펙터</a:t>
            </a:r>
            <a:r>
              <a:rPr lang="en-US" altLang="ko-KR" dirty="0" smtClean="0"/>
              <a:t>(factor)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+mj-lt"/>
              </a:rPr>
              <a:t>특정 </a:t>
            </a:r>
            <a:r>
              <a:rPr lang="ko-KR" altLang="en-US" sz="2400" dirty="0">
                <a:latin typeface="+mj-lt"/>
              </a:rPr>
              <a:t>수준 값만을 가질 수 있는 데이터 </a:t>
            </a:r>
            <a:r>
              <a:rPr lang="ko-KR" altLang="en-US" sz="2400" dirty="0" smtClean="0">
                <a:latin typeface="+mj-lt"/>
              </a:rPr>
              <a:t>타입</a:t>
            </a:r>
            <a:endParaRPr lang="en-US" altLang="ko-KR" sz="2400" dirty="0" smtClean="0">
              <a:latin typeface="+mj-lt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latin typeface="+mj-ea"/>
                <a:ea typeface="+mj-ea"/>
              </a:rPr>
              <a:t>A &lt;- factor(c("</a:t>
            </a:r>
            <a:r>
              <a:rPr lang="ko-KR" altLang="en-US" sz="2000" dirty="0" smtClean="0">
                <a:latin typeface="+mj-ea"/>
                <a:ea typeface="+mj-ea"/>
              </a:rPr>
              <a:t>바나나</a:t>
            </a:r>
            <a:r>
              <a:rPr lang="en-US" altLang="ko-KR" sz="2000" dirty="0" smtClean="0">
                <a:latin typeface="+mj-ea"/>
                <a:ea typeface="+mj-ea"/>
              </a:rPr>
              <a:t>","</a:t>
            </a:r>
            <a:r>
              <a:rPr lang="ko-KR" altLang="en-US" sz="2000" dirty="0" smtClean="0">
                <a:latin typeface="+mj-ea"/>
                <a:ea typeface="+mj-ea"/>
              </a:rPr>
              <a:t>사과</a:t>
            </a:r>
            <a:r>
              <a:rPr lang="en-US" altLang="ko-KR" sz="2000" dirty="0" smtClean="0">
                <a:latin typeface="+mj-ea"/>
                <a:ea typeface="+mj-ea"/>
              </a:rPr>
              <a:t>","</a:t>
            </a:r>
            <a:r>
              <a:rPr lang="ko-KR" altLang="en-US" sz="2000" dirty="0" smtClean="0">
                <a:latin typeface="+mj-ea"/>
                <a:ea typeface="+mj-ea"/>
              </a:rPr>
              <a:t>오렌지</a:t>
            </a:r>
            <a:r>
              <a:rPr lang="en-US" altLang="ko-KR" sz="2000" dirty="0" smtClean="0">
                <a:latin typeface="+mj-ea"/>
                <a:ea typeface="+mj-ea"/>
              </a:rPr>
              <a:t>"))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A[3</a:t>
            </a:r>
            <a:r>
              <a:rPr lang="en-US" altLang="ko-KR" sz="2000" dirty="0"/>
              <a:t>] &lt;- "Hello“ # </a:t>
            </a:r>
            <a:r>
              <a:rPr lang="en-US" altLang="ko-KR" sz="2000" dirty="0" smtClean="0"/>
              <a:t>Error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A[3</a:t>
            </a:r>
            <a:r>
              <a:rPr lang="en-US" altLang="ko-KR" sz="2000" dirty="0"/>
              <a:t>] &lt;- "</a:t>
            </a:r>
            <a:r>
              <a:rPr lang="ko-KR" altLang="en-US" sz="2000" dirty="0"/>
              <a:t>오렌지</a:t>
            </a:r>
            <a:r>
              <a:rPr lang="en-US" altLang="ko-KR" sz="2000" dirty="0" smtClean="0"/>
              <a:t>“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 </a:t>
            </a:r>
            <a:r>
              <a:rPr lang="en-US" altLang="ko-KR" sz="2000" dirty="0"/>
              <a:t>&lt;- </a:t>
            </a:r>
            <a:r>
              <a:rPr lang="en-US" altLang="ko-KR" sz="2000" dirty="0" err="1"/>
              <a:t>data.frame</a:t>
            </a:r>
            <a:r>
              <a:rPr lang="en-US" altLang="ko-KR" sz="2000" dirty="0"/>
              <a:t>(</a:t>
            </a:r>
            <a:r>
              <a:rPr lang="ko-KR" altLang="en-US" sz="2000" dirty="0"/>
              <a:t>숫자</a:t>
            </a:r>
            <a:r>
              <a:rPr lang="en-US" altLang="ko-KR" sz="2000" dirty="0"/>
              <a:t>=c(1,2,3),</a:t>
            </a:r>
            <a:r>
              <a:rPr lang="ko-KR" altLang="en-US" sz="2000" dirty="0"/>
              <a:t>과일</a:t>
            </a:r>
            <a:r>
              <a:rPr lang="en-US" altLang="ko-KR" sz="2000" dirty="0"/>
              <a:t>= c("</a:t>
            </a:r>
            <a:r>
              <a:rPr lang="ko-KR" altLang="en-US" sz="2000" dirty="0"/>
              <a:t>사과</a:t>
            </a:r>
            <a:r>
              <a:rPr lang="en-US" altLang="ko-KR" sz="2000" dirty="0"/>
              <a:t>","</a:t>
            </a:r>
            <a:r>
              <a:rPr lang="ko-KR" altLang="en-US" sz="2000" dirty="0"/>
              <a:t>바나나</a:t>
            </a:r>
            <a:r>
              <a:rPr lang="en-US" altLang="ko-KR" sz="2000" dirty="0"/>
              <a:t>","</a:t>
            </a:r>
            <a:r>
              <a:rPr lang="ko-KR" altLang="en-US" sz="2000" dirty="0"/>
              <a:t>배</a:t>
            </a:r>
            <a:r>
              <a:rPr lang="en-US" altLang="ko-KR" sz="2000" dirty="0" smtClean="0"/>
              <a:t>"))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 </a:t>
            </a:r>
            <a:r>
              <a:rPr lang="en-US" altLang="ko-KR" sz="2000" dirty="0"/>
              <a:t>&lt;- </a:t>
            </a:r>
            <a:r>
              <a:rPr lang="en-US" altLang="ko-KR" sz="2000" dirty="0" err="1"/>
              <a:t>data.frame</a:t>
            </a:r>
            <a:r>
              <a:rPr lang="en-US" altLang="ko-KR" sz="2000" dirty="0"/>
              <a:t>(</a:t>
            </a:r>
            <a:r>
              <a:rPr lang="ko-KR" altLang="en-US" sz="2000" dirty="0"/>
              <a:t>숫자</a:t>
            </a:r>
            <a:r>
              <a:rPr lang="en-US" altLang="ko-KR" sz="2000" dirty="0"/>
              <a:t>=c(1,2,3),</a:t>
            </a:r>
            <a:r>
              <a:rPr lang="ko-KR" altLang="en-US" sz="2000" dirty="0"/>
              <a:t>과일</a:t>
            </a:r>
            <a:r>
              <a:rPr lang="en-US" altLang="ko-KR" sz="2000" dirty="0"/>
              <a:t>= c("</a:t>
            </a:r>
            <a:r>
              <a:rPr lang="ko-KR" altLang="en-US" sz="2000" dirty="0"/>
              <a:t>사과</a:t>
            </a:r>
            <a:r>
              <a:rPr lang="en-US" altLang="ko-KR" sz="2000" dirty="0"/>
              <a:t>","</a:t>
            </a:r>
            <a:r>
              <a:rPr lang="ko-KR" altLang="en-US" sz="2000" dirty="0"/>
              <a:t>바나나</a:t>
            </a:r>
            <a:r>
              <a:rPr lang="en-US" altLang="ko-KR" sz="2000" dirty="0"/>
              <a:t>","</a:t>
            </a:r>
            <a:r>
              <a:rPr lang="ko-KR" altLang="en-US" sz="2000" dirty="0"/>
              <a:t>배</a:t>
            </a:r>
            <a:r>
              <a:rPr lang="en-US" altLang="ko-KR" sz="2000" dirty="0" smtClean="0"/>
              <a:t>"), </a:t>
            </a:r>
            <a:r>
              <a:rPr lang="en-US" altLang="ko-KR" sz="2000" dirty="0" err="1" smtClean="0"/>
              <a:t>stringsAsFactors</a:t>
            </a:r>
            <a:r>
              <a:rPr lang="en-US" altLang="ko-KR" sz="2000" dirty="0" smtClean="0"/>
              <a:t>=FALSE</a:t>
            </a:r>
            <a:r>
              <a:rPr lang="en-US" altLang="ko-KR" sz="2000" dirty="0"/>
              <a:t>)</a:t>
            </a:r>
            <a:endParaRPr lang="en-US" altLang="ko-KR" sz="2000" dirty="0" smtClean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8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j-ea"/>
              </a:rPr>
              <a:t>조건</a:t>
            </a:r>
            <a:r>
              <a:rPr lang="ko-KR" altLang="en-US" dirty="0" err="1">
                <a:latin typeface="+mj-ea"/>
              </a:rPr>
              <a:t>문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/>
              <a:t>조건문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if</a:t>
            </a:r>
            <a:r>
              <a:rPr lang="ko-KR" altLang="en-US" sz="2800" dirty="0" smtClean="0"/>
              <a:t> </a:t>
            </a:r>
            <a:endParaRPr lang="en-US" altLang="ko-KR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if(</a:t>
            </a:r>
            <a:r>
              <a:rPr lang="ko-KR" altLang="en-US" sz="2000" dirty="0" smtClean="0"/>
              <a:t>조건</a:t>
            </a:r>
            <a:r>
              <a:rPr lang="en-US" altLang="ko-KR" sz="2000" dirty="0" smtClean="0"/>
              <a:t>1){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코드</a:t>
            </a:r>
            <a:r>
              <a:rPr lang="en-US" altLang="ko-KR" sz="2000" dirty="0" smtClean="0"/>
              <a:t>1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} else if(</a:t>
            </a:r>
            <a:r>
              <a:rPr lang="ko-KR" altLang="en-US" sz="2000" dirty="0" smtClean="0"/>
              <a:t>조건</a:t>
            </a:r>
            <a:r>
              <a:rPr lang="en-US" altLang="ko-KR" sz="2000" dirty="0" smtClean="0"/>
              <a:t>2)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코드</a:t>
            </a:r>
            <a:r>
              <a:rPr lang="en-US" altLang="ko-KR" sz="2000" dirty="0" smtClean="0"/>
              <a:t>2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} else{ # </a:t>
            </a:r>
            <a:r>
              <a:rPr lang="ko-KR" altLang="en-US" sz="2000" dirty="0" err="1"/>
              <a:t>그외</a:t>
            </a:r>
            <a:endParaRPr lang="en-US" altLang="ko-KR" sz="20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코드</a:t>
            </a:r>
            <a:r>
              <a:rPr lang="en-US" altLang="ko-KR" sz="2000" dirty="0" smtClean="0"/>
              <a:t>3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}</a:t>
            </a:r>
          </a:p>
        </p:txBody>
      </p:sp>
      <p:sp>
        <p:nvSpPr>
          <p:cNvPr id="5" name="다이아몬드 4"/>
          <p:cNvSpPr/>
          <p:nvPr/>
        </p:nvSpPr>
        <p:spPr>
          <a:xfrm>
            <a:off x="3884464" y="3075967"/>
            <a:ext cx="1543000" cy="1115490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양</a:t>
            </a:r>
            <a:r>
              <a:rPr lang="en-US" altLang="ko-KR" dirty="0" smtClean="0">
                <a:solidFill>
                  <a:schemeClr val="tx1"/>
                </a:solidFill>
              </a:rPr>
              <a:t>/0/</a:t>
            </a:r>
            <a:r>
              <a:rPr lang="ko-KR" altLang="en-US" dirty="0" smtClean="0">
                <a:solidFill>
                  <a:schemeClr val="tx1"/>
                </a:solidFill>
              </a:rPr>
              <a:t>음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259920" y="1707815"/>
            <a:ext cx="792088" cy="79208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10" idx="4"/>
            <a:endCxn id="5" idx="0"/>
          </p:cNvCxnSpPr>
          <p:nvPr/>
        </p:nvCxnSpPr>
        <p:spPr>
          <a:xfrm>
            <a:off x="4655964" y="2499903"/>
            <a:ext cx="0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6372200" y="2698242"/>
            <a:ext cx="1584176" cy="44973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양수</a:t>
            </a:r>
            <a:r>
              <a:rPr lang="en-US" altLang="ko-KR" dirty="0" smtClean="0">
                <a:solidFill>
                  <a:schemeClr val="tx1"/>
                </a:solidFill>
              </a:rPr>
              <a:t>”</a:t>
            </a:r>
            <a:r>
              <a:rPr lang="ko-KR" altLang="en-US" dirty="0" smtClean="0">
                <a:solidFill>
                  <a:schemeClr val="tx1"/>
                </a:solidFill>
              </a:rPr>
              <a:t>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372200" y="3418322"/>
            <a:ext cx="1584176" cy="44973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“0”</a:t>
            </a:r>
            <a:r>
              <a:rPr lang="ko-KR" altLang="en-US" dirty="0" smtClean="0">
                <a:solidFill>
                  <a:schemeClr val="tx1"/>
                </a:solidFill>
              </a:rPr>
              <a:t>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5" idx="3"/>
            <a:endCxn id="26" idx="1"/>
          </p:cNvCxnSpPr>
          <p:nvPr/>
        </p:nvCxnSpPr>
        <p:spPr>
          <a:xfrm flipV="1">
            <a:off x="5427464" y="2923109"/>
            <a:ext cx="944736" cy="71060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직선 화살표 연결선 2048"/>
          <p:cNvCxnSpPr>
            <a:stCxn id="5" idx="3"/>
            <a:endCxn id="30" idx="1"/>
          </p:cNvCxnSpPr>
          <p:nvPr/>
        </p:nvCxnSpPr>
        <p:spPr>
          <a:xfrm>
            <a:off x="5427464" y="3633712"/>
            <a:ext cx="944736" cy="94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6372200" y="4138402"/>
            <a:ext cx="1584176" cy="44973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음</a:t>
            </a:r>
            <a:r>
              <a:rPr lang="ko-KR" altLang="en-US" dirty="0">
                <a:solidFill>
                  <a:schemeClr val="tx1"/>
                </a:solidFill>
              </a:rPr>
              <a:t>수</a:t>
            </a:r>
            <a:r>
              <a:rPr lang="en-US" altLang="ko-KR" dirty="0" smtClean="0">
                <a:solidFill>
                  <a:schemeClr val="tx1"/>
                </a:solidFill>
              </a:rPr>
              <a:t>”</a:t>
            </a:r>
            <a:r>
              <a:rPr lang="ko-KR" altLang="en-US" dirty="0" smtClean="0">
                <a:solidFill>
                  <a:schemeClr val="tx1"/>
                </a:solidFill>
              </a:rPr>
              <a:t>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/>
          <p:cNvCxnSpPr>
            <a:stCxn id="5" idx="3"/>
            <a:endCxn id="47" idx="1"/>
          </p:cNvCxnSpPr>
          <p:nvPr/>
        </p:nvCxnSpPr>
        <p:spPr>
          <a:xfrm>
            <a:off x="5427464" y="3633712"/>
            <a:ext cx="944736" cy="7295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20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j-ea"/>
              </a:rPr>
              <a:t>조건</a:t>
            </a:r>
            <a:r>
              <a:rPr lang="ko-KR" altLang="en-US" dirty="0" err="1">
                <a:latin typeface="+mj-ea"/>
              </a:rPr>
              <a:t>문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X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7</a:t>
            </a:r>
            <a:r>
              <a:rPr lang="ko-KR" altLang="en-US" sz="2400" dirty="0" err="1" smtClean="0"/>
              <a:t>일때</a:t>
            </a:r>
            <a:r>
              <a:rPr lang="ko-KR" altLang="en-US" sz="2400" dirty="0" smtClean="0"/>
              <a:t> 양수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음수</a:t>
            </a:r>
            <a:r>
              <a:rPr lang="en-US" altLang="ko-KR" sz="2400" dirty="0" smtClean="0"/>
              <a:t>/0 </a:t>
            </a:r>
            <a:r>
              <a:rPr lang="ko-KR" altLang="en-US" sz="2400" dirty="0" smtClean="0"/>
              <a:t>판단 </a:t>
            </a:r>
            <a:r>
              <a:rPr lang="ko-KR" altLang="en-US" sz="2400" dirty="0" err="1" smtClean="0"/>
              <a:t>조건문</a:t>
            </a:r>
            <a:r>
              <a:rPr lang="ko-KR" altLang="en-US" sz="2400" dirty="0" smtClean="0"/>
              <a:t> 프로그램</a:t>
            </a:r>
            <a:endParaRPr lang="en-US" altLang="ko-KR" sz="24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X &lt;- 7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if(X&gt;0){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  cat("</a:t>
            </a:r>
            <a:r>
              <a:rPr lang="ko-KR" altLang="en-US" sz="2000" dirty="0"/>
              <a:t>양수</a:t>
            </a:r>
            <a:r>
              <a:rPr lang="en-US" altLang="ko-KR" sz="2000" dirty="0"/>
              <a:t>")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} else if(X==0){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  cat("0")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} else{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  cat("</a:t>
            </a:r>
            <a:r>
              <a:rPr lang="ko-KR" altLang="en-US" sz="2000" dirty="0"/>
              <a:t>음수</a:t>
            </a:r>
            <a:r>
              <a:rPr lang="en-US" altLang="ko-KR" sz="2000" dirty="0"/>
              <a:t>")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}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09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 연습문제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점수를 </a:t>
            </a:r>
            <a:r>
              <a:rPr lang="ko-KR" altLang="en-US" sz="2400" dirty="0" err="1" smtClean="0"/>
              <a:t>입력받아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성적을 판단 프로그램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90 </a:t>
            </a:r>
            <a:r>
              <a:rPr lang="ko-KR" altLang="en-US" sz="2000" dirty="0" smtClean="0">
                <a:latin typeface="+mj-ea"/>
                <a:ea typeface="+mj-ea"/>
              </a:rPr>
              <a:t>이상 수</a:t>
            </a:r>
            <a:endParaRPr lang="en-US" altLang="ko-KR" sz="20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80~90 </a:t>
            </a:r>
            <a:r>
              <a:rPr lang="ko-KR" altLang="en-US" sz="2000" dirty="0" smtClean="0">
                <a:latin typeface="+mj-ea"/>
                <a:ea typeface="+mj-ea"/>
              </a:rPr>
              <a:t>이하 우</a:t>
            </a:r>
            <a:endParaRPr lang="en-US" altLang="ko-KR" sz="20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70~80 </a:t>
            </a:r>
            <a:r>
              <a:rPr lang="ko-KR" altLang="en-US" sz="2000" dirty="0" smtClean="0">
                <a:latin typeface="+mj-ea"/>
                <a:ea typeface="+mj-ea"/>
              </a:rPr>
              <a:t>이하 미</a:t>
            </a:r>
            <a:endParaRPr lang="en-US" altLang="ko-KR" sz="20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홀짝 판단하는 프로그램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67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j-ea"/>
              </a:rPr>
              <a:t>반복</a:t>
            </a:r>
            <a:r>
              <a:rPr lang="ko-KR" altLang="en-US" dirty="0" err="1">
                <a:latin typeface="+mj-ea"/>
              </a:rPr>
              <a:t>문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/>
              <a:t>반복문</a:t>
            </a:r>
            <a:endParaRPr lang="en-US" altLang="ko-KR" sz="2800" dirty="0" smtClean="0"/>
          </a:p>
          <a:p>
            <a:pPr lvl="1">
              <a:lnSpc>
                <a:spcPct val="150000"/>
              </a:lnSpc>
            </a:pPr>
            <a:r>
              <a:rPr lang="en-US" altLang="ko-KR" sz="2400" dirty="0" smtClean="0"/>
              <a:t>for : </a:t>
            </a:r>
            <a:r>
              <a:rPr lang="ko-KR" altLang="en-US" sz="2400" dirty="0" smtClean="0"/>
              <a:t>일반적으로 가장 많이 사용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en-US" altLang="ko-KR" sz="2400" dirty="0" smtClean="0"/>
              <a:t>while : </a:t>
            </a:r>
            <a:r>
              <a:rPr lang="ko-KR" altLang="en-US" sz="2400" dirty="0" smtClean="0"/>
              <a:t>무한루프</a:t>
            </a:r>
            <a:r>
              <a:rPr lang="en-US" altLang="ko-KR" sz="2400" dirty="0" smtClean="0"/>
              <a:t>, while(1){ }, while(TRUE){} </a:t>
            </a:r>
            <a:r>
              <a:rPr lang="ko-KR" altLang="en-US" sz="2400" dirty="0" smtClean="0"/>
              <a:t>형태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en-US" altLang="ko-KR" sz="2400" dirty="0" smtClean="0"/>
              <a:t>repeat</a:t>
            </a:r>
            <a:endParaRPr lang="ko-KR" altLang="en-US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40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f</a:t>
            </a:r>
            <a:r>
              <a:rPr lang="en-US" altLang="ko-KR" dirty="0" smtClean="0">
                <a:latin typeface="+mj-ea"/>
              </a:rPr>
              <a:t>or</a:t>
            </a:r>
            <a:r>
              <a:rPr lang="ko-KR" altLang="en-US" dirty="0" smtClean="0">
                <a:latin typeface="+mj-ea"/>
              </a:rPr>
              <a:t>문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for </a:t>
            </a:r>
            <a:r>
              <a:rPr lang="ko-KR" altLang="en-US" sz="2800" dirty="0" smtClean="0"/>
              <a:t>문</a:t>
            </a:r>
            <a:endParaRPr lang="en-US" altLang="ko-KR" sz="28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smtClean="0"/>
              <a:t>for(</a:t>
            </a:r>
            <a:r>
              <a:rPr lang="ko-KR" altLang="en-US" sz="2400" dirty="0" smtClean="0"/>
              <a:t>반복변수</a:t>
            </a:r>
            <a:r>
              <a:rPr lang="en-US" altLang="ko-KR" sz="2400" dirty="0" smtClean="0"/>
              <a:t> in </a:t>
            </a:r>
            <a:r>
              <a:rPr lang="ko-KR" altLang="en-US" sz="2400" dirty="0" smtClean="0"/>
              <a:t>객체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보통 벡터</a:t>
            </a:r>
            <a:r>
              <a:rPr lang="en-US" altLang="ko-KR" sz="2400" dirty="0" smtClean="0"/>
              <a:t>)){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smtClean="0"/>
              <a:t>        코드</a:t>
            </a:r>
            <a:endParaRPr lang="en-US" altLang="ko-KR" sz="24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}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ko-KR" altLang="en-US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87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f</a:t>
            </a:r>
            <a:r>
              <a:rPr lang="en-US" altLang="ko-KR" dirty="0" smtClean="0">
                <a:latin typeface="+mj-ea"/>
              </a:rPr>
              <a:t>or</a:t>
            </a:r>
            <a:r>
              <a:rPr lang="ko-KR" altLang="en-US" dirty="0" smtClean="0">
                <a:latin typeface="+mj-ea"/>
              </a:rPr>
              <a:t>문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/>
              <a:t>벡터값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1</a:t>
            </a:r>
            <a:r>
              <a:rPr lang="ko-KR" altLang="en-US" sz="2800" dirty="0" smtClean="0"/>
              <a:t>개씩 출력</a:t>
            </a:r>
            <a:endParaRPr lang="en-US" altLang="ko-KR" sz="2800" dirty="0" smtClean="0"/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fruits &lt;- c('</a:t>
            </a:r>
            <a:r>
              <a:rPr lang="ko-KR" altLang="en-US" sz="2000" dirty="0"/>
              <a:t>사과</a:t>
            </a:r>
            <a:r>
              <a:rPr lang="en-US" altLang="ko-KR" sz="2000" dirty="0"/>
              <a:t>','</a:t>
            </a:r>
            <a:r>
              <a:rPr lang="ko-KR" altLang="en-US" sz="2000" dirty="0"/>
              <a:t>배</a:t>
            </a:r>
            <a:r>
              <a:rPr lang="en-US" altLang="ko-KR" sz="2000" dirty="0"/>
              <a:t>','</a:t>
            </a:r>
            <a:r>
              <a:rPr lang="ko-KR" altLang="en-US" sz="2000" dirty="0"/>
              <a:t>귤</a:t>
            </a:r>
            <a:r>
              <a:rPr lang="en-US" altLang="ko-KR" sz="2000" dirty="0"/>
              <a:t>','</a:t>
            </a:r>
            <a:r>
              <a:rPr lang="ko-KR" altLang="en-US" sz="2000" dirty="0"/>
              <a:t>참외</a:t>
            </a:r>
            <a:r>
              <a:rPr lang="en-US" altLang="ko-KR" sz="2000" dirty="0"/>
              <a:t>','</a:t>
            </a:r>
            <a:r>
              <a:rPr lang="ko-KR" altLang="en-US" sz="2000" dirty="0"/>
              <a:t>자두</a:t>
            </a:r>
            <a:r>
              <a:rPr lang="en-US" altLang="ko-KR" sz="2000" dirty="0" smtClean="0"/>
              <a:t>')</a:t>
            </a:r>
            <a:endParaRPr lang="en-US" altLang="ko-KR" sz="2000" dirty="0"/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for(fruit in fruits){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  print(fruit)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}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ko-KR" altLang="en-US" sz="20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701583"/>
              </p:ext>
            </p:extLst>
          </p:nvPr>
        </p:nvGraphicFramePr>
        <p:xfrm>
          <a:off x="4067944" y="4725144"/>
          <a:ext cx="4536499" cy="767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499"/>
                <a:gridCol w="720800"/>
                <a:gridCol w="720800"/>
                <a:gridCol w="720800"/>
                <a:gridCol w="720800"/>
                <a:gridCol w="720800"/>
              </a:tblGrid>
              <a:tr h="401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인덱스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246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참외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자두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67944" y="4293096"/>
            <a:ext cx="395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fruits </a:t>
            </a:r>
            <a:r>
              <a:rPr lang="en-US" altLang="ko-KR" dirty="0"/>
              <a:t>&lt;- c('</a:t>
            </a:r>
            <a:r>
              <a:rPr lang="ko-KR" altLang="en-US" dirty="0"/>
              <a:t>사과</a:t>
            </a:r>
            <a:r>
              <a:rPr lang="en-US" altLang="ko-KR" dirty="0"/>
              <a:t>','</a:t>
            </a:r>
            <a:r>
              <a:rPr lang="ko-KR" altLang="en-US" dirty="0"/>
              <a:t>배</a:t>
            </a:r>
            <a:r>
              <a:rPr lang="en-US" altLang="ko-KR" dirty="0"/>
              <a:t>','</a:t>
            </a:r>
            <a:r>
              <a:rPr lang="ko-KR" altLang="en-US" dirty="0"/>
              <a:t>귤</a:t>
            </a:r>
            <a:r>
              <a:rPr lang="en-US" altLang="ko-KR" dirty="0"/>
              <a:t>','</a:t>
            </a:r>
            <a:r>
              <a:rPr lang="ko-KR" altLang="en-US" dirty="0"/>
              <a:t>참외</a:t>
            </a:r>
            <a:r>
              <a:rPr lang="en-US" altLang="ko-KR" dirty="0"/>
              <a:t>','</a:t>
            </a:r>
            <a:r>
              <a:rPr lang="ko-KR" altLang="en-US" dirty="0"/>
              <a:t>자두</a:t>
            </a:r>
            <a:r>
              <a:rPr lang="en-US" altLang="ko-KR" dirty="0"/>
              <a:t>')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63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f</a:t>
            </a:r>
            <a:r>
              <a:rPr lang="en-US" altLang="ko-KR" dirty="0" smtClean="0">
                <a:latin typeface="+mj-ea"/>
              </a:rPr>
              <a:t>or</a:t>
            </a:r>
            <a:r>
              <a:rPr lang="ko-KR" altLang="en-US" dirty="0" smtClean="0">
                <a:latin typeface="+mj-ea"/>
              </a:rPr>
              <a:t>문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1</a:t>
            </a:r>
            <a:r>
              <a:rPr lang="ko-KR" altLang="en-US" sz="2800" dirty="0" smtClean="0"/>
              <a:t>에서 </a:t>
            </a:r>
            <a:r>
              <a:rPr lang="en-US" altLang="ko-KR" sz="2800" dirty="0" smtClean="0"/>
              <a:t>100</a:t>
            </a:r>
            <a:r>
              <a:rPr lang="ko-KR" altLang="en-US" sz="2800" dirty="0" smtClean="0"/>
              <a:t>까지의 합</a:t>
            </a:r>
            <a:endParaRPr lang="en-US" altLang="ko-KR" sz="28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nn-NO" altLang="ko-KR" sz="2400" dirty="0"/>
              <a:t>sum &lt;- 0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nn-NO" altLang="ko-KR" sz="2400" dirty="0"/>
              <a:t>for(i in 1:100)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nn-NO" altLang="ko-KR" sz="2400" dirty="0"/>
              <a:t>{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nn-NO" altLang="ko-KR" sz="2400" dirty="0"/>
              <a:t>   sum &lt;- sum + i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nn-NO" altLang="ko-KR" sz="2400" dirty="0"/>
              <a:t>}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nn-NO" altLang="ko-KR" sz="2400" dirty="0"/>
              <a:t>print(sum)</a:t>
            </a:r>
            <a:endParaRPr lang="ko-KR" altLang="en-US" sz="20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684814"/>
              </p:ext>
            </p:extLst>
          </p:nvPr>
        </p:nvGraphicFramePr>
        <p:xfrm>
          <a:off x="4499997" y="1941628"/>
          <a:ext cx="4536499" cy="767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499"/>
                <a:gridCol w="720800"/>
                <a:gridCol w="720800"/>
                <a:gridCol w="720800"/>
                <a:gridCol w="720800"/>
                <a:gridCol w="720800"/>
              </a:tblGrid>
              <a:tr h="401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인덱스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</a:tr>
              <a:tr h="246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99997" y="1489146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1:100 </a:t>
            </a:r>
            <a:r>
              <a:rPr lang="ko-KR" altLang="en-US" dirty="0" smtClean="0"/>
              <a:t>벡</a:t>
            </a:r>
            <a:r>
              <a:rPr lang="ko-KR" altLang="en-US" dirty="0"/>
              <a:t>터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8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f</a:t>
            </a:r>
            <a:r>
              <a:rPr lang="en-US" altLang="ko-KR" dirty="0" smtClean="0">
                <a:latin typeface="+mj-ea"/>
              </a:rPr>
              <a:t>or</a:t>
            </a:r>
            <a:r>
              <a:rPr lang="ko-KR" altLang="en-US" dirty="0" smtClean="0">
                <a:latin typeface="+mj-ea"/>
              </a:rPr>
              <a:t>문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/>
              <a:t>구구단 출력</a:t>
            </a:r>
            <a:endParaRPr lang="en-US" altLang="ko-KR" sz="28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for(i in 1:9){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  for(j in 1:9){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    print(paste(i, "*", j, "=", i*</a:t>
            </a:r>
            <a:r>
              <a:rPr lang="en-US" altLang="ko-KR" sz="2800" dirty="0" err="1"/>
              <a:t>j,sep</a:t>
            </a:r>
            <a:r>
              <a:rPr lang="en-US" altLang="ko-KR" sz="2800" dirty="0"/>
              <a:t>=""))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  }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}</a:t>
            </a:r>
          </a:p>
          <a:p>
            <a:pPr>
              <a:lnSpc>
                <a:spcPct val="150000"/>
              </a:lnSpc>
            </a:pPr>
            <a:endParaRPr lang="en-US" altLang="ko-KR" sz="2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ko-KR" altLang="en-US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38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R</a:t>
            </a:r>
            <a:r>
              <a:rPr lang="ko-KR" altLang="en-US" sz="2400" dirty="0" smtClean="0"/>
              <a:t>은 </a:t>
            </a:r>
            <a:r>
              <a:rPr lang="ko-KR" altLang="en-US" sz="2400" dirty="0"/>
              <a:t>통계 계산과 </a:t>
            </a:r>
            <a:r>
              <a:rPr lang="ko-KR" altLang="en-US" sz="2400" dirty="0" smtClean="0"/>
              <a:t>그래픽을 </a:t>
            </a:r>
            <a:r>
              <a:rPr lang="ko-KR" altLang="en-US" sz="2400" dirty="0"/>
              <a:t>위한 </a:t>
            </a:r>
            <a:r>
              <a:rPr lang="ko-KR" altLang="en-US" sz="2400" b="1" dirty="0"/>
              <a:t>프로그래밍 언어</a:t>
            </a:r>
            <a:r>
              <a:rPr lang="ko-KR" altLang="en-US" sz="2400" dirty="0"/>
              <a:t>이자 소프트웨어 </a:t>
            </a:r>
            <a:r>
              <a:rPr lang="ko-KR" altLang="en-US" sz="2400" dirty="0" smtClean="0"/>
              <a:t>환경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위키피디아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R</a:t>
            </a:r>
            <a:r>
              <a:rPr lang="ko-KR" altLang="en-US" sz="2400" dirty="0" smtClean="0"/>
              <a:t>의 활용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통계분석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기계학습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네트워크 분석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웹 프로그램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유전체 분석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…</a:t>
            </a:r>
          </a:p>
        </p:txBody>
      </p:sp>
      <p:pic>
        <p:nvPicPr>
          <p:cNvPr id="1026" name="Picture 2" descr="R logo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764631"/>
            <a:ext cx="3240360" cy="251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38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while</a:t>
            </a:r>
            <a:r>
              <a:rPr lang="ko-KR" altLang="en-US" dirty="0" smtClean="0">
                <a:latin typeface="+mj-ea"/>
              </a:rPr>
              <a:t>문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1</a:t>
            </a:r>
            <a:r>
              <a:rPr lang="ko-KR" altLang="en-US" sz="2800" dirty="0" smtClean="0"/>
              <a:t>에서 </a:t>
            </a:r>
            <a:r>
              <a:rPr lang="en-US" altLang="ko-KR" sz="2800" dirty="0" smtClean="0"/>
              <a:t>100</a:t>
            </a:r>
            <a:r>
              <a:rPr lang="ko-KR" altLang="en-US" sz="2800" dirty="0" smtClean="0"/>
              <a:t>까지의 합</a:t>
            </a:r>
            <a:endParaRPr lang="en-US" altLang="ko-KR" sz="2800" dirty="0" smtClean="0"/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nn-NO" altLang="ko-KR" sz="2400" dirty="0"/>
              <a:t>i &lt;- 1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nn-NO" altLang="ko-KR" sz="2400" dirty="0"/>
              <a:t>sum &lt;- 0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nn-NO" altLang="ko-KR" sz="2400" dirty="0"/>
              <a:t>while (i &lt;= 100){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nn-NO" altLang="ko-KR" sz="2400" dirty="0"/>
              <a:t>  sum &lt;- sum + i 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nn-NO" altLang="ko-KR" sz="2400" dirty="0"/>
              <a:t>  i &lt;- i + 1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nn-NO" altLang="ko-KR" sz="2400" dirty="0"/>
              <a:t>}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nn-NO" altLang="ko-KR" sz="2400" dirty="0"/>
              <a:t>print(sum)</a:t>
            </a:r>
          </a:p>
          <a:p>
            <a:pPr>
              <a:lnSpc>
                <a:spcPct val="150000"/>
              </a:lnSpc>
            </a:pPr>
            <a:endParaRPr lang="en-US" altLang="ko-KR" sz="2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ko-KR" altLang="en-US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57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while</a:t>
            </a:r>
            <a:r>
              <a:rPr lang="ko-KR" altLang="en-US" dirty="0" smtClean="0">
                <a:latin typeface="+mj-ea"/>
              </a:rPr>
              <a:t>문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 smtClean="0"/>
              <a:t>구구단 출력</a:t>
            </a:r>
            <a:endParaRPr lang="en-US" altLang="ko-KR" sz="40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i &lt;- 1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while (i &lt;= 9){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  j &lt;- 1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  while (j &lt;= 9){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    cat(i, "*", j, "=", i*j,"\n",</a:t>
            </a:r>
            <a:r>
              <a:rPr lang="en-US" altLang="ko-KR" sz="2800" dirty="0" err="1"/>
              <a:t>sep</a:t>
            </a:r>
            <a:r>
              <a:rPr lang="en-US" altLang="ko-KR" sz="2800" dirty="0"/>
              <a:t>="")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    j &lt;- j + 1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  }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  i &lt;- i + 1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}</a:t>
            </a:r>
            <a:endParaRPr lang="en-US" altLang="ko-KR" sz="2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ko-KR" altLang="en-US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2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j-ea"/>
              </a:rPr>
              <a:t>반복문</a:t>
            </a:r>
            <a:r>
              <a:rPr lang="ko-KR" altLang="en-US" dirty="0" smtClean="0">
                <a:latin typeface="+mj-ea"/>
              </a:rPr>
              <a:t> 제어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break : </a:t>
            </a:r>
            <a:r>
              <a:rPr lang="ko-KR" altLang="en-US" sz="2800" dirty="0" smtClean="0"/>
              <a:t>루프 탈출</a:t>
            </a:r>
            <a:endParaRPr lang="en-US" altLang="ko-KR" sz="28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for(i in 1:10){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  if(i %% 2 == 0){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    break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  }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  print(i)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}</a:t>
            </a:r>
          </a:p>
          <a:p>
            <a:pPr>
              <a:lnSpc>
                <a:spcPct val="150000"/>
              </a:lnSpc>
            </a:pPr>
            <a:endParaRPr lang="en-US" altLang="ko-KR" sz="2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ko-KR" altLang="en-US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1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sz="11200" dirty="0">
                <a:latin typeface="+mj-lt"/>
              </a:rPr>
              <a:t>next : </a:t>
            </a:r>
            <a:r>
              <a:rPr lang="ko-KR" altLang="en-US" sz="11200" dirty="0" err="1" smtClean="0">
                <a:latin typeface="+mj-lt"/>
              </a:rPr>
              <a:t>반복문</a:t>
            </a:r>
            <a:r>
              <a:rPr lang="ko-KR" altLang="en-US" sz="11200" dirty="0" smtClean="0">
                <a:latin typeface="+mj-lt"/>
              </a:rPr>
              <a:t> </a:t>
            </a:r>
            <a:r>
              <a:rPr lang="ko-KR" altLang="en-US" sz="11200" dirty="0">
                <a:latin typeface="+mj-lt"/>
              </a:rPr>
              <a:t>블록의 수행을 중단하고 다음 반복을 </a:t>
            </a:r>
            <a:r>
              <a:rPr lang="ko-KR" altLang="en-US" sz="11200" dirty="0" smtClean="0">
                <a:latin typeface="+mj-lt"/>
              </a:rPr>
              <a:t>시작</a:t>
            </a:r>
            <a:endParaRPr lang="en-US" altLang="ko-KR" sz="11200" dirty="0">
              <a:latin typeface="+mj-lt"/>
            </a:endParaRP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sz="11200" dirty="0" smtClean="0">
                <a:latin typeface="+mj-lt"/>
              </a:rPr>
              <a:t>for(i </a:t>
            </a:r>
            <a:r>
              <a:rPr lang="en-US" altLang="ko-KR" sz="11200" dirty="0">
                <a:latin typeface="+mj-lt"/>
              </a:rPr>
              <a:t>in 1:10){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sz="11200" dirty="0">
                <a:latin typeface="+mj-lt"/>
              </a:rPr>
              <a:t>  if(i %% 2 == 0)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sz="11200" dirty="0">
                <a:latin typeface="+mj-lt"/>
              </a:rPr>
              <a:t>    next  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sz="11200" dirty="0">
                <a:latin typeface="+mj-lt"/>
              </a:rPr>
              <a:t>  print(i</a:t>
            </a:r>
            <a:r>
              <a:rPr lang="en-US" altLang="ko-KR" sz="11200" dirty="0" smtClean="0">
                <a:latin typeface="+mj-lt"/>
              </a:rPr>
              <a:t>)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sz="11200" dirty="0" smtClean="0">
                <a:latin typeface="+mj-lt"/>
              </a:rPr>
              <a:t>}</a:t>
            </a:r>
          </a:p>
          <a:p>
            <a:pPr marL="0" indent="0">
              <a:lnSpc>
                <a:spcPct val="170000"/>
              </a:lnSpc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0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연습문</a:t>
            </a:r>
            <a:r>
              <a:rPr lang="ko-KR" altLang="en-US" dirty="0">
                <a:latin typeface="+mj-ea"/>
              </a:rPr>
              <a:t>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“exit”</a:t>
            </a:r>
            <a:r>
              <a:rPr lang="ko-KR" altLang="en-US" sz="2800" dirty="0" smtClean="0"/>
              <a:t>가 입력될 때 까지 무한 루프를 수행하는 코드를 작성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1+2+3+…+N</a:t>
            </a:r>
            <a:r>
              <a:rPr lang="ko-KR" altLang="en-US" sz="2800" dirty="0" smtClean="0"/>
              <a:t>이 </a:t>
            </a:r>
            <a:r>
              <a:rPr lang="en-US" altLang="ko-KR" sz="2800" dirty="0" smtClean="0"/>
              <a:t>150</a:t>
            </a:r>
            <a:r>
              <a:rPr lang="ko-KR" altLang="en-US" sz="2800" dirty="0" smtClean="0"/>
              <a:t>이상이 되는 첫 </a:t>
            </a:r>
            <a:r>
              <a:rPr lang="en-US" altLang="ko-KR" sz="2800" dirty="0" smtClean="0"/>
              <a:t>N</a:t>
            </a:r>
            <a:r>
              <a:rPr lang="ko-KR" altLang="en-US" sz="2800" dirty="0" smtClean="0"/>
              <a:t>을 구하는 코드를 작성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1~9</a:t>
            </a:r>
            <a:r>
              <a:rPr lang="ko-KR" altLang="en-US" sz="2800" dirty="0"/>
              <a:t>까지 </a:t>
            </a:r>
            <a:r>
              <a:rPr lang="ko-KR" altLang="en-US" sz="2800" dirty="0" err="1"/>
              <a:t>제곱합</a:t>
            </a:r>
            <a:r>
              <a:rPr lang="ko-KR" altLang="en-US" sz="2800" dirty="0"/>
              <a:t> 출력 </a:t>
            </a:r>
            <a:r>
              <a:rPr lang="en-US" altLang="ko-KR" sz="2800" dirty="0"/>
              <a:t>(1+4+9…)</a:t>
            </a:r>
          </a:p>
          <a:p>
            <a:pPr>
              <a:lnSpc>
                <a:spcPct val="150000"/>
              </a:lnSpc>
            </a:pPr>
            <a:endParaRPr lang="en-US" altLang="ko-KR" sz="2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ko-KR" altLang="en-US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43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함수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/>
              <a:t>함수 </a:t>
            </a:r>
            <a:r>
              <a:rPr lang="en-US" altLang="ko-KR" sz="2800" dirty="0" smtClean="0"/>
              <a:t>: Function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함수정의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함수 </a:t>
            </a:r>
            <a:r>
              <a:rPr lang="en-US" altLang="ko-KR" sz="2000" dirty="0" smtClean="0"/>
              <a:t>&lt;- function(</a:t>
            </a:r>
            <a:r>
              <a:rPr lang="ko-KR" altLang="en-US" sz="2000" dirty="0" smtClean="0"/>
              <a:t>인자</a:t>
            </a:r>
            <a:r>
              <a:rPr lang="en-US" altLang="ko-KR" sz="2000" dirty="0" smtClean="0"/>
              <a:t>1,</a:t>
            </a:r>
            <a:r>
              <a:rPr lang="ko-KR" altLang="en-US" sz="2000" dirty="0" smtClean="0"/>
              <a:t>인자</a:t>
            </a:r>
            <a:r>
              <a:rPr lang="en-US" altLang="ko-KR" sz="2000" dirty="0" smtClean="0"/>
              <a:t>2,…) { </a:t>
            </a:r>
            <a:r>
              <a:rPr lang="ko-KR" altLang="en-US" sz="2000" dirty="0" smtClean="0"/>
              <a:t>내용</a:t>
            </a:r>
            <a:r>
              <a:rPr lang="en-US" altLang="ko-KR" sz="2000" dirty="0" smtClean="0"/>
              <a:t> }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함수호출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함수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인자</a:t>
            </a:r>
            <a:r>
              <a:rPr lang="en-US" altLang="ko-KR" sz="2000" dirty="0" smtClean="0"/>
              <a:t>1,</a:t>
            </a:r>
            <a:r>
              <a:rPr lang="ko-KR" altLang="en-US" sz="2000" dirty="0" smtClean="0"/>
              <a:t>인자</a:t>
            </a:r>
            <a:r>
              <a:rPr lang="en-US" altLang="ko-KR" sz="2000" dirty="0" smtClean="0"/>
              <a:t>2,…)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627784" y="4365104"/>
            <a:ext cx="252028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SUM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5816" y="35730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771800" y="3284984"/>
            <a:ext cx="576000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500056" y="3284984"/>
            <a:ext cx="576000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599924" y="6165304"/>
            <a:ext cx="576000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7" idx="4"/>
            <a:endCxn id="4" idx="0"/>
          </p:cNvCxnSpPr>
          <p:nvPr/>
        </p:nvCxnSpPr>
        <p:spPr>
          <a:xfrm>
            <a:off x="3059800" y="3861048"/>
            <a:ext cx="828124" cy="5040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8" idx="4"/>
            <a:endCxn id="4" idx="0"/>
          </p:cNvCxnSpPr>
          <p:nvPr/>
        </p:nvCxnSpPr>
        <p:spPr>
          <a:xfrm flipH="1">
            <a:off x="3887924" y="3861048"/>
            <a:ext cx="900132" cy="5040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" idx="2"/>
            <a:endCxn id="9" idx="0"/>
          </p:cNvCxnSpPr>
          <p:nvPr/>
        </p:nvCxnSpPr>
        <p:spPr>
          <a:xfrm>
            <a:off x="3887924" y="5805264"/>
            <a:ext cx="0" cy="36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91680" y="33569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입</a:t>
            </a:r>
            <a:r>
              <a:rPr lang="ko-KR" altLang="en-US"/>
              <a:t>력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91680" y="63720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700004" y="49005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711014"/>
            <a:ext cx="19621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97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함수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2</a:t>
            </a:r>
            <a:r>
              <a:rPr lang="ko-KR" altLang="en-US" sz="2800" dirty="0" smtClean="0"/>
              <a:t>개의 값을 입력 받아 평균을 내는 함수</a:t>
            </a:r>
            <a:endParaRPr lang="en-US" altLang="ko-KR" sz="28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함수정의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함수 </a:t>
            </a:r>
            <a:r>
              <a:rPr lang="en-US" altLang="ko-KR" sz="2000" dirty="0" smtClean="0"/>
              <a:t>&lt;- function(</a:t>
            </a:r>
            <a:r>
              <a:rPr lang="ko-KR" altLang="en-US" sz="2000" dirty="0" smtClean="0"/>
              <a:t>인자</a:t>
            </a:r>
            <a:r>
              <a:rPr lang="en-US" altLang="ko-KR" sz="2000" dirty="0" smtClean="0"/>
              <a:t>1,</a:t>
            </a:r>
            <a:r>
              <a:rPr lang="ko-KR" altLang="en-US" sz="2000" dirty="0" smtClean="0"/>
              <a:t>인자</a:t>
            </a:r>
            <a:r>
              <a:rPr lang="en-US" altLang="ko-KR" sz="2000" dirty="0" smtClean="0"/>
              <a:t>2,…) { </a:t>
            </a:r>
            <a:r>
              <a:rPr lang="ko-KR" altLang="en-US" sz="2000" dirty="0" smtClean="0"/>
              <a:t>내용</a:t>
            </a:r>
            <a:r>
              <a:rPr lang="en-US" altLang="ko-KR" sz="2000" dirty="0" smtClean="0"/>
              <a:t> }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 smtClean="0"/>
              <a:t>ave_two</a:t>
            </a:r>
            <a:r>
              <a:rPr lang="en-US" altLang="ko-KR" sz="2000" dirty="0" smtClean="0"/>
              <a:t> &lt;- function(n1,n2)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{</a:t>
            </a:r>
            <a:endParaRPr lang="en-US" altLang="ko-KR" sz="1600" dirty="0" smtClean="0"/>
          </a:p>
          <a:p>
            <a:pPr marL="1371600" lvl="3" indent="0">
              <a:lnSpc>
                <a:spcPct val="150000"/>
              </a:lnSpc>
              <a:buNone/>
            </a:pPr>
            <a:r>
              <a:rPr lang="en-US" altLang="ko-KR" dirty="0" smtClean="0"/>
              <a:t>	return (n1 + n2)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}</a:t>
            </a:r>
          </a:p>
          <a:p>
            <a:pPr marL="85725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함수호출 </a:t>
            </a:r>
            <a:r>
              <a:rPr lang="en-US" altLang="ko-KR" sz="2000" dirty="0"/>
              <a:t>: </a:t>
            </a:r>
            <a:r>
              <a:rPr lang="ko-KR" altLang="en-US" sz="2000" dirty="0"/>
              <a:t>함수</a:t>
            </a:r>
            <a:r>
              <a:rPr lang="en-US" altLang="ko-KR" sz="2000" dirty="0"/>
              <a:t>(</a:t>
            </a:r>
            <a:r>
              <a:rPr lang="ko-KR" altLang="en-US" sz="2000" dirty="0"/>
              <a:t>인자</a:t>
            </a:r>
            <a:r>
              <a:rPr lang="en-US" altLang="ko-KR" sz="2000" dirty="0"/>
              <a:t>1,</a:t>
            </a:r>
            <a:r>
              <a:rPr lang="ko-KR" altLang="en-US" sz="2000" dirty="0"/>
              <a:t>인자</a:t>
            </a:r>
            <a:r>
              <a:rPr lang="en-US" altLang="ko-KR" sz="2000" dirty="0"/>
              <a:t>2</a:t>
            </a:r>
            <a:r>
              <a:rPr lang="en-US" altLang="ko-KR" sz="2000" dirty="0" smtClean="0"/>
              <a:t>,…)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err="1" smtClean="0"/>
              <a:t>ave_two</a:t>
            </a:r>
            <a:r>
              <a:rPr lang="en-US" altLang="ko-KR" sz="1800" dirty="0" smtClean="0"/>
              <a:t>(2,3)</a:t>
            </a:r>
            <a:endParaRPr lang="ko-KR" altLang="en-US" sz="1800" dirty="0"/>
          </a:p>
          <a:p>
            <a:pPr marL="85725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85725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084200" y="4040724"/>
            <a:ext cx="252028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tx1"/>
                </a:solidFill>
              </a:rPr>
              <a:t>ave_two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72232" y="32486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228216" y="2960604"/>
            <a:ext cx="576000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956472" y="2960604"/>
            <a:ext cx="576000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056340" y="5840924"/>
            <a:ext cx="576000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7" idx="4"/>
            <a:endCxn id="4" idx="0"/>
          </p:cNvCxnSpPr>
          <p:nvPr/>
        </p:nvCxnSpPr>
        <p:spPr>
          <a:xfrm>
            <a:off x="6516216" y="3536668"/>
            <a:ext cx="828124" cy="5040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8" idx="4"/>
            <a:endCxn id="4" idx="0"/>
          </p:cNvCxnSpPr>
          <p:nvPr/>
        </p:nvCxnSpPr>
        <p:spPr>
          <a:xfrm flipH="1">
            <a:off x="7344340" y="3536668"/>
            <a:ext cx="900132" cy="5040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" idx="2"/>
            <a:endCxn id="9" idx="0"/>
          </p:cNvCxnSpPr>
          <p:nvPr/>
        </p:nvCxnSpPr>
        <p:spPr>
          <a:xfrm>
            <a:off x="7344340" y="5480884"/>
            <a:ext cx="0" cy="36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48096" y="3032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입</a:t>
            </a:r>
            <a:r>
              <a:rPr lang="ko-KR" altLang="en-US"/>
              <a:t>력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48096" y="60476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56420" y="45761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37874" y="5480884"/>
            <a:ext cx="814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return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4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연습문제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2</a:t>
            </a:r>
            <a:r>
              <a:rPr lang="ko-KR" altLang="en-US" sz="2800" dirty="0" smtClean="0"/>
              <a:t>개의 값을 입력 받아 큰 수 출력하는 함수 구현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2</a:t>
            </a:r>
            <a:r>
              <a:rPr lang="ko-KR" altLang="en-US" sz="2800" dirty="0" smtClean="0"/>
              <a:t>개의 값을 입력 받아 그 사이에 해당하는 값을 더해주는 함수 구현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두수도 포함</a:t>
            </a:r>
            <a:r>
              <a:rPr lang="en-US" altLang="ko-KR" sz="2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3</a:t>
            </a:r>
            <a:r>
              <a:rPr lang="ko-KR" altLang="en-US" sz="2800" dirty="0" smtClean="0"/>
              <a:t>개의 값을 입력 받아 </a:t>
            </a:r>
            <a:r>
              <a:rPr lang="en-US" altLang="ko-KR" sz="2800" dirty="0" smtClean="0"/>
              <a:t>1</a:t>
            </a:r>
            <a:r>
              <a:rPr lang="ko-KR" altLang="en-US" sz="2800" dirty="0" smtClean="0"/>
              <a:t>번째 수 </a:t>
            </a:r>
            <a:r>
              <a:rPr lang="en-US" altLang="ko-KR" sz="2800" dirty="0" smtClean="0"/>
              <a:t>+ 2</a:t>
            </a:r>
            <a:r>
              <a:rPr lang="ko-KR" altLang="en-US" sz="2800" dirty="0" smtClean="0"/>
              <a:t>번째 수 </a:t>
            </a:r>
            <a:r>
              <a:rPr lang="en-US" altLang="ko-KR" sz="2800" dirty="0" smtClean="0"/>
              <a:t>– 3</a:t>
            </a:r>
            <a:r>
              <a:rPr lang="ko-KR" altLang="en-US" sz="2800" dirty="0" smtClean="0"/>
              <a:t>번째 수를 수행하는 함수 구현</a:t>
            </a:r>
            <a:endParaRPr lang="en-US" altLang="ko-KR" sz="2800" dirty="0" smtClean="0"/>
          </a:p>
          <a:p>
            <a:pPr marL="85725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85725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5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그외</a:t>
            </a:r>
            <a:r>
              <a:rPr lang="ko-KR" altLang="en-US" dirty="0" smtClean="0"/>
              <a:t> 주요내용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length : </a:t>
            </a:r>
            <a:r>
              <a:rPr lang="ko-KR" altLang="en-US" sz="1600" dirty="0" smtClean="0"/>
              <a:t>벡터의 길이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names : </a:t>
            </a:r>
            <a:r>
              <a:rPr lang="ko-KR" altLang="en-US" sz="1600" dirty="0" smtClean="0"/>
              <a:t>벡터에 이름 </a:t>
            </a:r>
            <a:r>
              <a:rPr lang="ko-KR" altLang="en-US" sz="1600" dirty="0" smtClean="0"/>
              <a:t>부여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nrow</a:t>
            </a:r>
            <a:r>
              <a:rPr lang="en-US" altLang="ko-KR" sz="1600" dirty="0"/>
              <a:t> : </a:t>
            </a:r>
            <a:r>
              <a:rPr lang="ko-KR" altLang="en-US" sz="1600" dirty="0"/>
              <a:t>행수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ncol</a:t>
            </a:r>
            <a:r>
              <a:rPr lang="en-US" altLang="ko-KR" sz="1600" dirty="0"/>
              <a:t> : </a:t>
            </a:r>
            <a:r>
              <a:rPr lang="ko-KR" altLang="en-US" sz="1600" dirty="0" smtClean="0"/>
              <a:t>열수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colnames</a:t>
            </a:r>
            <a:r>
              <a:rPr lang="en-US" altLang="ko-KR" sz="1600" dirty="0" smtClean="0"/>
              <a:t>  : </a:t>
            </a:r>
            <a:r>
              <a:rPr lang="ko-KR" altLang="en-US" sz="1600" dirty="0" smtClean="0"/>
              <a:t>열 이름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rownames</a:t>
            </a:r>
            <a:r>
              <a:rPr lang="en-US" altLang="ko-KR" sz="1600" dirty="0" smtClean="0"/>
              <a:t>  : </a:t>
            </a:r>
            <a:r>
              <a:rPr lang="ko-KR" altLang="en-US" sz="1600" dirty="0" smtClean="0"/>
              <a:t>행 이름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NULL/NA </a:t>
            </a:r>
            <a:r>
              <a:rPr lang="ko-KR" altLang="en-US" sz="1600" dirty="0" smtClean="0"/>
              <a:t>처리 </a:t>
            </a:r>
            <a:r>
              <a:rPr lang="en-US" altLang="ko-KR" sz="1600" dirty="0" smtClean="0"/>
              <a:t>: is.na(</a:t>
            </a:r>
            <a:r>
              <a:rPr lang="ko-KR" altLang="en-US" sz="1600" dirty="0" smtClean="0"/>
              <a:t>객체</a:t>
            </a:r>
            <a:r>
              <a:rPr lang="en-US" altLang="ko-KR" sz="1600" dirty="0" smtClean="0"/>
              <a:t>), </a:t>
            </a:r>
            <a:r>
              <a:rPr lang="en-US" altLang="ko-KR" sz="1600" dirty="0" err="1" smtClean="0"/>
              <a:t>is.null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객체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which : </a:t>
            </a:r>
            <a:r>
              <a:rPr lang="ko-KR" altLang="en-US" sz="1600" dirty="0" smtClean="0"/>
              <a:t>인덱스 위치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paste : </a:t>
            </a:r>
            <a:r>
              <a:rPr lang="ko-KR" altLang="en-US" sz="1600" dirty="0" smtClean="0"/>
              <a:t>문자열을 </a:t>
            </a:r>
            <a:r>
              <a:rPr lang="ko-KR" altLang="en-US" sz="1600" dirty="0" err="1" smtClean="0"/>
              <a:t>붙일때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unlist</a:t>
            </a:r>
            <a:r>
              <a:rPr lang="en-US" altLang="ko-KR" sz="1600" dirty="0" smtClean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sort : </a:t>
            </a:r>
            <a:r>
              <a:rPr lang="ko-KR" altLang="en-US" sz="1600" dirty="0" smtClean="0"/>
              <a:t>정렬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order : </a:t>
            </a:r>
            <a:r>
              <a:rPr lang="ko-KR" altLang="en-US" sz="1600" dirty="0" smtClean="0"/>
              <a:t>정렬 색인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….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1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R </a:t>
            </a:r>
            <a:r>
              <a:rPr lang="ko-KR" altLang="en-US" dirty="0" smtClean="0">
                <a:latin typeface="+mj-ea"/>
              </a:rPr>
              <a:t>통계량 구하기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2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ko-KR" alt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696744" cy="4577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35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프로그램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장점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다양한 패키지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시각화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무료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오픈 소프트웨어</a:t>
            </a:r>
            <a:r>
              <a:rPr lang="en-US" altLang="ko-KR" sz="2000" dirty="0" smtClean="0"/>
              <a:t>)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단점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느림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높은 메모리 요구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그 외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유연성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예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데이터 타입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pic>
        <p:nvPicPr>
          <p:cNvPr id="1026" name="Picture 2" descr="R logo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764631"/>
            <a:ext cx="3240360" cy="251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71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 통계량 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통계량 구하기</a:t>
            </a:r>
            <a:endParaRPr lang="en-US" altLang="ko-KR" dirty="0" smtClean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score </a:t>
            </a:r>
            <a:r>
              <a:rPr lang="en-US" altLang="ko-KR" sz="2000" dirty="0"/>
              <a:t>= c(50,60,100,95,85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mean(score</a:t>
            </a:r>
            <a:r>
              <a:rPr lang="en-US" altLang="ko-KR" sz="2000" dirty="0"/>
              <a:t>) # </a:t>
            </a:r>
            <a:r>
              <a:rPr lang="ko-KR" altLang="en-US" sz="2000" dirty="0"/>
              <a:t>평균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median(score</a:t>
            </a:r>
            <a:r>
              <a:rPr lang="en-US" altLang="ko-KR" sz="2000" dirty="0"/>
              <a:t>) # </a:t>
            </a:r>
            <a:r>
              <a:rPr lang="ko-KR" altLang="en-US" sz="2000" dirty="0" smtClean="0"/>
              <a:t>중앙값 </a:t>
            </a:r>
            <a:endParaRPr lang="ko-KR" altLang="en-US" sz="20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max(score) </a:t>
            </a:r>
            <a:r>
              <a:rPr lang="en-US" altLang="ko-KR" sz="2000" dirty="0"/>
              <a:t># </a:t>
            </a:r>
            <a:r>
              <a:rPr lang="ko-KR" altLang="en-US" sz="2000" dirty="0" err="1" smtClean="0"/>
              <a:t>최고값</a:t>
            </a:r>
            <a:endParaRPr lang="en-US" altLang="ko-KR" sz="2000" dirty="0" smtClean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 smtClean="0"/>
              <a:t>quantile</a:t>
            </a:r>
            <a:r>
              <a:rPr lang="en-US" altLang="ko-KR" sz="2000" dirty="0" smtClean="0"/>
              <a:t>(score) # 4</a:t>
            </a:r>
            <a:r>
              <a:rPr lang="ko-KR" altLang="en-US" sz="2000" dirty="0" err="1" smtClean="0"/>
              <a:t>분위수</a:t>
            </a:r>
            <a:r>
              <a:rPr lang="en-US" altLang="ko-KR" sz="2000" dirty="0" smtClean="0"/>
              <a:t>, IQR = Q3 – Q1</a:t>
            </a:r>
            <a:endParaRPr lang="ko-KR" altLang="en-US" sz="2000" dirty="0" smtClean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which(score == 95) # </a:t>
            </a:r>
            <a:r>
              <a:rPr lang="ko-KR" altLang="en-US" sz="2000" dirty="0" smtClean="0"/>
              <a:t>인덱스</a:t>
            </a:r>
            <a:endParaRPr lang="ko-KR" altLang="en-US" sz="2000" dirty="0"/>
          </a:p>
        </p:txBody>
      </p:sp>
      <p:pic>
        <p:nvPicPr>
          <p:cNvPr id="4098" name="Picture 2" descr="https://upload.wikimedia.org/wikipedia/commons/5/5e/Iqr_with_quant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484784"/>
            <a:ext cx="3362820" cy="193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8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성적표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kor</a:t>
            </a:r>
            <a:r>
              <a:rPr lang="ko-KR" altLang="en-US" dirty="0" smtClean="0"/>
              <a:t> </a:t>
            </a:r>
            <a:r>
              <a:rPr lang="en-US" altLang="ko-KR" dirty="0" smtClean="0"/>
              <a:t>: 90, math : 95, </a:t>
            </a:r>
            <a:r>
              <a:rPr lang="en-US" altLang="ko-KR" dirty="0" err="1" smtClean="0"/>
              <a:t>hist</a:t>
            </a:r>
            <a:r>
              <a:rPr lang="ko-KR" altLang="en-US" dirty="0" smtClean="0"/>
              <a:t> </a:t>
            </a:r>
            <a:r>
              <a:rPr lang="en-US" altLang="ko-KR" dirty="0" smtClean="0"/>
              <a:t>: 80, </a:t>
            </a:r>
            <a:r>
              <a:rPr lang="en-US" altLang="ko-KR" dirty="0" err="1" smtClean="0"/>
              <a:t>ps</a:t>
            </a:r>
            <a:r>
              <a:rPr lang="en-US" altLang="ko-KR" dirty="0" smtClean="0"/>
              <a:t> : 70, music</a:t>
            </a:r>
            <a:r>
              <a:rPr lang="ko-KR" altLang="en-US" dirty="0" smtClean="0"/>
              <a:t> </a:t>
            </a:r>
            <a:r>
              <a:rPr lang="en-US" altLang="ko-KR" dirty="0" smtClean="0"/>
              <a:t>: 70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점</a:t>
            </a:r>
            <a:r>
              <a:rPr lang="ko-KR" altLang="en-US" dirty="0"/>
              <a:t>수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score </a:t>
            </a:r>
            <a:r>
              <a:rPr lang="ko-KR" altLang="en-US" dirty="0" smtClean="0"/>
              <a:t>벡터에 저장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n</a:t>
            </a:r>
            <a:r>
              <a:rPr lang="en-US" altLang="ko-KR" dirty="0" smtClean="0"/>
              <a:t>ames</a:t>
            </a:r>
            <a:r>
              <a:rPr lang="ko-KR" altLang="en-US" dirty="0" smtClean="0"/>
              <a:t>를 이용해 제목 부여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중앙값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표준편차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최고점 과목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03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apply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192855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5157192"/>
            <a:ext cx="8229600" cy="10801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apply(</a:t>
            </a:r>
            <a:r>
              <a:rPr lang="ko-KR" altLang="en-US" sz="2000" dirty="0" smtClean="0"/>
              <a:t>객체</a:t>
            </a:r>
            <a:r>
              <a:rPr lang="en-US" altLang="ko-KR" sz="2000" dirty="0" smtClean="0"/>
              <a:t>, 1 or 2, </a:t>
            </a:r>
            <a:r>
              <a:rPr lang="ko-KR" altLang="en-US" sz="2000" dirty="0" smtClean="0"/>
              <a:t>함수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1 : </a:t>
            </a:r>
            <a:r>
              <a:rPr lang="ko-KR" altLang="en-US" sz="2000" dirty="0" smtClean="0"/>
              <a:t>행 </a:t>
            </a:r>
            <a:r>
              <a:rPr lang="en-US" altLang="ko-KR" sz="2000" dirty="0" smtClean="0"/>
              <a:t>, 2 : </a:t>
            </a:r>
            <a:r>
              <a:rPr lang="ko-KR" altLang="en-US" sz="2000" dirty="0" smtClean="0"/>
              <a:t>열</a:t>
            </a:r>
            <a:endParaRPr lang="en-US" altLang="ko-KR" sz="20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920936" y="6304260"/>
            <a:ext cx="346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https</a:t>
            </a:r>
            <a:r>
              <a:rPr lang="en-US" altLang="ko-KR" dirty="0"/>
              <a:t>://issactoast.com/53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50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1~25</a:t>
            </a:r>
            <a:r>
              <a:rPr lang="ko-KR" altLang="en-US" dirty="0" smtClean="0"/>
              <a:t>로 이루어진 </a:t>
            </a:r>
            <a:r>
              <a:rPr lang="en-US" altLang="ko-KR" dirty="0" smtClean="0"/>
              <a:t>5 * 5 </a:t>
            </a:r>
            <a:r>
              <a:rPr lang="ko-KR" altLang="en-US" dirty="0" smtClean="0"/>
              <a:t>행렬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행 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 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행 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 평균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행 최대값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 최대값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0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10443"/>
            <a:ext cx="7704856" cy="5428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79512" y="6444044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http://publish.illinois.edu/johnrgallagher/files/2015/10/BaseGraphicsCheatsheet.pdf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8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Scatter Plot</a:t>
            </a:r>
            <a:endParaRPr lang="en-US" altLang="ko-KR" sz="24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x &lt;- c(1,2,3,4,5)</a:t>
            </a:r>
            <a:endParaRPr lang="en-US" altLang="ko-KR" sz="20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y &lt;- c(1,4,3,5,9)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plot(</a:t>
            </a:r>
            <a:r>
              <a:rPr lang="en-US" altLang="ko-KR" sz="2000" dirty="0" err="1" smtClean="0"/>
              <a:t>x,y</a:t>
            </a:r>
            <a:r>
              <a:rPr lang="en-US" altLang="ko-KR" sz="2000" dirty="0" smtClean="0"/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plot(</a:t>
            </a:r>
            <a:r>
              <a:rPr lang="en-US" altLang="ko-KR" sz="2000" dirty="0" err="1" smtClean="0"/>
              <a:t>x,y,main</a:t>
            </a:r>
            <a:r>
              <a:rPr lang="en-US" altLang="ko-KR" sz="2000" dirty="0"/>
              <a:t>="</a:t>
            </a:r>
            <a:r>
              <a:rPr lang="en-US" altLang="ko-KR" sz="2000" dirty="0" smtClean="0"/>
              <a:t>title“)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plot(</a:t>
            </a:r>
            <a:r>
              <a:rPr lang="en-US" altLang="ko-KR" sz="2000" dirty="0" err="1" smtClean="0"/>
              <a:t>x,y,font</a:t>
            </a:r>
            <a:r>
              <a:rPr lang="en-US" altLang="ko-KR" sz="2000" dirty="0" smtClean="0"/>
              <a:t>=3</a:t>
            </a:r>
            <a:r>
              <a:rPr lang="en-US" altLang="ko-KR" sz="2000" dirty="0"/>
              <a:t>, main="title</a:t>
            </a:r>
            <a:r>
              <a:rPr lang="en-US" altLang="ko-KR" sz="2000" dirty="0" smtClean="0"/>
              <a:t>")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plot(</a:t>
            </a:r>
            <a:r>
              <a:rPr lang="en-US" altLang="ko-KR" sz="2000" dirty="0" err="1" smtClean="0"/>
              <a:t>x,y,font.main</a:t>
            </a:r>
            <a:r>
              <a:rPr lang="en-US" altLang="ko-KR" sz="2000" dirty="0" smtClean="0"/>
              <a:t>=3, main</a:t>
            </a:r>
            <a:r>
              <a:rPr lang="en-US" altLang="ko-KR" sz="2000" dirty="0"/>
              <a:t>="title</a:t>
            </a:r>
            <a:r>
              <a:rPr lang="en-US" altLang="ko-KR" sz="2000" dirty="0" smtClean="0"/>
              <a:t>")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plot(</a:t>
            </a:r>
            <a:r>
              <a:rPr lang="en-US" altLang="ko-KR" sz="2000" dirty="0" err="1" smtClean="0"/>
              <a:t>x,y,xlim</a:t>
            </a:r>
            <a:r>
              <a:rPr lang="en-US" altLang="ko-KR" sz="2000" dirty="0" smtClean="0"/>
              <a:t>=c(1,5),main="title")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plot(</a:t>
            </a:r>
            <a:r>
              <a:rPr lang="en-US" altLang="ko-KR" sz="2000" dirty="0" err="1"/>
              <a:t>x,y,font.main</a:t>
            </a:r>
            <a:r>
              <a:rPr lang="en-US" altLang="ko-KR" sz="2000" dirty="0"/>
              <a:t>=3,xlim=c(1,5),main="title",</a:t>
            </a:r>
            <a:r>
              <a:rPr lang="en-US" altLang="ko-KR" sz="2000" dirty="0" err="1"/>
              <a:t>ann</a:t>
            </a:r>
            <a:r>
              <a:rPr lang="en-US" altLang="ko-KR" sz="2000" dirty="0"/>
              <a:t>=FALSE</a:t>
            </a:r>
            <a:r>
              <a:rPr lang="en-US" altLang="ko-KR" sz="2000" dirty="0" smtClean="0"/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 smtClean="0"/>
          </a:p>
          <a:p>
            <a:pPr marL="51435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42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Scatter Plot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x &lt;- c(1,2,3,4,5)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y &lt;- c(1,4,3,5,9)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plot(</a:t>
            </a:r>
            <a:r>
              <a:rPr lang="en-US" altLang="ko-KR" sz="2000" dirty="0" err="1" smtClean="0"/>
              <a:t>x,y</a:t>
            </a:r>
            <a:r>
              <a:rPr lang="en-US" altLang="ko-KR" sz="2000" dirty="0" smtClean="0"/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title(main=“title")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title(</a:t>
            </a:r>
            <a:r>
              <a:rPr lang="en-US" altLang="ko-KR" sz="2000" dirty="0" err="1" smtClean="0"/>
              <a:t>xlab</a:t>
            </a:r>
            <a:r>
              <a:rPr lang="en-US" altLang="ko-KR" sz="2000" dirty="0" smtClean="0"/>
              <a:t>=“</a:t>
            </a:r>
            <a:r>
              <a:rPr lang="en-US" altLang="ko-KR" sz="2000" dirty="0" err="1" smtClean="0"/>
              <a:t>num</a:t>
            </a:r>
            <a:r>
              <a:rPr lang="en-US" altLang="ko-KR" sz="2000" dirty="0" smtClean="0"/>
              <a:t>")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text(3,3, “Hello”)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히스토그램</a:t>
            </a:r>
            <a:endParaRPr lang="en-US" altLang="ko-KR" sz="24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A </a:t>
            </a:r>
            <a:r>
              <a:rPr lang="en-US" altLang="ko-KR" sz="2000" dirty="0"/>
              <a:t>&lt;- </a:t>
            </a:r>
            <a:r>
              <a:rPr lang="en-US" altLang="ko-KR" sz="2000" dirty="0" smtClean="0"/>
              <a:t>round(</a:t>
            </a:r>
            <a:r>
              <a:rPr lang="en-US" altLang="ko-KR" sz="2000" dirty="0" err="1" smtClean="0"/>
              <a:t>runif</a:t>
            </a:r>
            <a:r>
              <a:rPr lang="en-US" altLang="ko-KR" sz="2000" dirty="0" smtClean="0"/>
              <a:t>(100, min </a:t>
            </a:r>
            <a:r>
              <a:rPr lang="en-US" altLang="ko-KR" sz="2000" dirty="0"/>
              <a:t>= 0,max = 100),</a:t>
            </a:r>
            <a:r>
              <a:rPr lang="en-US" altLang="ko-KR" sz="2000" dirty="0" smtClean="0"/>
              <a:t>0)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 smtClean="0"/>
              <a:t>hist</a:t>
            </a:r>
            <a:r>
              <a:rPr lang="en-US" altLang="ko-KR" sz="2000" dirty="0" smtClean="0"/>
              <a:t>(A, main=“”)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title(“histogram”)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 smtClean="0"/>
          </a:p>
          <a:p>
            <a:pPr marL="51435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Boxplot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A &lt;- round(</a:t>
            </a:r>
            <a:r>
              <a:rPr lang="en-US" altLang="ko-KR" sz="2000" dirty="0" err="1"/>
              <a:t>runif</a:t>
            </a:r>
            <a:r>
              <a:rPr lang="en-US" altLang="ko-KR" sz="2000" dirty="0"/>
              <a:t>(100, min = 0,max = 100),0)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boxplot(A)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title(main="boxplot")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title(</a:t>
            </a:r>
            <a:r>
              <a:rPr lang="en-US" altLang="ko-KR" sz="2000" dirty="0" err="1"/>
              <a:t>xlab</a:t>
            </a:r>
            <a:r>
              <a:rPr lang="en-US" altLang="ko-KR" sz="2000" dirty="0"/>
              <a:t>="Hello")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axis(4)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lines(c(1,1),c(30,50</a:t>
            </a:r>
            <a:r>
              <a:rPr lang="en-US" altLang="ko-KR" sz="2000" dirty="0" smtClean="0"/>
              <a:t>))</a:t>
            </a:r>
            <a:endParaRPr lang="en-US" altLang="ko-KR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56992"/>
            <a:ext cx="38766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활용사례 </a:t>
            </a:r>
            <a:r>
              <a:rPr lang="en-US" altLang="ko-KR" dirty="0" smtClean="0"/>
              <a:t>: iris </a:t>
            </a:r>
            <a:r>
              <a:rPr lang="ko-KR" altLang="en-US" dirty="0" smtClean="0"/>
              <a:t>데이터 분석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450984"/>
              </p:ext>
            </p:extLst>
          </p:nvPr>
        </p:nvGraphicFramePr>
        <p:xfrm>
          <a:off x="611560" y="1628800"/>
          <a:ext cx="8075240" cy="266429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06475"/>
                <a:gridCol w="6068765"/>
              </a:tblGrid>
              <a:tr h="44866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dirty="0" err="1" smtClean="0">
                          <a:effectLst/>
                        </a:rPr>
                        <a:t>변수명</a:t>
                      </a:r>
                      <a:endParaRPr lang="ko-KR" altLang="en-US" sz="1400" b="1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47625" marR="47625" marT="47625" marB="476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dirty="0" smtClean="0">
                          <a:effectLst/>
                        </a:rPr>
                        <a:t>변수설명</a:t>
                      </a:r>
                      <a:endParaRPr lang="ko-KR" altLang="en-US" sz="1400" b="1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47625" marR="47625" marT="47625" marB="476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43126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400" dirty="0">
                          <a:effectLst/>
                        </a:rPr>
                        <a:t>Species</a:t>
                      </a:r>
                      <a:endParaRPr lang="en-US" sz="1400" b="0" i="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>
                          <a:effectLst/>
                        </a:rPr>
                        <a:t>붓꽃의 종</a:t>
                      </a:r>
                      <a:r>
                        <a:rPr lang="en-US" altLang="ko-KR" sz="1400" dirty="0">
                          <a:effectLst/>
                        </a:rPr>
                        <a:t>. </a:t>
                      </a:r>
                      <a:r>
                        <a:rPr lang="en-US" sz="1400" dirty="0" err="1">
                          <a:effectLst/>
                        </a:rPr>
                        <a:t>setosa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versicolor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virginica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ko-KR" altLang="en-US" sz="1400" dirty="0">
                          <a:effectLst/>
                        </a:rPr>
                        <a:t>세 가지 값 중 하나</a:t>
                      </a:r>
                      <a:endParaRPr lang="ko-KR" altLang="en-US" sz="1400" b="0" i="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</a:tr>
              <a:tr h="443126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400" dirty="0" err="1">
                          <a:effectLst/>
                        </a:rPr>
                        <a:t>Sepal.Width</a:t>
                      </a:r>
                      <a:endParaRPr lang="en-US" sz="1400" b="0" i="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>
                          <a:effectLst/>
                        </a:rPr>
                        <a:t>꽃받침의 너비</a:t>
                      </a:r>
                      <a:endParaRPr lang="ko-KR" altLang="en-US" sz="1400" b="0" i="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</a:tr>
              <a:tr h="443126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400" dirty="0" err="1">
                          <a:effectLst/>
                        </a:rPr>
                        <a:t>Sepal.Length</a:t>
                      </a:r>
                      <a:endParaRPr lang="en-US" sz="1400" b="0" i="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>
                          <a:effectLst/>
                        </a:rPr>
                        <a:t>꽃받침의 길이</a:t>
                      </a:r>
                      <a:endParaRPr lang="ko-KR" altLang="en-US" sz="1400" b="0" i="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</a:tr>
              <a:tr h="443126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400" dirty="0" err="1">
                          <a:effectLst/>
                        </a:rPr>
                        <a:t>Petal.Width</a:t>
                      </a:r>
                      <a:endParaRPr lang="en-US" sz="1400" b="0" i="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>
                          <a:effectLst/>
                        </a:rPr>
                        <a:t>꽃잎의 너비</a:t>
                      </a:r>
                      <a:endParaRPr lang="ko-KR" altLang="en-US" sz="1400" b="0" i="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</a:tr>
              <a:tr h="443126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400" dirty="0" err="1">
                          <a:effectLst/>
                        </a:rPr>
                        <a:t>Petal.Length</a:t>
                      </a:r>
                      <a:endParaRPr lang="en-US" sz="1400" b="0" i="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>
                          <a:effectLst/>
                        </a:rPr>
                        <a:t>꽃잎의 길이</a:t>
                      </a:r>
                      <a:endParaRPr lang="ko-KR" altLang="en-US" sz="1400" b="0" i="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내용 개체 틀 2"/>
          <p:cNvSpPr txBox="1">
            <a:spLocks/>
          </p:cNvSpPr>
          <p:nvPr/>
        </p:nvSpPr>
        <p:spPr>
          <a:xfrm>
            <a:off x="457200" y="5733256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 err="1" smtClean="0"/>
              <a:t>iris_analysis.R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참</a:t>
            </a:r>
            <a:r>
              <a:rPr lang="ko-KR" altLang="en-US" sz="2000" dirty="0"/>
              <a:t>조</a:t>
            </a:r>
            <a:endParaRPr lang="en-US" altLang="ko-KR" sz="20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6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 </a:t>
            </a:r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R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https://</a:t>
            </a:r>
            <a:r>
              <a:rPr lang="en-US" altLang="ko-KR" dirty="0" smtClean="0"/>
              <a:t>www.r-project.org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R-studio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https://www.rstudio.com</a:t>
            </a:r>
            <a:r>
              <a:rPr lang="en-US" altLang="ko-KR" dirty="0" smtClean="0"/>
              <a:t>/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통합개발환경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개발에 </a:t>
            </a:r>
            <a:r>
              <a:rPr lang="ko-KR" altLang="en-US" dirty="0"/>
              <a:t>관련된 모든 작업을 하나의 프로그램 안에서 처리하는 </a:t>
            </a:r>
            <a:r>
              <a:rPr lang="ko-KR" altLang="en-US" dirty="0" smtClean="0"/>
              <a:t>환경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참조 사이트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https://backgomc.tistory.com/34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5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활용사례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mtcars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분석</a:t>
            </a:r>
            <a:endParaRPr lang="ko-KR" altLang="en-US" dirty="0"/>
          </a:p>
        </p:txBody>
      </p:sp>
      <p:graphicFrame>
        <p:nvGraphicFramePr>
          <p:cNvPr id="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4474404"/>
              </p:ext>
            </p:extLst>
          </p:nvPr>
        </p:nvGraphicFramePr>
        <p:xfrm>
          <a:off x="467544" y="1484784"/>
          <a:ext cx="7992888" cy="3703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07513"/>
                <a:gridCol w="6485375"/>
              </a:tblGrid>
              <a:tr h="14720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dirty="0" err="1" smtClean="0">
                          <a:effectLst/>
                          <a:latin typeface="+mj-ea"/>
                          <a:ea typeface="+mj-ea"/>
                        </a:rPr>
                        <a:t>변수명</a:t>
                      </a:r>
                      <a:endParaRPr lang="ko-KR" altLang="en-US" sz="1400" b="1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47625" marR="47625" marT="47625" marB="47625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dirty="0" smtClean="0">
                          <a:effectLst/>
                          <a:latin typeface="+mj-ea"/>
                          <a:ea typeface="+mj-ea"/>
                        </a:rPr>
                        <a:t>변수설명</a:t>
                      </a:r>
                      <a:endParaRPr lang="ko-KR" altLang="en-US" sz="1400" b="1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47625" marR="47625" marT="47625" marB="47625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472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+mj-ea"/>
                          <a:ea typeface="+mj-ea"/>
                        </a:rPr>
                        <a:t>mpg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  <a:latin typeface="+mj-ea"/>
                          <a:ea typeface="+mj-ea"/>
                        </a:rPr>
                        <a:t>연비 </a:t>
                      </a:r>
                      <a:r>
                        <a:rPr lang="en-US" altLang="ko-KR" sz="1400" dirty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1400" dirty="0">
                          <a:effectLst/>
                          <a:latin typeface="+mj-ea"/>
                          <a:ea typeface="+mj-ea"/>
                        </a:rPr>
                        <a:t>Miles per Gallon)</a:t>
                      </a:r>
                    </a:p>
                  </a:txBody>
                  <a:tcPr marL="47625" marR="47625" marT="47625" marB="47625"/>
                </a:tc>
              </a:tr>
              <a:tr h="1472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  <a:latin typeface="+mj-ea"/>
                          <a:ea typeface="+mj-ea"/>
                        </a:rPr>
                        <a:t>cyl</a:t>
                      </a:r>
                      <a:endParaRPr lang="en-US" sz="14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  <a:latin typeface="+mj-ea"/>
                          <a:ea typeface="+mj-ea"/>
                        </a:rPr>
                        <a:t>실린더 개수</a:t>
                      </a:r>
                    </a:p>
                  </a:txBody>
                  <a:tcPr marL="47625" marR="47625" marT="47625" marB="47625"/>
                </a:tc>
              </a:tr>
              <a:tr h="1472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  <a:latin typeface="+mj-ea"/>
                          <a:ea typeface="+mj-ea"/>
                        </a:rPr>
                        <a:t>disp</a:t>
                      </a:r>
                      <a:endParaRPr lang="en-US" sz="14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  <a:latin typeface="+mj-ea"/>
                          <a:ea typeface="+mj-ea"/>
                        </a:rPr>
                        <a:t>배기량</a:t>
                      </a:r>
                    </a:p>
                  </a:txBody>
                  <a:tcPr marL="47625" marR="47625" marT="47625" marB="47625"/>
                </a:tc>
              </a:tr>
              <a:tr h="1472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  <a:latin typeface="+mj-ea"/>
                          <a:ea typeface="+mj-ea"/>
                        </a:rPr>
                        <a:t>hp</a:t>
                      </a:r>
                      <a:endParaRPr lang="en-US" sz="14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  <a:latin typeface="+mj-ea"/>
                          <a:ea typeface="+mj-ea"/>
                        </a:rPr>
                        <a:t>마력</a:t>
                      </a:r>
                    </a:p>
                  </a:txBody>
                  <a:tcPr marL="47625" marR="47625" marT="47625" marB="47625"/>
                </a:tc>
              </a:tr>
              <a:tr h="1472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+mj-ea"/>
                          <a:ea typeface="+mj-ea"/>
                        </a:rPr>
                        <a:t>drat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  <a:latin typeface="+mj-ea"/>
                          <a:ea typeface="+mj-ea"/>
                        </a:rPr>
                        <a:t>후방차축 비율</a:t>
                      </a:r>
                    </a:p>
                  </a:txBody>
                  <a:tcPr marL="47625" marR="47625" marT="47625" marB="47625"/>
                </a:tc>
              </a:tr>
              <a:tr h="1472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  <a:latin typeface="+mj-ea"/>
                          <a:ea typeface="+mj-ea"/>
                        </a:rPr>
                        <a:t>wt</a:t>
                      </a:r>
                      <a:endParaRPr lang="en-US" sz="14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  <a:latin typeface="+mj-ea"/>
                          <a:ea typeface="+mj-ea"/>
                        </a:rPr>
                        <a:t>무게</a:t>
                      </a:r>
                    </a:p>
                  </a:txBody>
                  <a:tcPr marL="47625" marR="47625" marT="47625" marB="47625"/>
                </a:tc>
              </a:tr>
              <a:tr h="252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  <a:latin typeface="+mj-ea"/>
                          <a:ea typeface="+mj-ea"/>
                        </a:rPr>
                        <a:t>qsec</a:t>
                      </a:r>
                      <a:endParaRPr lang="en-US" sz="14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dirty="0">
                          <a:effectLst/>
                          <a:latin typeface="+mj-ea"/>
                          <a:ea typeface="+mj-ea"/>
                        </a:rPr>
                        <a:t>1/4 </a:t>
                      </a:r>
                      <a:r>
                        <a:rPr lang="ko-KR" altLang="en-US" sz="1400" dirty="0">
                          <a:effectLst/>
                          <a:latin typeface="+mj-ea"/>
                          <a:ea typeface="+mj-ea"/>
                        </a:rPr>
                        <a:t>마일에 도달하는데 걸린 시간</a:t>
                      </a:r>
                    </a:p>
                  </a:txBody>
                  <a:tcPr marL="47625" marR="47625" marT="47625" marB="47625"/>
                </a:tc>
              </a:tr>
              <a:tr h="1472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  <a:latin typeface="+mj-ea"/>
                          <a:ea typeface="+mj-ea"/>
                        </a:rPr>
                        <a:t>vs</a:t>
                      </a:r>
                      <a:endParaRPr lang="en-US" sz="14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  <a:latin typeface="+mj-ea"/>
                          <a:ea typeface="+mj-ea"/>
                        </a:rPr>
                        <a:t>엔진 </a:t>
                      </a:r>
                      <a:r>
                        <a:rPr lang="en-US" altLang="ko-KR" sz="1400" dirty="0">
                          <a:effectLst/>
                          <a:latin typeface="+mj-ea"/>
                          <a:ea typeface="+mj-ea"/>
                        </a:rPr>
                        <a:t>(0 : </a:t>
                      </a:r>
                      <a:r>
                        <a:rPr lang="en-US" sz="1400" dirty="0">
                          <a:effectLst/>
                          <a:latin typeface="+mj-ea"/>
                          <a:ea typeface="+mj-ea"/>
                        </a:rPr>
                        <a:t>V engine 1 : Straight engine)</a:t>
                      </a:r>
                    </a:p>
                  </a:txBody>
                  <a:tcPr marL="47625" marR="47625" marT="47625" marB="47625"/>
                </a:tc>
              </a:tr>
              <a:tr h="1472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+mj-ea"/>
                          <a:ea typeface="+mj-ea"/>
                        </a:rPr>
                        <a:t>am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  <a:latin typeface="+mj-ea"/>
                          <a:ea typeface="+mj-ea"/>
                        </a:rPr>
                        <a:t>변속기 </a:t>
                      </a:r>
                      <a:r>
                        <a:rPr lang="en-US" altLang="ko-KR" sz="1400" dirty="0">
                          <a:effectLst/>
                          <a:latin typeface="+mj-ea"/>
                          <a:ea typeface="+mj-ea"/>
                        </a:rPr>
                        <a:t>(0 : </a:t>
                      </a:r>
                      <a:r>
                        <a:rPr lang="ko-KR" altLang="en-US" sz="1400" dirty="0">
                          <a:effectLst/>
                          <a:latin typeface="+mj-ea"/>
                          <a:ea typeface="+mj-ea"/>
                        </a:rPr>
                        <a:t>자동</a:t>
                      </a:r>
                      <a:r>
                        <a:rPr lang="en-US" altLang="ko-KR" sz="1400" dirty="0">
                          <a:effectLst/>
                          <a:latin typeface="+mj-ea"/>
                          <a:ea typeface="+mj-ea"/>
                        </a:rPr>
                        <a:t>, 1 : </a:t>
                      </a:r>
                      <a:r>
                        <a:rPr lang="ko-KR" altLang="en-US" sz="1400" dirty="0">
                          <a:effectLst/>
                          <a:latin typeface="+mj-ea"/>
                          <a:ea typeface="+mj-ea"/>
                        </a:rPr>
                        <a:t>수동</a:t>
                      </a:r>
                      <a:r>
                        <a:rPr lang="en-US" altLang="ko-KR" sz="1400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47625" marR="47625" marT="47625" marB="47625"/>
                </a:tc>
              </a:tr>
              <a:tr h="1472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+mj-ea"/>
                          <a:ea typeface="+mj-ea"/>
                        </a:rPr>
                        <a:t>gear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  <a:latin typeface="+mj-ea"/>
                          <a:ea typeface="+mj-ea"/>
                        </a:rPr>
                        <a:t>기어 개수</a:t>
                      </a:r>
                      <a:r>
                        <a:rPr lang="en-US" altLang="ko-KR" sz="1400" dirty="0">
                          <a:effectLst/>
                          <a:latin typeface="+mj-ea"/>
                          <a:ea typeface="+mj-ea"/>
                        </a:rPr>
                        <a:t>?</a:t>
                      </a:r>
                    </a:p>
                  </a:txBody>
                  <a:tcPr marL="47625" marR="47625" marT="47625" marB="47625"/>
                </a:tc>
              </a:tr>
              <a:tr h="1472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+mj-ea"/>
                          <a:ea typeface="+mj-ea"/>
                        </a:rPr>
                        <a:t>carb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  <a:latin typeface="+mj-ea"/>
                          <a:ea typeface="+mj-ea"/>
                        </a:rPr>
                        <a:t>기화기</a:t>
                      </a:r>
                      <a:r>
                        <a:rPr lang="en-US" altLang="ko-KR" sz="1400" dirty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400" dirty="0">
                          <a:effectLst/>
                          <a:latin typeface="+mj-ea"/>
                          <a:ea typeface="+mj-ea"/>
                        </a:rPr>
                        <a:t>카뷰레터</a:t>
                      </a:r>
                      <a:r>
                        <a:rPr lang="en-US" altLang="ko-KR" sz="1400" dirty="0">
                          <a:effectLst/>
                          <a:latin typeface="+mj-ea"/>
                          <a:ea typeface="+mj-ea"/>
                        </a:rPr>
                        <a:t>) </a:t>
                      </a:r>
                      <a:r>
                        <a:rPr lang="ko-KR" altLang="en-US" sz="1400" dirty="0">
                          <a:effectLst/>
                          <a:latin typeface="+mj-ea"/>
                          <a:ea typeface="+mj-ea"/>
                        </a:rPr>
                        <a:t>개수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5733256"/>
            <a:ext cx="8229600" cy="50405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 smtClean="0"/>
              <a:t>mtcars_analysis.R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참조</a:t>
            </a:r>
            <a:endParaRPr lang="en-US" altLang="ko-KR" sz="20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13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R-Studio </a:t>
            </a:r>
            <a:r>
              <a:rPr lang="ko-KR" altLang="en-US" dirty="0" smtClean="0"/>
              <a:t>시작화</a:t>
            </a:r>
            <a:r>
              <a:rPr lang="ko-KR" altLang="en-US" dirty="0"/>
              <a:t>면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8072497" cy="463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403648" y="6300028"/>
            <a:ext cx="6380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https://datascienceplus.com/introduction-to-rstudio/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89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첫</a:t>
            </a:r>
            <a:r>
              <a:rPr lang="en-US" altLang="ko-KR" dirty="0"/>
              <a:t>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2 + 3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“Hello World”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X &lt;- 3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X * X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66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의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산술 연산 </a:t>
            </a:r>
            <a:r>
              <a:rPr lang="en-US" altLang="ko-KR" sz="2400" dirty="0" smtClean="0"/>
              <a:t>(+,-,/,%%,^...)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3 + 2, X + 2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논리 연산 </a:t>
            </a:r>
            <a:r>
              <a:rPr lang="en-US" altLang="ko-KR" sz="2400" dirty="0" smtClean="0"/>
              <a:t>(AND(&amp;), OR(|), NOT(!)...)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X %% 2 == 0 </a:t>
            </a:r>
            <a:r>
              <a:rPr lang="en-US" altLang="ko-KR" sz="2000" dirty="0"/>
              <a:t>&amp;</a:t>
            </a:r>
            <a:r>
              <a:rPr lang="en-US" altLang="ko-KR" sz="2000" dirty="0" smtClean="0"/>
              <a:t> X %% 3 == 0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비교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관계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연산 </a:t>
            </a:r>
            <a:r>
              <a:rPr lang="en-US" altLang="ko-KR" sz="2400" dirty="0" smtClean="0"/>
              <a:t>(&gt;, &lt;, ==, …)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X &gt; 2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X == 3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대입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할당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연산</a:t>
            </a:r>
            <a:r>
              <a:rPr lang="en-US" altLang="ko-KR" sz="2400" dirty="0" smtClean="0"/>
              <a:t>) 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X &lt;- 3 (</a:t>
            </a:r>
            <a:r>
              <a:rPr lang="ko-KR" altLang="en-US" sz="2000" dirty="0" smtClean="0"/>
              <a:t>기본</a:t>
            </a:r>
            <a:r>
              <a:rPr lang="en-US" altLang="ko-KR" sz="20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X = 3 (</a:t>
            </a:r>
            <a:r>
              <a:rPr lang="ko-KR" altLang="en-US" sz="2000" dirty="0"/>
              <a:t>함수에서 주로 사용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8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 데이터 타입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0021" y="1412776"/>
            <a:ext cx="33208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/>
              <a:t>기본 데이터 타입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</a:t>
            </a:r>
            <a:r>
              <a:rPr lang="ko-KR" altLang="en-US" dirty="0"/>
              <a:t>자</a:t>
            </a:r>
            <a:r>
              <a:rPr lang="ko-KR" altLang="en-US" dirty="0" smtClean="0"/>
              <a:t> 벡터</a:t>
            </a:r>
            <a:r>
              <a:rPr lang="en-US" altLang="ko-KR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8815" y="1484784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자료의 형</a:t>
            </a:r>
            <a:r>
              <a:rPr lang="ko-KR" altLang="en-US" dirty="0"/>
              <a:t>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73318" y="5301208"/>
            <a:ext cx="76177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“R</a:t>
            </a:r>
            <a:r>
              <a:rPr lang="ko-KR" altLang="en-US" dirty="0"/>
              <a:t>에서 </a:t>
            </a:r>
            <a:r>
              <a:rPr lang="ko-KR" altLang="en-US" dirty="0" smtClean="0"/>
              <a:t>모든 </a:t>
            </a:r>
            <a:r>
              <a:rPr lang="ko-KR" altLang="en-US" dirty="0"/>
              <a:t>객체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 smtClean="0"/>
              <a:t>는  </a:t>
            </a:r>
            <a:r>
              <a:rPr lang="ko-KR" altLang="en-US" dirty="0"/>
              <a:t>데이터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자료의구조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가지고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기본이 </a:t>
            </a:r>
            <a:r>
              <a:rPr lang="ko-KR" altLang="en-US" dirty="0"/>
              <a:t>되는 </a:t>
            </a:r>
            <a:r>
              <a:rPr lang="ko-KR" altLang="en-US" dirty="0" smtClean="0"/>
              <a:t>데이터 타입은 </a:t>
            </a:r>
            <a:r>
              <a:rPr lang="ko-KR" altLang="en-US" dirty="0"/>
              <a:t>벡터</a:t>
            </a:r>
            <a:r>
              <a:rPr lang="en-US" altLang="ko-KR" dirty="0"/>
              <a:t>(Vector</a:t>
            </a:r>
            <a:r>
              <a:rPr lang="en-US" altLang="ko-KR" dirty="0" smtClean="0"/>
              <a:t>)”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472966"/>
              </p:ext>
            </p:extLst>
          </p:nvPr>
        </p:nvGraphicFramePr>
        <p:xfrm>
          <a:off x="629700" y="2204864"/>
          <a:ext cx="3351134" cy="2304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567"/>
                <a:gridCol w="1675567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객체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변수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integer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double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character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“Hello”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logical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factor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“Black”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0032" y="2204864"/>
            <a:ext cx="84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Vector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908664"/>
              </p:ext>
            </p:extLst>
          </p:nvPr>
        </p:nvGraphicFramePr>
        <p:xfrm>
          <a:off x="4928427" y="2636912"/>
          <a:ext cx="155354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709"/>
                <a:gridCol w="310709"/>
                <a:gridCol w="310709"/>
                <a:gridCol w="310709"/>
                <a:gridCol w="310709"/>
              </a:tblGrid>
              <a:tr h="144016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054516" y="214351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Matrix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6066"/>
              </p:ext>
            </p:extLst>
          </p:nvPr>
        </p:nvGraphicFramePr>
        <p:xfrm>
          <a:off x="7122911" y="2575560"/>
          <a:ext cx="1553545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709"/>
                <a:gridCol w="310709"/>
                <a:gridCol w="310709"/>
                <a:gridCol w="310709"/>
                <a:gridCol w="310709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860032" y="3284984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 frame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252509"/>
              </p:ext>
            </p:extLst>
          </p:nvPr>
        </p:nvGraphicFramePr>
        <p:xfrm>
          <a:off x="4928427" y="3717032"/>
          <a:ext cx="1553545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709"/>
                <a:gridCol w="310709"/>
                <a:gridCol w="310709"/>
                <a:gridCol w="310709"/>
                <a:gridCol w="310709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54516" y="367591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908664"/>
              </p:ext>
            </p:extLst>
          </p:nvPr>
        </p:nvGraphicFramePr>
        <p:xfrm>
          <a:off x="7119640" y="4149080"/>
          <a:ext cx="155354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709"/>
                <a:gridCol w="310709"/>
                <a:gridCol w="310709"/>
                <a:gridCol w="310709"/>
                <a:gridCol w="310709"/>
              </a:tblGrid>
              <a:tr h="144016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288967"/>
              </p:ext>
            </p:extLst>
          </p:nvPr>
        </p:nvGraphicFramePr>
        <p:xfrm>
          <a:off x="7119367" y="4581128"/>
          <a:ext cx="93212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709"/>
                <a:gridCol w="310709"/>
                <a:gridCol w="310709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DE3E-8F8B-446D-8018-C0B17D99852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58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1955</Words>
  <Application>Microsoft Office PowerPoint</Application>
  <PresentationFormat>화면 슬라이드 쇼(4:3)</PresentationFormat>
  <Paragraphs>538</Paragraphs>
  <Slides>50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Office 테마</vt:lpstr>
      <vt:lpstr>R 기초 프로그래밍</vt:lpstr>
      <vt:lpstr>프로그래밍 언어</vt:lpstr>
      <vt:lpstr>R 프로그램</vt:lpstr>
      <vt:lpstr>R 프로그램 장/단점</vt:lpstr>
      <vt:lpstr>R 프로그램 설치</vt:lpstr>
      <vt:lpstr>R-Studio 시작화면</vt:lpstr>
      <vt:lpstr>첫 프로그래밍</vt:lpstr>
      <vt:lpstr>R의 연산</vt:lpstr>
      <vt:lpstr>R 데이터 타입</vt:lpstr>
      <vt:lpstr>R 데이터 타입</vt:lpstr>
      <vt:lpstr>R 데이터 타입 연습</vt:lpstr>
      <vt:lpstr>데이터 타입 알아보기 </vt:lpstr>
      <vt:lpstr>데이터 타입 확인 및 변경 </vt:lpstr>
      <vt:lpstr>벡터 생성</vt:lpstr>
      <vt:lpstr>벡터 원소 추출</vt:lpstr>
      <vt:lpstr>벡터 원소 추출</vt:lpstr>
      <vt:lpstr>행렬 생성 및 추출</vt:lpstr>
      <vt:lpstr>데이터 프레임 생성 및 추출</vt:lpstr>
      <vt:lpstr>리스트 생성 및 추출</vt:lpstr>
      <vt:lpstr>대입연산자</vt:lpstr>
      <vt:lpstr>펙터(factor)</vt:lpstr>
      <vt:lpstr>조건문</vt:lpstr>
      <vt:lpstr>조건문</vt:lpstr>
      <vt:lpstr> 연습문제</vt:lpstr>
      <vt:lpstr>반복문</vt:lpstr>
      <vt:lpstr>for문</vt:lpstr>
      <vt:lpstr>for문</vt:lpstr>
      <vt:lpstr>for문</vt:lpstr>
      <vt:lpstr>for문</vt:lpstr>
      <vt:lpstr>while문</vt:lpstr>
      <vt:lpstr>while문</vt:lpstr>
      <vt:lpstr>반복문 제어</vt:lpstr>
      <vt:lpstr>반복문 제어</vt:lpstr>
      <vt:lpstr>연습문제</vt:lpstr>
      <vt:lpstr>함수</vt:lpstr>
      <vt:lpstr>함수</vt:lpstr>
      <vt:lpstr>연습문제</vt:lpstr>
      <vt:lpstr>그외 주요내용</vt:lpstr>
      <vt:lpstr>R 통계량 구하기</vt:lpstr>
      <vt:lpstr>R 통계량 구하기</vt:lpstr>
      <vt:lpstr>연습문제</vt:lpstr>
      <vt:lpstr>apply 함수</vt:lpstr>
      <vt:lpstr>연습문제</vt:lpstr>
      <vt:lpstr>R 시각화</vt:lpstr>
      <vt:lpstr>R 시각화</vt:lpstr>
      <vt:lpstr>R 시각화</vt:lpstr>
      <vt:lpstr>R 시각화</vt:lpstr>
      <vt:lpstr>R 시각화</vt:lpstr>
      <vt:lpstr>R 활용사례 : iris 데이터 분석</vt:lpstr>
      <vt:lpstr>R 활용사례 : mtcars 데이터 분석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KEI</dc:creator>
  <cp:lastModifiedBy>KEI</cp:lastModifiedBy>
  <cp:revision>104</cp:revision>
  <dcterms:created xsi:type="dcterms:W3CDTF">2019-09-20T05:18:01Z</dcterms:created>
  <dcterms:modified xsi:type="dcterms:W3CDTF">2019-09-28T05:38:11Z</dcterms:modified>
</cp:coreProperties>
</file>